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0233600" cy="32918400"/>
  <p:notesSz cx="92329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0982" algn="l" rtl="0" fontAlgn="base">
      <a:spcBef>
        <a:spcPct val="0"/>
      </a:spcBef>
      <a:spcAft>
        <a:spcPct val="0"/>
      </a:spcAft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81965" algn="l" rtl="0" fontAlgn="base">
      <a:spcBef>
        <a:spcPct val="0"/>
      </a:spcBef>
      <a:spcAft>
        <a:spcPct val="0"/>
      </a:spcAft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72947" algn="l" rtl="0" fontAlgn="base">
      <a:spcBef>
        <a:spcPct val="0"/>
      </a:spcBef>
      <a:spcAft>
        <a:spcPct val="0"/>
      </a:spcAft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63928" algn="l" rtl="0" fontAlgn="base">
      <a:spcBef>
        <a:spcPct val="0"/>
      </a:spcBef>
      <a:spcAft>
        <a:spcPct val="0"/>
      </a:spcAft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54910" algn="l" defTabSz="981965" rtl="0" eaLnBrk="1" latinLnBrk="0" hangingPunct="1"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945893" algn="l" defTabSz="981965" rtl="0" eaLnBrk="1" latinLnBrk="0" hangingPunct="1"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436875" algn="l" defTabSz="981965" rtl="0" eaLnBrk="1" latinLnBrk="0" hangingPunct="1"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927857" algn="l" defTabSz="981965" rtl="0" eaLnBrk="1" latinLnBrk="0" hangingPunct="1">
      <a:defRPr sz="2628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" userDrawn="1">
          <p15:clr>
            <a:srgbClr val="A4A3A4"/>
          </p15:clr>
        </p15:guide>
        <p15:guide id="2" pos="2142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A22B15-B57D-E22C-9C0C-9A87245159C5}" name="Polania Villanueva, Diana" initials="PVD" userId="S::dpolan@lsuhsc.edu::029b2537-7f3a-4bef-9bc3-5e3acc0206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D"/>
    <a:srgbClr val="C198E0"/>
    <a:srgbClr val="6A2D97"/>
    <a:srgbClr val="F1E113"/>
    <a:srgbClr val="FFFF00"/>
    <a:srgbClr val="380070"/>
    <a:srgbClr val="F2EE96"/>
    <a:srgbClr val="000000"/>
    <a:srgbClr val="FCD3D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8" d="100"/>
          <a:sy n="38" d="100"/>
        </p:scale>
        <p:origin x="-2904" y="-1664"/>
      </p:cViewPr>
      <p:guideLst>
        <p:guide orient="horz" pos="1382"/>
        <p:guide pos="214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3826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3826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9F62BFA9-7E6E-452A-B958-901C28B22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Times New Roman" charset="0"/>
        <a:ea typeface="+mn-ea"/>
        <a:cs typeface="+mn-cs"/>
      </a:defRPr>
    </a:lvl1pPr>
    <a:lvl2pPr marL="490982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Times New Roman" charset="0"/>
        <a:ea typeface="+mn-ea"/>
        <a:cs typeface="+mn-cs"/>
      </a:defRPr>
    </a:lvl2pPr>
    <a:lvl3pPr marL="981965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Times New Roman" charset="0"/>
        <a:ea typeface="+mn-ea"/>
        <a:cs typeface="+mn-cs"/>
      </a:defRPr>
    </a:lvl3pPr>
    <a:lvl4pPr marL="1472947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Times New Roman" charset="0"/>
        <a:ea typeface="+mn-ea"/>
        <a:cs typeface="+mn-cs"/>
      </a:defRPr>
    </a:lvl4pPr>
    <a:lvl5pPr marL="1963928" algn="l" rtl="0" eaLnBrk="0" fontAlgn="base" hangingPunct="0">
      <a:spcBef>
        <a:spcPct val="30000"/>
      </a:spcBef>
      <a:spcAft>
        <a:spcPct val="0"/>
      </a:spcAft>
      <a:defRPr sz="1257" kern="1200">
        <a:solidFill>
          <a:schemeClr val="tx1"/>
        </a:solidFill>
        <a:latin typeface="Times New Roman" charset="0"/>
        <a:ea typeface="+mn-ea"/>
        <a:cs typeface="+mn-cs"/>
      </a:defRPr>
    </a:lvl5pPr>
    <a:lvl6pPr marL="2454910" algn="l" defTabSz="981965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945893" algn="l" defTabSz="981965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436875" algn="l" defTabSz="981965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927857" algn="l" defTabSz="981965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8950" y="492125"/>
            <a:ext cx="3195638" cy="2614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9" y="3270250"/>
            <a:ext cx="6746875" cy="305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563" tIns="43782" rIns="87563" bIns="43782"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593"/>
            <a:ext cx="34198560" cy="7055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426641" indent="0" algn="ctr">
              <a:buNone/>
              <a:defRPr/>
            </a:lvl2pPr>
            <a:lvl3pPr marL="853281" indent="0" algn="ctr">
              <a:buNone/>
              <a:defRPr/>
            </a:lvl3pPr>
            <a:lvl4pPr marL="1279922" indent="0" algn="ctr">
              <a:buNone/>
              <a:defRPr/>
            </a:lvl4pPr>
            <a:lvl5pPr marL="1706557" indent="0" algn="ctr">
              <a:buNone/>
              <a:defRPr/>
            </a:lvl5pPr>
            <a:lvl6pPr marL="2133199" indent="0" algn="ctr">
              <a:buNone/>
              <a:defRPr/>
            </a:lvl6pPr>
            <a:lvl7pPr marL="2559839" indent="0" algn="ctr">
              <a:buNone/>
              <a:defRPr/>
            </a:lvl7pPr>
            <a:lvl8pPr marL="2986481" indent="0" algn="ctr">
              <a:buNone/>
              <a:defRPr/>
            </a:lvl8pPr>
            <a:lvl9pPr marL="34131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9423-5283-4F0E-9D1A-FB757D96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1E5-5A56-4514-9CBF-24373CD7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64626" y="39197"/>
            <a:ext cx="9146539" cy="2922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2463" y="39197"/>
            <a:ext cx="27320241" cy="29221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5D89-FBFC-483A-859D-2A1CFC51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330" y="39196"/>
            <a:ext cx="31048960" cy="33996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2458" y="5409662"/>
            <a:ext cx="18233389" cy="23851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177765" y="5409657"/>
            <a:ext cx="18233390" cy="11846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77765" y="17412797"/>
            <a:ext cx="18233390" cy="11848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834E-12F4-40ED-AA13-50A65C03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7E40-44F4-4FE2-8ED5-F2A691B4F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11" y="21153664"/>
            <a:ext cx="34198560" cy="6537960"/>
          </a:xfrm>
        </p:spPr>
        <p:txBody>
          <a:bodyPr anchor="t"/>
          <a:lstStyle>
            <a:lvl1pPr algn="l">
              <a:defRPr sz="37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811" y="13952767"/>
            <a:ext cx="34198560" cy="7200900"/>
          </a:xfrm>
        </p:spPr>
        <p:txBody>
          <a:bodyPr anchor="b"/>
          <a:lstStyle>
            <a:lvl1pPr marL="0" indent="0">
              <a:buNone/>
              <a:defRPr sz="1887"/>
            </a:lvl1pPr>
            <a:lvl2pPr marL="426641" indent="0">
              <a:buNone/>
              <a:defRPr sz="1689"/>
            </a:lvl2pPr>
            <a:lvl3pPr marL="853281" indent="0">
              <a:buNone/>
              <a:defRPr sz="1491"/>
            </a:lvl3pPr>
            <a:lvl4pPr marL="1279922" indent="0">
              <a:buNone/>
              <a:defRPr sz="1292"/>
            </a:lvl4pPr>
            <a:lvl5pPr marL="1706557" indent="0">
              <a:buNone/>
              <a:defRPr sz="1292"/>
            </a:lvl5pPr>
            <a:lvl6pPr marL="2133199" indent="0">
              <a:buNone/>
              <a:defRPr sz="1292"/>
            </a:lvl6pPr>
            <a:lvl7pPr marL="2559839" indent="0">
              <a:buNone/>
              <a:defRPr sz="1292"/>
            </a:lvl7pPr>
            <a:lvl8pPr marL="2986481" indent="0">
              <a:buNone/>
              <a:defRPr sz="1292"/>
            </a:lvl8pPr>
            <a:lvl9pPr marL="3413119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253A-CD2E-4AFA-8765-6A0A4BECA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2458" y="5409662"/>
            <a:ext cx="18233389" cy="23851143"/>
          </a:xfrm>
        </p:spPr>
        <p:txBody>
          <a:bodyPr/>
          <a:lstStyle>
            <a:lvl1pPr>
              <a:defRPr sz="2583"/>
            </a:lvl1pPr>
            <a:lvl2pPr>
              <a:defRPr sz="2284"/>
            </a:lvl2pPr>
            <a:lvl3pPr>
              <a:defRPr sz="1887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7765" y="5409662"/>
            <a:ext cx="18233390" cy="23851143"/>
          </a:xfrm>
        </p:spPr>
        <p:txBody>
          <a:bodyPr/>
          <a:lstStyle>
            <a:lvl1pPr>
              <a:defRPr sz="2583"/>
            </a:lvl1pPr>
            <a:lvl2pPr>
              <a:defRPr sz="2284"/>
            </a:lvl2pPr>
            <a:lvl3pPr>
              <a:defRPr sz="1887"/>
            </a:lvl3pPr>
            <a:lvl4pPr>
              <a:defRPr sz="1689"/>
            </a:lvl4pPr>
            <a:lvl5pPr>
              <a:defRPr sz="1689"/>
            </a:lvl5pPr>
            <a:lvl6pPr>
              <a:defRPr sz="1689"/>
            </a:lvl6pPr>
            <a:lvl7pPr>
              <a:defRPr sz="1689"/>
            </a:lvl7pPr>
            <a:lvl8pPr>
              <a:defRPr sz="1689"/>
            </a:lvl8pPr>
            <a:lvl9pPr>
              <a:defRPr sz="16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1974-479F-4542-83E9-4CCCEE2E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7717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5" y="7369094"/>
            <a:ext cx="17777460" cy="3069773"/>
          </a:xfrm>
        </p:spPr>
        <p:txBody>
          <a:bodyPr anchor="b"/>
          <a:lstStyle>
            <a:lvl1pPr marL="0" indent="0">
              <a:buNone/>
              <a:defRPr sz="2284" b="1"/>
            </a:lvl1pPr>
            <a:lvl2pPr marL="426641" indent="0">
              <a:buNone/>
              <a:defRPr sz="1887" b="1"/>
            </a:lvl2pPr>
            <a:lvl3pPr marL="853281" indent="0">
              <a:buNone/>
              <a:defRPr sz="1689" b="1"/>
            </a:lvl3pPr>
            <a:lvl4pPr marL="1279922" indent="0">
              <a:buNone/>
              <a:defRPr sz="1491" b="1"/>
            </a:lvl4pPr>
            <a:lvl5pPr marL="1706557" indent="0">
              <a:buNone/>
              <a:defRPr sz="1491" b="1"/>
            </a:lvl5pPr>
            <a:lvl6pPr marL="2133199" indent="0">
              <a:buNone/>
              <a:defRPr sz="1491" b="1"/>
            </a:lvl6pPr>
            <a:lvl7pPr marL="2559839" indent="0">
              <a:buNone/>
              <a:defRPr sz="1491" b="1"/>
            </a:lvl7pPr>
            <a:lvl8pPr marL="2986481" indent="0">
              <a:buNone/>
              <a:defRPr sz="1491" b="1"/>
            </a:lvl8pPr>
            <a:lvl9pPr marL="3413119" indent="0">
              <a:buNone/>
              <a:defRPr sz="14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5" y="10438862"/>
            <a:ext cx="17777460" cy="18967268"/>
          </a:xfrm>
        </p:spPr>
        <p:txBody>
          <a:bodyPr/>
          <a:lstStyle>
            <a:lvl1pPr>
              <a:defRPr sz="2284"/>
            </a:lvl1pPr>
            <a:lvl2pPr>
              <a:defRPr sz="1887"/>
            </a:lvl2pPr>
            <a:lvl3pPr>
              <a:defRPr sz="16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7" y="7369094"/>
            <a:ext cx="17783811" cy="3069773"/>
          </a:xfrm>
        </p:spPr>
        <p:txBody>
          <a:bodyPr anchor="b"/>
          <a:lstStyle>
            <a:lvl1pPr marL="0" indent="0">
              <a:buNone/>
              <a:defRPr sz="2284" b="1"/>
            </a:lvl1pPr>
            <a:lvl2pPr marL="426641" indent="0">
              <a:buNone/>
              <a:defRPr sz="1887" b="1"/>
            </a:lvl2pPr>
            <a:lvl3pPr marL="853281" indent="0">
              <a:buNone/>
              <a:defRPr sz="1689" b="1"/>
            </a:lvl3pPr>
            <a:lvl4pPr marL="1279922" indent="0">
              <a:buNone/>
              <a:defRPr sz="1491" b="1"/>
            </a:lvl4pPr>
            <a:lvl5pPr marL="1706557" indent="0">
              <a:buNone/>
              <a:defRPr sz="1491" b="1"/>
            </a:lvl5pPr>
            <a:lvl6pPr marL="2133199" indent="0">
              <a:buNone/>
              <a:defRPr sz="1491" b="1"/>
            </a:lvl6pPr>
            <a:lvl7pPr marL="2559839" indent="0">
              <a:buNone/>
              <a:defRPr sz="1491" b="1"/>
            </a:lvl7pPr>
            <a:lvl8pPr marL="2986481" indent="0">
              <a:buNone/>
              <a:defRPr sz="1491" b="1"/>
            </a:lvl8pPr>
            <a:lvl9pPr marL="3413119" indent="0">
              <a:buNone/>
              <a:defRPr sz="14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7" y="10438862"/>
            <a:ext cx="17783811" cy="18967268"/>
          </a:xfrm>
        </p:spPr>
        <p:txBody>
          <a:bodyPr/>
          <a:lstStyle>
            <a:lvl1pPr>
              <a:defRPr sz="2284"/>
            </a:lvl1pPr>
            <a:lvl2pPr>
              <a:defRPr sz="1887"/>
            </a:lvl2pPr>
            <a:lvl3pPr>
              <a:defRPr sz="1689"/>
            </a:lvl3pPr>
            <a:lvl4pPr>
              <a:defRPr sz="1491"/>
            </a:lvl4pPr>
            <a:lvl5pPr>
              <a:defRPr sz="1491"/>
            </a:lvl5pPr>
            <a:lvl6pPr>
              <a:defRPr sz="1491"/>
            </a:lvl6pPr>
            <a:lvl7pPr>
              <a:defRPr sz="1491"/>
            </a:lvl7pPr>
            <a:lvl8pPr>
              <a:defRPr sz="1491"/>
            </a:lvl8pPr>
            <a:lvl9pPr>
              <a:defRPr sz="14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D9E-1D0A-499E-BB03-0FEB14A2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A4DA-8366-4B07-806A-F313CE26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220-332A-4D55-A164-591430683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95" y="1311184"/>
            <a:ext cx="13237211" cy="5577840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1" y="1311187"/>
            <a:ext cx="22491700" cy="28094940"/>
          </a:xfrm>
        </p:spPr>
        <p:txBody>
          <a:bodyPr/>
          <a:lstStyle>
            <a:lvl1pPr>
              <a:defRPr sz="2979"/>
            </a:lvl1pPr>
            <a:lvl2pPr>
              <a:defRPr sz="2583"/>
            </a:lvl2pPr>
            <a:lvl3pPr>
              <a:defRPr sz="2284"/>
            </a:lvl3pPr>
            <a:lvl4pPr>
              <a:defRPr sz="1887"/>
            </a:lvl4pPr>
            <a:lvl5pPr>
              <a:defRPr sz="1887"/>
            </a:lvl5pPr>
            <a:lvl6pPr>
              <a:defRPr sz="1887"/>
            </a:lvl6pPr>
            <a:lvl7pPr>
              <a:defRPr sz="1887"/>
            </a:lvl7pPr>
            <a:lvl8pPr>
              <a:defRPr sz="1887"/>
            </a:lvl8pPr>
            <a:lvl9pPr>
              <a:defRPr sz="18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95" y="6889027"/>
            <a:ext cx="13237211" cy="22517100"/>
          </a:xfrm>
        </p:spPr>
        <p:txBody>
          <a:bodyPr/>
          <a:lstStyle>
            <a:lvl1pPr marL="0" indent="0">
              <a:buNone/>
              <a:defRPr sz="1292"/>
            </a:lvl1pPr>
            <a:lvl2pPr marL="426641" indent="0">
              <a:buNone/>
              <a:defRPr sz="1093"/>
            </a:lvl2pPr>
            <a:lvl3pPr marL="853281" indent="0">
              <a:buNone/>
              <a:defRPr sz="895"/>
            </a:lvl3pPr>
            <a:lvl4pPr marL="1279922" indent="0">
              <a:buNone/>
              <a:defRPr sz="794"/>
            </a:lvl4pPr>
            <a:lvl5pPr marL="1706557" indent="0">
              <a:buNone/>
              <a:defRPr sz="794"/>
            </a:lvl5pPr>
            <a:lvl6pPr marL="2133199" indent="0">
              <a:buNone/>
              <a:defRPr sz="794"/>
            </a:lvl6pPr>
            <a:lvl7pPr marL="2559839" indent="0">
              <a:buNone/>
              <a:defRPr sz="794"/>
            </a:lvl7pPr>
            <a:lvl8pPr marL="2986481" indent="0">
              <a:buNone/>
              <a:defRPr sz="794"/>
            </a:lvl8pPr>
            <a:lvl9pPr marL="3413119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87F-99FA-41E8-93BB-4D027D51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3042881"/>
            <a:ext cx="24140160" cy="2720340"/>
          </a:xfrm>
        </p:spPr>
        <p:txBody>
          <a:bodyPr anchor="b"/>
          <a:lstStyle>
            <a:lvl1pPr algn="l">
              <a:defRPr sz="188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940777"/>
            <a:ext cx="24140160" cy="19751040"/>
          </a:xfrm>
        </p:spPr>
        <p:txBody>
          <a:bodyPr/>
          <a:lstStyle>
            <a:lvl1pPr marL="0" indent="0">
              <a:buNone/>
              <a:defRPr sz="2979"/>
            </a:lvl1pPr>
            <a:lvl2pPr marL="426641" indent="0">
              <a:buNone/>
              <a:defRPr sz="2583"/>
            </a:lvl2pPr>
            <a:lvl3pPr marL="853281" indent="0">
              <a:buNone/>
              <a:defRPr sz="2284"/>
            </a:lvl3pPr>
            <a:lvl4pPr marL="1279922" indent="0">
              <a:buNone/>
              <a:defRPr sz="1887"/>
            </a:lvl4pPr>
            <a:lvl5pPr marL="1706557" indent="0">
              <a:buNone/>
              <a:defRPr sz="1887"/>
            </a:lvl5pPr>
            <a:lvl6pPr marL="2133199" indent="0">
              <a:buNone/>
              <a:defRPr sz="1887"/>
            </a:lvl6pPr>
            <a:lvl7pPr marL="2559839" indent="0">
              <a:buNone/>
              <a:defRPr sz="1887"/>
            </a:lvl7pPr>
            <a:lvl8pPr marL="2986481" indent="0">
              <a:buNone/>
              <a:defRPr sz="1887"/>
            </a:lvl8pPr>
            <a:lvl9pPr marL="3413119" indent="0">
              <a:buNone/>
              <a:defRPr sz="188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5763221"/>
            <a:ext cx="24140160" cy="3863340"/>
          </a:xfrm>
        </p:spPr>
        <p:txBody>
          <a:bodyPr/>
          <a:lstStyle>
            <a:lvl1pPr marL="0" indent="0">
              <a:buNone/>
              <a:defRPr sz="1292"/>
            </a:lvl1pPr>
            <a:lvl2pPr marL="426641" indent="0">
              <a:buNone/>
              <a:defRPr sz="1093"/>
            </a:lvl2pPr>
            <a:lvl3pPr marL="853281" indent="0">
              <a:buNone/>
              <a:defRPr sz="895"/>
            </a:lvl3pPr>
            <a:lvl4pPr marL="1279922" indent="0">
              <a:buNone/>
              <a:defRPr sz="794"/>
            </a:lvl4pPr>
            <a:lvl5pPr marL="1706557" indent="0">
              <a:buNone/>
              <a:defRPr sz="794"/>
            </a:lvl5pPr>
            <a:lvl6pPr marL="2133199" indent="0">
              <a:buNone/>
              <a:defRPr sz="794"/>
            </a:lvl6pPr>
            <a:lvl7pPr marL="2559839" indent="0">
              <a:buNone/>
              <a:defRPr sz="794"/>
            </a:lvl7pPr>
            <a:lvl8pPr marL="2986481" indent="0">
              <a:buNone/>
              <a:defRPr sz="794"/>
            </a:lvl8pPr>
            <a:lvl9pPr marL="3413119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A3B2-596D-4437-83F5-1685CD921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2330" y="39196"/>
            <a:ext cx="31048960" cy="339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9752" tIns="199875" rIns="399752" bIns="199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2461" y="5409662"/>
            <a:ext cx="36588699" cy="238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8789" y="29992320"/>
            <a:ext cx="8382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5958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5220" y="29992320"/>
            <a:ext cx="1274318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5958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2811" y="29992320"/>
            <a:ext cx="8382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5958">
                <a:latin typeface="Times New Roman" charset="0"/>
              </a:defRPr>
            </a:lvl1pPr>
          </a:lstStyle>
          <a:p>
            <a:pPr>
              <a:defRPr/>
            </a:pPr>
            <a:fld id="{3DA2D13A-81BF-4FD9-B034-831A40EC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9075795" rtl="0" eaLnBrk="0" fontAlgn="base" hangingPunct="0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9075795" rtl="0" eaLnBrk="0" fontAlgn="base" hangingPunct="0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2pPr>
      <a:lvl3pPr algn="ctr" defTabSz="19075795" rtl="0" eaLnBrk="0" fontAlgn="base" hangingPunct="0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3pPr>
      <a:lvl4pPr algn="ctr" defTabSz="19075795" rtl="0" eaLnBrk="0" fontAlgn="base" hangingPunct="0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4pPr>
      <a:lvl5pPr algn="ctr" defTabSz="19075795" rtl="0" eaLnBrk="0" fontAlgn="base" hangingPunct="0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5pPr>
      <a:lvl6pPr marL="468638" algn="ctr" defTabSz="19075795" rtl="0" fontAlgn="base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6pPr>
      <a:lvl7pPr marL="937275" algn="ctr" defTabSz="19075795" rtl="0" fontAlgn="base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7pPr>
      <a:lvl8pPr marL="1405913" algn="ctr" defTabSz="19075795" rtl="0" fontAlgn="base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8pPr>
      <a:lvl9pPr marL="1874545" algn="ctr" defTabSz="19075795" rtl="0" fontAlgn="base">
        <a:spcBef>
          <a:spcPct val="0"/>
        </a:spcBef>
        <a:spcAft>
          <a:spcPct val="0"/>
        </a:spcAft>
        <a:defRPr sz="8290" b="1">
          <a:solidFill>
            <a:schemeClr val="bg1"/>
          </a:solidFill>
          <a:latin typeface="Arial" charset="0"/>
        </a:defRPr>
      </a:lvl9pPr>
    </p:titleStyle>
    <p:bodyStyle>
      <a:lvl1pPr marL="1627211" indent="-1627211" algn="l" defTabSz="19075795" rtl="0" eaLnBrk="0" fontAlgn="base" hangingPunct="0">
        <a:spcBef>
          <a:spcPct val="20000"/>
        </a:spcBef>
        <a:spcAft>
          <a:spcPct val="0"/>
        </a:spcAft>
        <a:defRPr sz="2509">
          <a:solidFill>
            <a:schemeClr val="tx1"/>
          </a:solidFill>
          <a:latin typeface="+mn-lt"/>
          <a:ea typeface="+mn-ea"/>
          <a:cs typeface="+mn-cs"/>
        </a:defRPr>
      </a:lvl1pPr>
      <a:lvl2pPr marL="3519657" indent="-1352213" algn="l" defTabSz="19075795" rtl="0" eaLnBrk="0" fontAlgn="base" hangingPunct="0">
        <a:spcBef>
          <a:spcPct val="20000"/>
        </a:spcBef>
        <a:spcAft>
          <a:spcPct val="0"/>
        </a:spcAft>
        <a:defRPr sz="13962">
          <a:solidFill>
            <a:schemeClr val="tx1"/>
          </a:solidFill>
          <a:latin typeface="Times New Roman" charset="0"/>
        </a:defRPr>
      </a:lvl2pPr>
      <a:lvl3pPr marL="5418614" indent="-1082097" algn="l" defTabSz="19075795" rtl="0" eaLnBrk="0" fontAlgn="base" hangingPunct="0">
        <a:spcBef>
          <a:spcPct val="20000"/>
        </a:spcBef>
        <a:spcAft>
          <a:spcPct val="0"/>
        </a:spcAft>
        <a:defRPr sz="11890">
          <a:solidFill>
            <a:schemeClr val="tx1"/>
          </a:solidFill>
          <a:latin typeface="Times New Roman" charset="0"/>
        </a:defRPr>
      </a:lvl3pPr>
      <a:lvl4pPr marL="7584433" indent="-1083722" algn="l" defTabSz="19075795" rtl="0" eaLnBrk="0" fontAlgn="base" hangingPunct="0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4pPr>
      <a:lvl5pPr marL="9755131" indent="-1088606" algn="l" defTabSz="19075795" rtl="0" eaLnBrk="0" fontAlgn="base" hangingPunct="0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5pPr>
      <a:lvl6pPr marL="10223767" indent="-1088606" algn="l" defTabSz="19075795" rtl="0" fontAlgn="base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6pPr>
      <a:lvl7pPr marL="10692405" indent="-1088606" algn="l" defTabSz="19075795" rtl="0" fontAlgn="base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7pPr>
      <a:lvl8pPr marL="11161041" indent="-1088606" algn="l" defTabSz="19075795" rtl="0" fontAlgn="base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8pPr>
      <a:lvl9pPr marL="11629676" indent="-1088606" algn="l" defTabSz="19075795" rtl="0" fontAlgn="base">
        <a:spcBef>
          <a:spcPct val="20000"/>
        </a:spcBef>
        <a:spcAft>
          <a:spcPct val="0"/>
        </a:spcAft>
        <a:defRPr sz="9925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1pPr>
      <a:lvl2pPr marL="468638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2pPr>
      <a:lvl3pPr marL="937275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05913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4pPr>
      <a:lvl5pPr marL="1874545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5pPr>
      <a:lvl6pPr marL="2343184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6pPr>
      <a:lvl7pPr marL="2811820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7pPr>
      <a:lvl8pPr marL="3280459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8pPr>
      <a:lvl9pPr marL="3749094" algn="l" defTabSz="937275" rtl="0" eaLnBrk="1" latinLnBrk="0" hangingPunct="1">
        <a:defRPr sz="1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48">
            <a:extLst>
              <a:ext uri="{FF2B5EF4-FFF2-40B4-BE49-F238E27FC236}">
                <a16:creationId xmlns:a16="http://schemas.microsoft.com/office/drawing/2014/main" id="{995D52BD-EC07-2983-1FC3-E9E7E4C76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923" y="6106659"/>
            <a:ext cx="15032874" cy="973745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148">
            <a:extLst>
              <a:ext uri="{FF2B5EF4-FFF2-40B4-BE49-F238E27FC236}">
                <a16:creationId xmlns:a16="http://schemas.microsoft.com/office/drawing/2014/main" id="{F95D25C6-4F00-20AB-37EA-5250D980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27" y="6210399"/>
            <a:ext cx="11332409" cy="88148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64209" y="224493"/>
            <a:ext cx="39265542" cy="5157008"/>
          </a:xfrm>
          <a:prstGeom prst="rect">
            <a:avLst/>
          </a:prstGeom>
          <a:solidFill>
            <a:srgbClr val="6A2D97"/>
          </a:solidFill>
          <a:ln w="1270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284"/>
          </a:p>
        </p:txBody>
      </p:sp>
      <p:pic>
        <p:nvPicPr>
          <p:cNvPr id="26" name="Picture 25" descr="LSUHSC_Seal.jpg">
            <a:extLst>
              <a:ext uri="{FF2B5EF4-FFF2-40B4-BE49-F238E27FC236}">
                <a16:creationId xmlns:a16="http://schemas.microsoft.com/office/drawing/2014/main" id="{975DEA4E-58F2-AA4A-BEAB-C3CAEA56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39" y="754059"/>
            <a:ext cx="3567792" cy="3675908"/>
          </a:xfrm>
          <a:prstGeom prst="rect">
            <a:avLst/>
          </a:prstGeom>
          <a:noFill/>
        </p:spPr>
      </p:pic>
      <p:sp>
        <p:nvSpPr>
          <p:cNvPr id="40" name="Rectangle 1154">
            <a:extLst>
              <a:ext uri="{FF2B5EF4-FFF2-40B4-BE49-F238E27FC236}">
                <a16:creationId xmlns:a16="http://schemas.microsoft.com/office/drawing/2014/main" id="{3476B12C-3085-5553-4CDE-3C644070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0665" y="9364111"/>
            <a:ext cx="6417705" cy="10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7366317">
              <a:spcBef>
                <a:spcPct val="20000"/>
              </a:spcBef>
            </a:pPr>
            <a:endParaRPr lang="en-US" sz="6866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7" name="Rectangle 1154">
            <a:extLst>
              <a:ext uri="{FF2B5EF4-FFF2-40B4-BE49-F238E27FC236}">
                <a16:creationId xmlns:a16="http://schemas.microsoft.com/office/drawing/2014/main" id="{FEC8EBF4-6CC8-3C79-88F7-63940D6C6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198" y="23332465"/>
            <a:ext cx="6417705" cy="10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17366317">
              <a:spcBef>
                <a:spcPct val="20000"/>
              </a:spcBef>
            </a:pPr>
            <a:endParaRPr lang="en-US" sz="6866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" name="Rectangle 1148">
            <a:extLst>
              <a:ext uri="{FF2B5EF4-FFF2-40B4-BE49-F238E27FC236}">
                <a16:creationId xmlns:a16="http://schemas.microsoft.com/office/drawing/2014/main" id="{9CBE51F2-7461-D5D2-CAB9-5C89D7FA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45" y="5867890"/>
            <a:ext cx="11332409" cy="881487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9" name="Rectangle 1148">
            <a:extLst>
              <a:ext uri="{FF2B5EF4-FFF2-40B4-BE49-F238E27FC236}">
                <a16:creationId xmlns:a16="http://schemas.microsoft.com/office/drawing/2014/main" id="{CA442E48-4B0E-D5CC-67AB-81C325B2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112" y="5811173"/>
            <a:ext cx="15032874" cy="973745"/>
          </a:xfrm>
          <a:prstGeom prst="rect">
            <a:avLst/>
          </a:prstGeom>
          <a:solidFill>
            <a:srgbClr val="6A2D97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Hospital Workup </a:t>
            </a:r>
            <a:endParaRPr lang="en-US" sz="6373" b="1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AB0F2-0171-964A-FFFF-EE0ABFD4D1CB}"/>
              </a:ext>
            </a:extLst>
          </p:cNvPr>
          <p:cNvSpPr/>
          <p:nvPr/>
        </p:nvSpPr>
        <p:spPr bwMode="auto">
          <a:xfrm>
            <a:off x="436561" y="7377482"/>
            <a:ext cx="11640875" cy="19177610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885566-68D6-4B83-1E29-D4C18BB82668}"/>
              </a:ext>
            </a:extLst>
          </p:cNvPr>
          <p:cNvSpPr/>
          <p:nvPr/>
        </p:nvSpPr>
        <p:spPr bwMode="auto">
          <a:xfrm>
            <a:off x="28142250" y="21814971"/>
            <a:ext cx="11654790" cy="4332290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9A1CB0-4132-A5FC-25A7-75581E0BF593}"/>
              </a:ext>
            </a:extLst>
          </p:cNvPr>
          <p:cNvSpPr/>
          <p:nvPr/>
        </p:nvSpPr>
        <p:spPr bwMode="auto">
          <a:xfrm>
            <a:off x="28038887" y="7360626"/>
            <a:ext cx="11672239" cy="12597318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1FFC85C-F6A6-2429-D132-613055E8E1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88441" y="751122"/>
            <a:ext cx="30516486" cy="39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19075795" rtl="0" eaLnBrk="0" fontAlgn="base" hangingPunct="0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19075795" rtl="0" eaLnBrk="0" fontAlgn="base" hangingPunct="0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2pPr>
            <a:lvl3pPr algn="ctr" defTabSz="19075795" rtl="0" eaLnBrk="0" fontAlgn="base" hangingPunct="0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3pPr>
            <a:lvl4pPr algn="ctr" defTabSz="19075795" rtl="0" eaLnBrk="0" fontAlgn="base" hangingPunct="0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4pPr>
            <a:lvl5pPr algn="ctr" defTabSz="19075795" rtl="0" eaLnBrk="0" fontAlgn="base" hangingPunct="0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5pPr>
            <a:lvl6pPr marL="468638" algn="ctr" defTabSz="19075795" rtl="0" fontAlgn="base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6pPr>
            <a:lvl7pPr marL="937275" algn="ctr" defTabSz="19075795" rtl="0" fontAlgn="base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7pPr>
            <a:lvl8pPr marL="1405913" algn="ctr" defTabSz="19075795" rtl="0" fontAlgn="base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8pPr>
            <a:lvl9pPr marL="1874545" algn="ctr" defTabSz="19075795" rtl="0" fontAlgn="base">
              <a:spcBef>
                <a:spcPct val="0"/>
              </a:spcBef>
              <a:spcAft>
                <a:spcPct val="0"/>
              </a:spcAft>
              <a:defRPr sz="829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Cryptogenic Pyogenic Liver Abscess due to </a:t>
            </a:r>
            <a:r>
              <a:rPr lang="en-US" sz="80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Parvimonas</a:t>
            </a:r>
            <a:r>
              <a:rPr lang="en-US" sz="8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micra</a:t>
            </a:r>
            <a:r>
              <a:rPr lang="en-US" sz="8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8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Fusobacterium </a:t>
            </a:r>
            <a:r>
              <a:rPr lang="en-US" sz="80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nucleatum</a:t>
            </a:r>
            <a:endParaRPr lang="en-US" sz="8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400" kern="0" dirty="0"/>
              <a:t>Allen Byl </a:t>
            </a:r>
            <a:r>
              <a:rPr lang="en-US" sz="4400" dirty="0"/>
              <a:t>DO</a:t>
            </a:r>
            <a:r>
              <a:rPr lang="en-US" sz="4400" baseline="30000" dirty="0"/>
              <a:t>1</a:t>
            </a:r>
            <a:r>
              <a:rPr lang="en-US" sz="4400" dirty="0"/>
              <a:t>, </a:t>
            </a:r>
            <a:r>
              <a:rPr lang="en-US" sz="4400" kern="0" dirty="0"/>
              <a:t>Hope </a:t>
            </a:r>
            <a:r>
              <a:rPr lang="en-US" sz="4400" kern="0" dirty="0" err="1"/>
              <a:t>Oddo</a:t>
            </a:r>
            <a:r>
              <a:rPr lang="en-US" sz="4400" kern="0" dirty="0"/>
              <a:t> MD</a:t>
            </a:r>
            <a:r>
              <a:rPr lang="en-US" sz="4400" baseline="30000" dirty="0"/>
              <a:t>1</a:t>
            </a:r>
            <a:r>
              <a:rPr lang="en-US" sz="4400" dirty="0"/>
              <a:t>, </a:t>
            </a:r>
            <a:r>
              <a:rPr lang="en-US" sz="4400" kern="0" dirty="0"/>
              <a:t>Danielle Gilbert </a:t>
            </a:r>
            <a:r>
              <a:rPr lang="en-US" sz="4400" dirty="0"/>
              <a:t>DO</a:t>
            </a:r>
            <a:r>
              <a:rPr lang="en-US" sz="4400" baseline="30000" dirty="0"/>
              <a:t>1</a:t>
            </a:r>
            <a:r>
              <a:rPr lang="en-US" sz="4400" dirty="0"/>
              <a:t>, </a:t>
            </a:r>
            <a:r>
              <a:rPr lang="en-US" sz="4400" kern="0" dirty="0"/>
              <a:t>Nataliya </a:t>
            </a:r>
            <a:r>
              <a:rPr lang="en-US" sz="4400" kern="0" dirty="0" err="1"/>
              <a:t>Khimitch</a:t>
            </a:r>
            <a:r>
              <a:rPr lang="en-US" sz="4400" kern="0" dirty="0"/>
              <a:t> MD</a:t>
            </a:r>
            <a:r>
              <a:rPr lang="en-US" sz="4400" baseline="30000" dirty="0"/>
              <a:t>1</a:t>
            </a:r>
            <a:r>
              <a:rPr lang="en-US" sz="4400" dirty="0"/>
              <a:t>, </a:t>
            </a:r>
            <a:r>
              <a:rPr lang="en-US" sz="4400" kern="0" dirty="0"/>
              <a:t>Paul </a:t>
            </a:r>
            <a:r>
              <a:rPr lang="en-US" sz="4400" kern="0" dirty="0" err="1"/>
              <a:t>Videau</a:t>
            </a:r>
            <a:r>
              <a:rPr lang="en-US" sz="4400" kern="0" dirty="0"/>
              <a:t> MD</a:t>
            </a:r>
            <a:r>
              <a:rPr lang="en-US" sz="4400" baseline="30000" dirty="0"/>
              <a:t>1</a:t>
            </a:r>
            <a:r>
              <a:rPr lang="en-US" sz="4400" dirty="0"/>
              <a:t>, </a:t>
            </a:r>
            <a:r>
              <a:rPr lang="en-US" sz="4400" kern="0" dirty="0"/>
              <a:t>Victoria Burke MD</a:t>
            </a:r>
            <a:r>
              <a:rPr lang="en-US" sz="4400" baseline="30000" dirty="0"/>
              <a:t>1</a:t>
            </a:r>
            <a:br>
              <a:rPr lang="en-US" sz="6600" dirty="0"/>
            </a:br>
            <a:r>
              <a:rPr lang="en-US" sz="3600" baseline="30000" dirty="0"/>
              <a:t>1</a:t>
            </a:r>
            <a:r>
              <a:rPr lang="en-US" sz="3600" dirty="0"/>
              <a:t>Louisiana State University Health Sciences Center Department of Medicine, New Orleans, LA</a:t>
            </a:r>
            <a:endParaRPr lang="en-US" sz="3200" b="0" kern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1EA23-0D53-20F8-AB7D-BBF3FCFE20BD}"/>
              </a:ext>
            </a:extLst>
          </p:cNvPr>
          <p:cNvSpPr/>
          <p:nvPr/>
        </p:nvSpPr>
        <p:spPr bwMode="auto">
          <a:xfrm>
            <a:off x="12399818" y="7377136"/>
            <a:ext cx="15336982" cy="11753711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5F5675-2798-9273-C298-2ABC350C42C3}"/>
              </a:ext>
            </a:extLst>
          </p:cNvPr>
          <p:cNvSpPr txBox="1"/>
          <p:nvPr/>
        </p:nvSpPr>
        <p:spPr>
          <a:xfrm>
            <a:off x="581278" y="7668394"/>
            <a:ext cx="1128986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Pyogenic liver abscess (PLA)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serious and potentially fatal condition that involves accumulation of pus in the liver parenchyma. PLAs are the most common abscesses affecting intra-abdominal organs.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 is usually caused by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enteric gram-negative bacteria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Escherichia coli, Klebsiella pneumoniae, and other anaerobic organisms. The infection is often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polymicrobial.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 can result from portal vein pyemia, invasion from primary biliary infection, or hematogenous seeding.</a:t>
            </a:r>
            <a:endParaRPr lang="en-US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165" lvl="2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9165" lvl="2" indent="-4572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01C0E-7EAE-0B71-3A84-832CFEC694BC}"/>
              </a:ext>
            </a:extLst>
          </p:cNvPr>
          <p:cNvSpPr txBox="1"/>
          <p:nvPr/>
        </p:nvSpPr>
        <p:spPr>
          <a:xfrm>
            <a:off x="28196315" y="7859312"/>
            <a:ext cx="11280026" cy="11194795"/>
          </a:xfrm>
          <a:prstGeom prst="rect">
            <a:avLst/>
          </a:prstGeom>
          <a:noFill/>
        </p:spPr>
        <p:txBody>
          <a:bodyPr wrap="square" lIns="83249" tIns="41624" rIns="83249" bIns="41624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of PLA centers on appropriate </a:t>
            </a: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antibiotics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cover enteric gram-negative bacilli and anaerobes pending culture data and sensitivities, and prompt </a:t>
            </a: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aspiration/drainage 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abscess</a:t>
            </a:r>
            <a:endParaRPr lang="en-US" sz="31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 bacteria have been identified as potential heralds of </a:t>
            </a:r>
            <a:r>
              <a:rPr lang="en-US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colorectal cancer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study specifically identified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Parvimonas</a:t>
            </a:r>
            <a:r>
              <a:rPr lang="en-US" sz="31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micra</a:t>
            </a:r>
            <a:r>
              <a:rPr lang="en-US" sz="3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Peptostreptococcus</a:t>
            </a:r>
            <a:r>
              <a:rPr lang="en-US" sz="31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stomatis</a:t>
            </a:r>
            <a:r>
              <a:rPr lang="en-US" sz="3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Fusobacterium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nucleatum</a:t>
            </a:r>
            <a:r>
              <a:rPr lang="en-US" sz="31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Akkermansia</a:t>
            </a:r>
            <a:r>
              <a:rPr lang="en-US" sz="31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i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muciniphila</a:t>
            </a:r>
            <a:r>
              <a:rPr lang="en-US" sz="31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overrepresented in the gut microbiomes in a 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Malaysian cohort of colorectal patients.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our case the patient’s history was pertinent for a family history of colorectal cancer, and he lacked any other predisposing risk factors for developing a PLA. </a:t>
            </a: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case is notable due to the organisms isolated from abscess culture, </a:t>
            </a:r>
            <a:r>
              <a:rPr lang="en-US" sz="31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Parvimonas</a:t>
            </a:r>
            <a:r>
              <a:rPr lang="en-US" sz="3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micra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1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Fusobacterium </a:t>
            </a:r>
            <a:r>
              <a:rPr lang="en-US" sz="31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nucleatum</a:t>
            </a:r>
            <a:r>
              <a:rPr lang="en-US" sz="3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1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which have been associated with colorectal cancer. 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100" dirty="0">
                <a:effectLst/>
                <a:latin typeface="Cailbri"/>
              </a:rPr>
              <a:t>While both organisms are colonizers of the oropharynx and gastrointestinal tract and are associated with odontogenic infections, there are only a few case reports of </a:t>
            </a:r>
            <a:r>
              <a:rPr lang="en-US" sz="3100" b="1" i="1" dirty="0" err="1">
                <a:effectLst/>
                <a:latin typeface="Cailbri"/>
              </a:rPr>
              <a:t>Parvimonas</a:t>
            </a:r>
            <a:r>
              <a:rPr lang="en-US" sz="3100" dirty="0">
                <a:effectLst/>
                <a:latin typeface="Cailbri"/>
              </a:rPr>
              <a:t> and </a:t>
            </a:r>
            <a:r>
              <a:rPr lang="en-US" sz="3100" b="1" i="1" dirty="0">
                <a:effectLst/>
                <a:latin typeface="Cailbri"/>
              </a:rPr>
              <a:t>Fusobacterium</a:t>
            </a:r>
            <a:r>
              <a:rPr lang="en-US" sz="3100" dirty="0">
                <a:effectLst/>
                <a:latin typeface="Cailbri"/>
              </a:rPr>
              <a:t> hepatic abscesses, particularly in young, healthy, and immunocompetent patients. Furthermore, it is </a:t>
            </a:r>
            <a:r>
              <a:rPr lang="en-US" sz="3100" b="1" dirty="0">
                <a:effectLst/>
                <a:latin typeface="Cailbri"/>
              </a:rPr>
              <a:t>exceedingly rare</a:t>
            </a:r>
            <a:r>
              <a:rPr lang="en-US" sz="3100" dirty="0">
                <a:effectLst/>
                <a:latin typeface="Cailbri"/>
              </a:rPr>
              <a:t> to have co-infection of these pathogens, with only one other case report seen at time of this writing.</a:t>
            </a:r>
            <a:endParaRPr lang="en-US" sz="3100" dirty="0">
              <a:latin typeface="Cail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4B881-044C-CFBB-3A03-8AF0EC4B0A8E}"/>
              </a:ext>
            </a:extLst>
          </p:cNvPr>
          <p:cNvSpPr/>
          <p:nvPr/>
        </p:nvSpPr>
        <p:spPr bwMode="auto">
          <a:xfrm>
            <a:off x="12399817" y="21656378"/>
            <a:ext cx="15336980" cy="11001528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8D66D8-AF11-E4C3-CDF4-FB1E0DE92F87}"/>
              </a:ext>
            </a:extLst>
          </p:cNvPr>
          <p:cNvSpPr txBox="1"/>
          <p:nvPr/>
        </p:nvSpPr>
        <p:spPr>
          <a:xfrm>
            <a:off x="28275234" y="22364779"/>
            <a:ext cx="11388822" cy="3192604"/>
          </a:xfrm>
          <a:prstGeom prst="rect">
            <a:avLst/>
          </a:prstGeom>
          <a:noFill/>
          <a:ln>
            <a:noFill/>
          </a:ln>
        </p:spPr>
        <p:txBody>
          <a:bodyPr wrap="square" lIns="83249" tIns="41624" rIns="83249" bIns="41624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case of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 should prompt a search for a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of infection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assessment for pre-disposing risk factors.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cases of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cryptogenic PLA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is reasonable to consider CRC as potential source of bowel perforation and portal vein pyemia, especially when bacteria typically associated with CRC are isolated from abscess cultures.</a:t>
            </a:r>
            <a:endParaRPr lang="en-US" sz="32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ouisiana State University Health Sciences Center-New Orleans - Tuition ...">
            <a:extLst>
              <a:ext uri="{FF2B5EF4-FFF2-40B4-BE49-F238E27FC236}">
                <a16:creationId xmlns:a16="http://schemas.microsoft.com/office/drawing/2014/main" id="{DD006D1E-3274-2CAE-BF37-A3BD72C5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27" y="898140"/>
            <a:ext cx="3809713" cy="38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148">
            <a:extLst>
              <a:ext uri="{FF2B5EF4-FFF2-40B4-BE49-F238E27FC236}">
                <a16:creationId xmlns:a16="http://schemas.microsoft.com/office/drawing/2014/main" id="{1209406D-61E3-A4CD-E60D-352ED776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8269" y="6170342"/>
            <a:ext cx="11332409" cy="88148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148">
            <a:extLst>
              <a:ext uri="{FF2B5EF4-FFF2-40B4-BE49-F238E27FC236}">
                <a16:creationId xmlns:a16="http://schemas.microsoft.com/office/drawing/2014/main" id="{67DAB574-94CC-31D3-C88D-478110002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5887" y="5827833"/>
            <a:ext cx="11332409" cy="881487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3" name="Rectangle 1148">
            <a:extLst>
              <a:ext uri="{FF2B5EF4-FFF2-40B4-BE49-F238E27FC236}">
                <a16:creationId xmlns:a16="http://schemas.microsoft.com/office/drawing/2014/main" id="{C33D7A89-36D4-6DB0-93E3-BE0F6A42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652" y="20642962"/>
            <a:ext cx="11332409" cy="88148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1148">
            <a:extLst>
              <a:ext uri="{FF2B5EF4-FFF2-40B4-BE49-F238E27FC236}">
                <a16:creationId xmlns:a16="http://schemas.microsoft.com/office/drawing/2014/main" id="{B83245EB-E8DA-B86A-FCF8-27973E3E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8270" y="20300453"/>
            <a:ext cx="11332409" cy="881487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5" name="Rectangle 1148">
            <a:extLst>
              <a:ext uri="{FF2B5EF4-FFF2-40B4-BE49-F238E27FC236}">
                <a16:creationId xmlns:a16="http://schemas.microsoft.com/office/drawing/2014/main" id="{42F9C1CE-1CD3-3EE1-EA06-851684FC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0628" y="19906740"/>
            <a:ext cx="15032874" cy="973745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1148">
            <a:extLst>
              <a:ext uri="{FF2B5EF4-FFF2-40B4-BE49-F238E27FC236}">
                <a16:creationId xmlns:a16="http://schemas.microsoft.com/office/drawing/2014/main" id="{E95DFC3E-7B7D-4B22-949D-DC43ACE57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9817" y="19611254"/>
            <a:ext cx="15032874" cy="973745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Patient Data  </a:t>
            </a:r>
            <a:endParaRPr lang="en-US" sz="6373" b="1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1148">
            <a:extLst>
              <a:ext uri="{FF2B5EF4-FFF2-40B4-BE49-F238E27FC236}">
                <a16:creationId xmlns:a16="http://schemas.microsoft.com/office/drawing/2014/main" id="{5912B972-FA8F-71C6-9627-11262BFE3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4632" y="26951219"/>
            <a:ext cx="11332409" cy="88148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1148">
            <a:extLst>
              <a:ext uri="{FF2B5EF4-FFF2-40B4-BE49-F238E27FC236}">
                <a16:creationId xmlns:a16="http://schemas.microsoft.com/office/drawing/2014/main" id="{B2AF3CEA-09DE-4232-AD8B-8B7A7FE60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2250" y="26608710"/>
            <a:ext cx="11332409" cy="881487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0D19DD-C153-6B55-255F-F3406B1B16F2}"/>
              </a:ext>
            </a:extLst>
          </p:cNvPr>
          <p:cNvSpPr txBox="1"/>
          <p:nvPr/>
        </p:nvSpPr>
        <p:spPr>
          <a:xfrm>
            <a:off x="2890073" y="19741315"/>
            <a:ext cx="6733849" cy="5228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3249" tIns="41624" rIns="83249" bIns="41624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Etiologies of Pyogenic Liver Abscess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53FF76-E9C2-B922-B2F0-4975576BF461}"/>
              </a:ext>
            </a:extLst>
          </p:cNvPr>
          <p:cNvSpPr txBox="1"/>
          <p:nvPr/>
        </p:nvSpPr>
        <p:spPr>
          <a:xfrm>
            <a:off x="631364" y="20777482"/>
            <a:ext cx="1128986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factors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Diabetes Mellitus, underlying hepatobiliary or pancreatic disease, immunosuppression, liver transplants, and use of proton-pump inhibitors.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Cryptogenic PLA </a:t>
            </a:r>
            <a:r>
              <a:rPr lang="en-US" sz="36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also associated with increased risk of </a:t>
            </a:r>
            <a:r>
              <a:rPr lang="en-US" sz="36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colorectal cancer.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following case presentation highlights an unusual bacterial cause of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cryptogenic PLA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due to organisms associated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with colorectal cancer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7414F-BF56-88C8-4D66-BE1077C9B9B1}"/>
              </a:ext>
            </a:extLst>
          </p:cNvPr>
          <p:cNvSpPr/>
          <p:nvPr/>
        </p:nvSpPr>
        <p:spPr bwMode="auto">
          <a:xfrm>
            <a:off x="28227078" y="28156284"/>
            <a:ext cx="11654790" cy="4501621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2E5D0-678E-BE6E-6574-6B9B52592717}"/>
              </a:ext>
            </a:extLst>
          </p:cNvPr>
          <p:cNvSpPr txBox="1"/>
          <p:nvPr/>
        </p:nvSpPr>
        <p:spPr>
          <a:xfrm>
            <a:off x="28388269" y="28264463"/>
            <a:ext cx="11462706" cy="4469877"/>
          </a:xfrm>
          <a:prstGeom prst="rect">
            <a:avLst/>
          </a:prstGeom>
          <a:noFill/>
          <a:ln>
            <a:noFill/>
          </a:ln>
        </p:spPr>
        <p:txBody>
          <a:bodyPr wrap="square" lIns="83249" tIns="41624" rIns="83249" bIns="41624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rtl="0" fontAlgn="base">
              <a:buFont typeface="+mj-lt"/>
              <a:buAutoNum type="arabicPeriod"/>
            </a:pPr>
            <a:r>
              <a:rPr lang="en-US" sz="1500" b="0" i="0" dirty="0" err="1">
                <a:effectLst/>
                <a:latin typeface="Arial Nova" panose="020B0504020202020204" pitchFamily="34" charset="0"/>
              </a:rPr>
              <a:t>Altemeier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WA, Culbertson WR,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Fullen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WD, Shook CD. Intra-abdominal abscesses. Am J Surg. 1973 Jan;125(1):70-9.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doi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: 10.1016/0002-9610(73)90010-x. PMID: 4566907.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Huang CJ, Pitt HA, Lipsett PA, Osterman FA Jr,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Lillemoe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KD, Cameron JL,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Zuidema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GD. Pyogenic hepatic abscess. Changing trends over 42 years. Ann Surg. 1996 May;223(5):600-7; discussion 607-9.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doi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: 10.1097/00000658-199605000-00016. PMID: 8651751; PMCID: PMC1235191.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Chan KS, Chen CM, Cheng KC, Hou CC, Lin HJ, Yu WL. Pyogenic liver abscess: a retrospective analysis of 107 patients during a 3-year period.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Jpn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J Infect Dis. 2005 Dec;58(6):366-8. PMID: 16377869.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Lin HF, Liao KF, Chang CM, Lin CL, Lai SW. Correlation between proton pump inhibitors and risk of pyogenic liver abscess.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Eur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J Clin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Pharmacol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. 2017 Aug;73(8):1019-1025.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doi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: 10.1007/s00228-017-2256-9.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Epub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2017 Apr 22. PMID: 28434021.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Jeong SW, Jang JY, Lee TH, Kim HG, Hong SW, Park SH, Kim SG,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Cheon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YK, Kim YS, Cho YD, Kim JO, Kim BS, Lee EJ, Kim TH. Cryptogenic pyogenic liver abscess as the herald of colon cancer. J Gastroenterol Hepatol. 2012 Feb;27(2):248-55.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doi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: 10.1111/j.1440-1746.2011.06851.x. PMID: 21777280.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en-US" sz="1500" b="0" i="0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Strobel S, Whitaker D, Choi E, </a:t>
            </a:r>
            <a:r>
              <a:rPr lang="en-US" sz="1500" b="0" i="0" dirty="0" err="1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Lindow</a:t>
            </a:r>
            <a:r>
              <a:rPr lang="en-US" sz="1500" b="0" i="0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 J, Lago K. </a:t>
            </a:r>
            <a:r>
              <a:rPr lang="en-US" sz="1500" b="0" i="1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P. micra</a:t>
            </a:r>
            <a:r>
              <a:rPr lang="en-US" sz="1500" b="0" i="0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 and </a:t>
            </a:r>
            <a:r>
              <a:rPr lang="en-US" sz="1500" b="0" i="1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F. </a:t>
            </a:r>
            <a:r>
              <a:rPr lang="en-US" sz="1500" b="0" i="1" dirty="0" err="1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necrophorum</a:t>
            </a:r>
            <a:r>
              <a:rPr lang="en-US" sz="1500" b="0" i="0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: Hepatic Abscesses in a Healthy Soldier. Case Rep Infect Dis. 2022 Mar 26;2022:5500365. </a:t>
            </a:r>
            <a:r>
              <a:rPr lang="en-US" sz="1500" b="0" i="0" dirty="0" err="1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doi</a:t>
            </a:r>
            <a:r>
              <a:rPr lang="en-US" sz="1500" b="0" i="0" dirty="0">
                <a:solidFill>
                  <a:srgbClr val="212121"/>
                </a:solidFill>
                <a:effectLst/>
                <a:latin typeface="Arial Nova" panose="020B0504020202020204" pitchFamily="34" charset="0"/>
              </a:rPr>
              <a:t>: 10.1155/2022/5500365. PMID: 35345475; PMCID: PMC8957035. </a:t>
            </a:r>
            <a:endParaRPr lang="en-US" sz="1500" b="0" i="0" dirty="0">
              <a:effectLst/>
              <a:latin typeface="Arial Nova" panose="020B0504020202020204" pitchFamily="34" charset="0"/>
            </a:endParaRPr>
          </a:p>
          <a:p>
            <a:pPr algn="l" rtl="0" fontAlgn="base">
              <a:buFont typeface="+mj-lt"/>
              <a:buAutoNum type="arabicPeriod" startAt="7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Osman, M. A.,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Neoh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H. M., Ab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Mutalib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N. S., Chin, S. F., Mazlan, L., Raja Ali, R. A., ... &amp; Jamal, R. (2021).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Parvimonas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micra,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Peptostreptococcus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stomatis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Fusobacterium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nucleatum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and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Akkermansia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muciniphila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as a four-bacteria biomarker panel of colorectal cancer. </a:t>
            </a:r>
            <a:r>
              <a:rPr lang="en-US" sz="1500" b="0" i="1" dirty="0">
                <a:effectLst/>
                <a:latin typeface="Arial Nova" panose="020B0504020202020204" pitchFamily="34" charset="0"/>
              </a:rPr>
              <a:t>Scientific reports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</a:t>
            </a:r>
            <a:r>
              <a:rPr lang="en-US" sz="1500" b="0" i="1" dirty="0">
                <a:effectLst/>
                <a:latin typeface="Arial Nova" panose="020B0504020202020204" pitchFamily="34" charset="0"/>
              </a:rPr>
              <a:t>11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(1), 2925. 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en-US" sz="1500" b="0" i="0" dirty="0">
                <a:effectLst/>
                <a:latin typeface="Arial Nova" panose="020B0504020202020204" pitchFamily="34" charset="0"/>
              </a:rPr>
              <a:t>Bergsten, E.,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Mestivier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D.,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Donnadieu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F., Pedron, T., Barau, C., Meda, L. T., ... &amp; Nigro, G. (2023). </a:t>
            </a:r>
            <a:r>
              <a:rPr lang="en-US" sz="1500" b="0" i="0" dirty="0" err="1">
                <a:effectLst/>
                <a:latin typeface="Arial Nova" panose="020B0504020202020204" pitchFamily="34" charset="0"/>
              </a:rPr>
              <a:t>Parvimonas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 micra, an oral pathobiont associated with colorectal cancer, epigenetically reprograms human colonocytes. </a:t>
            </a:r>
            <a:r>
              <a:rPr lang="en-US" sz="1500" b="0" i="1" dirty="0">
                <a:effectLst/>
                <a:latin typeface="Arial Nova" panose="020B0504020202020204" pitchFamily="34" charset="0"/>
              </a:rPr>
              <a:t>Gut microbes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, </a:t>
            </a:r>
            <a:r>
              <a:rPr lang="en-US" sz="1500" b="0" i="1" dirty="0">
                <a:effectLst/>
                <a:latin typeface="Arial Nova" panose="020B0504020202020204" pitchFamily="34" charset="0"/>
              </a:rPr>
              <a:t>15</a:t>
            </a:r>
            <a:r>
              <a:rPr lang="en-US" sz="1500" b="0" i="0" dirty="0">
                <a:effectLst/>
                <a:latin typeface="Arial Nova" panose="020B0504020202020204" pitchFamily="34" charset="0"/>
              </a:rPr>
              <a:t>(2), 2265138. </a:t>
            </a:r>
          </a:p>
        </p:txBody>
      </p:sp>
      <p:sp>
        <p:nvSpPr>
          <p:cNvPr id="6" name="Rectangle 1148">
            <a:extLst>
              <a:ext uri="{FF2B5EF4-FFF2-40B4-BE49-F238E27FC236}">
                <a16:creationId xmlns:a16="http://schemas.microsoft.com/office/drawing/2014/main" id="{ABE7EB12-AD4B-692A-E9F8-857DB70E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27" y="27228740"/>
            <a:ext cx="11332409" cy="881487"/>
          </a:xfrm>
          <a:prstGeom prst="rect">
            <a:avLst/>
          </a:prstGeom>
          <a:solidFill>
            <a:srgbClr val="FFFF00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6373" b="1" dirty="0">
              <a:solidFill>
                <a:srgbClr val="3800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148">
            <a:extLst>
              <a:ext uri="{FF2B5EF4-FFF2-40B4-BE49-F238E27FC236}">
                <a16:creationId xmlns:a16="http://schemas.microsoft.com/office/drawing/2014/main" id="{431CCE17-90E7-0B8D-0CFD-981AC3AD8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45" y="26886231"/>
            <a:ext cx="11332409" cy="881487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37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1F01C-7642-E092-3B08-2757B34F3288}"/>
              </a:ext>
            </a:extLst>
          </p:cNvPr>
          <p:cNvSpPr txBox="1"/>
          <p:nvPr/>
        </p:nvSpPr>
        <p:spPr>
          <a:xfrm>
            <a:off x="631364" y="28665960"/>
            <a:ext cx="112898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Calibri"/>
                <a:cs typeface="Calibri"/>
              </a:rPr>
              <a:t>The patient is a 30- year-old male with </a:t>
            </a:r>
            <a:r>
              <a:rPr lang="en-US" sz="35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past medical history of obesity, alcohol use, and humeral bone cyst in childhood 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presented with </a:t>
            </a:r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fevers, chills, body aches, and abdominal pain for 7 days</a:t>
            </a:r>
            <a:r>
              <a:rPr lang="en-US" sz="3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Calibri"/>
                <a:cs typeface="Calibri"/>
              </a:rPr>
              <a:t>The patient described the abdominal pain as colicky, associated with nausea, non-bloody non-bilious vomiting, and right shoulder pain.</a:t>
            </a:r>
            <a:endParaRPr lang="en-US" sz="35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D3E4A-602E-99DE-2E9F-C18D4F325172}"/>
              </a:ext>
            </a:extLst>
          </p:cNvPr>
          <p:cNvSpPr/>
          <p:nvPr/>
        </p:nvSpPr>
        <p:spPr bwMode="auto">
          <a:xfrm>
            <a:off x="464210" y="28441366"/>
            <a:ext cx="11640876" cy="4216539"/>
          </a:xfrm>
          <a:prstGeom prst="rect">
            <a:avLst/>
          </a:prstGeom>
          <a:noFill/>
          <a:ln w="1270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249" tIns="41624" rIns="83249" bIns="4162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2185">
              <a:latin typeface="Times New Roman" charset="0"/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F2F8A897-3FE3-BE1B-3D2B-AC95645DF709}"/>
              </a:ext>
            </a:extLst>
          </p:cNvPr>
          <p:cNvSpPr/>
          <p:nvPr/>
        </p:nvSpPr>
        <p:spPr bwMode="auto">
          <a:xfrm>
            <a:off x="13136476" y="7632726"/>
            <a:ext cx="4983355" cy="1072590"/>
          </a:xfrm>
          <a:prstGeom prst="chevron">
            <a:avLst/>
          </a:prstGeom>
          <a:solidFill>
            <a:srgbClr val="632B8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Vitals: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C2388F-90DE-151C-E1D5-40CAE0BD4BEF}"/>
              </a:ext>
            </a:extLst>
          </p:cNvPr>
          <p:cNvSpPr txBox="1"/>
          <p:nvPr/>
        </p:nvSpPr>
        <p:spPr>
          <a:xfrm>
            <a:off x="13200352" y="8960906"/>
            <a:ext cx="4576663" cy="326672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Temperature: </a:t>
            </a:r>
            <a:r>
              <a:rPr lang="en-U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98.6 °F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 140/68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rate: 122 beats per 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Oxygen saturation: 94% on room air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5DFE3-5A44-5AF4-A831-CC2B9E0657C7}"/>
              </a:ext>
            </a:extLst>
          </p:cNvPr>
          <p:cNvSpPr txBox="1"/>
          <p:nvPr/>
        </p:nvSpPr>
        <p:spPr>
          <a:xfrm>
            <a:off x="18018963" y="8950910"/>
            <a:ext cx="4576663" cy="332398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WBC: 11.2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AST/ALT: 32/59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bilirubin: 2.8 mg/dL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CRP: &gt;30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mg.dL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ESR: 58 mm/hour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Hepatitis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3ADBD067-B58E-928B-6992-A3D2E5938C54}"/>
              </a:ext>
            </a:extLst>
          </p:cNvPr>
          <p:cNvSpPr/>
          <p:nvPr/>
        </p:nvSpPr>
        <p:spPr bwMode="auto">
          <a:xfrm>
            <a:off x="17780157" y="7619987"/>
            <a:ext cx="4983355" cy="1072590"/>
          </a:xfrm>
          <a:prstGeom prst="chevron">
            <a:avLst/>
          </a:prstGeom>
          <a:solidFill>
            <a:srgbClr val="632B8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Labs</a:t>
            </a: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3F300B03-CF7F-B9C8-A104-6D9B84E89025}"/>
              </a:ext>
            </a:extLst>
          </p:cNvPr>
          <p:cNvSpPr/>
          <p:nvPr/>
        </p:nvSpPr>
        <p:spPr bwMode="auto">
          <a:xfrm>
            <a:off x="22442631" y="7611699"/>
            <a:ext cx="4983355" cy="1072590"/>
          </a:xfrm>
          <a:prstGeom prst="chevron">
            <a:avLst/>
          </a:prstGeom>
          <a:solidFill>
            <a:srgbClr val="632B8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Imaging: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8752C-A675-5325-B7CE-F97D4CF814C0}"/>
              </a:ext>
            </a:extLst>
          </p:cNvPr>
          <p:cNvSpPr txBox="1"/>
          <p:nvPr/>
        </p:nvSpPr>
        <p:spPr>
          <a:xfrm>
            <a:off x="22748181" y="8947170"/>
            <a:ext cx="4576663" cy="286232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Triple phase Liver CT: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8-9cm mass in right hepatic dome, indeterminate etiology, not consistent with hemangioma</a:t>
            </a:r>
          </a:p>
        </p:txBody>
      </p:sp>
      <p:sp>
        <p:nvSpPr>
          <p:cNvPr id="27" name="Rectangle 1148">
            <a:extLst>
              <a:ext uri="{FF2B5EF4-FFF2-40B4-BE49-F238E27FC236}">
                <a16:creationId xmlns:a16="http://schemas.microsoft.com/office/drawing/2014/main" id="{61A540CF-2980-86FA-FB55-CCC0E66B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329" y="12406693"/>
            <a:ext cx="11201929" cy="1026524"/>
          </a:xfrm>
          <a:prstGeom prst="rect">
            <a:avLst/>
          </a:prstGeom>
          <a:solidFill>
            <a:srgbClr val="632B8D"/>
          </a:solidFill>
          <a:ln w="190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85339" tIns="42672" rIns="85339" bIns="4267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Hospital Course: </a:t>
            </a:r>
            <a:endParaRPr lang="en-US" sz="5400" b="1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278005-28BA-8D41-2D55-13CA039F78D0}"/>
              </a:ext>
            </a:extLst>
          </p:cNvPr>
          <p:cNvSpPr/>
          <p:nvPr/>
        </p:nvSpPr>
        <p:spPr bwMode="auto">
          <a:xfrm>
            <a:off x="13212444" y="14569640"/>
            <a:ext cx="4486383" cy="2718742"/>
          </a:xfrm>
          <a:prstGeom prst="roundRect">
            <a:avLst/>
          </a:prstGeom>
          <a:solidFill>
            <a:srgbClr val="C198E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admission: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cultures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kumimoji="0" lang="en-US" sz="32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collected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patient was started on empiric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piperacillin-tazobactam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373B48-CDE4-384A-452A-EE34F0F4B5F3}"/>
              </a:ext>
            </a:extLst>
          </p:cNvPr>
          <p:cNvSpPr/>
          <p:nvPr/>
        </p:nvSpPr>
        <p:spPr bwMode="auto">
          <a:xfrm>
            <a:off x="17906557" y="13612372"/>
            <a:ext cx="4547628" cy="5079036"/>
          </a:xfrm>
          <a:prstGeom prst="roundRect">
            <a:avLst/>
          </a:prstGeom>
          <a:solidFill>
            <a:srgbClr val="C198E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Contrasted MRI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ature hepatic abscess measuring 9.8 x 9.6 x 8 cm in the right lobe of the liver, and splenomegaly.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evidence of biliary or pancreatic pathology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D2937A-D66C-42C3-8B56-7FC7E62931A6}"/>
              </a:ext>
            </a:extLst>
          </p:cNvPr>
          <p:cNvSpPr/>
          <p:nvPr/>
        </p:nvSpPr>
        <p:spPr bwMode="auto">
          <a:xfrm>
            <a:off x="22660494" y="14327795"/>
            <a:ext cx="4547628" cy="3423811"/>
          </a:xfrm>
          <a:prstGeom prst="roundRect">
            <a:avLst/>
          </a:prstGeom>
          <a:solidFill>
            <a:srgbClr val="C198E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Ultrasound-guided aspiration of abscess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collected, and a drain was left in place</a:t>
            </a:r>
            <a:endParaRPr kumimoji="0" lang="en-US" sz="32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540569-D514-5AC0-8AC5-686AE9362FC1}"/>
              </a:ext>
            </a:extLst>
          </p:cNvPr>
          <p:cNvSpPr txBox="1"/>
          <p:nvPr/>
        </p:nvSpPr>
        <p:spPr>
          <a:xfrm>
            <a:off x="13264128" y="30001199"/>
            <a:ext cx="6547214" cy="13767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83249" tIns="41624" rIns="83249" bIns="41624" rtlCol="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6171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3440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85159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46878" algn="l" rtl="0" fontAlgn="base">
              <a:spcBef>
                <a:spcPct val="0"/>
              </a:spcBef>
              <a:spcAft>
                <a:spcPct val="0"/>
              </a:spcAft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30859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70318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3203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93757" algn="l" defTabSz="923440" rtl="0" eaLnBrk="1" latinLnBrk="0" hangingPunct="1">
              <a:defRPr sz="247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Contrasted MRI showing mature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hepatic abscess in the right lobe of the liver measuring 9.8 x 9.6 x 8 cm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00F6DC-BF45-2292-81CB-35C49418D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72" y="13625577"/>
            <a:ext cx="7776849" cy="57884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DA8A2C9-A581-9D25-06AA-2BBB0BA77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3923" y="23070686"/>
            <a:ext cx="7667625" cy="6153150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67348F8-6D1F-651B-6908-37ADECA5E8C5}"/>
              </a:ext>
            </a:extLst>
          </p:cNvPr>
          <p:cNvSpPr/>
          <p:nvPr/>
        </p:nvSpPr>
        <p:spPr bwMode="auto">
          <a:xfrm>
            <a:off x="20666279" y="23070686"/>
            <a:ext cx="6658565" cy="6153150"/>
          </a:xfrm>
          <a:prstGeom prst="roundRect">
            <a:avLst/>
          </a:prstGeom>
          <a:solidFill>
            <a:srgbClr val="C198E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Anaerobic culture from abscess: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Heavy growth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Parvimonas</a:t>
            </a:r>
            <a:r>
              <a:rPr kumimoji="0" lang="en-US" sz="3200" b="1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Moderate growth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Fusobacterium </a:t>
            </a:r>
            <a:r>
              <a:rPr kumimoji="0" lang="en-US" sz="3200" b="1" i="1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nucleatum</a:t>
            </a:r>
            <a:endParaRPr kumimoji="0" lang="en-US" sz="3200" b="1" i="1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cultures remained negative at 5 days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608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38AC8AF65FC44A5930A185282003F" ma:contentTypeVersion="16" ma:contentTypeDescription="Create a new document." ma:contentTypeScope="" ma:versionID="c72e11820eafd39577becae5fc2d582c">
  <xsd:schema xmlns:xsd="http://www.w3.org/2001/XMLSchema" xmlns:xs="http://www.w3.org/2001/XMLSchema" xmlns:p="http://schemas.microsoft.com/office/2006/metadata/properties" xmlns:ns2="298685dc-3108-4774-bcc7-e09e36048492" xmlns:ns3="ad1e1e7b-e6e3-4f67-b32e-9611d25e734e" targetNamespace="http://schemas.microsoft.com/office/2006/metadata/properties" ma:root="true" ma:fieldsID="72960a7444922a68309ca9d34688bb3b" ns2:_="" ns3:_="">
    <xsd:import namespace="298685dc-3108-4774-bcc7-e09e36048492"/>
    <xsd:import namespace="ad1e1e7b-e6e3-4f67-b32e-9611d25e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685dc-3108-4774-bcc7-e09e36048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d7b13-30af-4d25-abfc-e38a113a1b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e1e7b-e6e3-4f67-b32e-9611d25e73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6612f2-7025-46ff-94bc-ac828c41b3e8}" ma:internalName="TaxCatchAll" ma:showField="CatchAllData" ma:web="ad1e1e7b-e6e3-4f67-b32e-9611d25e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685dc-3108-4774-bcc7-e09e36048492">
      <Terms xmlns="http://schemas.microsoft.com/office/infopath/2007/PartnerControls"/>
    </lcf76f155ced4ddcb4097134ff3c332f>
    <TaxCatchAll xmlns="ad1e1e7b-e6e3-4f67-b32e-9611d25e734e" xsi:nil="true"/>
  </documentManagement>
</p:properties>
</file>

<file path=customXml/itemProps1.xml><?xml version="1.0" encoding="utf-8"?>
<ds:datastoreItem xmlns:ds="http://schemas.openxmlformats.org/officeDocument/2006/customXml" ds:itemID="{34E94903-2980-4E3E-A850-5C9B364B5731}"/>
</file>

<file path=customXml/itemProps2.xml><?xml version="1.0" encoding="utf-8"?>
<ds:datastoreItem xmlns:ds="http://schemas.openxmlformats.org/officeDocument/2006/customXml" ds:itemID="{7EE0D0C4-7D0A-46E3-8192-F1F5CC6A4ECA}"/>
</file>

<file path=customXml/itemProps3.xml><?xml version="1.0" encoding="utf-8"?>
<ds:datastoreItem xmlns:ds="http://schemas.openxmlformats.org/officeDocument/2006/customXml" ds:itemID="{34198404-47B5-4BC0-B36E-23A46BA8C75E}"/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3005</TotalTime>
  <Words>1154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Arial Nova</vt:lpstr>
      <vt:lpstr>Cailbri</vt:lpstr>
      <vt:lpstr>Calibri</vt:lpstr>
      <vt:lpstr>Times New Roman</vt:lpstr>
      <vt:lpstr>Blank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Bradley</dc:creator>
  <cp:lastModifiedBy>Byl, Allen T.</cp:lastModifiedBy>
  <cp:revision>28</cp:revision>
  <cp:lastPrinted>2000-03-29T22:47:03Z</cp:lastPrinted>
  <dcterms:created xsi:type="dcterms:W3CDTF">1995-06-17T23:31:02Z</dcterms:created>
  <dcterms:modified xsi:type="dcterms:W3CDTF">2024-04-04T13:02:24Z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0x0101007CD38AC8AF65FC44A5930A185282003F</vt:lpwstr>
  </property>
</Properties>
</file>