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0233600" cy="310896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06">
          <p15:clr>
            <a:srgbClr val="A4A3A4"/>
          </p15:clr>
        </p15:guide>
        <p15:guide id="2" pos="214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66FF33"/>
    <a:srgbClr val="FF3300"/>
    <a:srgbClr val="D8E0E0"/>
    <a:srgbClr val="AFE4FF"/>
    <a:srgbClr val="66CCFF"/>
    <a:srgbClr val="9966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16" autoAdjust="0"/>
    <p:restoredTop sz="94745" autoAdjust="0"/>
  </p:normalViewPr>
  <p:slideViewPr>
    <p:cSldViewPr>
      <p:cViewPr>
        <p:scale>
          <a:sx n="28" d="100"/>
          <a:sy n="28" d="100"/>
        </p:scale>
        <p:origin x="1400" y="232"/>
      </p:cViewPr>
      <p:guideLst>
        <p:guide orient="horz" pos="1306"/>
        <p:guide pos="2142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2935288" y="492125"/>
            <a:ext cx="338296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9658445"/>
            <a:ext cx="34198560" cy="6663599"/>
          </a:xfrm>
        </p:spPr>
        <p:txBody>
          <a:bodyPr/>
          <a:lstStyle/>
          <a:p>
            <a:r>
              <a:rPr lang="en-US"/>
              <a:t>Click to edit Master title style</a:t>
            </a:r>
          </a:p>
        </p:txBody>
      </p:sp>
      <p:sp>
        <p:nvSpPr>
          <p:cNvPr id="3" name="Subtitle 2"/>
          <p:cNvSpPr>
            <a:spLocks noGrp="1"/>
          </p:cNvSpPr>
          <p:nvPr>
            <p:ph type="subTitle" idx="1"/>
          </p:nvPr>
        </p:nvSpPr>
        <p:spPr>
          <a:xfrm>
            <a:off x="6035040" y="17617440"/>
            <a:ext cx="28163520" cy="7945120"/>
          </a:xfrm>
        </p:spPr>
        <p:txBody>
          <a:bodyPr/>
          <a:lstStyle>
            <a:lvl1pPr marL="0" indent="0" algn="ctr">
              <a:buNone/>
              <a:defRPr/>
            </a:lvl1pPr>
            <a:lvl2pPr marL="429631" indent="0" algn="ctr">
              <a:buNone/>
              <a:defRPr/>
            </a:lvl2pPr>
            <a:lvl3pPr marL="859262" indent="0" algn="ctr">
              <a:buNone/>
              <a:defRPr/>
            </a:lvl3pPr>
            <a:lvl4pPr marL="1288893" indent="0" algn="ctr">
              <a:buNone/>
              <a:defRPr/>
            </a:lvl4pPr>
            <a:lvl5pPr marL="1718523" indent="0" algn="ctr">
              <a:buNone/>
              <a:defRPr/>
            </a:lvl5pPr>
            <a:lvl6pPr marL="2148154" indent="0" algn="ctr">
              <a:buNone/>
              <a:defRPr/>
            </a:lvl6pPr>
            <a:lvl7pPr marL="2577785" indent="0" algn="ctr">
              <a:buNone/>
              <a:defRPr/>
            </a:lvl7pPr>
            <a:lvl8pPr marL="3007416" indent="0" algn="ctr">
              <a:buNone/>
              <a:defRPr/>
            </a:lvl8pPr>
            <a:lvl9pPr marL="343704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264613" y="37013"/>
            <a:ext cx="9146540" cy="2759818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2452" y="37013"/>
            <a:ext cx="27320241" cy="275981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92321" y="37015"/>
            <a:ext cx="31048960" cy="3210741"/>
          </a:xfrm>
        </p:spPr>
        <p:txBody>
          <a:bodyPr/>
          <a:lstStyle/>
          <a:p>
            <a:r>
              <a:rPr lang="en-US"/>
              <a:t>Click to edit Master title style</a:t>
            </a:r>
          </a:p>
        </p:txBody>
      </p:sp>
      <p:sp>
        <p:nvSpPr>
          <p:cNvPr id="3" name="Text Placeholder 2"/>
          <p:cNvSpPr>
            <a:spLocks noGrp="1"/>
          </p:cNvSpPr>
          <p:nvPr>
            <p:ph type="body" sz="half" idx="1"/>
          </p:nvPr>
        </p:nvSpPr>
        <p:spPr>
          <a:xfrm>
            <a:off x="1822454" y="5109120"/>
            <a:ext cx="18233389" cy="22526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0177761" y="5109120"/>
            <a:ext cx="18233390" cy="111882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0177761" y="16445413"/>
            <a:ext cx="18233390" cy="11189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810" y="19978461"/>
            <a:ext cx="34198560" cy="6174740"/>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3178810" y="13177613"/>
            <a:ext cx="34198560" cy="6800850"/>
          </a:xfrm>
        </p:spPr>
        <p:txBody>
          <a:bodyPr anchor="b"/>
          <a:lstStyle>
            <a:lvl1pPr marL="0" indent="0">
              <a:buNone/>
              <a:defRPr sz="1900"/>
            </a:lvl1pPr>
            <a:lvl2pPr marL="429631" indent="0">
              <a:buNone/>
              <a:defRPr sz="1700"/>
            </a:lvl2pPr>
            <a:lvl3pPr marL="859262" indent="0">
              <a:buNone/>
              <a:defRPr sz="1500"/>
            </a:lvl3pPr>
            <a:lvl4pPr marL="1288893" indent="0">
              <a:buNone/>
              <a:defRPr sz="1300"/>
            </a:lvl4pPr>
            <a:lvl5pPr marL="1718523" indent="0">
              <a:buNone/>
              <a:defRPr sz="1300"/>
            </a:lvl5pPr>
            <a:lvl6pPr marL="2148154" indent="0">
              <a:buNone/>
              <a:defRPr sz="1300"/>
            </a:lvl6pPr>
            <a:lvl7pPr marL="2577785" indent="0">
              <a:buNone/>
              <a:defRPr sz="1300"/>
            </a:lvl7pPr>
            <a:lvl8pPr marL="3007416" indent="0">
              <a:buNone/>
              <a:defRPr sz="1300"/>
            </a:lvl8pPr>
            <a:lvl9pPr marL="3437047" indent="0">
              <a:buNone/>
              <a:defRPr sz="1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2454" y="5109120"/>
            <a:ext cx="18233389"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77761" y="5109120"/>
            <a:ext cx="18233390"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680" y="1244510"/>
            <a:ext cx="36210240" cy="518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681" y="6959693"/>
            <a:ext cx="1777746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4" name="Content Placeholder 3"/>
          <p:cNvSpPr>
            <a:spLocks noGrp="1"/>
          </p:cNvSpPr>
          <p:nvPr>
            <p:ph sz="half" idx="2"/>
          </p:nvPr>
        </p:nvSpPr>
        <p:spPr>
          <a:xfrm>
            <a:off x="2011681" y="9858922"/>
            <a:ext cx="1777746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112" y="6959693"/>
            <a:ext cx="1778381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6" name="Content Placeholder 5"/>
          <p:cNvSpPr>
            <a:spLocks noGrp="1"/>
          </p:cNvSpPr>
          <p:nvPr>
            <p:ph sz="quarter" idx="4"/>
          </p:nvPr>
        </p:nvSpPr>
        <p:spPr>
          <a:xfrm>
            <a:off x="20438112" y="9858922"/>
            <a:ext cx="1778381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3" y="1238341"/>
            <a:ext cx="13237210" cy="526796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5730220" y="1238343"/>
            <a:ext cx="22491700" cy="26534110"/>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683" y="6506303"/>
            <a:ext cx="13237210" cy="2126615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1762721"/>
            <a:ext cx="24140160" cy="2569210"/>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7886700" y="2777400"/>
            <a:ext cx="24140160" cy="18653760"/>
          </a:xfrm>
        </p:spPr>
        <p:txBody>
          <a:bodyPr/>
          <a:lstStyle>
            <a:lvl1pPr marL="0" indent="0">
              <a:buNone/>
              <a:defRPr sz="3000"/>
            </a:lvl1pPr>
            <a:lvl2pPr marL="429631" indent="0">
              <a:buNone/>
              <a:defRPr sz="2600"/>
            </a:lvl2pPr>
            <a:lvl3pPr marL="859262" indent="0">
              <a:buNone/>
              <a:defRPr sz="2300"/>
            </a:lvl3pPr>
            <a:lvl4pPr marL="1288893" indent="0">
              <a:buNone/>
              <a:defRPr sz="1900"/>
            </a:lvl4pPr>
            <a:lvl5pPr marL="1718523" indent="0">
              <a:buNone/>
              <a:defRPr sz="1900"/>
            </a:lvl5pPr>
            <a:lvl6pPr marL="2148154" indent="0">
              <a:buNone/>
              <a:defRPr sz="1900"/>
            </a:lvl6pPr>
            <a:lvl7pPr marL="2577785" indent="0">
              <a:buNone/>
              <a:defRPr sz="1900"/>
            </a:lvl7pPr>
            <a:lvl8pPr marL="3007416" indent="0">
              <a:buNone/>
              <a:defRPr sz="1900"/>
            </a:lvl8pPr>
            <a:lvl9pPr marL="3437047" indent="0">
              <a:buNone/>
              <a:defRPr sz="1900"/>
            </a:lvl9pPr>
          </a:lstStyle>
          <a:p>
            <a:pPr lvl="0"/>
            <a:endParaRPr lang="en-US" noProof="0"/>
          </a:p>
        </p:txBody>
      </p:sp>
      <p:sp>
        <p:nvSpPr>
          <p:cNvPr id="4" name="Text Placeholder 3"/>
          <p:cNvSpPr>
            <a:spLocks noGrp="1"/>
          </p:cNvSpPr>
          <p:nvPr>
            <p:ph type="body" sz="half" idx="2"/>
          </p:nvPr>
        </p:nvSpPr>
        <p:spPr>
          <a:xfrm>
            <a:off x="7886700" y="24331931"/>
            <a:ext cx="24140160" cy="364871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92321" y="37015"/>
            <a:ext cx="31048960" cy="3210741"/>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822451" y="5109120"/>
            <a:ext cx="36588700" cy="22526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301879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60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745211" y="28326080"/>
            <a:ext cx="1274318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60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883281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6000">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p:titleStyle>
    <p:bodyStyle>
      <a:lvl1pPr marL="1491774" indent="-1491774" algn="l" defTabSz="17488064" rtl="0" eaLnBrk="0" fontAlgn="base" hangingPunct="0">
        <a:spcBef>
          <a:spcPct val="20000"/>
        </a:spcBef>
        <a:spcAft>
          <a:spcPct val="0"/>
        </a:spcAft>
        <a:defRPr sz="2300">
          <a:solidFill>
            <a:schemeClr val="tx1"/>
          </a:solidFill>
          <a:latin typeface="+mn-lt"/>
          <a:ea typeface="+mn-ea"/>
          <a:cs typeface="+mn-cs"/>
        </a:defRPr>
      </a:lvl1pPr>
      <a:lvl2pPr marL="3226707" indent="-1239664" algn="l" defTabSz="17488064" rtl="0" eaLnBrk="0" fontAlgn="base" hangingPunct="0">
        <a:spcBef>
          <a:spcPct val="20000"/>
        </a:spcBef>
        <a:spcAft>
          <a:spcPct val="0"/>
        </a:spcAft>
        <a:defRPr sz="12800">
          <a:solidFill>
            <a:schemeClr val="tx1"/>
          </a:solidFill>
          <a:latin typeface="Times New Roman" charset="0"/>
        </a:defRPr>
      </a:lvl2pPr>
      <a:lvl3pPr marL="4967607" indent="-992030" algn="l" defTabSz="17488064" rtl="0" eaLnBrk="0" fontAlgn="base" hangingPunct="0">
        <a:spcBef>
          <a:spcPct val="20000"/>
        </a:spcBef>
        <a:spcAft>
          <a:spcPct val="0"/>
        </a:spcAft>
        <a:defRPr sz="10900">
          <a:solidFill>
            <a:schemeClr val="tx1"/>
          </a:solidFill>
          <a:latin typeface="Times New Roman" charset="0"/>
        </a:defRPr>
      </a:lvl3pPr>
      <a:lvl4pPr marL="6953158" indent="-993521" algn="l" defTabSz="17488064" rtl="0" eaLnBrk="0" fontAlgn="base" hangingPunct="0">
        <a:spcBef>
          <a:spcPct val="20000"/>
        </a:spcBef>
        <a:spcAft>
          <a:spcPct val="0"/>
        </a:spcAft>
        <a:defRPr sz="9100">
          <a:solidFill>
            <a:schemeClr val="tx1"/>
          </a:solidFill>
          <a:latin typeface="Times New Roman" charset="0"/>
        </a:defRPr>
      </a:lvl4pPr>
      <a:lvl5pPr marL="8943184" indent="-997997" algn="l" defTabSz="17488064" rtl="0" eaLnBrk="0" fontAlgn="base" hangingPunct="0">
        <a:spcBef>
          <a:spcPct val="20000"/>
        </a:spcBef>
        <a:spcAft>
          <a:spcPct val="0"/>
        </a:spcAft>
        <a:defRPr sz="9100">
          <a:solidFill>
            <a:schemeClr val="tx1"/>
          </a:solidFill>
          <a:latin typeface="Times New Roman" charset="0"/>
        </a:defRPr>
      </a:lvl5pPr>
      <a:lvl6pPr marL="9372815" indent="-997997" algn="l" defTabSz="17488064" rtl="0" fontAlgn="base">
        <a:spcBef>
          <a:spcPct val="20000"/>
        </a:spcBef>
        <a:spcAft>
          <a:spcPct val="0"/>
        </a:spcAft>
        <a:defRPr sz="9100">
          <a:solidFill>
            <a:schemeClr val="tx1"/>
          </a:solidFill>
          <a:latin typeface="Times New Roman" charset="0"/>
        </a:defRPr>
      </a:lvl6pPr>
      <a:lvl7pPr marL="9802446" indent="-997997" algn="l" defTabSz="17488064" rtl="0" fontAlgn="base">
        <a:spcBef>
          <a:spcPct val="20000"/>
        </a:spcBef>
        <a:spcAft>
          <a:spcPct val="0"/>
        </a:spcAft>
        <a:defRPr sz="9100">
          <a:solidFill>
            <a:schemeClr val="tx1"/>
          </a:solidFill>
          <a:latin typeface="Times New Roman" charset="0"/>
        </a:defRPr>
      </a:lvl7pPr>
      <a:lvl8pPr marL="10232077" indent="-997997" algn="l" defTabSz="17488064" rtl="0" fontAlgn="base">
        <a:spcBef>
          <a:spcPct val="20000"/>
        </a:spcBef>
        <a:spcAft>
          <a:spcPct val="0"/>
        </a:spcAft>
        <a:defRPr sz="9100">
          <a:solidFill>
            <a:schemeClr val="tx1"/>
          </a:solidFill>
          <a:latin typeface="Times New Roman" charset="0"/>
        </a:defRPr>
      </a:lvl8pPr>
      <a:lvl9pPr marL="10661707" indent="-997997" algn="l" defTabSz="17488064" rtl="0" fontAlgn="base">
        <a:spcBef>
          <a:spcPct val="20000"/>
        </a:spcBef>
        <a:spcAft>
          <a:spcPct val="0"/>
        </a:spcAft>
        <a:defRPr sz="9100">
          <a:solidFill>
            <a:schemeClr val="tx1"/>
          </a:solidFill>
          <a:latin typeface="Times New Roman" charset="0"/>
        </a:defRPr>
      </a:lvl9pPr>
    </p:bodyStyle>
    <p:otherStyle>
      <a:defPPr>
        <a:defRPr lang="en-US"/>
      </a:defPPr>
      <a:lvl1pPr marL="0" algn="l" defTabSz="859262" rtl="0" eaLnBrk="1" latinLnBrk="0" hangingPunct="1">
        <a:defRPr sz="1700" kern="1200">
          <a:solidFill>
            <a:schemeClr val="tx1"/>
          </a:solidFill>
          <a:latin typeface="+mn-lt"/>
          <a:ea typeface="+mn-ea"/>
          <a:cs typeface="+mn-cs"/>
        </a:defRPr>
      </a:lvl1pPr>
      <a:lvl2pPr marL="429631" algn="l" defTabSz="859262" rtl="0" eaLnBrk="1" latinLnBrk="0" hangingPunct="1">
        <a:defRPr sz="1700" kern="1200">
          <a:solidFill>
            <a:schemeClr val="tx1"/>
          </a:solidFill>
          <a:latin typeface="+mn-lt"/>
          <a:ea typeface="+mn-ea"/>
          <a:cs typeface="+mn-cs"/>
        </a:defRPr>
      </a:lvl2pPr>
      <a:lvl3pPr marL="859262" algn="l" defTabSz="859262" rtl="0" eaLnBrk="1" latinLnBrk="0" hangingPunct="1">
        <a:defRPr sz="1700" kern="1200">
          <a:solidFill>
            <a:schemeClr val="tx1"/>
          </a:solidFill>
          <a:latin typeface="+mn-lt"/>
          <a:ea typeface="+mn-ea"/>
          <a:cs typeface="+mn-cs"/>
        </a:defRPr>
      </a:lvl3pPr>
      <a:lvl4pPr marL="1288893" algn="l" defTabSz="859262" rtl="0" eaLnBrk="1" latinLnBrk="0" hangingPunct="1">
        <a:defRPr sz="1700" kern="1200">
          <a:solidFill>
            <a:schemeClr val="tx1"/>
          </a:solidFill>
          <a:latin typeface="+mn-lt"/>
          <a:ea typeface="+mn-ea"/>
          <a:cs typeface="+mn-cs"/>
        </a:defRPr>
      </a:lvl4pPr>
      <a:lvl5pPr marL="1718523" algn="l" defTabSz="859262" rtl="0" eaLnBrk="1" latinLnBrk="0" hangingPunct="1">
        <a:defRPr sz="1700" kern="1200">
          <a:solidFill>
            <a:schemeClr val="tx1"/>
          </a:solidFill>
          <a:latin typeface="+mn-lt"/>
          <a:ea typeface="+mn-ea"/>
          <a:cs typeface="+mn-cs"/>
        </a:defRPr>
      </a:lvl5pPr>
      <a:lvl6pPr marL="2148154" algn="l" defTabSz="859262" rtl="0" eaLnBrk="1" latinLnBrk="0" hangingPunct="1">
        <a:defRPr sz="1700" kern="1200">
          <a:solidFill>
            <a:schemeClr val="tx1"/>
          </a:solidFill>
          <a:latin typeface="+mn-lt"/>
          <a:ea typeface="+mn-ea"/>
          <a:cs typeface="+mn-cs"/>
        </a:defRPr>
      </a:lvl6pPr>
      <a:lvl7pPr marL="2577785" algn="l" defTabSz="859262" rtl="0" eaLnBrk="1" latinLnBrk="0" hangingPunct="1">
        <a:defRPr sz="1700" kern="1200">
          <a:solidFill>
            <a:schemeClr val="tx1"/>
          </a:solidFill>
          <a:latin typeface="+mn-lt"/>
          <a:ea typeface="+mn-ea"/>
          <a:cs typeface="+mn-cs"/>
        </a:defRPr>
      </a:lvl7pPr>
      <a:lvl8pPr marL="3007416" algn="l" defTabSz="859262" rtl="0" eaLnBrk="1" latinLnBrk="0" hangingPunct="1">
        <a:defRPr sz="1700" kern="1200">
          <a:solidFill>
            <a:schemeClr val="tx1"/>
          </a:solidFill>
          <a:latin typeface="+mn-lt"/>
          <a:ea typeface="+mn-ea"/>
          <a:cs typeface="+mn-cs"/>
        </a:defRPr>
      </a:lvl8pPr>
      <a:lvl9pPr marL="3437047" algn="l" defTabSz="859262"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182882" y="-473594"/>
            <a:ext cx="40416481" cy="6806270"/>
          </a:xfrm>
          <a:prstGeom prst="rect">
            <a:avLst/>
          </a:prstGeom>
          <a:solidFill>
            <a:srgbClr val="D8E0E0"/>
          </a:solidFill>
          <a:ln w="9525">
            <a:noFill/>
            <a:miter lim="800000"/>
            <a:headEnd/>
            <a:tailEnd/>
          </a:ln>
        </p:spPr>
        <p:txBody>
          <a:bodyPr wrap="none" lIns="85926" tIns="42963" rIns="85926" bIns="42963" anchor="ctr"/>
          <a:lstStyle/>
          <a:p>
            <a:endParaRPr lang="en-US"/>
          </a:p>
        </p:txBody>
      </p:sp>
      <p:sp>
        <p:nvSpPr>
          <p:cNvPr id="1028" name="Rectangle 4"/>
          <p:cNvSpPr>
            <a:spLocks noGrp="1" noChangeAspect="1" noChangeArrowheads="1"/>
          </p:cNvSpPr>
          <p:nvPr>
            <p:ph type="title"/>
          </p:nvPr>
        </p:nvSpPr>
        <p:spPr>
          <a:xfrm>
            <a:off x="9544008" y="69038"/>
            <a:ext cx="25765293" cy="6015814"/>
          </a:xfrm>
          <a:noFill/>
        </p:spPr>
        <p:txBody>
          <a:bodyPr wrap="square" lIns="0" tIns="0" rIns="0" bIns="0">
            <a:spAutoFit/>
          </a:bodyPr>
          <a:lstStyle/>
          <a:p>
            <a:pPr>
              <a:lnSpc>
                <a:spcPts val="8000"/>
              </a:lnSpc>
            </a:pPr>
            <a:r>
              <a:rPr lang="en-US" sz="7200" dirty="0">
                <a:solidFill>
                  <a:schemeClr val="tx1"/>
                </a:solidFill>
              </a:rPr>
              <a:t>Does Preoperative Antibiotic Timing Prior to Incision and Drainage Procedures for Severe Odontogenic Infections Affect Length of Stay or Reoperation? </a:t>
            </a:r>
            <a:br>
              <a:rPr lang="en-US" sz="19000" dirty="0">
                <a:solidFill>
                  <a:schemeClr val="tx1"/>
                </a:solidFill>
              </a:rPr>
            </a:br>
            <a:r>
              <a:rPr lang="en-US" sz="4800" dirty="0">
                <a:solidFill>
                  <a:srgbClr val="000000"/>
                </a:solidFill>
              </a:rPr>
              <a:t>D. Mire, DDS</a:t>
            </a:r>
            <a:r>
              <a:rPr lang="en-US" sz="4800" baseline="30000" dirty="0">
                <a:solidFill>
                  <a:srgbClr val="000000"/>
                </a:solidFill>
              </a:rPr>
              <a:t>1</a:t>
            </a:r>
            <a:r>
              <a:rPr lang="en-US" sz="4800" dirty="0">
                <a:solidFill>
                  <a:srgbClr val="000000"/>
                </a:solidFill>
              </a:rPr>
              <a:t>, E. Park, DMD, MD</a:t>
            </a:r>
            <a:r>
              <a:rPr lang="en-US" sz="4800" baseline="30000" dirty="0">
                <a:solidFill>
                  <a:srgbClr val="000000"/>
                </a:solidFill>
              </a:rPr>
              <a:t>1</a:t>
            </a:r>
            <a:r>
              <a:rPr lang="en-US" sz="4800" dirty="0">
                <a:solidFill>
                  <a:srgbClr val="000000"/>
                </a:solidFill>
              </a:rPr>
              <a:t>, A. Chapple, PhD</a:t>
            </a:r>
            <a:r>
              <a:rPr lang="en-US" sz="4800" baseline="30000" dirty="0">
                <a:solidFill>
                  <a:srgbClr val="000000"/>
                </a:solidFill>
              </a:rPr>
              <a:t>1</a:t>
            </a:r>
            <a:r>
              <a:rPr lang="en-US" sz="4800" dirty="0">
                <a:solidFill>
                  <a:srgbClr val="000000"/>
                </a:solidFill>
              </a:rPr>
              <a:t>, A. </a:t>
            </a:r>
            <a:r>
              <a:rPr lang="en-US" sz="4800" dirty="0" err="1">
                <a:solidFill>
                  <a:srgbClr val="000000"/>
                </a:solidFill>
              </a:rPr>
              <a:t>Adamec</a:t>
            </a:r>
            <a:r>
              <a:rPr lang="en-US" sz="4800" dirty="0">
                <a:solidFill>
                  <a:srgbClr val="000000"/>
                </a:solidFill>
              </a:rPr>
              <a:t>, DDS, MD</a:t>
            </a:r>
            <a:r>
              <a:rPr lang="en-US" sz="4800" baseline="30000" dirty="0">
                <a:solidFill>
                  <a:srgbClr val="000000"/>
                </a:solidFill>
              </a:rPr>
              <a:t>1</a:t>
            </a:r>
            <a:r>
              <a:rPr lang="en-US" sz="4800" dirty="0">
                <a:solidFill>
                  <a:srgbClr val="000000"/>
                </a:solidFill>
              </a:rPr>
              <a:t>, M. </a:t>
            </a:r>
            <a:r>
              <a:rPr lang="en-US" sz="4800" dirty="0" err="1">
                <a:solidFill>
                  <a:srgbClr val="000000"/>
                </a:solidFill>
              </a:rPr>
              <a:t>Koury</a:t>
            </a:r>
            <a:r>
              <a:rPr lang="en-US" sz="4800" dirty="0">
                <a:solidFill>
                  <a:srgbClr val="000000"/>
                </a:solidFill>
              </a:rPr>
              <a:t>, MS</a:t>
            </a:r>
            <a:r>
              <a:rPr lang="en-US" sz="4800" baseline="30000" dirty="0">
                <a:solidFill>
                  <a:srgbClr val="000000"/>
                </a:solidFill>
              </a:rPr>
              <a:t>1</a:t>
            </a:r>
            <a:r>
              <a:rPr lang="en-US" sz="4800" dirty="0">
                <a:solidFill>
                  <a:srgbClr val="000000"/>
                </a:solidFill>
              </a:rPr>
              <a:t>, B. Christensen, DDS, MD</a:t>
            </a:r>
            <a:r>
              <a:rPr lang="en-US" sz="4800" baseline="30000" dirty="0">
                <a:solidFill>
                  <a:srgbClr val="000000"/>
                </a:solidFill>
              </a:rPr>
              <a:t>2</a:t>
            </a:r>
            <a:br>
              <a:rPr lang="en-US" sz="11500" dirty="0">
                <a:solidFill>
                  <a:srgbClr val="000000"/>
                </a:solidFill>
              </a:rPr>
            </a:br>
            <a:r>
              <a:rPr lang="en-US" sz="4000" baseline="30000" dirty="0">
                <a:solidFill>
                  <a:srgbClr val="000000"/>
                </a:solidFill>
              </a:rPr>
              <a:t>1</a:t>
            </a:r>
            <a:r>
              <a:rPr lang="en-US" sz="4000" dirty="0">
                <a:solidFill>
                  <a:srgbClr val="000000"/>
                </a:solidFill>
              </a:rPr>
              <a:t>LSU Health New Orleans, </a:t>
            </a:r>
            <a:r>
              <a:rPr lang="en-US" sz="4000" baseline="30000" dirty="0">
                <a:solidFill>
                  <a:srgbClr val="000000"/>
                </a:solidFill>
              </a:rPr>
              <a:t>2</a:t>
            </a:r>
            <a:r>
              <a:rPr lang="en-US" sz="4000" dirty="0">
                <a:solidFill>
                  <a:srgbClr val="000000"/>
                </a:solidFill>
              </a:rPr>
              <a:t>Geisinger Health System</a:t>
            </a:r>
            <a:endParaRPr lang="en-US" sz="6000" b="0" dirty="0">
              <a:solidFill>
                <a:srgbClr val="000000"/>
              </a:solidFill>
            </a:endParaRPr>
          </a:p>
        </p:txBody>
      </p:sp>
      <p:graphicFrame>
        <p:nvGraphicFramePr>
          <p:cNvPr id="1026" name="Object 1173"/>
          <p:cNvGraphicFramePr>
            <a:graphicFrameLocks noGrp="1" noChangeAspect="1"/>
          </p:cNvGraphicFramePr>
          <p:nvPr>
            <p:ph sz="quarter" idx="2"/>
            <p:extLst>
              <p:ext uri="{D42A27DB-BD31-4B8C-83A1-F6EECF244321}">
                <p14:modId xmlns:p14="http://schemas.microsoft.com/office/powerpoint/2010/main" val="2456539177"/>
              </p:ext>
            </p:extLst>
          </p:nvPr>
        </p:nvGraphicFramePr>
        <p:xfrm>
          <a:off x="28905199" y="9934326"/>
          <a:ext cx="411480" cy="564424"/>
        </p:xfrm>
        <a:graphic>
          <a:graphicData uri="http://schemas.openxmlformats.org/presentationml/2006/ole">
            <mc:AlternateContent xmlns:mc="http://schemas.openxmlformats.org/markup-compatibility/2006">
              <mc:Choice xmlns:v="urn:schemas-microsoft-com:vml" Requires="v">
                <p:oleObj name="Bitmap Image" r:id="rId3" imgW="514422" imgH="581106" progId="PBrush">
                  <p:embed/>
                </p:oleObj>
              </mc:Choice>
              <mc:Fallback>
                <p:oleObj name="Bitmap Image" r:id="rId3" imgW="514422" imgH="581106" progId="PBrush">
                  <p:embed/>
                  <p:pic>
                    <p:nvPicPr>
                      <p:cNvPr id="0" name="Object 11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05199" y="9934326"/>
                        <a:ext cx="411480" cy="564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Text Box 1147"/>
          <p:cNvSpPr txBox="1">
            <a:spLocks noChangeArrowheads="1"/>
          </p:cNvSpPr>
          <p:nvPr/>
        </p:nvSpPr>
        <p:spPr bwMode="auto">
          <a:xfrm>
            <a:off x="792478" y="8100716"/>
            <a:ext cx="10911840" cy="19912148"/>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marL="0" marR="0">
              <a:lnSpc>
                <a:spcPct val="115000"/>
              </a:lnSpc>
              <a:spcBef>
                <a:spcPts val="0"/>
              </a:spcBef>
              <a:spcAft>
                <a:spcPts val="0"/>
              </a:spcAft>
            </a:pPr>
            <a:r>
              <a:rPr lang="en-US" sz="2400" b="1" dirty="0">
                <a:effectLst/>
                <a:latin typeface="Arial" panose="020B0604020202020204" pitchFamily="34" charset="0"/>
                <a:ea typeface="Arial" panose="020B0604020202020204" pitchFamily="34" charset="0"/>
              </a:rPr>
              <a:t>Odontogenic infections are serious, potentially life-threatening conditions that can develop insidiously and progress rapidly. </a:t>
            </a:r>
            <a:r>
              <a:rPr lang="en-US" sz="2400" dirty="0">
                <a:effectLst/>
                <a:latin typeface="Arial" panose="020B0604020202020204" pitchFamily="34" charset="0"/>
                <a:ea typeface="Arial" panose="020B0604020202020204" pitchFamily="34" charset="0"/>
              </a:rPr>
              <a:t>These infections are not uncommon, oftentimes presenting in emergency departments, with a study by </a:t>
            </a:r>
            <a:r>
              <a:rPr lang="en-US" sz="2400" dirty="0" err="1">
                <a:effectLst/>
                <a:latin typeface="Arial" panose="020B0604020202020204" pitchFamily="34" charset="0"/>
                <a:ea typeface="Arial" panose="020B0604020202020204" pitchFamily="34" charset="0"/>
              </a:rPr>
              <a:t>Abramowicz</a:t>
            </a:r>
            <a:r>
              <a:rPr lang="en-US" sz="2400" dirty="0">
                <a:effectLst/>
                <a:latin typeface="Arial" panose="020B0604020202020204" pitchFamily="34" charset="0"/>
                <a:ea typeface="Arial" panose="020B0604020202020204" pitchFamily="34" charset="0"/>
              </a:rPr>
              <a:t> and colleagues finding 74,480 hospitalizations in 2012 and 2013 due to facial cellulitis, which was presumed mostly of odontogenic origin.</a:t>
            </a:r>
            <a:r>
              <a:rPr lang="en-US" sz="2400" baseline="30000" dirty="0">
                <a:effectLst/>
                <a:latin typeface="Arial" panose="020B0604020202020204" pitchFamily="34" charset="0"/>
                <a:ea typeface="Arial" panose="020B0604020202020204" pitchFamily="34" charset="0"/>
              </a:rPr>
              <a:t>2</a:t>
            </a:r>
            <a:r>
              <a:rPr lang="en-US" sz="2400" dirty="0">
                <a:effectLst/>
                <a:latin typeface="Arial" panose="020B0604020202020204" pitchFamily="34" charset="0"/>
                <a:ea typeface="Arial" panose="020B0604020202020204" pitchFamily="34" charset="0"/>
              </a:rPr>
              <a:t> Outpatient treatment options for mild odontogenic infections consist of a beta-lactamase antibiotic regimen, which is usually amoxicillin with clavulanic acid or clindamycin alone in penicillin-allergic patients. </a:t>
            </a:r>
            <a:r>
              <a:rPr lang="en-US" sz="2400" b="1" dirty="0">
                <a:effectLst/>
                <a:latin typeface="Arial" panose="020B0604020202020204" pitchFamily="34" charset="0"/>
                <a:ea typeface="Arial" panose="020B0604020202020204" pitchFamily="34" charset="0"/>
              </a:rPr>
              <a:t>Inpatient treatment for more advanced infections, however, typically includes surgical incision and drainage (I&amp;D) with a preoperative and postoperative antibiotic regimen of ampicillin-sulbactam and culture of purulent material for susceptibility-guided antibiotic therapy.</a:t>
            </a:r>
            <a:r>
              <a:rPr lang="en-US" sz="2400" b="1" baseline="30000" dirty="0">
                <a:effectLst/>
                <a:latin typeface="Arial" panose="020B0604020202020204" pitchFamily="34" charset="0"/>
                <a:ea typeface="Arial" panose="020B0604020202020204" pitchFamily="34" charset="0"/>
              </a:rPr>
              <a:t>3</a:t>
            </a:r>
            <a:r>
              <a:rPr lang="en-US" sz="2400" b="1"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endParaRPr lang="en-US" sz="2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2400" b="1" dirty="0">
                <a:effectLst/>
                <a:latin typeface="Arial" panose="020B0604020202020204" pitchFamily="34" charset="0"/>
                <a:ea typeface="Arial" panose="020B0604020202020204" pitchFamily="34" charset="0"/>
              </a:rPr>
              <a:t>A standard in healthcare settings to decrease the risk of perioperative surgical site infections (SSI) is surgical antibiotic prophylaxis (SAP). </a:t>
            </a:r>
            <a:r>
              <a:rPr lang="en-US" sz="2400" dirty="0">
                <a:effectLst/>
                <a:latin typeface="Arial" panose="020B0604020202020204" pitchFamily="34" charset="0"/>
                <a:ea typeface="Arial" panose="020B0604020202020204" pitchFamily="34" charset="0"/>
              </a:rPr>
              <a:t>The World Health Organization (WHO) recommends SAP within 120 minutes prior to surgical start time, with administration closer to incision time for antibiotics with a shorter half-life such as penicillins.</a:t>
            </a:r>
            <a:r>
              <a:rPr lang="en-US" sz="2400" baseline="30000" dirty="0">
                <a:effectLst/>
                <a:latin typeface="Arial" panose="020B0604020202020204" pitchFamily="34" charset="0"/>
                <a:ea typeface="Arial" panose="020B0604020202020204" pitchFamily="34" charset="0"/>
              </a:rPr>
              <a:t>4</a:t>
            </a:r>
            <a:r>
              <a:rPr lang="en-US" sz="2400" dirty="0">
                <a:effectLst/>
                <a:latin typeface="Arial" panose="020B0604020202020204" pitchFamily="34" charset="0"/>
                <a:ea typeface="Arial" panose="020B0604020202020204" pitchFamily="34" charset="0"/>
              </a:rPr>
              <a:t> </a:t>
            </a:r>
            <a:r>
              <a:rPr lang="en-US" sz="2400" b="1" dirty="0">
                <a:effectLst/>
                <a:latin typeface="Arial" panose="020B0604020202020204" pitchFamily="34" charset="0"/>
                <a:ea typeface="Arial" panose="020B0604020202020204" pitchFamily="34" charset="0"/>
              </a:rPr>
              <a:t>While there has been an abundance of research on SAP, none have focused on the relevance prior to surgeries specifically treating odontogenic infections. </a:t>
            </a:r>
            <a:r>
              <a:rPr lang="en-US" sz="2400" dirty="0">
                <a:effectLst/>
                <a:latin typeface="Arial" panose="020B0604020202020204" pitchFamily="34" charset="0"/>
                <a:ea typeface="Arial" panose="020B0604020202020204" pitchFamily="34" charset="0"/>
              </a:rPr>
              <a:t>These surgeries are unique in the sense that there is already active infection upon presentation. Therefore, the aim of SAP is not to prevent the formation of an SSI but to prevent complications such as re-infection or persistence of infection after an I&amp;D procedure. </a:t>
            </a:r>
            <a:r>
              <a:rPr lang="en-US" sz="2400" b="1" dirty="0">
                <a:effectLst/>
                <a:latin typeface="Arial" panose="020B0604020202020204" pitchFamily="34" charset="0"/>
                <a:ea typeface="Arial" panose="020B0604020202020204" pitchFamily="34" charset="0"/>
              </a:rPr>
              <a:t>The main objective of this study is to determine if the timing of SAP has an effect on the patient's total hospital length of stay and need to return to the operating room (OR) for repeat I&amp;D procedure(s).</a:t>
            </a:r>
          </a:p>
          <a:p>
            <a:pPr marL="0" marR="0">
              <a:lnSpc>
                <a:spcPct val="115000"/>
              </a:lnSpc>
              <a:spcBef>
                <a:spcPts val="0"/>
              </a:spcBef>
              <a:spcAft>
                <a:spcPts val="0"/>
              </a:spcAft>
            </a:pPr>
            <a:endParaRPr lang="en-US" sz="2400" dirty="0">
              <a:latin typeface="Arial" panose="020B0604020202020204" pitchFamily="34" charset="0"/>
              <a:ea typeface="Arial" panose="020B0604020202020204" pitchFamily="34" charset="0"/>
            </a:endParaRPr>
          </a:p>
          <a:p>
            <a:pPr>
              <a:lnSpc>
                <a:spcPct val="115000"/>
              </a:lnSpc>
              <a:spcBef>
                <a:spcPts val="0"/>
              </a:spcBef>
              <a:spcAft>
                <a:spcPts val="0"/>
              </a:spcAft>
            </a:pPr>
            <a:r>
              <a:rPr lang="en-US" sz="2400" dirty="0">
                <a:effectLst/>
                <a:latin typeface="Arial" panose="020B0604020202020204" pitchFamily="34" charset="0"/>
                <a:ea typeface="Arial" panose="020B0604020202020204" pitchFamily="34" charset="0"/>
              </a:rPr>
              <a:t>The authors of this paper conducted a retrospective cohort study that analyzed the effect of preoperative antibiotic timing on length of stay and need for reoperation for I&amp;D surgeries treating severe odontogenic infections. All patients treated for an odontogenic infection via I&amp;D in the OR at University Medical Center of New Orleans by the LSUHSC Department of Oral and Maxillofacial Surgery (OMS) between 1/1/2015 and 7/30/2021 were included for review. Inclusion criteria consisted of odontogenic infection diagnosed based on history, physical exam, and imaging and infection severity requiring treatment in the OR under general anesthesia. </a:t>
            </a:r>
          </a:p>
          <a:p>
            <a:pPr>
              <a:lnSpc>
                <a:spcPct val="115000"/>
              </a:lnSpc>
              <a:spcBef>
                <a:spcPts val="0"/>
              </a:spcBef>
              <a:spcAft>
                <a:spcPts val="0"/>
              </a:spcAft>
            </a:pPr>
            <a:endParaRPr lang="en-US" sz="2400" dirty="0">
              <a:effectLst/>
              <a:latin typeface="Arial" panose="020B0604020202020204" pitchFamily="34" charset="0"/>
              <a:ea typeface="Arial" panose="020B0604020202020204" pitchFamily="34" charset="0"/>
            </a:endParaRPr>
          </a:p>
          <a:p>
            <a:pPr>
              <a:lnSpc>
                <a:spcPct val="115000"/>
              </a:lnSpc>
              <a:spcBef>
                <a:spcPts val="0"/>
              </a:spcBef>
              <a:spcAft>
                <a:spcPts val="0"/>
              </a:spcAft>
            </a:pPr>
            <a:r>
              <a:rPr lang="en-US" sz="2400" dirty="0">
                <a:effectLst/>
                <a:latin typeface="Arial" panose="020B0604020202020204" pitchFamily="34" charset="0"/>
                <a:ea typeface="Arial" panose="020B0604020202020204" pitchFamily="34" charset="0"/>
              </a:rPr>
              <a:t>The independent variable of this study was preoperative antibiotic timing, defined as the time in hours between antibiotic administration and surgery start time, noted as “incision time” in the patient’s surgery log. The primary dependent variable of this study was length of stay (measured in days), and the secondary dependent variable of this study was the need for reoperation (yes/no).  Other variables investigated included age (measured in years), gender (male/female), number of involved head and neck spaces (yes/no for each space), infection location (yes/no for each space) and antibiotic regimen (ampicillin-sulbactam only/other regimen).</a:t>
            </a:r>
          </a:p>
          <a:p>
            <a:pPr marL="0" marR="0">
              <a:lnSpc>
                <a:spcPct val="115000"/>
              </a:lnSpc>
              <a:spcBef>
                <a:spcPts val="0"/>
              </a:spcBef>
              <a:spcAft>
                <a:spcPts val="0"/>
              </a:spcAft>
            </a:pPr>
            <a:endParaRPr lang="en-US" sz="1800" dirty="0">
              <a:effectLst/>
              <a:latin typeface="Arial" panose="020B0604020202020204" pitchFamily="34" charset="0"/>
              <a:ea typeface="Arial" panose="020B0604020202020204" pitchFamily="34" charset="0"/>
            </a:endParaRPr>
          </a:p>
          <a:p>
            <a:pPr eaLnBrk="0" hangingPunct="0"/>
            <a:endParaRPr lang="en-US" dirty="0"/>
          </a:p>
        </p:txBody>
      </p:sp>
      <p:sp>
        <p:nvSpPr>
          <p:cNvPr id="1030" name="Rectangle 1148"/>
          <p:cNvSpPr>
            <a:spLocks noChangeArrowheads="1"/>
          </p:cNvSpPr>
          <p:nvPr/>
        </p:nvSpPr>
        <p:spPr bwMode="auto">
          <a:xfrm>
            <a:off x="734060" y="6805315"/>
            <a:ext cx="11033760" cy="1110343"/>
          </a:xfrm>
          <a:prstGeom prst="rect">
            <a:avLst/>
          </a:prstGeom>
          <a:solidFill>
            <a:srgbClr val="D8E0E0"/>
          </a:solidFill>
          <a:ln w="9525">
            <a:noFill/>
            <a:miter lim="800000"/>
            <a:headEnd/>
            <a:tailEnd/>
          </a:ln>
        </p:spPr>
        <p:txBody>
          <a:bodyPr wrap="none" lIns="85926" tIns="42963" rIns="85926" bIns="42963" anchor="ctr"/>
          <a:lstStyle/>
          <a:p>
            <a:pPr algn="ctr"/>
            <a:endParaRPr lang="en-US" dirty="0"/>
          </a:p>
        </p:txBody>
      </p:sp>
      <p:sp>
        <p:nvSpPr>
          <p:cNvPr id="1034" name="Rectangle 1153"/>
          <p:cNvSpPr>
            <a:spLocks noChangeArrowheads="1"/>
          </p:cNvSpPr>
          <p:nvPr/>
        </p:nvSpPr>
        <p:spPr bwMode="auto">
          <a:xfrm>
            <a:off x="12496800" y="6694281"/>
            <a:ext cx="13350241" cy="1110343"/>
          </a:xfrm>
          <a:prstGeom prst="rect">
            <a:avLst/>
          </a:prstGeom>
          <a:solidFill>
            <a:srgbClr val="D8E0E0"/>
          </a:solidFill>
          <a:ln w="9525">
            <a:noFill/>
            <a:miter lim="800000"/>
            <a:headEnd/>
            <a:tailEnd/>
          </a:ln>
        </p:spPr>
        <p:txBody>
          <a:bodyPr wrap="none" lIns="85926" tIns="42963" rIns="85926" bIns="42963" anchor="ctr"/>
          <a:lstStyle/>
          <a:p>
            <a:endParaRPr lang="en-US"/>
          </a:p>
        </p:txBody>
      </p:sp>
      <p:sp>
        <p:nvSpPr>
          <p:cNvPr id="1035" name="Rectangle 1154"/>
          <p:cNvSpPr>
            <a:spLocks noChangeArrowheads="1"/>
          </p:cNvSpPr>
          <p:nvPr/>
        </p:nvSpPr>
        <p:spPr bwMode="auto">
          <a:xfrm>
            <a:off x="12557760" y="6694281"/>
            <a:ext cx="6461760" cy="1036320"/>
          </a:xfrm>
          <a:prstGeom prst="rect">
            <a:avLst/>
          </a:prstGeom>
          <a:noFill/>
          <a:ln w="9525">
            <a:noFill/>
            <a:miter lim="800000"/>
            <a:headEnd/>
            <a:tailEnd/>
          </a:ln>
        </p:spPr>
        <p:txBody>
          <a:bodyPr lIns="0" tIns="0" rIns="0" bIns="0"/>
          <a:lstStyle/>
          <a:p>
            <a:pPr defTabSz="17488064">
              <a:spcBef>
                <a:spcPct val="20000"/>
              </a:spcBef>
            </a:pPr>
            <a:r>
              <a:rPr lang="en-US" sz="6200" b="1" dirty="0">
                <a:solidFill>
                  <a:srgbClr val="800000"/>
                </a:solidFill>
                <a:latin typeface="Arial" charset="0"/>
              </a:rPr>
              <a:t>Results</a:t>
            </a:r>
          </a:p>
        </p:txBody>
      </p:sp>
      <p:sp>
        <p:nvSpPr>
          <p:cNvPr id="1040" name="Rectangle 1159"/>
          <p:cNvSpPr>
            <a:spLocks noChangeArrowheads="1"/>
          </p:cNvSpPr>
          <p:nvPr/>
        </p:nvSpPr>
        <p:spPr bwMode="auto">
          <a:xfrm>
            <a:off x="26395682" y="20218876"/>
            <a:ext cx="13106400" cy="1110343"/>
          </a:xfrm>
          <a:prstGeom prst="rect">
            <a:avLst/>
          </a:prstGeom>
          <a:solidFill>
            <a:srgbClr val="D8E0E0"/>
          </a:solidFill>
          <a:ln w="9525">
            <a:noFill/>
            <a:miter lim="800000"/>
            <a:headEnd/>
            <a:tailEnd/>
          </a:ln>
        </p:spPr>
        <p:txBody>
          <a:bodyPr wrap="none" lIns="85926" tIns="42963" rIns="85926" bIns="42963" anchor="ctr"/>
          <a:lstStyle/>
          <a:p>
            <a:endParaRPr lang="en-US"/>
          </a:p>
        </p:txBody>
      </p:sp>
      <p:sp>
        <p:nvSpPr>
          <p:cNvPr id="1041" name="Rectangle 1160"/>
          <p:cNvSpPr>
            <a:spLocks noChangeArrowheads="1"/>
          </p:cNvSpPr>
          <p:nvPr/>
        </p:nvSpPr>
        <p:spPr bwMode="auto">
          <a:xfrm>
            <a:off x="26517598" y="20218876"/>
            <a:ext cx="6461760" cy="1036320"/>
          </a:xfrm>
          <a:prstGeom prst="rect">
            <a:avLst/>
          </a:prstGeom>
          <a:noFill/>
          <a:ln w="9525">
            <a:noFill/>
            <a:miter lim="800000"/>
            <a:headEnd/>
            <a:tailEnd/>
          </a:ln>
        </p:spPr>
        <p:txBody>
          <a:bodyPr lIns="0" tIns="0" rIns="0" bIns="0"/>
          <a:lstStyle/>
          <a:p>
            <a:pPr defTabSz="17488064">
              <a:spcBef>
                <a:spcPct val="20000"/>
              </a:spcBef>
            </a:pPr>
            <a:r>
              <a:rPr lang="en-US" sz="6200" b="1" dirty="0">
                <a:solidFill>
                  <a:srgbClr val="800000"/>
                </a:solidFill>
                <a:latin typeface="Arial" charset="0"/>
              </a:rPr>
              <a:t>Discussion</a:t>
            </a:r>
          </a:p>
        </p:txBody>
      </p:sp>
      <p:sp>
        <p:nvSpPr>
          <p:cNvPr id="1042" name="Rectangle 1161"/>
          <p:cNvSpPr>
            <a:spLocks noChangeArrowheads="1"/>
          </p:cNvSpPr>
          <p:nvPr/>
        </p:nvSpPr>
        <p:spPr bwMode="auto">
          <a:xfrm>
            <a:off x="26456640" y="6620260"/>
            <a:ext cx="12984480" cy="1258389"/>
          </a:xfrm>
          <a:prstGeom prst="rect">
            <a:avLst/>
          </a:prstGeom>
          <a:solidFill>
            <a:srgbClr val="D8E0E0"/>
          </a:solidFill>
          <a:ln w="9525">
            <a:noFill/>
            <a:miter lim="800000"/>
            <a:headEnd/>
            <a:tailEnd/>
          </a:ln>
        </p:spPr>
        <p:txBody>
          <a:bodyPr wrap="none" lIns="85926" tIns="42963" rIns="85926" bIns="42963" anchor="ctr"/>
          <a:lstStyle/>
          <a:p>
            <a:endParaRPr lang="en-US" dirty="0"/>
          </a:p>
        </p:txBody>
      </p:sp>
      <p:sp>
        <p:nvSpPr>
          <p:cNvPr id="1043" name="Rectangle 1162"/>
          <p:cNvSpPr>
            <a:spLocks noChangeArrowheads="1"/>
          </p:cNvSpPr>
          <p:nvPr/>
        </p:nvSpPr>
        <p:spPr bwMode="auto">
          <a:xfrm>
            <a:off x="26517598" y="6620258"/>
            <a:ext cx="9385469" cy="1034433"/>
          </a:xfrm>
          <a:prstGeom prst="rect">
            <a:avLst/>
          </a:prstGeom>
          <a:noFill/>
          <a:ln w="9525">
            <a:noFill/>
            <a:miter lim="800000"/>
            <a:headEnd/>
            <a:tailEnd/>
          </a:ln>
        </p:spPr>
        <p:txBody>
          <a:bodyPr lIns="0" tIns="0" rIns="0" bIns="0"/>
          <a:lstStyle/>
          <a:p>
            <a:pPr defTabSz="17488064">
              <a:spcBef>
                <a:spcPct val="20000"/>
              </a:spcBef>
            </a:pPr>
            <a:r>
              <a:rPr lang="en-US" sz="6200" b="1" dirty="0">
                <a:solidFill>
                  <a:srgbClr val="800000"/>
                </a:solidFill>
                <a:latin typeface="Arial" charset="0"/>
              </a:rPr>
              <a:t>Results Continued</a:t>
            </a:r>
          </a:p>
        </p:txBody>
      </p:sp>
      <p:sp>
        <p:nvSpPr>
          <p:cNvPr id="1045" name="Text Box 1164"/>
          <p:cNvSpPr txBox="1">
            <a:spLocks noChangeArrowheads="1"/>
          </p:cNvSpPr>
          <p:nvPr/>
        </p:nvSpPr>
        <p:spPr bwMode="auto">
          <a:xfrm>
            <a:off x="12524737" y="8100716"/>
            <a:ext cx="12942571" cy="19912148"/>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b="1"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b="1" dirty="0">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Arial" panose="020B0604020202020204" pitchFamily="34" charset="0"/>
              </a:rPr>
              <a:t>Table 1 </a:t>
            </a:r>
            <a:r>
              <a:rPr kumimoji="0" lang="en-US" altLang="en-US" sz="2400" i="0" u="none" strike="noStrike" cap="none" normalizeH="0" baseline="0" dirty="0">
                <a:ln>
                  <a:noFill/>
                </a:ln>
                <a:solidFill>
                  <a:schemeClr val="tx1"/>
                </a:solidFill>
                <a:effectLst/>
                <a:latin typeface="Arial" panose="020B0604020202020204" pitchFamily="34" charset="0"/>
                <a:ea typeface="Arial" panose="020B0604020202020204" pitchFamily="34" charset="0"/>
              </a:rPr>
              <a:t>reports the relationship between each study variable and the independent variable, preoperative antibiotic timing, defined as the time between antibiotic administration and “incision start time.” </a:t>
            </a:r>
            <a:endParaRPr lang="en-US" altLang="en-US" sz="2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Table 2 </a:t>
            </a:r>
            <a:r>
              <a:rPr kumimoji="0" lang="en-US" altLang="en-US" sz="2400" b="0" i="0" u="none" strike="noStrike" cap="none" normalizeH="0" baseline="0" dirty="0">
                <a:ln>
                  <a:noFill/>
                </a:ln>
                <a:solidFill>
                  <a:schemeClr val="tx1"/>
                </a:solidFill>
                <a:effectLst/>
                <a:latin typeface="Arial" panose="020B0604020202020204" pitchFamily="34" charset="0"/>
              </a:rPr>
              <a:t>reports the independent variable, preoperative antibiotic timing, versus the primary and secondary dependent variables, length of stay and reoperation, respectively.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
        <p:nvSpPr>
          <p:cNvPr id="1047" name="Text Box 1166"/>
          <p:cNvSpPr txBox="1">
            <a:spLocks noChangeArrowheads="1"/>
          </p:cNvSpPr>
          <p:nvPr/>
        </p:nvSpPr>
        <p:spPr bwMode="auto">
          <a:xfrm>
            <a:off x="26395682" y="8100716"/>
            <a:ext cx="13045440" cy="11795760"/>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eaLnBrk="0" hangingPunct="0"/>
            <a:r>
              <a:rPr lang="en-US" dirty="0"/>
              <a:t>The p-value testing a polynomial functional relationship between preoperative antibiotic timing and length of stay after adjustment is shown below (Figure 1) for degree 1 (line), 2 (quadratic), 3 (cubic) and 4 (quartic) polynomial functions. </a:t>
            </a:r>
          </a:p>
          <a:p>
            <a:pPr eaLnBrk="0" hangingPunct="0"/>
            <a:endParaRPr lang="en-US" dirty="0"/>
          </a:p>
          <a:p>
            <a:pPr eaLnBrk="0" hangingPunct="0"/>
            <a:r>
              <a:rPr lang="en-US" dirty="0"/>
              <a:t>All p-values were &gt; 0.10, indicating that the addition of preoperative antibiotic timing to the models did not improve prediction of length of stay. Said differently, there was no statistical evidence of a relationship between preoperative antibiotic timing and length of stay after adjustment.</a:t>
            </a:r>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endParaRPr lang="en-US" b="1" dirty="0"/>
          </a:p>
          <a:p>
            <a:pPr algn="ctr" eaLnBrk="0" hangingPunct="0"/>
            <a:r>
              <a:rPr lang="en-US" b="1" dirty="0"/>
              <a:t>Figure 1. P-value for a Polynomial Functional Relationship between Preoperative Antibiotic Timing and Length of Stay (Adjusted)</a:t>
            </a:r>
          </a:p>
        </p:txBody>
      </p:sp>
      <p:sp>
        <p:nvSpPr>
          <p:cNvPr id="1048" name="Text Box 1167"/>
          <p:cNvSpPr txBox="1">
            <a:spLocks noChangeArrowheads="1"/>
          </p:cNvSpPr>
          <p:nvPr/>
        </p:nvSpPr>
        <p:spPr bwMode="auto">
          <a:xfrm>
            <a:off x="26456641" y="21764849"/>
            <a:ext cx="13045440" cy="6248015"/>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eaLnBrk="0" hangingPunct="0"/>
            <a:r>
              <a:rPr lang="en-US" dirty="0"/>
              <a:t>Odontogenic infections are potentially life-threatening complications of advanced dental disease which affect thousands of people in the United States each year. Many of these advanced infections require I&amp;D procedures for definitive treatment. These procedures are often preceded by administration of SAP. This study sought to investigate whether the timing of SAP prior to surgery had an effect on the length of stay or need for reoperation for patients with an odontogenic infection who underwent an I&amp;D procedure. The authors in this study hypothesized that there would be a positive relationship between increased preoperative antibiotic timing and length of stay as well as the need for reoperation</a:t>
            </a:r>
            <a:r>
              <a:rPr lang="en-US" b="1" dirty="0"/>
              <a:t>. We found that there is no correlation between preoperative antibiotic timing and length of stay or need for reoperation in the adjusted analysis (Table 2).</a:t>
            </a:r>
            <a:r>
              <a:rPr lang="en-US" dirty="0"/>
              <a:t> Additionally, there was no statistically significant relationship between preoperative antibiotic timing and any of the covariates in this paper (Table 1). </a:t>
            </a:r>
          </a:p>
          <a:p>
            <a:pPr eaLnBrk="0" hangingPunct="0"/>
            <a:endParaRPr lang="en-US" b="1" dirty="0"/>
          </a:p>
          <a:p>
            <a:pPr eaLnBrk="0" hangingPunct="0"/>
            <a:r>
              <a:rPr lang="en-US" b="1" dirty="0"/>
              <a:t>Limitations: </a:t>
            </a:r>
          </a:p>
          <a:p>
            <a:pPr marL="342900" indent="-342900" eaLnBrk="0" hangingPunct="0">
              <a:buFont typeface="Arial" panose="020B0604020202020204" pitchFamily="34" charset="0"/>
              <a:buChar char="•"/>
            </a:pPr>
            <a:r>
              <a:rPr lang="en-US" dirty="0"/>
              <a:t>Variability in antibiotic regimens</a:t>
            </a:r>
          </a:p>
          <a:p>
            <a:pPr marL="342900" indent="-342900" eaLnBrk="0" hangingPunct="0">
              <a:buFont typeface="Arial" panose="020B0604020202020204" pitchFamily="34" charset="0"/>
              <a:buChar char="•"/>
            </a:pPr>
            <a:r>
              <a:rPr lang="en-US" dirty="0"/>
              <a:t>Lack of consideration of intraoperative or postoperative antibiotic regimens</a:t>
            </a:r>
          </a:p>
          <a:p>
            <a:pPr marL="342900" indent="-342900" eaLnBrk="0" hangingPunct="0">
              <a:buFont typeface="Arial" panose="020B0604020202020204" pitchFamily="34" charset="0"/>
              <a:buChar char="•"/>
            </a:pPr>
            <a:r>
              <a:rPr lang="en-US" dirty="0"/>
              <a:t>Different surgical operators with variable skill levels</a:t>
            </a:r>
          </a:p>
          <a:p>
            <a:pPr marL="342900" indent="-342900" eaLnBrk="0" hangingPunct="0">
              <a:buFont typeface="Arial" panose="020B0604020202020204" pitchFamily="34" charset="0"/>
              <a:buChar char="•"/>
            </a:pPr>
            <a:r>
              <a:rPr lang="en-US" dirty="0"/>
              <a:t>Variable post-operative care</a:t>
            </a:r>
          </a:p>
          <a:p>
            <a:pPr marL="342900" indent="-342900" eaLnBrk="0" hangingPunct="0">
              <a:buFont typeface="Arial" panose="020B0604020202020204" pitchFamily="34" charset="0"/>
              <a:buChar char="•"/>
            </a:pPr>
            <a:r>
              <a:rPr lang="en-US" dirty="0"/>
              <a:t>Several factors unaccounted for, e.g., each patient’s medical condition(s)</a:t>
            </a:r>
          </a:p>
          <a:p>
            <a:pPr eaLnBrk="0" hangingPunct="0"/>
            <a:endParaRPr lang="en-US" b="1" dirty="0"/>
          </a:p>
        </p:txBody>
      </p:sp>
      <p:sp>
        <p:nvSpPr>
          <p:cNvPr id="1049" name="Rectangle 1149"/>
          <p:cNvSpPr>
            <a:spLocks noGrp="1" noChangeArrowheads="1"/>
          </p:cNvSpPr>
          <p:nvPr>
            <p:ph type="body" sz="half" idx="1"/>
          </p:nvPr>
        </p:nvSpPr>
        <p:spPr>
          <a:xfrm>
            <a:off x="805011" y="6798626"/>
            <a:ext cx="10710476" cy="1175854"/>
          </a:xfrm>
          <a:noFill/>
        </p:spPr>
        <p:txBody>
          <a:bodyPr/>
          <a:lstStyle/>
          <a:p>
            <a:pPr marL="0" indent="0" eaLnBrk="1" hangingPunct="1"/>
            <a:r>
              <a:rPr lang="en-US" sz="6200" b="1" dirty="0">
                <a:solidFill>
                  <a:srgbClr val="800000"/>
                </a:solidFill>
              </a:rPr>
              <a:t>Introduction</a:t>
            </a:r>
          </a:p>
        </p:txBody>
      </p:sp>
      <p:pic>
        <p:nvPicPr>
          <p:cNvPr id="26" name="Picture 25" descr="LSUHSC_Seal.jpg">
            <a:extLst>
              <a:ext uri="{FF2B5EF4-FFF2-40B4-BE49-F238E27FC236}">
                <a16:creationId xmlns:a16="http://schemas.microsoft.com/office/drawing/2014/main" id="{975DEA4E-58F2-AA4A-BEAB-C3CAEA56B4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903068" y="1096245"/>
            <a:ext cx="3599013" cy="3708076"/>
          </a:xfrm>
          <a:prstGeom prst="rect">
            <a:avLst/>
          </a:prstGeom>
          <a:noFill/>
        </p:spPr>
      </p:pic>
      <p:pic>
        <p:nvPicPr>
          <p:cNvPr id="3" name="Picture 2" descr="A black and white logo&#10;&#10;Description automatically generated">
            <a:extLst>
              <a:ext uri="{FF2B5EF4-FFF2-40B4-BE49-F238E27FC236}">
                <a16:creationId xmlns:a16="http://schemas.microsoft.com/office/drawing/2014/main" id="{698571DD-D8B9-D8C8-B2AB-A84E608A3B7B}"/>
              </a:ext>
            </a:extLst>
          </p:cNvPr>
          <p:cNvPicPr>
            <a:picLocks noChangeAspect="1"/>
          </p:cNvPicPr>
          <p:nvPr/>
        </p:nvPicPr>
        <p:blipFill rotWithShape="1">
          <a:blip r:embed="rId6">
            <a:extLst>
              <a:ext uri="{28A0092B-C50C-407E-A947-70E740481C1C}">
                <a14:useLocalDpi xmlns:a14="http://schemas.microsoft.com/office/drawing/2010/main" val="0"/>
              </a:ext>
            </a:extLst>
          </a:blip>
          <a:srcRect l="20764" t="30252" r="23089" b="39723"/>
          <a:stretch/>
        </p:blipFill>
        <p:spPr>
          <a:xfrm>
            <a:off x="347658" y="1168210"/>
            <a:ext cx="8421757" cy="3480122"/>
          </a:xfrm>
          <a:prstGeom prst="rect">
            <a:avLst/>
          </a:prstGeom>
        </p:spPr>
      </p:pic>
      <p:graphicFrame>
        <p:nvGraphicFramePr>
          <p:cNvPr id="7" name="Table 6">
            <a:extLst>
              <a:ext uri="{FF2B5EF4-FFF2-40B4-BE49-F238E27FC236}">
                <a16:creationId xmlns:a16="http://schemas.microsoft.com/office/drawing/2014/main" id="{7CCAD4C2-80F6-8927-09C6-64AF7816B4B4}"/>
              </a:ext>
            </a:extLst>
          </p:cNvPr>
          <p:cNvGraphicFramePr>
            <a:graphicFrameLocks noGrp="1"/>
          </p:cNvGraphicFramePr>
          <p:nvPr>
            <p:extLst>
              <p:ext uri="{D42A27DB-BD31-4B8C-83A1-F6EECF244321}">
                <p14:modId xmlns:p14="http://schemas.microsoft.com/office/powerpoint/2010/main" val="3536126384"/>
              </p:ext>
            </p:extLst>
          </p:nvPr>
        </p:nvGraphicFramePr>
        <p:xfrm>
          <a:off x="12774296" y="8239223"/>
          <a:ext cx="12490448" cy="13501714"/>
        </p:xfrm>
        <a:graphic>
          <a:graphicData uri="http://schemas.openxmlformats.org/drawingml/2006/table">
            <a:tbl>
              <a:tblPr>
                <a:tableStyleId>{F5AB1C69-6EDB-4FF4-983F-18BD219EF322}</a:tableStyleId>
              </a:tblPr>
              <a:tblGrid>
                <a:gridCol w="4789173">
                  <a:extLst>
                    <a:ext uri="{9D8B030D-6E8A-4147-A177-3AD203B41FA5}">
                      <a16:colId xmlns:a16="http://schemas.microsoft.com/office/drawing/2014/main" val="3507414473"/>
                    </a:ext>
                  </a:extLst>
                </a:gridCol>
                <a:gridCol w="5841553">
                  <a:extLst>
                    <a:ext uri="{9D8B030D-6E8A-4147-A177-3AD203B41FA5}">
                      <a16:colId xmlns:a16="http://schemas.microsoft.com/office/drawing/2014/main" val="2728185054"/>
                    </a:ext>
                  </a:extLst>
                </a:gridCol>
                <a:gridCol w="1859722">
                  <a:extLst>
                    <a:ext uri="{9D8B030D-6E8A-4147-A177-3AD203B41FA5}">
                      <a16:colId xmlns:a16="http://schemas.microsoft.com/office/drawing/2014/main" val="3047855729"/>
                    </a:ext>
                  </a:extLst>
                </a:gridCol>
              </a:tblGrid>
              <a:tr h="638864">
                <a:tc gridSpan="3">
                  <a:txBody>
                    <a:bodyPr/>
                    <a:lstStyle/>
                    <a:p>
                      <a:pPr marL="0" marR="0">
                        <a:lnSpc>
                          <a:spcPct val="115000"/>
                        </a:lnSpc>
                        <a:spcBef>
                          <a:spcPts val="0"/>
                        </a:spcBef>
                        <a:spcAft>
                          <a:spcPts val="0"/>
                        </a:spcAft>
                      </a:pPr>
                      <a:r>
                        <a:rPr lang="en-US" sz="2400" b="1" dirty="0">
                          <a:effectLst/>
                        </a:rPr>
                        <a:t>Table 1. STUDY VARIABLE VERSUS PREOPERATIVE ANTIBIOTIC TIMING</a:t>
                      </a:r>
                      <a:endParaRPr lang="en-US" sz="36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7563807"/>
                  </a:ext>
                </a:extLst>
              </a:tr>
              <a:tr h="584675">
                <a:tc>
                  <a:txBody>
                    <a:bodyPr/>
                    <a:lstStyle/>
                    <a:p>
                      <a:pPr marL="0" marR="0">
                        <a:lnSpc>
                          <a:spcPct val="115000"/>
                        </a:lnSpc>
                        <a:spcBef>
                          <a:spcPts val="0"/>
                        </a:spcBef>
                        <a:spcAft>
                          <a:spcPts val="0"/>
                        </a:spcAft>
                      </a:pPr>
                      <a:r>
                        <a:rPr lang="en-US" sz="2400" b="1" dirty="0">
                          <a:effectLst/>
                        </a:rPr>
                        <a:t>Variable                                                       </a:t>
                      </a:r>
                      <a:endParaRPr lang="en-US" sz="36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rPr>
                        <a:t>Preoperative Antibiotic Timing (Hours)</a:t>
                      </a:r>
                      <a:endParaRPr lang="en-US" sz="36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rPr>
                        <a:t>P Value</a:t>
                      </a:r>
                      <a:endParaRPr lang="en-US" sz="36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0516757"/>
                  </a:ext>
                </a:extLst>
              </a:tr>
              <a:tr h="584675">
                <a:tc>
                  <a:txBody>
                    <a:bodyPr/>
                    <a:lstStyle/>
                    <a:p>
                      <a:pPr marL="0" marR="0">
                        <a:lnSpc>
                          <a:spcPct val="115000"/>
                        </a:lnSpc>
                        <a:spcBef>
                          <a:spcPts val="0"/>
                        </a:spcBef>
                        <a:spcAft>
                          <a:spcPts val="0"/>
                        </a:spcAft>
                      </a:pPr>
                      <a:r>
                        <a:rPr lang="en-US" sz="2400" dirty="0">
                          <a:effectLst/>
                        </a:rPr>
                        <a:t>History</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 </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 </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026925"/>
                  </a:ext>
                </a:extLst>
              </a:tr>
              <a:tr h="584675">
                <a:tc>
                  <a:txBody>
                    <a:bodyPr/>
                    <a:lstStyle/>
                    <a:p>
                      <a:pPr marL="0" marR="0">
                        <a:lnSpc>
                          <a:spcPct val="115000"/>
                        </a:lnSpc>
                        <a:spcBef>
                          <a:spcPts val="0"/>
                        </a:spcBef>
                        <a:spcAft>
                          <a:spcPts val="0"/>
                        </a:spcAft>
                      </a:pPr>
                      <a:r>
                        <a:rPr lang="en-US" sz="2400" dirty="0">
                          <a:effectLst/>
                        </a:rPr>
                        <a:t>Age (years)</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0.001</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0.982</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582103"/>
                  </a:ext>
                </a:extLst>
              </a:tr>
              <a:tr h="584675">
                <a:tc>
                  <a:txBody>
                    <a:bodyPr/>
                    <a:lstStyle/>
                    <a:p>
                      <a:pPr marL="0" marR="0">
                        <a:lnSpc>
                          <a:spcPct val="115000"/>
                        </a:lnSpc>
                        <a:spcBef>
                          <a:spcPts val="0"/>
                        </a:spcBef>
                        <a:spcAft>
                          <a:spcPts val="0"/>
                        </a:spcAft>
                      </a:pPr>
                      <a:r>
                        <a:rPr lang="en-US" sz="2400" dirty="0">
                          <a:effectLst/>
                        </a:rPr>
                        <a:t>Gender</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 </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 </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251357"/>
                  </a:ext>
                </a:extLst>
              </a:tr>
              <a:tr h="584675">
                <a:tc>
                  <a:txBody>
                    <a:bodyPr/>
                    <a:lstStyle/>
                    <a:p>
                      <a:pPr marL="0" marR="0">
                        <a:lnSpc>
                          <a:spcPct val="115000"/>
                        </a:lnSpc>
                        <a:spcBef>
                          <a:spcPts val="0"/>
                        </a:spcBef>
                        <a:spcAft>
                          <a:spcPts val="0"/>
                        </a:spcAft>
                      </a:pPr>
                      <a:r>
                        <a:rPr lang="en-US" sz="2400">
                          <a:effectLst/>
                        </a:rPr>
                        <a:t>      Male</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3.5 ± 3.52</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0.246</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1538916"/>
                  </a:ext>
                </a:extLst>
              </a:tr>
              <a:tr h="584675">
                <a:tc>
                  <a:txBody>
                    <a:bodyPr/>
                    <a:lstStyle/>
                    <a:p>
                      <a:pPr marL="0" marR="0">
                        <a:lnSpc>
                          <a:spcPct val="115000"/>
                        </a:lnSpc>
                        <a:spcBef>
                          <a:spcPts val="0"/>
                        </a:spcBef>
                        <a:spcAft>
                          <a:spcPts val="0"/>
                        </a:spcAft>
                      </a:pPr>
                      <a:r>
                        <a:rPr lang="en-US" sz="2400" dirty="0">
                          <a:effectLst/>
                        </a:rPr>
                        <a:t>      Female</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2.94 ± 2.8</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 </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1540048"/>
                  </a:ext>
                </a:extLst>
              </a:tr>
              <a:tr h="584675">
                <a:tc>
                  <a:txBody>
                    <a:bodyPr/>
                    <a:lstStyle/>
                    <a:p>
                      <a:pPr marL="0" marR="0">
                        <a:lnSpc>
                          <a:spcPct val="115000"/>
                        </a:lnSpc>
                        <a:spcBef>
                          <a:spcPts val="0"/>
                        </a:spcBef>
                        <a:spcAft>
                          <a:spcPts val="0"/>
                        </a:spcAft>
                      </a:pPr>
                      <a:r>
                        <a:rPr lang="en-US" sz="2400" dirty="0">
                          <a:effectLst/>
                        </a:rPr>
                        <a:t>Diagnosis</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 </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 </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8637802"/>
                  </a:ext>
                </a:extLst>
              </a:tr>
              <a:tr h="584675">
                <a:tc>
                  <a:txBody>
                    <a:bodyPr/>
                    <a:lstStyle/>
                    <a:p>
                      <a:pPr marL="0" marR="0">
                        <a:lnSpc>
                          <a:spcPct val="115000"/>
                        </a:lnSpc>
                        <a:spcBef>
                          <a:spcPts val="0"/>
                        </a:spcBef>
                        <a:spcAft>
                          <a:spcPts val="0"/>
                        </a:spcAft>
                      </a:pPr>
                      <a:r>
                        <a:rPr lang="en-US" sz="2400">
                          <a:effectLst/>
                        </a:rPr>
                        <a:t>Number of Spaces</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-0.006</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0.899</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8024265"/>
                  </a:ext>
                </a:extLst>
              </a:tr>
              <a:tr h="584675">
                <a:tc>
                  <a:txBody>
                    <a:bodyPr/>
                    <a:lstStyle/>
                    <a:p>
                      <a:pPr marL="0" marR="0">
                        <a:lnSpc>
                          <a:spcPct val="115000"/>
                        </a:lnSpc>
                        <a:spcBef>
                          <a:spcPts val="0"/>
                        </a:spcBef>
                        <a:spcAft>
                          <a:spcPts val="0"/>
                        </a:spcAft>
                      </a:pPr>
                      <a:r>
                        <a:rPr lang="en-US" sz="2400">
                          <a:effectLst/>
                        </a:rPr>
                        <a:t>Submental</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3.33 ± 3.55</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​​0.872</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0745772"/>
                  </a:ext>
                </a:extLst>
              </a:tr>
              <a:tr h="584675">
                <a:tc>
                  <a:txBody>
                    <a:bodyPr/>
                    <a:lstStyle/>
                    <a:p>
                      <a:pPr marL="0" marR="0">
                        <a:lnSpc>
                          <a:spcPct val="115000"/>
                        </a:lnSpc>
                        <a:spcBef>
                          <a:spcPts val="0"/>
                        </a:spcBef>
                        <a:spcAft>
                          <a:spcPts val="0"/>
                        </a:spcAft>
                      </a:pPr>
                      <a:r>
                        <a:rPr lang="en-US" sz="2400">
                          <a:effectLst/>
                        </a:rPr>
                        <a:t>Sublingual</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3.36 ± 3.3</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0.559</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3915168"/>
                  </a:ext>
                </a:extLst>
              </a:tr>
              <a:tr h="584675">
                <a:tc>
                  <a:txBody>
                    <a:bodyPr/>
                    <a:lstStyle/>
                    <a:p>
                      <a:pPr marL="0" marR="0">
                        <a:lnSpc>
                          <a:spcPct val="115000"/>
                        </a:lnSpc>
                        <a:spcBef>
                          <a:spcPts val="0"/>
                        </a:spcBef>
                        <a:spcAft>
                          <a:spcPts val="0"/>
                        </a:spcAft>
                      </a:pPr>
                      <a:r>
                        <a:rPr lang="en-US" sz="2400">
                          <a:effectLst/>
                        </a:rPr>
                        <a:t>Submandibular</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3.26 ± 3.19</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0.783</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7825306"/>
                  </a:ext>
                </a:extLst>
              </a:tr>
              <a:tr h="584675">
                <a:tc>
                  <a:txBody>
                    <a:bodyPr/>
                    <a:lstStyle/>
                    <a:p>
                      <a:pPr marL="0" marR="0">
                        <a:lnSpc>
                          <a:spcPct val="115000"/>
                        </a:lnSpc>
                        <a:spcBef>
                          <a:spcPts val="0"/>
                        </a:spcBef>
                        <a:spcAft>
                          <a:spcPts val="0"/>
                        </a:spcAft>
                      </a:pPr>
                      <a:r>
                        <a:rPr lang="en-US" sz="2400">
                          <a:effectLst/>
                        </a:rPr>
                        <a:t>Submasseteric</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3.28 ± 3.64</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0.563</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7387054"/>
                  </a:ext>
                </a:extLst>
              </a:tr>
              <a:tr h="584675">
                <a:tc>
                  <a:txBody>
                    <a:bodyPr/>
                    <a:lstStyle/>
                    <a:p>
                      <a:pPr marL="0" marR="0">
                        <a:lnSpc>
                          <a:spcPct val="115000"/>
                        </a:lnSpc>
                        <a:spcBef>
                          <a:spcPts val="0"/>
                        </a:spcBef>
                        <a:spcAft>
                          <a:spcPts val="0"/>
                        </a:spcAft>
                      </a:pPr>
                      <a:r>
                        <a:rPr lang="en-US" sz="2400">
                          <a:effectLst/>
                        </a:rPr>
                        <a:t>Pterygomandibular</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3.17 ± 3.34</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0.534</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8836219"/>
                  </a:ext>
                </a:extLst>
              </a:tr>
              <a:tr h="584675">
                <a:tc>
                  <a:txBody>
                    <a:bodyPr/>
                    <a:lstStyle/>
                    <a:p>
                      <a:pPr marL="0" marR="0">
                        <a:lnSpc>
                          <a:spcPct val="115000"/>
                        </a:lnSpc>
                        <a:spcBef>
                          <a:spcPts val="0"/>
                        </a:spcBef>
                        <a:spcAft>
                          <a:spcPts val="0"/>
                        </a:spcAft>
                      </a:pPr>
                      <a:r>
                        <a:rPr lang="en-US" sz="2400">
                          <a:effectLst/>
                        </a:rPr>
                        <a:t>Pharyngeal</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3.13 ± 3.36</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0.446</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9818160"/>
                  </a:ext>
                </a:extLst>
              </a:tr>
              <a:tr h="584675">
                <a:tc>
                  <a:txBody>
                    <a:bodyPr/>
                    <a:lstStyle/>
                    <a:p>
                      <a:pPr marL="0" marR="0">
                        <a:lnSpc>
                          <a:spcPct val="115000"/>
                        </a:lnSpc>
                        <a:spcBef>
                          <a:spcPts val="0"/>
                        </a:spcBef>
                        <a:spcAft>
                          <a:spcPts val="0"/>
                        </a:spcAft>
                      </a:pPr>
                      <a:r>
                        <a:rPr lang="en-US" sz="2400">
                          <a:effectLst/>
                        </a:rPr>
                        <a:t>Buccal</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2.5 ± 2.52</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0.166</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9558471"/>
                  </a:ext>
                </a:extLst>
              </a:tr>
              <a:tr h="584675">
                <a:tc>
                  <a:txBody>
                    <a:bodyPr/>
                    <a:lstStyle/>
                    <a:p>
                      <a:pPr marL="0" marR="0">
                        <a:lnSpc>
                          <a:spcPct val="115000"/>
                        </a:lnSpc>
                        <a:spcBef>
                          <a:spcPts val="0"/>
                        </a:spcBef>
                        <a:spcAft>
                          <a:spcPts val="0"/>
                        </a:spcAft>
                      </a:pPr>
                      <a:r>
                        <a:rPr lang="en-US" sz="2400">
                          <a:effectLst/>
                        </a:rPr>
                        <a:t>Vestibular</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4.63 ± 4.91</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0.268</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652281"/>
                  </a:ext>
                </a:extLst>
              </a:tr>
              <a:tr h="584675">
                <a:tc>
                  <a:txBody>
                    <a:bodyPr/>
                    <a:lstStyle/>
                    <a:p>
                      <a:pPr marL="0" marR="0">
                        <a:lnSpc>
                          <a:spcPct val="115000"/>
                        </a:lnSpc>
                        <a:spcBef>
                          <a:spcPts val="0"/>
                        </a:spcBef>
                        <a:spcAft>
                          <a:spcPts val="0"/>
                        </a:spcAft>
                      </a:pPr>
                      <a:r>
                        <a:rPr lang="en-US" sz="2400">
                          <a:effectLst/>
                        </a:rPr>
                        <a:t>Canine</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4.68 ± 3.68</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0.415</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4722657"/>
                  </a:ext>
                </a:extLst>
              </a:tr>
              <a:tr h="584675">
                <a:tc>
                  <a:txBody>
                    <a:bodyPr/>
                    <a:lstStyle/>
                    <a:p>
                      <a:pPr marL="0" marR="0">
                        <a:lnSpc>
                          <a:spcPct val="115000"/>
                        </a:lnSpc>
                        <a:spcBef>
                          <a:spcPts val="0"/>
                        </a:spcBef>
                        <a:spcAft>
                          <a:spcPts val="0"/>
                        </a:spcAft>
                      </a:pPr>
                      <a:r>
                        <a:rPr lang="en-US" sz="2400" dirty="0">
                          <a:effectLst/>
                        </a:rPr>
                        <a:t>Temporal</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1.81 ± 3.08</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0.208</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9536677"/>
                  </a:ext>
                </a:extLst>
              </a:tr>
              <a:tr h="584675">
                <a:tc>
                  <a:txBody>
                    <a:bodyPr/>
                    <a:lstStyle/>
                    <a:p>
                      <a:pPr marL="0" marR="0">
                        <a:lnSpc>
                          <a:spcPct val="115000"/>
                        </a:lnSpc>
                        <a:spcBef>
                          <a:spcPts val="0"/>
                        </a:spcBef>
                        <a:spcAft>
                          <a:spcPts val="0"/>
                        </a:spcAft>
                      </a:pPr>
                      <a:r>
                        <a:rPr lang="en-US" sz="2400" dirty="0">
                          <a:effectLst/>
                        </a:rPr>
                        <a:t>Treatment</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 </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 </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2043507"/>
                  </a:ext>
                </a:extLst>
              </a:tr>
              <a:tr h="584675">
                <a:tc>
                  <a:txBody>
                    <a:bodyPr/>
                    <a:lstStyle/>
                    <a:p>
                      <a:pPr marL="0" marR="0">
                        <a:lnSpc>
                          <a:spcPct val="115000"/>
                        </a:lnSpc>
                        <a:spcBef>
                          <a:spcPts val="0"/>
                        </a:spcBef>
                        <a:spcAft>
                          <a:spcPts val="0"/>
                        </a:spcAft>
                      </a:pPr>
                      <a:r>
                        <a:rPr lang="en-US" sz="2400">
                          <a:effectLst/>
                        </a:rPr>
                        <a:t>Antibiotic Regimen</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 </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 </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8899168"/>
                  </a:ext>
                </a:extLst>
              </a:tr>
              <a:tr h="584675">
                <a:tc>
                  <a:txBody>
                    <a:bodyPr/>
                    <a:lstStyle/>
                    <a:p>
                      <a:pPr marL="0" marR="0">
                        <a:lnSpc>
                          <a:spcPct val="115000"/>
                        </a:lnSpc>
                        <a:spcBef>
                          <a:spcPts val="0"/>
                        </a:spcBef>
                        <a:spcAft>
                          <a:spcPts val="0"/>
                        </a:spcAft>
                      </a:pPr>
                      <a:r>
                        <a:rPr lang="en-US" sz="2400">
                          <a:effectLst/>
                        </a:rPr>
                        <a:t>      Ampicillin-sulbactam Only</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3.33 ± 3.18</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rPr>
                        <a:t>0.101</a:t>
                      </a:r>
                      <a:endParaRPr lang="en-US" sz="360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2660012"/>
                  </a:ext>
                </a:extLst>
              </a:tr>
              <a:tr h="584675">
                <a:tc>
                  <a:txBody>
                    <a:bodyPr/>
                    <a:lstStyle/>
                    <a:p>
                      <a:pPr marL="0" marR="0">
                        <a:lnSpc>
                          <a:spcPct val="115000"/>
                        </a:lnSpc>
                        <a:spcBef>
                          <a:spcPts val="0"/>
                        </a:spcBef>
                        <a:spcAft>
                          <a:spcPts val="0"/>
                        </a:spcAft>
                      </a:pPr>
                      <a:r>
                        <a:rPr lang="en-US" sz="2400" dirty="0">
                          <a:effectLst/>
                        </a:rPr>
                        <a:t>      Not Ampicillin-sulbactam Only</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2.77 ± 3.27</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 </a:t>
                      </a:r>
                      <a:endParaRPr lang="en-US" sz="36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677441"/>
                  </a:ext>
                </a:extLst>
              </a:tr>
            </a:tbl>
          </a:graphicData>
        </a:graphic>
      </p:graphicFrame>
      <p:graphicFrame>
        <p:nvGraphicFramePr>
          <p:cNvPr id="9" name="Table 8">
            <a:extLst>
              <a:ext uri="{FF2B5EF4-FFF2-40B4-BE49-F238E27FC236}">
                <a16:creationId xmlns:a16="http://schemas.microsoft.com/office/drawing/2014/main" id="{9EBC0684-3F9C-F68C-CC38-2E8B7E9830A8}"/>
              </a:ext>
            </a:extLst>
          </p:cNvPr>
          <p:cNvGraphicFramePr>
            <a:graphicFrameLocks noGrp="1"/>
          </p:cNvGraphicFramePr>
          <p:nvPr>
            <p:extLst>
              <p:ext uri="{D42A27DB-BD31-4B8C-83A1-F6EECF244321}">
                <p14:modId xmlns:p14="http://schemas.microsoft.com/office/powerpoint/2010/main" val="2819708945"/>
              </p:ext>
            </p:extLst>
          </p:nvPr>
        </p:nvGraphicFramePr>
        <p:xfrm>
          <a:off x="12774296" y="23545801"/>
          <a:ext cx="12490448" cy="3124199"/>
        </p:xfrm>
        <a:graphic>
          <a:graphicData uri="http://schemas.openxmlformats.org/drawingml/2006/table">
            <a:tbl>
              <a:tblPr>
                <a:tableStyleId>{F5AB1C69-6EDB-4FF4-983F-18BD219EF322}</a:tableStyleId>
              </a:tblPr>
              <a:tblGrid>
                <a:gridCol w="3432811">
                  <a:extLst>
                    <a:ext uri="{9D8B030D-6E8A-4147-A177-3AD203B41FA5}">
                      <a16:colId xmlns:a16="http://schemas.microsoft.com/office/drawing/2014/main" val="607140005"/>
                    </a:ext>
                  </a:extLst>
                </a:gridCol>
                <a:gridCol w="1828800">
                  <a:extLst>
                    <a:ext uri="{9D8B030D-6E8A-4147-A177-3AD203B41FA5}">
                      <a16:colId xmlns:a16="http://schemas.microsoft.com/office/drawing/2014/main" val="2667831609"/>
                    </a:ext>
                  </a:extLst>
                </a:gridCol>
                <a:gridCol w="1295400">
                  <a:extLst>
                    <a:ext uri="{9D8B030D-6E8A-4147-A177-3AD203B41FA5}">
                      <a16:colId xmlns:a16="http://schemas.microsoft.com/office/drawing/2014/main" val="2423244445"/>
                    </a:ext>
                  </a:extLst>
                </a:gridCol>
                <a:gridCol w="2133600">
                  <a:extLst>
                    <a:ext uri="{9D8B030D-6E8A-4147-A177-3AD203B41FA5}">
                      <a16:colId xmlns:a16="http://schemas.microsoft.com/office/drawing/2014/main" val="1023113883"/>
                    </a:ext>
                  </a:extLst>
                </a:gridCol>
                <a:gridCol w="2406372">
                  <a:extLst>
                    <a:ext uri="{9D8B030D-6E8A-4147-A177-3AD203B41FA5}">
                      <a16:colId xmlns:a16="http://schemas.microsoft.com/office/drawing/2014/main" val="2723343417"/>
                    </a:ext>
                  </a:extLst>
                </a:gridCol>
                <a:gridCol w="1393465">
                  <a:extLst>
                    <a:ext uri="{9D8B030D-6E8A-4147-A177-3AD203B41FA5}">
                      <a16:colId xmlns:a16="http://schemas.microsoft.com/office/drawing/2014/main" val="3334586659"/>
                    </a:ext>
                  </a:extLst>
                </a:gridCol>
              </a:tblGrid>
              <a:tr h="981042">
                <a:tc gridSpan="6">
                  <a:txBody>
                    <a:bodyPr/>
                    <a:lstStyle/>
                    <a:p>
                      <a:pPr marL="0" marR="0">
                        <a:lnSpc>
                          <a:spcPct val="115000"/>
                        </a:lnSpc>
                        <a:spcBef>
                          <a:spcPts val="0"/>
                        </a:spcBef>
                        <a:spcAft>
                          <a:spcPts val="0"/>
                        </a:spcAft>
                      </a:pPr>
                      <a:r>
                        <a:rPr lang="en-US" sz="2400" b="1" dirty="0">
                          <a:effectLst/>
                        </a:rPr>
                        <a:t>Table 2. PREOPERATIVE ANTIBIOTIC TIMING VERSUS LENGTH OF STAY AND REOPERATION</a:t>
                      </a:r>
                      <a:endParaRPr lang="en-US" sz="24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81922615"/>
                  </a:ext>
                </a:extLst>
              </a:tr>
              <a:tr h="981042">
                <a:tc>
                  <a:txBody>
                    <a:bodyPr/>
                    <a:lstStyle/>
                    <a:p>
                      <a:pPr marL="0" marR="0">
                        <a:lnSpc>
                          <a:spcPct val="115000"/>
                        </a:lnSpc>
                        <a:spcBef>
                          <a:spcPts val="0"/>
                        </a:spcBef>
                        <a:spcAft>
                          <a:spcPts val="0"/>
                        </a:spcAft>
                      </a:pPr>
                      <a:r>
                        <a:rPr lang="en-US" sz="2400" b="1">
                          <a:effectLst/>
                        </a:rPr>
                        <a:t>Variable                                                       </a:t>
                      </a:r>
                      <a:endParaRPr lang="en-US" sz="2400" b="1">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rPr>
                        <a:t>Length of Stay (Days)</a:t>
                      </a:r>
                      <a:endParaRPr lang="en-US" sz="24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rPr>
                        <a:t>P Value</a:t>
                      </a:r>
                      <a:endParaRPr lang="en-US" sz="24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rPr>
                        <a:t>Reoperation (n = 37)</a:t>
                      </a:r>
                      <a:endParaRPr lang="en-US" sz="24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rPr>
                        <a:t>No Reoperation (n = 359)</a:t>
                      </a:r>
                      <a:endParaRPr lang="en-US" sz="24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effectLst/>
                        </a:rPr>
                        <a:t>P Value</a:t>
                      </a:r>
                      <a:endParaRPr lang="en-US" sz="2400" b="1"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0338622"/>
                  </a:ext>
                </a:extLst>
              </a:tr>
              <a:tr h="1162115">
                <a:tc>
                  <a:txBody>
                    <a:bodyPr/>
                    <a:lstStyle/>
                    <a:p>
                      <a:pPr marL="0" marR="0">
                        <a:lnSpc>
                          <a:spcPct val="115000"/>
                        </a:lnSpc>
                        <a:spcBef>
                          <a:spcPts val="0"/>
                        </a:spcBef>
                        <a:spcAft>
                          <a:spcPts val="0"/>
                        </a:spcAft>
                      </a:pPr>
                      <a:r>
                        <a:rPr lang="en-US" sz="2400" dirty="0">
                          <a:effectLst/>
                        </a:rPr>
                        <a:t>Preoperative Antibiotic Timing (Hours)</a:t>
                      </a:r>
                      <a:endParaRPr lang="en-US" sz="24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0.039</a:t>
                      </a:r>
                      <a:endParaRPr lang="en-US" sz="24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0.436</a:t>
                      </a:r>
                      <a:endParaRPr lang="en-US" sz="2400" dirty="0">
                        <a:effectLst/>
                        <a:latin typeface="Arial" panose="020B0604020202020204" pitchFamily="34" charset="0"/>
                        <a:ea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2.86 (3.96)</a:t>
                      </a:r>
                      <a:endParaRPr lang="en-US" sz="2400" dirty="0">
                        <a:effectLst/>
                        <a:latin typeface="Arial" panose="020B0604020202020204" pitchFamily="34" charset="0"/>
                        <a:ea typeface="Arial" panose="020B0604020202020204" pitchFamily="34" charset="0"/>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3.26 (3.11)</a:t>
                      </a:r>
                      <a:endParaRPr lang="en-US" sz="2400" dirty="0">
                        <a:effectLst/>
                        <a:latin typeface="Arial" panose="020B0604020202020204" pitchFamily="34" charset="0"/>
                        <a:ea typeface="Arial" panose="020B0604020202020204" pitchFamily="34" charset="0"/>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rPr>
                        <a:t>0.106</a:t>
                      </a:r>
                      <a:endParaRPr lang="en-US" sz="2400" dirty="0">
                        <a:effectLst/>
                        <a:latin typeface="Arial" panose="020B0604020202020204" pitchFamily="34" charset="0"/>
                        <a:ea typeface="Arial" panose="020B0604020202020204" pitchFamily="34" charset="0"/>
                      </a:endParaRP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8926253"/>
                  </a:ext>
                </a:extLst>
              </a:tr>
            </a:tbl>
          </a:graphicData>
        </a:graphic>
      </p:graphicFrame>
      <p:pic>
        <p:nvPicPr>
          <p:cNvPr id="12" name="Picture 11">
            <a:extLst>
              <a:ext uri="{FF2B5EF4-FFF2-40B4-BE49-F238E27FC236}">
                <a16:creationId xmlns:a16="http://schemas.microsoft.com/office/drawing/2014/main" id="{7A642D27-F5E4-0883-E911-B3EDF6DEAFC8}"/>
              </a:ext>
            </a:extLst>
          </p:cNvPr>
          <p:cNvPicPr>
            <a:picLocks noChangeAspect="1"/>
          </p:cNvPicPr>
          <p:nvPr/>
        </p:nvPicPr>
        <p:blipFill rotWithShape="1">
          <a:blip r:embed="rId7"/>
          <a:srcRect t="-769" b="2920"/>
          <a:stretch/>
        </p:blipFill>
        <p:spPr>
          <a:xfrm>
            <a:off x="27824807" y="10734992"/>
            <a:ext cx="10187189" cy="7955530"/>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EDA080D1-14C1-4107-91E3-83EB733302F8}"/>
</file>

<file path=customXml/itemProps2.xml><?xml version="1.0" encoding="utf-8"?>
<ds:datastoreItem xmlns:ds="http://schemas.openxmlformats.org/officeDocument/2006/customXml" ds:itemID="{7FDB81E2-D4A8-4032-A6A7-96E664DF9036}"/>
</file>

<file path=customXml/itemProps3.xml><?xml version="1.0" encoding="utf-8"?>
<ds:datastoreItem xmlns:ds="http://schemas.openxmlformats.org/officeDocument/2006/customXml" ds:itemID="{1F1A347D-700A-4B09-8F60-839F33AA0CA9}"/>
</file>

<file path=docProps/app.xml><?xml version="1.0" encoding="utf-8"?>
<Properties xmlns="http://schemas.openxmlformats.org/officeDocument/2006/extended-properties" xmlns:vt="http://schemas.openxmlformats.org/officeDocument/2006/docPropsVTypes">
  <Template>C:\MSOffice\Templates\Blank Presentation.pot</Template>
  <TotalTime>2104</TotalTime>
  <Words>1163</Words>
  <Application>Microsoft Macintosh PowerPoint</Application>
  <PresentationFormat>Custom</PresentationFormat>
  <Paragraphs>178</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Times New Roman</vt:lpstr>
      <vt:lpstr>Blank Presentation</vt:lpstr>
      <vt:lpstr>Bitmap Image</vt:lpstr>
      <vt:lpstr>Does Preoperative Antibiotic Timing Prior to Incision and Drainage Procedures for Severe Odontogenic Infections Affect Length of Stay or Reoperation?  D. Mire, DDS1, E. Park, DMD, MD1, A. Chapple, PhD1, A. Adamec, DDS, MD1, M. Koury, MS1, B. Christensen, DDS, MD2 1LSU Health New Orleans, 2Geisinger Health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Ingram, Ellen E.</cp:lastModifiedBy>
  <cp:revision>183</cp:revision>
  <cp:lastPrinted>2024-04-05T01:11:10Z</cp:lastPrinted>
  <dcterms:created xsi:type="dcterms:W3CDTF">1995-06-17T23:31:02Z</dcterms:created>
  <dcterms:modified xsi:type="dcterms:W3CDTF">2024-04-05T01:15:12Z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