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38404800" cy="29260800"/>
  <p:notesSz cx="28443238" cy="375872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901"/>
    <a:srgbClr val="240D53"/>
    <a:srgbClr val="250E53"/>
    <a:srgbClr val="25204E"/>
    <a:srgbClr val="26244E"/>
    <a:srgbClr val="353169"/>
    <a:srgbClr val="2F004C"/>
    <a:srgbClr val="300034"/>
    <a:srgbClr val="2F007F"/>
    <a:srgbClr val="2F2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70363-47D3-2124-12DE-F7CC9C4EAC8F}" v="10" dt="2022-03-10T22:52:02.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54"/>
    <p:restoredTop sz="96208"/>
  </p:normalViewPr>
  <p:slideViewPr>
    <p:cSldViewPr snapToGrid="0">
      <p:cViewPr varScale="1">
        <p:scale>
          <a:sx n="20" d="100"/>
          <a:sy n="20" d="100"/>
        </p:scale>
        <p:origin x="18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978400" y="2822575"/>
            <a:ext cx="18492788" cy="140890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844323" y="17853936"/>
            <a:ext cx="22754576" cy="16914248"/>
          </a:xfrm>
          <a:prstGeom prst="rect">
            <a:avLst/>
          </a:prstGeom>
          <a:noFill/>
          <a:ln>
            <a:noFill/>
          </a:ln>
        </p:spPr>
        <p:txBody>
          <a:bodyPr spcFirstLastPara="1" wrap="square" lIns="72167" tIns="72167" rIns="72167" bIns="72167"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4854575" y="2698750"/>
            <a:ext cx="18805525" cy="14328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90" name="Google Shape;90;p3:notes"/>
          <p:cNvSpPr txBox="1">
            <a:spLocks noGrp="1"/>
          </p:cNvSpPr>
          <p:nvPr>
            <p:ph type="body" idx="1"/>
          </p:nvPr>
        </p:nvSpPr>
        <p:spPr>
          <a:xfrm>
            <a:off x="3857943" y="17927937"/>
            <a:ext cx="20786115" cy="16731779"/>
          </a:xfrm>
          <a:prstGeom prst="rect">
            <a:avLst/>
          </a:prstGeom>
          <a:noFill/>
          <a:ln>
            <a:noFill/>
          </a:ln>
        </p:spPr>
        <p:txBody>
          <a:bodyPr spcFirstLastPara="1" wrap="square" lIns="369210" tIns="184594" rIns="369210" bIns="184594" anchor="t" anchorCtr="0">
            <a:noAutofit/>
          </a:bodyPr>
          <a:lstStyle/>
          <a:p>
            <a:pPr marL="0" indent="0">
              <a:lnSpc>
                <a:spcPct val="115000"/>
              </a:lnSpc>
              <a:buNone/>
            </a:pPr>
            <a:r>
              <a:rPr lang="en-US" sz="800" dirty="0">
                <a:solidFill>
                  <a:srgbClr val="222222"/>
                </a:solidFill>
                <a:highlight>
                  <a:srgbClr val="FFFFFF"/>
                </a:highlight>
              </a:rPr>
              <a:t>write Figure 1,2,3 </a:t>
            </a:r>
            <a:r>
              <a:rPr lang="en-US" sz="800" dirty="0" err="1">
                <a:solidFill>
                  <a:srgbClr val="222222"/>
                </a:solidFill>
                <a:highlight>
                  <a:srgbClr val="FFFFFF"/>
                </a:highlight>
              </a:rPr>
              <a:t>etc</a:t>
            </a:r>
            <a:r>
              <a:rPr lang="en-US" sz="800" dirty="0">
                <a:solidFill>
                  <a:srgbClr val="222222"/>
                </a:solidFill>
                <a:highlight>
                  <a:srgbClr val="FFFFFF"/>
                </a:highlight>
              </a:rPr>
              <a:t> and: Type out image description</a:t>
            </a:r>
          </a:p>
          <a:p>
            <a:pPr marL="0" indent="0">
              <a:lnSpc>
                <a:spcPct val="115000"/>
              </a:lnSpc>
              <a:buNone/>
            </a:pPr>
            <a:endParaRPr lang="en-US" sz="800" dirty="0">
              <a:solidFill>
                <a:srgbClr val="222222"/>
              </a:solidFill>
              <a:highlight>
                <a:srgbClr val="FFFFFF"/>
              </a:highlight>
            </a:endParaRPr>
          </a:p>
          <a:p>
            <a:pPr marL="0" indent="0">
              <a:lnSpc>
                <a:spcPct val="115000"/>
              </a:lnSpc>
              <a:buNone/>
            </a:pPr>
            <a:endParaRPr lang="en-US" sz="800" dirty="0">
              <a:solidFill>
                <a:srgbClr val="222222"/>
              </a:solidFill>
              <a:highlight>
                <a:srgbClr val="FFFFFF"/>
              </a:highlight>
            </a:endParaRPr>
          </a:p>
          <a:p>
            <a:pPr marL="0" indent="0">
              <a:lnSpc>
                <a:spcPct val="115000"/>
              </a:lnSpc>
              <a:buNone/>
            </a:pPr>
            <a:r>
              <a:rPr lang="en-US" sz="800" dirty="0">
                <a:highlight>
                  <a:srgbClr val="FFFFFF"/>
                </a:highlight>
              </a:rPr>
              <a:t>While this patient is an outlier because of advanced age, this case serves to exemplify the potential utility of this treatment modality versus the current standard of care (</a:t>
            </a:r>
            <a:r>
              <a:rPr lang="en-US" sz="800" b="1" i="1" u="sng" dirty="0">
                <a:solidFill>
                  <a:srgbClr val="FF0000"/>
                </a:solidFill>
                <a:highlight>
                  <a:srgbClr val="FFFFFF"/>
                </a:highlight>
              </a:rPr>
              <a:t>biliary stenting with adjuvant chemoradiation</a:t>
            </a:r>
            <a:r>
              <a:rPr lang="en-US" sz="800" dirty="0">
                <a:highlight>
                  <a:srgbClr val="FFFFFF"/>
                </a:highlight>
              </a:rPr>
              <a:t>). </a:t>
            </a:r>
            <a:endParaRPr lang="en-US" sz="800" dirty="0">
              <a:solidFill>
                <a:srgbClr val="222222"/>
              </a:solidFill>
              <a:highlight>
                <a:srgbClr val="FFFFFF"/>
              </a:highlight>
            </a:endParaRPr>
          </a:p>
          <a:p>
            <a:pPr marL="0" indent="0">
              <a:lnSpc>
                <a:spcPct val="115000"/>
              </a:lnSpc>
              <a:buNone/>
            </a:pPr>
            <a:endParaRPr lang="en-US" sz="800" dirty="0">
              <a:solidFill>
                <a:srgbClr val="222222"/>
              </a:solidFill>
              <a:highlight>
                <a:srgbClr val="FFFFFF"/>
              </a:highlight>
            </a:endParaRPr>
          </a:p>
          <a:p>
            <a:pPr marL="0" indent="0">
              <a:lnSpc>
                <a:spcPct val="115000"/>
              </a:lnSpc>
              <a:buNone/>
            </a:pPr>
            <a:endParaRPr lang="en-US" sz="800" dirty="0">
              <a:solidFill>
                <a:srgbClr val="222222"/>
              </a:solidFill>
              <a:highlight>
                <a:srgbClr val="FFFFFF"/>
              </a:highlight>
            </a:endParaRPr>
          </a:p>
          <a:p>
            <a:pPr marL="457200" indent="-457200" fontAlgn="base">
              <a:buFont typeface="+mj-lt"/>
              <a:buAutoNum type="arabicPeriod"/>
            </a:pPr>
            <a:r>
              <a:rPr lang="en-US" sz="800" dirty="0"/>
              <a:t>(2019). Cholangiocarcinoma. </a:t>
            </a:r>
            <a:r>
              <a:rPr lang="en-US" sz="800" i="1" dirty="0"/>
              <a:t>Genetics Home Reference</a:t>
            </a:r>
            <a:r>
              <a:rPr lang="en-US" sz="800" dirty="0"/>
              <a:t>. </a:t>
            </a:r>
            <a:r>
              <a:rPr lang="en-US" sz="800" u="sng" dirty="0"/>
              <a:t>https://</a:t>
            </a:r>
            <a:r>
              <a:rPr lang="en-US" sz="800" u="sng" dirty="0" err="1"/>
              <a:t>ghr.nlm.nih.gov</a:t>
            </a:r>
            <a:r>
              <a:rPr lang="en-US" sz="800" u="sng" dirty="0"/>
              <a:t>/condition/cholangiocarcinoma</a:t>
            </a:r>
            <a:r>
              <a:rPr lang="en-US" sz="800" dirty="0"/>
              <a:t> </a:t>
            </a:r>
          </a:p>
          <a:p>
            <a:pPr marL="457200" indent="-457200" fontAlgn="base">
              <a:buFont typeface="+mj-lt"/>
              <a:buAutoNum type="arabicPeriod"/>
            </a:pPr>
            <a:r>
              <a:rPr lang="en-US" sz="800" dirty="0"/>
              <a:t>Rea DJ, Munoz-Juarez M, Farnell MB, et al. (2004). Major hepatic resection for hilar cholangiocarcinoma: analysis of 46 patients. </a:t>
            </a:r>
            <a:r>
              <a:rPr lang="en-US" sz="800" i="1" dirty="0"/>
              <a:t>Jama Surgery 139</a:t>
            </a:r>
            <a:r>
              <a:rPr lang="en-US" sz="800" dirty="0"/>
              <a:t>(5), 514-23. </a:t>
            </a:r>
            <a:r>
              <a:rPr lang="en-US" sz="800" u="sng" dirty="0"/>
              <a:t>https://</a:t>
            </a:r>
            <a:r>
              <a:rPr lang="en-US" sz="800" u="sng" dirty="0" err="1"/>
              <a:t>www.ncbi.nlm.nih.gov</a:t>
            </a:r>
            <a:r>
              <a:rPr lang="en-US" sz="800" u="sng" dirty="0"/>
              <a:t>/</a:t>
            </a:r>
            <a:r>
              <a:rPr lang="en-US" sz="800" u="sng" dirty="0" err="1"/>
              <a:t>pubmed?term</a:t>
            </a:r>
            <a:r>
              <a:rPr lang="en-US" sz="800" u="sng" dirty="0"/>
              <a:t>=15136352</a:t>
            </a:r>
            <a:r>
              <a:rPr lang="en-US" sz="800" dirty="0"/>
              <a:t> </a:t>
            </a:r>
          </a:p>
          <a:p>
            <a:pPr marL="457200" indent="-457200" fontAlgn="base">
              <a:buFont typeface="+mj-lt"/>
              <a:buAutoNum type="arabicPeriod"/>
            </a:pPr>
            <a:r>
              <a:rPr lang="en-US" sz="800" dirty="0" err="1"/>
              <a:t>Klempnauer</a:t>
            </a:r>
            <a:r>
              <a:rPr lang="en-US" sz="800" dirty="0"/>
              <a:t> J, Ridder GJ, von </a:t>
            </a:r>
            <a:r>
              <a:rPr lang="en-US" sz="800" dirty="0" err="1"/>
              <a:t>Wasielewski</a:t>
            </a:r>
            <a:r>
              <a:rPr lang="en-US" sz="800" dirty="0"/>
              <a:t> R, et al. (1997). </a:t>
            </a:r>
            <a:r>
              <a:rPr lang="en-US" sz="800" dirty="0" err="1"/>
              <a:t>Resectional</a:t>
            </a:r>
            <a:r>
              <a:rPr lang="en-US" sz="800" dirty="0"/>
              <a:t> surgery of </a:t>
            </a:r>
            <a:r>
              <a:rPr lang="en-US" sz="800" dirty="0" err="1"/>
              <a:t>hilary</a:t>
            </a:r>
            <a:r>
              <a:rPr lang="en-US" sz="800" dirty="0"/>
              <a:t> cholangiocarcinoma: a multivariate analysis of prognostic factors. </a:t>
            </a:r>
            <a:r>
              <a:rPr lang="en-US" sz="800" i="1" dirty="0"/>
              <a:t>Journal of Clinical Oncology 15</a:t>
            </a:r>
            <a:r>
              <a:rPr lang="en-US" sz="800" dirty="0"/>
              <a:t>(3), 947-54. </a:t>
            </a:r>
            <a:r>
              <a:rPr lang="en-US" sz="800" u="sng" dirty="0"/>
              <a:t>https://</a:t>
            </a:r>
            <a:r>
              <a:rPr lang="en-US" sz="800" u="sng" dirty="0" err="1"/>
              <a:t>www.ncbi.nlm.nih.gov</a:t>
            </a:r>
            <a:r>
              <a:rPr lang="en-US" sz="800" u="sng" dirty="0"/>
              <a:t>/</a:t>
            </a:r>
            <a:r>
              <a:rPr lang="en-US" sz="800" u="sng" dirty="0" err="1"/>
              <a:t>pubmed?term</a:t>
            </a:r>
            <a:r>
              <a:rPr lang="en-US" sz="800" u="sng" dirty="0"/>
              <a:t>=9060532</a:t>
            </a:r>
            <a:r>
              <a:rPr lang="en-US" sz="800" dirty="0"/>
              <a:t> </a:t>
            </a:r>
          </a:p>
          <a:p>
            <a:pPr marL="457200" indent="-457200" fontAlgn="base">
              <a:buFont typeface="+mj-lt"/>
              <a:buAutoNum type="arabicPeriod"/>
            </a:pPr>
            <a:r>
              <a:rPr lang="en-US" sz="800" dirty="0" err="1"/>
              <a:t>Tamandl</a:t>
            </a:r>
            <a:r>
              <a:rPr lang="en-US" sz="800" dirty="0"/>
              <a:t> D, </a:t>
            </a:r>
            <a:r>
              <a:rPr lang="en-US" sz="800" dirty="0" err="1"/>
              <a:t>Kaczirek</a:t>
            </a:r>
            <a:r>
              <a:rPr lang="en-US" sz="800" dirty="0"/>
              <a:t> K, </a:t>
            </a:r>
            <a:r>
              <a:rPr lang="en-US" sz="800" dirty="0" err="1"/>
              <a:t>Gruenberger</a:t>
            </a:r>
            <a:r>
              <a:rPr lang="en-US" sz="800" dirty="0"/>
              <a:t> B, et al. (2009). Lymph node ratio after curative surgery for intrahepatic cholangiocarcinoma. </a:t>
            </a:r>
            <a:r>
              <a:rPr lang="en-US" sz="800" i="1" dirty="0"/>
              <a:t>British Journal of Surgery 96</a:t>
            </a:r>
            <a:r>
              <a:rPr lang="en-US" sz="800" dirty="0"/>
              <a:t>(8), 919-25. </a:t>
            </a:r>
            <a:r>
              <a:rPr lang="en-US" sz="800" u="sng" dirty="0"/>
              <a:t>https://</a:t>
            </a:r>
            <a:r>
              <a:rPr lang="en-US" sz="800" u="sng" dirty="0" err="1"/>
              <a:t>www.ncbi.nlm.nih.gov</a:t>
            </a:r>
            <a:r>
              <a:rPr lang="en-US" sz="800" u="sng" dirty="0"/>
              <a:t>/</a:t>
            </a:r>
            <a:r>
              <a:rPr lang="en-US" sz="800" u="sng" dirty="0" err="1"/>
              <a:t>pubmed?term</a:t>
            </a:r>
            <a:r>
              <a:rPr lang="en-US" sz="800" u="sng" dirty="0"/>
              <a:t>=19591163</a:t>
            </a:r>
            <a:r>
              <a:rPr lang="en-US" sz="800" dirty="0"/>
              <a:t> </a:t>
            </a:r>
          </a:p>
          <a:p>
            <a:pPr marL="457200" indent="-457200" fontAlgn="base">
              <a:buFont typeface="+mj-lt"/>
              <a:buAutoNum type="arabicPeriod"/>
            </a:pPr>
            <a:r>
              <a:rPr lang="en-US" sz="800" dirty="0"/>
              <a:t>Takada T, Amano H, Yasuda H, et al. (2002). Is postoperative adjuvant chemotherapy useful for gallbladder carcinoma? A phase III multicenter prospective randomized controlled trial in patients with resected </a:t>
            </a:r>
            <a:r>
              <a:rPr lang="en-US" sz="800" dirty="0" err="1"/>
              <a:t>pancreaticobilary</a:t>
            </a:r>
            <a:r>
              <a:rPr lang="en-US" sz="800" dirty="0"/>
              <a:t> carcinoma. </a:t>
            </a:r>
            <a:r>
              <a:rPr lang="en-US" sz="800" i="1" dirty="0"/>
              <a:t>95</a:t>
            </a:r>
            <a:r>
              <a:rPr lang="en-US" sz="800" dirty="0"/>
              <a:t>(8), 1685-95. </a:t>
            </a:r>
            <a:r>
              <a:rPr lang="en-US" sz="800" u="sng" dirty="0"/>
              <a:t>https://</a:t>
            </a:r>
            <a:r>
              <a:rPr lang="en-US" sz="800" u="sng" dirty="0" err="1"/>
              <a:t>www.ncbi.nlm.nih.gov</a:t>
            </a:r>
            <a:r>
              <a:rPr lang="en-US" sz="800" u="sng" dirty="0"/>
              <a:t>/</a:t>
            </a:r>
            <a:r>
              <a:rPr lang="en-US" sz="800" u="sng" dirty="0" err="1"/>
              <a:t>pubmed?term</a:t>
            </a:r>
            <a:r>
              <a:rPr lang="en-US" sz="800" u="sng" dirty="0"/>
              <a:t>=12365016</a:t>
            </a:r>
            <a:r>
              <a:rPr lang="en-US" sz="800" dirty="0"/>
              <a:t> </a:t>
            </a:r>
          </a:p>
          <a:p>
            <a:pPr marL="457200" indent="-457200" fontAlgn="base">
              <a:buFont typeface="+mj-lt"/>
              <a:buAutoNum type="arabicPeriod"/>
            </a:pPr>
            <a:r>
              <a:rPr lang="en-US" sz="800" dirty="0"/>
              <a:t>Junichi Shindoh. (2017). Ablative therapies for </a:t>
            </a:r>
            <a:r>
              <a:rPr lang="en-US" sz="800" dirty="0" err="1"/>
              <a:t>intrahepative</a:t>
            </a:r>
            <a:r>
              <a:rPr lang="en-US" sz="800" dirty="0"/>
              <a:t> cholangiocarcinoma. </a:t>
            </a:r>
            <a:r>
              <a:rPr lang="en-US" sz="800" i="1" dirty="0"/>
              <a:t>Hepatobiliary Surgery and Nutrition</a:t>
            </a:r>
            <a:r>
              <a:rPr lang="en-US" sz="800" dirty="0"/>
              <a:t>, 6(1), 2-6. </a:t>
            </a:r>
            <a:r>
              <a:rPr lang="en-US" sz="800" u="sng" dirty="0"/>
              <a:t>https://</a:t>
            </a:r>
            <a:r>
              <a:rPr lang="en-US" sz="800" u="sng" dirty="0" err="1"/>
              <a:t>www.ncbi.nlm.nih.gov</a:t>
            </a:r>
            <a:r>
              <a:rPr lang="en-US" sz="800" u="sng" dirty="0"/>
              <a:t>/</a:t>
            </a:r>
            <a:r>
              <a:rPr lang="en-US" sz="800" u="sng" dirty="0" err="1"/>
              <a:t>pmc</a:t>
            </a:r>
            <a:r>
              <a:rPr lang="en-US" sz="800" u="sng" dirty="0"/>
              <a:t>/articles/PMC5332215/</a:t>
            </a:r>
            <a:r>
              <a:rPr lang="en-US" sz="800" dirty="0"/>
              <a:t> </a:t>
            </a:r>
          </a:p>
          <a:p>
            <a:pPr marL="457200" indent="-457200" fontAlgn="base">
              <a:buFont typeface="+mj-lt"/>
              <a:buAutoNum type="arabicPeriod"/>
            </a:pPr>
            <a:r>
              <a:rPr lang="en-US" sz="800" dirty="0"/>
              <a:t>Auriemma F, et al. (2019). Radiofrequency and malignant biliary strictures: an update. </a:t>
            </a:r>
            <a:r>
              <a:rPr lang="en-US" sz="800" i="1" dirty="0"/>
              <a:t>World Journal of Gastrointestinal Endoscopy </a:t>
            </a:r>
            <a:r>
              <a:rPr lang="en-US" sz="800" dirty="0"/>
              <a:t>11(2):95-102. https://</a:t>
            </a:r>
            <a:r>
              <a:rPr lang="en-US" sz="800" dirty="0" err="1"/>
              <a:t>www.ncbi.nlm.nih.gov</a:t>
            </a:r>
            <a:r>
              <a:rPr lang="en-US" sz="800" dirty="0"/>
              <a:t>/</a:t>
            </a:r>
            <a:r>
              <a:rPr lang="en-US" sz="800" dirty="0" err="1"/>
              <a:t>pmc</a:t>
            </a:r>
            <a:r>
              <a:rPr lang="en-US" sz="800" dirty="0"/>
              <a:t>/articles/PMC6379741/</a:t>
            </a:r>
          </a:p>
          <a:p>
            <a:pPr marL="457200" indent="-457200" fontAlgn="base">
              <a:buFont typeface="+mj-lt"/>
              <a:buAutoNum type="arabicPeriod"/>
            </a:pPr>
            <a:r>
              <a:rPr lang="en-US" sz="800" dirty="0"/>
              <a:t>(2006). FDA clears RF Ablation System for Use in Nonresectable Liver Tumors. </a:t>
            </a:r>
            <a:r>
              <a:rPr lang="en-US" sz="800" i="1" dirty="0"/>
              <a:t>Oncology Journal</a:t>
            </a:r>
            <a:r>
              <a:rPr lang="en-US" sz="800" dirty="0"/>
              <a:t> 20(7). https://</a:t>
            </a:r>
            <a:r>
              <a:rPr lang="en-US" sz="800" dirty="0" err="1"/>
              <a:t>www.cancernetwork.com</a:t>
            </a:r>
            <a:r>
              <a:rPr lang="en-US" sz="800" dirty="0"/>
              <a:t>/oncology-journal/</a:t>
            </a:r>
            <a:r>
              <a:rPr lang="en-US" sz="800" dirty="0" err="1"/>
              <a:t>fda</a:t>
            </a:r>
            <a:r>
              <a:rPr lang="en-US" sz="800" dirty="0"/>
              <a:t>-clears-rf-ablation-system-use-nonresectable-liver-tumors</a:t>
            </a:r>
          </a:p>
          <a:p>
            <a:pPr marL="457200" indent="-457200" fontAlgn="base">
              <a:buFont typeface="+mj-lt"/>
              <a:buAutoNum type="arabicPeriod"/>
            </a:pPr>
            <a:r>
              <a:rPr lang="en-US" sz="800" dirty="0"/>
              <a:t>McCarty T, et al. (2018). New Indications for Endoscopic Radiofrequency Ablation. </a:t>
            </a:r>
            <a:r>
              <a:rPr lang="en-US" sz="800" i="1" dirty="0"/>
              <a:t>Clinical Gastroenterology and Hepatology </a:t>
            </a:r>
            <a:r>
              <a:rPr lang="en-US" sz="800" dirty="0"/>
              <a:t>16:1007-1017</a:t>
            </a:r>
            <a:r>
              <a:rPr lang="en-US" sz="800" i="1" dirty="0"/>
              <a:t>. </a:t>
            </a:r>
            <a:r>
              <a:rPr lang="en-US" sz="800" dirty="0"/>
              <a:t>https://</a:t>
            </a:r>
            <a:r>
              <a:rPr lang="en-US" sz="800" dirty="0" err="1"/>
              <a:t>www.cghjournal.org</a:t>
            </a:r>
            <a:r>
              <a:rPr lang="en-US" sz="800" dirty="0"/>
              <a:t>/article/S1542-3565(17)31248-X/pdf</a:t>
            </a:r>
          </a:p>
          <a:p>
            <a:pPr fontAlgn="base"/>
            <a:endParaRPr lang="en-US" sz="800" dirty="0"/>
          </a:p>
          <a:p>
            <a:pPr>
              <a:buClr>
                <a:schemeClr val="dk1"/>
              </a:buClr>
              <a:buSzPts val="1100"/>
            </a:pPr>
            <a:endParaRPr lang="en-US" sz="800" dirty="0">
              <a:solidFill>
                <a:srgbClr val="222222"/>
              </a:solidFill>
              <a:highlight>
                <a:srgbClr val="FFFFFF"/>
              </a:highlight>
            </a:endParaRPr>
          </a:p>
          <a:p>
            <a:pPr marL="0" indent="0">
              <a:lnSpc>
                <a:spcPct val="115000"/>
              </a:lnSpc>
              <a:buNone/>
            </a:pPr>
            <a:endParaRPr sz="800" dirty="0">
              <a:solidFill>
                <a:srgbClr val="222222"/>
              </a:solidFill>
              <a:highlight>
                <a:srgbClr val="FFFFFF"/>
              </a:highlight>
            </a:endParaRPr>
          </a:p>
          <a:p>
            <a:pPr marL="0" indent="0">
              <a:lnSpc>
                <a:spcPct val="115000"/>
              </a:lnSpc>
              <a:buNone/>
            </a:pPr>
            <a:endParaRPr sz="800" dirty="0">
              <a:solidFill>
                <a:srgbClr val="303030"/>
              </a:solidFill>
              <a:highlight>
                <a:srgbClr val="FFFFFF"/>
              </a:highlight>
            </a:endParaRPr>
          </a:p>
          <a:p>
            <a:pPr marL="0" indent="0">
              <a:buClr>
                <a:schemeClr val="dk1"/>
              </a:buClr>
              <a:buNone/>
            </a:pPr>
            <a:endParaRPr sz="800" dirty="0">
              <a:solidFill>
                <a:srgbClr val="303030"/>
              </a:solidFill>
              <a:highlight>
                <a:srgbClr val="FFFFFF"/>
              </a:highlight>
            </a:endParaRPr>
          </a:p>
          <a:p>
            <a:pPr marL="0" indent="0">
              <a:buNone/>
            </a:pPr>
            <a:endParaRPr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383578" y="34837"/>
            <a:ext cx="29637645" cy="302187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1739614" y="4808583"/>
            <a:ext cx="17404600" cy="21201018"/>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body" idx="2"/>
          </p:nvPr>
        </p:nvSpPr>
        <p:spPr>
          <a:xfrm>
            <a:off x="19260590" y="4808583"/>
            <a:ext cx="17404601" cy="10530114"/>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
          <p:cNvSpPr txBox="1">
            <a:spLocks noGrp="1"/>
          </p:cNvSpPr>
          <p:nvPr>
            <p:ph type="body" idx="3"/>
          </p:nvPr>
        </p:nvSpPr>
        <p:spPr>
          <a:xfrm>
            <a:off x="19260590" y="15478036"/>
            <a:ext cx="17404601" cy="10531565"/>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3034319" y="18803258"/>
            <a:ext cx="32644080" cy="581152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054"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72" name="Google Shape;72;p11"/>
          <p:cNvSpPr txBox="1">
            <a:spLocks noGrp="1"/>
          </p:cNvSpPr>
          <p:nvPr>
            <p:ph type="body" idx="1"/>
          </p:nvPr>
        </p:nvSpPr>
        <p:spPr>
          <a:xfrm>
            <a:off x="3034319" y="12402458"/>
            <a:ext cx="32644080" cy="6400800"/>
          </a:xfrm>
          <a:prstGeom prst="rect">
            <a:avLst/>
          </a:prstGeom>
          <a:noFill/>
          <a:ln>
            <a:noFill/>
          </a:ln>
        </p:spPr>
        <p:txBody>
          <a:bodyPr spcFirstLastPara="1" wrap="square" lIns="91425" tIns="91425" rIns="91425" bIns="91425" anchor="b" anchorCtr="0"/>
          <a:lstStyle>
            <a:lvl1pPr marL="349118" marR="0" lvl="0" indent="-174559" algn="l" rtl="0">
              <a:spcBef>
                <a:spcPts val="305"/>
              </a:spcBef>
              <a:spcAft>
                <a:spcPts val="0"/>
              </a:spcAft>
              <a:buClr>
                <a:schemeClr val="dk1"/>
              </a:buClr>
              <a:buSzPts val="2000"/>
              <a:buFont typeface="Arial"/>
              <a:buNone/>
              <a:defRPr sz="1527" b="0" i="0" u="none" strike="noStrike" cap="none">
                <a:solidFill>
                  <a:schemeClr val="dk1"/>
                </a:solidFill>
                <a:latin typeface="Arial"/>
                <a:ea typeface="Arial"/>
                <a:cs typeface="Arial"/>
                <a:sym typeface="Arial"/>
              </a:defRPr>
            </a:lvl1pPr>
            <a:lvl2pPr marL="698236" marR="0" lvl="1" indent="-174559" algn="l" rtl="0">
              <a:spcBef>
                <a:spcPts val="275"/>
              </a:spcBef>
              <a:spcAft>
                <a:spcPts val="0"/>
              </a:spcAft>
              <a:buClr>
                <a:schemeClr val="dk1"/>
              </a:buClr>
              <a:buSzPts val="1800"/>
              <a:buFont typeface="Times New Roman"/>
              <a:buNone/>
              <a:defRPr sz="1374"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44"/>
              </a:spcBef>
              <a:spcAft>
                <a:spcPts val="0"/>
              </a:spcAft>
              <a:buClr>
                <a:schemeClr val="dk1"/>
              </a:buClr>
              <a:buSzPts val="1600"/>
              <a:buFont typeface="Times New Roman"/>
              <a:buNone/>
              <a:defRPr sz="1222"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1"/>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78" name="Google Shape;78;p12"/>
          <p:cNvSpPr txBox="1">
            <a:spLocks noGrp="1"/>
          </p:cNvSpPr>
          <p:nvPr>
            <p:ph type="body" idx="1"/>
          </p:nvPr>
        </p:nvSpPr>
        <p:spPr>
          <a:xfrm>
            <a:off x="1739612" y="4808220"/>
            <a:ext cx="34925577" cy="21201379"/>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12"/>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2880360" y="9090299"/>
            <a:ext cx="32644080" cy="6271622"/>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84" name="Google Shape;84;p13"/>
          <p:cNvSpPr txBox="1">
            <a:spLocks noGrp="1"/>
          </p:cNvSpPr>
          <p:nvPr>
            <p:ph type="subTitle" idx="1"/>
          </p:nvPr>
        </p:nvSpPr>
        <p:spPr>
          <a:xfrm>
            <a:off x="5760720" y="16581120"/>
            <a:ext cx="26883361" cy="7477760"/>
          </a:xfrm>
          <a:prstGeom prst="rect">
            <a:avLst/>
          </a:prstGeom>
          <a:noFill/>
          <a:ln>
            <a:noFill/>
          </a:ln>
        </p:spPr>
        <p:txBody>
          <a:bodyPr spcFirstLastPara="1" wrap="square" lIns="91425" tIns="91425" rIns="91425" bIns="91425" anchor="t" anchorCtr="0"/>
          <a:lstStyle>
            <a:lvl1pPr marL="0" marR="0" lvl="0" indent="0" algn="ctr" rtl="0">
              <a:spcBef>
                <a:spcPts val="382"/>
              </a:spcBef>
              <a:spcAft>
                <a:spcPts val="0"/>
              </a:spcAft>
              <a:buClr>
                <a:schemeClr val="dk1"/>
              </a:buClr>
              <a:buSzPts val="2500"/>
              <a:buFont typeface="Arial"/>
              <a:buNone/>
              <a:defRPr sz="1909" b="0" i="0" u="none" strike="noStrike" cap="none">
                <a:solidFill>
                  <a:schemeClr val="dk1"/>
                </a:solidFill>
                <a:latin typeface="Arial"/>
                <a:ea typeface="Arial"/>
                <a:cs typeface="Arial"/>
                <a:sym typeface="Arial"/>
              </a:defRPr>
            </a:lvl1pPr>
            <a:lvl2pPr marL="349118" marR="0" lvl="1" indent="0" algn="ctr" rtl="0">
              <a:spcBef>
                <a:spcPts val="2077"/>
              </a:spcBef>
              <a:spcAft>
                <a:spcPts val="0"/>
              </a:spcAft>
              <a:buClr>
                <a:schemeClr val="dk1"/>
              </a:buClr>
              <a:buSzPts val="13600"/>
              <a:buFont typeface="Times New Roman"/>
              <a:buNone/>
              <a:defRPr sz="10385" b="0" i="0" u="none" strike="noStrike" cap="none">
                <a:solidFill>
                  <a:schemeClr val="dk1"/>
                </a:solidFill>
                <a:latin typeface="Times New Roman"/>
                <a:ea typeface="Times New Roman"/>
                <a:cs typeface="Times New Roman"/>
                <a:sym typeface="Times New Roman"/>
              </a:defRPr>
            </a:lvl2pPr>
            <a:lvl3pPr marL="698236" marR="0" lvl="2" indent="0" algn="ctr" rtl="0">
              <a:spcBef>
                <a:spcPts val="1772"/>
              </a:spcBef>
              <a:spcAft>
                <a:spcPts val="0"/>
              </a:spcAft>
              <a:buClr>
                <a:schemeClr val="dk1"/>
              </a:buClr>
              <a:buSzPts val="11600"/>
              <a:buFont typeface="Times New Roman"/>
              <a:buNone/>
              <a:defRPr sz="8858" b="0" i="0" u="none" strike="noStrike" cap="none">
                <a:solidFill>
                  <a:schemeClr val="dk1"/>
                </a:solidFill>
                <a:latin typeface="Times New Roman"/>
                <a:ea typeface="Times New Roman"/>
                <a:cs typeface="Times New Roman"/>
                <a:sym typeface="Times New Roman"/>
              </a:defRPr>
            </a:lvl3pPr>
            <a:lvl4pPr marL="1047354" marR="0" lvl="3"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4pPr>
            <a:lvl5pPr marL="1396472" marR="0" lvl="4"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5pPr>
            <a:lvl6pPr marL="1745590" marR="0" lvl="5"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6pPr>
            <a:lvl7pPr marL="2094708" marR="0" lvl="6"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7pPr>
            <a:lvl8pPr marL="2443825" marR="0" lvl="7"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8pPr>
            <a:lvl9pPr marL="2792943" marR="0" lvl="8"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85" name="Google Shape;85;p13"/>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19312415" y="8656824"/>
            <a:ext cx="25974765" cy="873078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rot="5400000">
            <a:off x="1791434" y="-16988"/>
            <a:ext cx="25974765" cy="26078411"/>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3"/>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rot="5400000">
            <a:off x="8601711" y="-2053879"/>
            <a:ext cx="21201379" cy="34925577"/>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28" name="Google Shape;28;p4"/>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528214" y="20482562"/>
            <a:ext cx="23042880" cy="241808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527"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33" name="Google Shape;33;p5"/>
          <p:cNvSpPr>
            <a:spLocks noGrp="1"/>
          </p:cNvSpPr>
          <p:nvPr>
            <p:ph type="pic" idx="2"/>
          </p:nvPr>
        </p:nvSpPr>
        <p:spPr>
          <a:xfrm>
            <a:off x="7528214" y="2614023"/>
            <a:ext cx="23042880" cy="17556480"/>
          </a:xfrm>
          <a:prstGeom prst="rect">
            <a:avLst/>
          </a:prstGeom>
          <a:noFill/>
          <a:ln>
            <a:noFill/>
          </a:ln>
        </p:spPr>
        <p:txBody>
          <a:bodyPr spcFirstLastPara="1" wrap="square" lIns="91425" tIns="91425" rIns="91425" bIns="91425" anchor="t" anchorCtr="0"/>
          <a:lstStyle>
            <a:lvl1pPr marL="0" marR="0" lvl="0" indent="0" algn="l" rtl="0">
              <a:spcBef>
                <a:spcPts val="489"/>
              </a:spcBef>
              <a:spcAft>
                <a:spcPts val="0"/>
              </a:spcAft>
              <a:buClr>
                <a:schemeClr val="dk1"/>
              </a:buClr>
              <a:buSzPts val="3200"/>
              <a:buFont typeface="Arial"/>
              <a:buNone/>
              <a:defRPr sz="2444" b="0" i="0" u="none" strike="noStrike" cap="none">
                <a:solidFill>
                  <a:schemeClr val="dk1"/>
                </a:solidFill>
                <a:latin typeface="Arial"/>
                <a:ea typeface="Arial"/>
                <a:cs typeface="Arial"/>
                <a:sym typeface="Arial"/>
              </a:defRPr>
            </a:lvl1pPr>
            <a:lvl2pPr marL="349118" marR="0" lvl="1" indent="0" algn="l" rtl="0">
              <a:spcBef>
                <a:spcPts val="428"/>
              </a:spcBef>
              <a:spcAft>
                <a:spcPts val="0"/>
              </a:spcAft>
              <a:buClr>
                <a:schemeClr val="dk1"/>
              </a:buClr>
              <a:buSzPts val="2800"/>
              <a:buFont typeface="Times New Roman"/>
              <a:buNone/>
              <a:defRPr sz="2138" b="0" i="0" u="none" strike="noStrike" cap="none">
                <a:solidFill>
                  <a:schemeClr val="dk1"/>
                </a:solidFill>
                <a:latin typeface="Times New Roman"/>
                <a:ea typeface="Times New Roman"/>
                <a:cs typeface="Times New Roman"/>
                <a:sym typeface="Times New Roman"/>
              </a:defRPr>
            </a:lvl2pPr>
            <a:lvl3pPr marL="698236" marR="0" lvl="2" indent="0" algn="l" rtl="0">
              <a:spcBef>
                <a:spcPts val="367"/>
              </a:spcBef>
              <a:spcAft>
                <a:spcPts val="0"/>
              </a:spcAft>
              <a:buClr>
                <a:schemeClr val="dk1"/>
              </a:buClr>
              <a:buSzPts val="2400"/>
              <a:buFont typeface="Times New Roman"/>
              <a:buNone/>
              <a:defRPr sz="1833" b="0" i="0" u="none" strike="noStrike" cap="none">
                <a:solidFill>
                  <a:schemeClr val="dk1"/>
                </a:solidFill>
                <a:latin typeface="Times New Roman"/>
                <a:ea typeface="Times New Roman"/>
                <a:cs typeface="Times New Roman"/>
                <a:sym typeface="Times New Roman"/>
              </a:defRPr>
            </a:lvl3pPr>
            <a:lvl4pPr marL="1047354" marR="0" lvl="3"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4pPr>
            <a:lvl5pPr marL="1396472" marR="0" lvl="4"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5pPr>
            <a:lvl6pPr marL="1745590" marR="0" lvl="5"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6pPr>
            <a:lvl7pPr marL="2094708" marR="0" lvl="6"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7pPr>
            <a:lvl8pPr marL="2443825" marR="0" lvl="7"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8pPr>
            <a:lvl9pPr marL="2792943" marR="0" lvl="8"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5"/>
          <p:cNvSpPr txBox="1">
            <a:spLocks noGrp="1"/>
          </p:cNvSpPr>
          <p:nvPr>
            <p:ph type="body" idx="1"/>
          </p:nvPr>
        </p:nvSpPr>
        <p:spPr>
          <a:xfrm>
            <a:off x="7528214" y="22900642"/>
            <a:ext cx="23042880" cy="3434080"/>
          </a:xfrm>
          <a:prstGeom prst="rect">
            <a:avLst/>
          </a:prstGeom>
          <a:noFill/>
          <a:ln>
            <a:noFill/>
          </a:ln>
        </p:spPr>
        <p:txBody>
          <a:bodyPr spcFirstLastPara="1" wrap="square" lIns="91425" tIns="91425" rIns="91425" bIns="91425" anchor="t" anchorCtr="0"/>
          <a:lstStyle>
            <a:lvl1pPr marL="349118" marR="0" lvl="0" indent="-174559" algn="l" rtl="0">
              <a:spcBef>
                <a:spcPts val="214"/>
              </a:spcBef>
              <a:spcAft>
                <a:spcPts val="0"/>
              </a:spcAft>
              <a:buClr>
                <a:schemeClr val="dk1"/>
              </a:buClr>
              <a:buSzPts val="1400"/>
              <a:buFont typeface="Arial"/>
              <a:buNone/>
              <a:defRPr sz="1069" b="0" i="0" u="none" strike="noStrike" cap="none">
                <a:solidFill>
                  <a:schemeClr val="dk1"/>
                </a:solidFill>
                <a:latin typeface="Arial"/>
                <a:ea typeface="Arial"/>
                <a:cs typeface="Arial"/>
                <a:sym typeface="Arial"/>
              </a:defRPr>
            </a:lvl1pPr>
            <a:lvl2pPr marL="698236" marR="0" lvl="1" indent="-174559" algn="l" rtl="0">
              <a:spcBef>
                <a:spcPts val="183"/>
              </a:spcBef>
              <a:spcAft>
                <a:spcPts val="0"/>
              </a:spcAft>
              <a:buClr>
                <a:schemeClr val="dk1"/>
              </a:buClr>
              <a:buSzPts val="1200"/>
              <a:buFont typeface="Times New Roman"/>
              <a:buNone/>
              <a:defRPr sz="916"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53"/>
              </a:spcBef>
              <a:spcAft>
                <a:spcPts val="0"/>
              </a:spcAft>
              <a:buClr>
                <a:schemeClr val="dk1"/>
              </a:buClr>
              <a:buSzPts val="1000"/>
              <a:buFont typeface="Times New Roman"/>
              <a:buNone/>
              <a:defRPr sz="76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5"/>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920243" y="1165498"/>
            <a:ext cx="12635519" cy="495808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527"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40" name="Google Shape;40;p6"/>
          <p:cNvSpPr txBox="1">
            <a:spLocks noGrp="1"/>
          </p:cNvSpPr>
          <p:nvPr>
            <p:ph type="body" idx="1"/>
          </p:nvPr>
        </p:nvSpPr>
        <p:spPr>
          <a:xfrm>
            <a:off x="15015212" y="1165501"/>
            <a:ext cx="21469351" cy="24973281"/>
          </a:xfrm>
          <a:prstGeom prst="rect">
            <a:avLst/>
          </a:prstGeom>
          <a:noFill/>
          <a:ln>
            <a:noFill/>
          </a:ln>
        </p:spPr>
        <p:txBody>
          <a:bodyPr spcFirstLastPara="1" wrap="square" lIns="91425" tIns="91425" rIns="91425" bIns="91425" anchor="t" anchorCtr="0"/>
          <a:lstStyle>
            <a:lvl1pPr marL="349118" marR="0" lvl="0" indent="-174559" algn="l" rtl="0">
              <a:spcBef>
                <a:spcPts val="489"/>
              </a:spcBef>
              <a:spcAft>
                <a:spcPts val="0"/>
              </a:spcAft>
              <a:buSzPts val="1400"/>
              <a:buNone/>
              <a:defRPr sz="2444" b="0" i="0" u="none" strike="noStrike" cap="none">
                <a:solidFill>
                  <a:schemeClr val="dk1"/>
                </a:solidFill>
                <a:latin typeface="Arial"/>
                <a:ea typeface="Arial"/>
                <a:cs typeface="Arial"/>
                <a:sym typeface="Arial"/>
              </a:defRPr>
            </a:lvl1pPr>
            <a:lvl2pPr marL="698236" marR="0" lvl="1" indent="-174559" algn="l" rtl="0">
              <a:spcBef>
                <a:spcPts val="428"/>
              </a:spcBef>
              <a:spcAft>
                <a:spcPts val="0"/>
              </a:spcAft>
              <a:buSzPts val="1400"/>
              <a:buNone/>
              <a:defRPr sz="2138"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367"/>
              </a:spcBef>
              <a:spcAft>
                <a:spcPts val="0"/>
              </a:spcAft>
              <a:buSzPts val="1400"/>
              <a:buNone/>
              <a:defRPr sz="1833"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6"/>
          <p:cNvSpPr txBox="1">
            <a:spLocks noGrp="1"/>
          </p:cNvSpPr>
          <p:nvPr>
            <p:ph type="body" idx="2"/>
          </p:nvPr>
        </p:nvSpPr>
        <p:spPr>
          <a:xfrm>
            <a:off x="1920243" y="6123580"/>
            <a:ext cx="12635519" cy="20015199"/>
          </a:xfrm>
          <a:prstGeom prst="rect">
            <a:avLst/>
          </a:prstGeom>
          <a:noFill/>
          <a:ln>
            <a:noFill/>
          </a:ln>
        </p:spPr>
        <p:txBody>
          <a:bodyPr spcFirstLastPara="1" wrap="square" lIns="91425" tIns="91425" rIns="91425" bIns="91425" anchor="t" anchorCtr="0"/>
          <a:lstStyle>
            <a:lvl1pPr marL="349118" marR="0" lvl="0" indent="-174559" algn="l" rtl="0">
              <a:spcBef>
                <a:spcPts val="214"/>
              </a:spcBef>
              <a:spcAft>
                <a:spcPts val="0"/>
              </a:spcAft>
              <a:buClr>
                <a:schemeClr val="dk1"/>
              </a:buClr>
              <a:buSzPts val="1400"/>
              <a:buFont typeface="Arial"/>
              <a:buNone/>
              <a:defRPr sz="1069" b="0" i="0" u="none" strike="noStrike" cap="none">
                <a:solidFill>
                  <a:schemeClr val="dk1"/>
                </a:solidFill>
                <a:latin typeface="Arial"/>
                <a:ea typeface="Arial"/>
                <a:cs typeface="Arial"/>
                <a:sym typeface="Arial"/>
              </a:defRPr>
            </a:lvl1pPr>
            <a:lvl2pPr marL="698236" marR="0" lvl="1" indent="-174559" algn="l" rtl="0">
              <a:spcBef>
                <a:spcPts val="183"/>
              </a:spcBef>
              <a:spcAft>
                <a:spcPts val="0"/>
              </a:spcAft>
              <a:buClr>
                <a:schemeClr val="dk1"/>
              </a:buClr>
              <a:buSzPts val="1200"/>
              <a:buFont typeface="Times New Roman"/>
              <a:buNone/>
              <a:defRPr sz="916"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53"/>
              </a:spcBef>
              <a:spcAft>
                <a:spcPts val="0"/>
              </a:spcAft>
              <a:buClr>
                <a:schemeClr val="dk1"/>
              </a:buClr>
              <a:buSzPts val="1000"/>
              <a:buFont typeface="Times New Roman"/>
              <a:buNone/>
              <a:defRPr sz="76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51" name="Google Shape;51;p8"/>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920241" y="1171303"/>
            <a:ext cx="34564319" cy="4876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56" name="Google Shape;56;p9"/>
          <p:cNvSpPr txBox="1">
            <a:spLocks noGrp="1"/>
          </p:cNvSpPr>
          <p:nvPr>
            <p:ph type="body" idx="1"/>
          </p:nvPr>
        </p:nvSpPr>
        <p:spPr>
          <a:xfrm>
            <a:off x="1920240" y="6550298"/>
            <a:ext cx="16969395" cy="2728686"/>
          </a:xfrm>
          <a:prstGeom prst="rect">
            <a:avLst/>
          </a:prstGeom>
          <a:noFill/>
          <a:ln>
            <a:noFill/>
          </a:ln>
        </p:spPr>
        <p:txBody>
          <a:bodyPr spcFirstLastPara="1" wrap="square" lIns="91425" tIns="91425" rIns="91425" bIns="91425" anchor="b" anchorCtr="0"/>
          <a:lstStyle>
            <a:lvl1pPr marL="349118" marR="0" lvl="0" indent="-174559" algn="l" rtl="0">
              <a:spcBef>
                <a:spcPts val="367"/>
              </a:spcBef>
              <a:spcAft>
                <a:spcPts val="0"/>
              </a:spcAft>
              <a:buClr>
                <a:schemeClr val="dk1"/>
              </a:buClr>
              <a:buSzPts val="2400"/>
              <a:buFont typeface="Arial"/>
              <a:buNone/>
              <a:defRPr sz="1833" b="1"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Clr>
                <a:schemeClr val="dk1"/>
              </a:buClr>
              <a:buSzPts val="2000"/>
              <a:buFont typeface="Times New Roman"/>
              <a:buNone/>
              <a:defRPr sz="1527" b="1"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Clr>
                <a:schemeClr val="dk1"/>
              </a:buClr>
              <a:buSzPts val="1800"/>
              <a:buFont typeface="Times New Roman"/>
              <a:buNone/>
              <a:defRPr sz="1374" b="1"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p9"/>
          <p:cNvSpPr txBox="1">
            <a:spLocks noGrp="1"/>
          </p:cNvSpPr>
          <p:nvPr>
            <p:ph type="body" idx="2"/>
          </p:nvPr>
        </p:nvSpPr>
        <p:spPr>
          <a:xfrm>
            <a:off x="1920240" y="9278984"/>
            <a:ext cx="16969395" cy="16859794"/>
          </a:xfrm>
          <a:prstGeom prst="rect">
            <a:avLst/>
          </a:prstGeom>
          <a:noFill/>
          <a:ln>
            <a:noFill/>
          </a:ln>
        </p:spPr>
        <p:txBody>
          <a:bodyPr spcFirstLastPara="1" wrap="square" lIns="91425" tIns="91425" rIns="91425" bIns="91425" anchor="t" anchorCtr="0"/>
          <a:lstStyle>
            <a:lvl1pPr marL="349118" marR="0" lvl="0" indent="-174559" algn="l" rtl="0">
              <a:spcBef>
                <a:spcPts val="367"/>
              </a:spcBef>
              <a:spcAft>
                <a:spcPts val="0"/>
              </a:spcAft>
              <a:buSzPts val="1400"/>
              <a:buNone/>
              <a:defRPr sz="1833" b="0"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9"/>
          <p:cNvSpPr txBox="1">
            <a:spLocks noGrp="1"/>
          </p:cNvSpPr>
          <p:nvPr>
            <p:ph type="body" idx="3"/>
          </p:nvPr>
        </p:nvSpPr>
        <p:spPr>
          <a:xfrm>
            <a:off x="19509105" y="6550298"/>
            <a:ext cx="16975455" cy="2728686"/>
          </a:xfrm>
          <a:prstGeom prst="rect">
            <a:avLst/>
          </a:prstGeom>
          <a:noFill/>
          <a:ln>
            <a:noFill/>
          </a:ln>
        </p:spPr>
        <p:txBody>
          <a:bodyPr spcFirstLastPara="1" wrap="square" lIns="91425" tIns="91425" rIns="91425" bIns="91425" anchor="b" anchorCtr="0"/>
          <a:lstStyle>
            <a:lvl1pPr marL="349118" marR="0" lvl="0" indent="-174559" algn="l" rtl="0">
              <a:spcBef>
                <a:spcPts val="367"/>
              </a:spcBef>
              <a:spcAft>
                <a:spcPts val="0"/>
              </a:spcAft>
              <a:buClr>
                <a:schemeClr val="dk1"/>
              </a:buClr>
              <a:buSzPts val="2400"/>
              <a:buFont typeface="Arial"/>
              <a:buNone/>
              <a:defRPr sz="1833" b="1"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Clr>
                <a:schemeClr val="dk1"/>
              </a:buClr>
              <a:buSzPts val="2000"/>
              <a:buFont typeface="Times New Roman"/>
              <a:buNone/>
              <a:defRPr sz="1527" b="1"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Clr>
                <a:schemeClr val="dk1"/>
              </a:buClr>
              <a:buSzPts val="1800"/>
              <a:buFont typeface="Times New Roman"/>
              <a:buNone/>
              <a:defRPr sz="1374" b="1"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9"/>
          <p:cNvSpPr txBox="1">
            <a:spLocks noGrp="1"/>
          </p:cNvSpPr>
          <p:nvPr>
            <p:ph type="body" idx="4"/>
          </p:nvPr>
        </p:nvSpPr>
        <p:spPr>
          <a:xfrm>
            <a:off x="19509105" y="9278984"/>
            <a:ext cx="16975455" cy="16859794"/>
          </a:xfrm>
          <a:prstGeom prst="rect">
            <a:avLst/>
          </a:prstGeom>
          <a:noFill/>
          <a:ln>
            <a:noFill/>
          </a:ln>
        </p:spPr>
        <p:txBody>
          <a:bodyPr spcFirstLastPara="1" wrap="square" lIns="91425" tIns="91425" rIns="91425" bIns="91425" anchor="t" anchorCtr="0"/>
          <a:lstStyle>
            <a:lvl1pPr marL="349118" marR="0" lvl="0" indent="-174559" algn="l" rtl="0">
              <a:spcBef>
                <a:spcPts val="367"/>
              </a:spcBef>
              <a:spcAft>
                <a:spcPts val="0"/>
              </a:spcAft>
              <a:buSzPts val="1400"/>
              <a:buNone/>
              <a:defRPr sz="1833" b="0"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9"/>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a:off x="1739614" y="4808583"/>
            <a:ext cx="17404600" cy="21201018"/>
          </a:xfrm>
          <a:prstGeom prst="rect">
            <a:avLst/>
          </a:prstGeom>
          <a:noFill/>
          <a:ln>
            <a:noFill/>
          </a:ln>
        </p:spPr>
        <p:txBody>
          <a:bodyPr spcFirstLastPara="1" wrap="square" lIns="91425" tIns="91425" rIns="91425" bIns="91425" anchor="t" anchorCtr="0"/>
          <a:lstStyle>
            <a:lvl1pPr marL="349118" marR="0" lvl="0" indent="-174559" algn="l" rtl="0">
              <a:spcBef>
                <a:spcPts val="428"/>
              </a:spcBef>
              <a:spcAft>
                <a:spcPts val="0"/>
              </a:spcAft>
              <a:buSzPts val="1400"/>
              <a:buNone/>
              <a:defRPr sz="2138" b="0" i="0" u="none" strike="noStrike" cap="none">
                <a:solidFill>
                  <a:schemeClr val="dk1"/>
                </a:solidFill>
                <a:latin typeface="Arial"/>
                <a:ea typeface="Arial"/>
                <a:cs typeface="Arial"/>
                <a:sym typeface="Arial"/>
              </a:defRPr>
            </a:lvl1pPr>
            <a:lvl2pPr marL="698236" marR="0" lvl="1" indent="-174559" algn="l" rtl="0">
              <a:spcBef>
                <a:spcPts val="367"/>
              </a:spcBef>
              <a:spcAft>
                <a:spcPts val="0"/>
              </a:spcAft>
              <a:buSzPts val="1400"/>
              <a:buNone/>
              <a:defRPr sz="1833"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9pPr>
          </a:lstStyle>
          <a:p>
            <a:endParaRPr/>
          </a:p>
        </p:txBody>
      </p:sp>
      <p:sp>
        <p:nvSpPr>
          <p:cNvPr id="66" name="Google Shape;66;p10"/>
          <p:cNvSpPr txBox="1">
            <a:spLocks noGrp="1"/>
          </p:cNvSpPr>
          <p:nvPr>
            <p:ph type="body" idx="2"/>
          </p:nvPr>
        </p:nvSpPr>
        <p:spPr>
          <a:xfrm>
            <a:off x="19260590" y="4808583"/>
            <a:ext cx="17404601" cy="21201018"/>
          </a:xfrm>
          <a:prstGeom prst="rect">
            <a:avLst/>
          </a:prstGeom>
          <a:noFill/>
          <a:ln>
            <a:noFill/>
          </a:ln>
        </p:spPr>
        <p:txBody>
          <a:bodyPr spcFirstLastPara="1" wrap="square" lIns="91425" tIns="91425" rIns="91425" bIns="91425" anchor="t" anchorCtr="0"/>
          <a:lstStyle>
            <a:lvl1pPr marL="349118" marR="0" lvl="0" indent="-174559" algn="l" rtl="0">
              <a:spcBef>
                <a:spcPts val="428"/>
              </a:spcBef>
              <a:spcAft>
                <a:spcPts val="0"/>
              </a:spcAft>
              <a:buSzPts val="1400"/>
              <a:buNone/>
              <a:defRPr sz="2138" b="0" i="0" u="none" strike="noStrike" cap="none">
                <a:solidFill>
                  <a:schemeClr val="dk1"/>
                </a:solidFill>
                <a:latin typeface="Arial"/>
                <a:ea typeface="Arial"/>
                <a:cs typeface="Arial"/>
                <a:sym typeface="Arial"/>
              </a:defRPr>
            </a:lvl1pPr>
            <a:lvl2pPr marL="698236" marR="0" lvl="1" indent="-174559" algn="l" rtl="0">
              <a:spcBef>
                <a:spcPts val="367"/>
              </a:spcBef>
              <a:spcAft>
                <a:spcPts val="0"/>
              </a:spcAft>
              <a:buSzPts val="1400"/>
              <a:buNone/>
              <a:defRPr sz="1833"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5pPr>
            <a:lvl6pPr marL="457200" marR="0" lvl="5"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739612" y="4808220"/>
            <a:ext cx="34925577" cy="21201379"/>
          </a:xfrm>
          <a:prstGeom prst="rect">
            <a:avLst/>
          </a:prstGeom>
          <a:noFill/>
          <a:ln>
            <a:noFill/>
          </a:ln>
        </p:spPr>
        <p:txBody>
          <a:bodyPr spcFirstLastPara="1" wrap="square" lIns="91425" tIns="91425" rIns="91425" bIns="91425" anchor="t" anchorCtr="0"/>
          <a:lstStyle>
            <a:lvl1pPr marL="457200" marR="0" lvl="0" indent="-228600" algn="l" rtl="0">
              <a:spcBef>
                <a:spcPts val="500"/>
              </a:spcBef>
              <a:spcAft>
                <a:spcPts val="0"/>
              </a:spcAft>
              <a:buSzPts val="1400"/>
              <a:buNone/>
              <a:defRPr sz="2500" b="0" i="0" u="none" strike="noStrike" cap="none">
                <a:solidFill>
                  <a:schemeClr val="dk1"/>
                </a:solidFill>
                <a:latin typeface="Arial"/>
                <a:ea typeface="Arial"/>
                <a:cs typeface="Arial"/>
                <a:sym typeface="Arial"/>
              </a:defRPr>
            </a:lvl1pPr>
            <a:lvl2pPr marL="914400" marR="0" lvl="1" indent="-228600" algn="l" rtl="0">
              <a:spcBef>
                <a:spcPts val="2720"/>
              </a:spcBef>
              <a:spcAft>
                <a:spcPts val="0"/>
              </a:spcAft>
              <a:buSzPts val="1400"/>
              <a:buNone/>
              <a:defRPr sz="136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320"/>
              </a:spcBef>
              <a:spcAft>
                <a:spcPts val="0"/>
              </a:spcAft>
              <a:buSzPts val="1400"/>
              <a:buNone/>
              <a:defRPr sz="1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sz="1069">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4"/>
          <p:cNvSpPr txBox="1"/>
          <p:nvPr/>
        </p:nvSpPr>
        <p:spPr>
          <a:xfrm>
            <a:off x="880434" y="6010683"/>
            <a:ext cx="10128305" cy="931025"/>
          </a:xfrm>
          <a:prstGeom prst="rect">
            <a:avLst/>
          </a:prstGeom>
          <a:solidFill>
            <a:srgbClr val="250E53"/>
          </a:solidFill>
          <a:ln>
            <a:noFill/>
          </a:ln>
        </p:spPr>
        <p:txBody>
          <a:bodyPr spcFirstLastPara="1" wrap="square" lIns="69815" tIns="34898" rIns="69815" bIns="34898" anchor="ctr" anchorCtr="0">
            <a:noAutofit/>
          </a:bodyPr>
          <a:lstStyle/>
          <a:p>
            <a:endParaRPr sz="2749" b="1" dirty="0">
              <a:solidFill>
                <a:schemeClr val="dk1"/>
              </a:solidFill>
            </a:endParaRPr>
          </a:p>
        </p:txBody>
      </p:sp>
      <p:sp>
        <p:nvSpPr>
          <p:cNvPr id="94" name="Google Shape;94;p14"/>
          <p:cNvSpPr txBox="1">
            <a:spLocks noGrp="1"/>
          </p:cNvSpPr>
          <p:nvPr>
            <p:ph type="title"/>
          </p:nvPr>
        </p:nvSpPr>
        <p:spPr>
          <a:xfrm>
            <a:off x="4174953" y="619447"/>
            <a:ext cx="30040233" cy="5147692"/>
          </a:xfrm>
          <a:prstGeom prst="rect">
            <a:avLst/>
          </a:prstGeom>
          <a:solidFill>
            <a:srgbClr val="250E53"/>
          </a:solidFill>
          <a:ln>
            <a:noFill/>
          </a:ln>
        </p:spPr>
        <p:txBody>
          <a:bodyPr spcFirstLastPara="1" wrap="square" lIns="0" tIns="0" rIns="0" bIns="0" anchor="ctr" anchorCtr="0">
            <a:noAutofit/>
          </a:bodyPr>
          <a:lstStyle/>
          <a:p>
            <a:pPr>
              <a:buClr>
                <a:schemeClr val="dk1"/>
              </a:buClr>
              <a:buSzPts val="1100"/>
            </a:pPr>
            <a:br>
              <a:rPr lang="en-US" b="0" i="0" dirty="0">
                <a:solidFill>
                  <a:schemeClr val="bg1"/>
                </a:solidFill>
                <a:effectLst/>
                <a:latin typeface="Times New Roman" panose="02020603050405020304" pitchFamily="18" charset="0"/>
                <a:cs typeface="Times New Roman" panose="02020603050405020304" pitchFamily="18" charset="0"/>
              </a:rPr>
            </a:br>
            <a:endParaRPr sz="2749" dirty="0">
              <a:solidFill>
                <a:srgbClr val="D19A00"/>
              </a:solidFill>
              <a:latin typeface="Times New Roman" panose="02020603050405020304" pitchFamily="18" charset="0"/>
              <a:cs typeface="Times New Roman" panose="02020603050405020304" pitchFamily="18" charset="0"/>
            </a:endParaRPr>
          </a:p>
        </p:txBody>
      </p:sp>
      <p:sp>
        <p:nvSpPr>
          <p:cNvPr id="95" name="Google Shape;95;p14"/>
          <p:cNvSpPr txBox="1">
            <a:spLocks noGrp="1"/>
          </p:cNvSpPr>
          <p:nvPr>
            <p:ph type="body" idx="1"/>
          </p:nvPr>
        </p:nvSpPr>
        <p:spPr>
          <a:xfrm>
            <a:off x="880434" y="6078089"/>
            <a:ext cx="10136356" cy="911553"/>
          </a:xfrm>
          <a:prstGeom prst="rect">
            <a:avLst/>
          </a:prstGeom>
          <a:noFill/>
          <a:ln>
            <a:noFill/>
          </a:ln>
        </p:spPr>
        <p:txBody>
          <a:bodyPr spcFirstLastPara="1" wrap="square" lIns="0" tIns="0" rIns="0" bIns="0" anchor="t" anchorCtr="0">
            <a:noAutofit/>
          </a:bodyPr>
          <a:lstStyle/>
          <a:p>
            <a:pPr marL="0" indent="0" algn="ctr">
              <a:spcBef>
                <a:spcPts val="0"/>
              </a:spcBef>
              <a:buClr>
                <a:schemeClr val="lt1"/>
              </a:buClr>
              <a:buSzPts val="6600"/>
            </a:pPr>
            <a:r>
              <a:rPr lang="en-US" sz="5040" b="1" dirty="0">
                <a:solidFill>
                  <a:schemeClr val="lt1"/>
                </a:solidFill>
              </a:rPr>
              <a:t>Background</a:t>
            </a:r>
            <a:endParaRPr dirty="0"/>
          </a:p>
        </p:txBody>
      </p:sp>
      <p:pic>
        <p:nvPicPr>
          <p:cNvPr id="96" name="Google Shape;96;p14"/>
          <p:cNvPicPr preferRelativeResize="0"/>
          <p:nvPr/>
        </p:nvPicPr>
        <p:blipFill rotWithShape="1">
          <a:blip r:embed="rId3">
            <a:alphaModFix/>
          </a:blip>
          <a:srcRect b="750"/>
          <a:stretch/>
        </p:blipFill>
        <p:spPr>
          <a:xfrm>
            <a:off x="34839456" y="619447"/>
            <a:ext cx="2757600" cy="5147692"/>
          </a:xfrm>
          <a:prstGeom prst="rect">
            <a:avLst/>
          </a:prstGeom>
          <a:noFill/>
          <a:ln>
            <a:noFill/>
          </a:ln>
        </p:spPr>
      </p:pic>
      <p:sp>
        <p:nvSpPr>
          <p:cNvPr id="97" name="Google Shape;97;p14"/>
          <p:cNvSpPr txBox="1"/>
          <p:nvPr/>
        </p:nvSpPr>
        <p:spPr>
          <a:xfrm>
            <a:off x="829528" y="15307383"/>
            <a:ext cx="10136355" cy="1319662"/>
          </a:xfrm>
          <a:prstGeom prst="rect">
            <a:avLst/>
          </a:prstGeom>
          <a:noFill/>
          <a:ln>
            <a:noFill/>
          </a:ln>
        </p:spPr>
        <p:txBody>
          <a:bodyPr spcFirstLastPara="1" wrap="square" lIns="69815" tIns="34898" rIns="69815" bIns="34898" anchor="t" anchorCtr="0">
            <a:noAutofit/>
          </a:bodyPr>
          <a:lstStyle/>
          <a:p>
            <a:pPr fontAlgn="base"/>
            <a:r>
              <a:rPr lang="en-US" sz="3000" dirty="0">
                <a:highlight>
                  <a:srgbClr val="FFFFFF"/>
                </a:highlight>
                <a:latin typeface="Times New Roman" panose="02020603050405020304" pitchFamily="18" charset="0"/>
                <a:cs typeface="Times New Roman" panose="02020603050405020304" pitchFamily="18" charset="0"/>
              </a:rPr>
              <a:t>The purpose of this case report is to increase clinician awareness of pulmonary complications of vaping in younger patient populations with underlying conditions affecting the lung.</a:t>
            </a:r>
          </a:p>
        </p:txBody>
      </p:sp>
      <p:sp>
        <p:nvSpPr>
          <p:cNvPr id="98" name="Google Shape;98;p14"/>
          <p:cNvSpPr txBox="1"/>
          <p:nvPr/>
        </p:nvSpPr>
        <p:spPr>
          <a:xfrm>
            <a:off x="27823139" y="7077310"/>
            <a:ext cx="9845719" cy="6986528"/>
          </a:xfrm>
          <a:prstGeom prst="rect">
            <a:avLst/>
          </a:prstGeom>
          <a:noFill/>
          <a:ln>
            <a:noFill/>
          </a:ln>
        </p:spPr>
        <p:txBody>
          <a:bodyPr spcFirstLastPara="1" wrap="square" lIns="69815" tIns="34898" rIns="69815" bIns="34898" anchor="t" anchorCtr="0">
            <a:noAutofit/>
          </a:bodyPr>
          <a:lstStyle/>
          <a:p>
            <a:pPr algn="just" fontAlgn="base"/>
            <a:r>
              <a:rPr lang="en-US" sz="3000" b="1" dirty="0">
                <a:latin typeface="Times New Roman" panose="02020603050405020304" pitchFamily="18" charset="0"/>
              </a:rPr>
              <a:t>Implications for Clinical Practice</a:t>
            </a:r>
            <a:r>
              <a:rPr lang="en-US" sz="3000" dirty="0">
                <a:latin typeface="Times New Roman" panose="02020603050405020304" pitchFamily="18" charset="0"/>
              </a:rPr>
              <a:t>: </a:t>
            </a:r>
          </a:p>
          <a:p>
            <a:pPr marL="342900" indent="-342900" algn="just" fontAlgn="base">
              <a:buFont typeface="Arial" panose="020B0604020202020204" pitchFamily="34" charset="0"/>
              <a:buChar char="•"/>
            </a:pPr>
            <a:r>
              <a:rPr lang="en-US" sz="3000" dirty="0">
                <a:latin typeface="Times New Roman" panose="02020603050405020304" pitchFamily="18" charset="0"/>
              </a:rPr>
              <a:t>Vaping may contribute to more frequent presentations of uncommon complications to common medical conditions such as pneumomediastinum during asthma exacerbation. </a:t>
            </a:r>
          </a:p>
          <a:p>
            <a:pPr marL="342900" indent="-342900" algn="just" fontAlgn="base">
              <a:buFont typeface="Arial" panose="020B0604020202020204" pitchFamily="34" charset="0"/>
              <a:buChar char="•"/>
            </a:pPr>
            <a:r>
              <a:rPr lang="en-US" sz="3000" dirty="0">
                <a:latin typeface="Times New Roman" panose="02020603050405020304" pitchFamily="18" charset="0"/>
              </a:rPr>
              <a:t>Clinicians may consider adding a question regarding e-cigarette usage to the social history portion of the patient interview separate from tobacco use for younger patients.</a:t>
            </a:r>
          </a:p>
          <a:p>
            <a:pPr algn="just" fontAlgn="base"/>
            <a:r>
              <a:rPr lang="en-US" sz="3000" b="1" dirty="0">
                <a:latin typeface="Times New Roman" panose="02020603050405020304" pitchFamily="18" charset="0"/>
              </a:rPr>
              <a:t>Implications for Future Research</a:t>
            </a:r>
            <a:r>
              <a:rPr lang="en-US" sz="3000" dirty="0">
                <a:latin typeface="Times New Roman" panose="02020603050405020304" pitchFamily="18" charset="0"/>
              </a:rPr>
              <a:t>: </a:t>
            </a:r>
          </a:p>
          <a:p>
            <a:pPr marL="342900" indent="-342900" algn="just" fontAlgn="base">
              <a:buFont typeface="Arial" panose="020B0604020202020204" pitchFamily="34" charset="0"/>
              <a:buChar char="•"/>
            </a:pPr>
            <a:r>
              <a:rPr lang="en-US" sz="3000" dirty="0">
                <a:latin typeface="Times New Roman" panose="02020603050405020304" pitchFamily="18" charset="0"/>
              </a:rPr>
              <a:t>The effects of e-cigarette use should continue to be explored, including short-term effects, long-term effects, and complications/exacerbations of chronic medical conditions. Research regarding the implications of e-cigarette usage is increasing but still sparse.  Data suggesting significant health risk could be justification for public health intervention and resource allocation for education and cessation. </a:t>
            </a:r>
            <a:endParaRPr sz="3000" dirty="0">
              <a:latin typeface="Times New Roman" panose="02020603050405020304" pitchFamily="18" charset="0"/>
            </a:endParaRPr>
          </a:p>
        </p:txBody>
      </p:sp>
      <p:sp>
        <p:nvSpPr>
          <p:cNvPr id="102" name="Google Shape;102;p14"/>
          <p:cNvSpPr txBox="1"/>
          <p:nvPr/>
        </p:nvSpPr>
        <p:spPr>
          <a:xfrm>
            <a:off x="846497" y="14270296"/>
            <a:ext cx="10102419" cy="927871"/>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Purpose</a:t>
            </a:r>
            <a:endParaRPr sz="855" dirty="0"/>
          </a:p>
        </p:txBody>
      </p:sp>
      <p:sp>
        <p:nvSpPr>
          <p:cNvPr id="103" name="Google Shape;103;p14"/>
          <p:cNvSpPr txBox="1"/>
          <p:nvPr/>
        </p:nvSpPr>
        <p:spPr>
          <a:xfrm>
            <a:off x="27823139" y="6010683"/>
            <a:ext cx="9773917" cy="931026"/>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Conclusion</a:t>
            </a:r>
            <a:endParaRPr sz="855" dirty="0"/>
          </a:p>
        </p:txBody>
      </p:sp>
      <p:sp>
        <p:nvSpPr>
          <p:cNvPr id="106" name="Google Shape;106;p14"/>
          <p:cNvSpPr txBox="1"/>
          <p:nvPr/>
        </p:nvSpPr>
        <p:spPr>
          <a:xfrm>
            <a:off x="27823139" y="16808354"/>
            <a:ext cx="9845717" cy="911553"/>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References</a:t>
            </a:r>
            <a:endParaRPr sz="855" dirty="0"/>
          </a:p>
        </p:txBody>
      </p:sp>
      <p:sp>
        <p:nvSpPr>
          <p:cNvPr id="107" name="Google Shape;107;p14"/>
          <p:cNvSpPr txBox="1"/>
          <p:nvPr/>
        </p:nvSpPr>
        <p:spPr>
          <a:xfrm>
            <a:off x="27886267" y="17877789"/>
            <a:ext cx="9845717" cy="10333918"/>
          </a:xfrm>
          <a:prstGeom prst="rect">
            <a:avLst/>
          </a:prstGeom>
          <a:noFill/>
          <a:ln>
            <a:noFill/>
          </a:ln>
        </p:spPr>
        <p:txBody>
          <a:bodyPr spcFirstLastPara="1" wrap="square" lIns="69815" tIns="34898" rIns="69815" bIns="34898" anchor="t" anchorCtr="0">
            <a:noAutofit/>
          </a:bodyPr>
          <a:lstStyle/>
          <a:p>
            <a:pPr algn="l"/>
            <a:r>
              <a:rPr lang="en-US" sz="2000" b="0" i="0" dirty="0">
                <a:solidFill>
                  <a:srgbClr val="000000"/>
                </a:solidFill>
                <a:effectLst/>
                <a:latin typeface="Times New Roman" panose="02020603050405020304" pitchFamily="18" charset="0"/>
              </a:rPr>
              <a:t>1. Yellin A, </a:t>
            </a:r>
            <a:r>
              <a:rPr lang="en-US" sz="2000" b="0" i="0" dirty="0" err="1">
                <a:solidFill>
                  <a:srgbClr val="000000"/>
                </a:solidFill>
                <a:effectLst/>
                <a:latin typeface="Times New Roman" panose="02020603050405020304" pitchFamily="18" charset="0"/>
              </a:rPr>
              <a:t>Gapany-Gapanavicius</a:t>
            </a:r>
            <a:r>
              <a:rPr lang="en-US" sz="2000" b="0" i="0" dirty="0">
                <a:solidFill>
                  <a:srgbClr val="000000"/>
                </a:solidFill>
                <a:effectLst/>
                <a:latin typeface="Times New Roman" panose="02020603050405020304" pitchFamily="18" charset="0"/>
              </a:rPr>
              <a:t> M, Lieberman Y. Spontaneous pneumomediastinum: is it a rare cause of chest pain? Thorax. 1983;38(5):383-385.</a:t>
            </a:r>
          </a:p>
          <a:p>
            <a:pPr algn="l"/>
            <a:r>
              <a:rPr lang="en-US" sz="2000" b="0" i="0" dirty="0">
                <a:solidFill>
                  <a:srgbClr val="000000"/>
                </a:solidFill>
                <a:effectLst/>
                <a:latin typeface="Times New Roman" panose="02020603050405020304" pitchFamily="18" charset="0"/>
              </a:rPr>
              <a:t>2. Stack AM, Caputo GL. Pneumomediastinum in childhood asthma. </a:t>
            </a:r>
            <a:r>
              <a:rPr lang="en-US" sz="2000" b="0" i="0" dirty="0" err="1">
                <a:solidFill>
                  <a:srgbClr val="000000"/>
                </a:solidFill>
                <a:effectLst/>
                <a:latin typeface="Times New Roman" panose="02020603050405020304" pitchFamily="18" charset="0"/>
              </a:rPr>
              <a:t>Pediatr</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Emerg</a:t>
            </a:r>
            <a:r>
              <a:rPr lang="en-US" sz="2000" b="0" i="0" dirty="0">
                <a:solidFill>
                  <a:srgbClr val="000000"/>
                </a:solidFill>
                <a:effectLst/>
                <a:latin typeface="Times New Roman" panose="02020603050405020304" pitchFamily="18" charset="0"/>
              </a:rPr>
              <a:t> Care. 1996;12(2):98-101.</a:t>
            </a:r>
          </a:p>
          <a:p>
            <a:pPr algn="l"/>
            <a:r>
              <a:rPr lang="en-US" sz="2000" b="0" i="0" dirty="0">
                <a:solidFill>
                  <a:srgbClr val="000000"/>
                </a:solidFill>
                <a:effectLst/>
                <a:latin typeface="Times New Roman" panose="02020603050405020304" pitchFamily="18" charset="0"/>
              </a:rPr>
              <a:t>3. Wong KS, Wu HM, Lai SH, Chiu CY. Spontaneous pneumomediastinum: analysis of 87 pediatric patients. </a:t>
            </a:r>
            <a:r>
              <a:rPr lang="en-US" sz="2000" b="0" i="0" dirty="0" err="1">
                <a:solidFill>
                  <a:srgbClr val="000000"/>
                </a:solidFill>
                <a:effectLst/>
                <a:latin typeface="Times New Roman" panose="02020603050405020304" pitchFamily="18" charset="0"/>
              </a:rPr>
              <a:t>Pediatr</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Emerg</a:t>
            </a:r>
            <a:r>
              <a:rPr lang="en-US" sz="2000" b="0" i="0" dirty="0">
                <a:solidFill>
                  <a:srgbClr val="000000"/>
                </a:solidFill>
                <a:effectLst/>
                <a:latin typeface="Times New Roman" panose="02020603050405020304" pitchFamily="18" charset="0"/>
              </a:rPr>
              <a:t> Care. 2013;29(9):988-991.</a:t>
            </a:r>
          </a:p>
          <a:p>
            <a:pPr algn="l"/>
            <a:r>
              <a:rPr lang="en-US" sz="2000" b="0" i="0" dirty="0">
                <a:solidFill>
                  <a:srgbClr val="000000"/>
                </a:solidFill>
                <a:effectLst/>
                <a:latin typeface="Times New Roman" panose="02020603050405020304" pitchFamily="18" charset="0"/>
              </a:rPr>
              <a:t>4. Chowdhary A, </a:t>
            </a:r>
            <a:r>
              <a:rPr lang="en-US" sz="2000" b="0" i="0" dirty="0" err="1">
                <a:solidFill>
                  <a:srgbClr val="000000"/>
                </a:solidFill>
                <a:effectLst/>
                <a:latin typeface="Times New Roman" panose="02020603050405020304" pitchFamily="18" charset="0"/>
              </a:rPr>
              <a:t>Nirwan</a:t>
            </a:r>
            <a:r>
              <a:rPr lang="en-US" sz="2000" b="0" i="0" dirty="0">
                <a:solidFill>
                  <a:srgbClr val="000000"/>
                </a:solidFill>
                <a:effectLst/>
                <a:latin typeface="Times New Roman" panose="02020603050405020304" pitchFamily="18" charset="0"/>
              </a:rPr>
              <a:t> L, Abi-Ghanem AS, et al. Spontaneous Pneumomediastinum in Patients Diagnosed with COVID-19: A Case Series with Review of Literature. </a:t>
            </a:r>
            <a:r>
              <a:rPr lang="en-US" sz="2000" b="0" i="0" dirty="0" err="1">
                <a:solidFill>
                  <a:srgbClr val="000000"/>
                </a:solidFill>
                <a:effectLst/>
                <a:latin typeface="Times New Roman" panose="02020603050405020304" pitchFamily="18" charset="0"/>
              </a:rPr>
              <a:t>Acad</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Radiol</a:t>
            </a:r>
            <a:r>
              <a:rPr lang="en-US" sz="2000" b="0" i="0" dirty="0">
                <a:solidFill>
                  <a:srgbClr val="000000"/>
                </a:solidFill>
                <a:effectLst/>
                <a:latin typeface="Times New Roman" panose="02020603050405020304" pitchFamily="18" charset="0"/>
              </a:rPr>
              <a:t>. 2021;28(11):1586-1598.</a:t>
            </a:r>
          </a:p>
          <a:p>
            <a:pPr algn="l"/>
            <a:r>
              <a:rPr lang="en-US" sz="2000" b="0" i="0" dirty="0">
                <a:solidFill>
                  <a:srgbClr val="000000"/>
                </a:solidFill>
                <a:effectLst/>
                <a:latin typeface="Times New Roman" panose="02020603050405020304" pitchFamily="18" charset="0"/>
              </a:rPr>
              <a:t>5. </a:t>
            </a:r>
            <a:r>
              <a:rPr lang="en-US" sz="2000" b="0" i="0" dirty="0" err="1">
                <a:solidFill>
                  <a:srgbClr val="000000"/>
                </a:solidFill>
                <a:effectLst/>
                <a:latin typeface="Times New Roman" panose="02020603050405020304" pitchFamily="18" charset="0"/>
              </a:rPr>
              <a:t>Belotti</a:t>
            </a:r>
            <a:r>
              <a:rPr lang="en-US" sz="2000" b="0" i="0" dirty="0">
                <a:solidFill>
                  <a:srgbClr val="000000"/>
                </a:solidFill>
                <a:effectLst/>
                <a:latin typeface="Times New Roman" panose="02020603050405020304" pitchFamily="18" charset="0"/>
              </a:rPr>
              <a:t> EA, </a:t>
            </a:r>
            <a:r>
              <a:rPr lang="en-US" sz="2000" b="0" i="0" dirty="0" err="1">
                <a:solidFill>
                  <a:srgbClr val="000000"/>
                </a:solidFill>
                <a:effectLst/>
                <a:latin typeface="Times New Roman" panose="02020603050405020304" pitchFamily="18" charset="0"/>
              </a:rPr>
              <a:t>Rizzi</a:t>
            </a:r>
            <a:r>
              <a:rPr lang="en-US" sz="2000" b="0" i="0" dirty="0">
                <a:solidFill>
                  <a:srgbClr val="000000"/>
                </a:solidFill>
                <a:effectLst/>
                <a:latin typeface="Times New Roman" panose="02020603050405020304" pitchFamily="18" charset="0"/>
              </a:rPr>
              <a:t> M, </a:t>
            </a:r>
            <a:r>
              <a:rPr lang="en-US" sz="2000" b="0" i="0" dirty="0" err="1">
                <a:solidFill>
                  <a:srgbClr val="000000"/>
                </a:solidFill>
                <a:effectLst/>
                <a:latin typeface="Times New Roman" panose="02020603050405020304" pitchFamily="18" charset="0"/>
              </a:rPr>
              <a:t>Rodoni</a:t>
            </a:r>
            <a:r>
              <a:rPr lang="en-US" sz="2000" b="0" i="0" dirty="0">
                <a:solidFill>
                  <a:srgbClr val="000000"/>
                </a:solidFill>
                <a:effectLst/>
                <a:latin typeface="Times New Roman" panose="02020603050405020304" pitchFamily="18" charset="0"/>
              </a:rPr>
              <a:t>-Cassis P, </a:t>
            </a:r>
            <a:r>
              <a:rPr lang="en-US" sz="2000" b="0" i="0" dirty="0" err="1">
                <a:solidFill>
                  <a:srgbClr val="000000"/>
                </a:solidFill>
                <a:effectLst/>
                <a:latin typeface="Times New Roman" panose="02020603050405020304" pitchFamily="18" charset="0"/>
              </a:rPr>
              <a:t>Ragazzi</a:t>
            </a:r>
            <a:r>
              <a:rPr lang="en-US" sz="2000" b="0" i="0" dirty="0">
                <a:solidFill>
                  <a:srgbClr val="000000"/>
                </a:solidFill>
                <a:effectLst/>
                <a:latin typeface="Times New Roman" panose="02020603050405020304" pitchFamily="18" charset="0"/>
              </a:rPr>
              <a:t> M, </a:t>
            </a:r>
            <a:r>
              <a:rPr lang="en-US" sz="2000" b="0" i="0" dirty="0" err="1">
                <a:solidFill>
                  <a:srgbClr val="000000"/>
                </a:solidFill>
                <a:effectLst/>
                <a:latin typeface="Times New Roman" panose="02020603050405020304" pitchFamily="18" charset="0"/>
              </a:rPr>
              <a:t>Zanolari-Caledrerari</a:t>
            </a:r>
            <a:r>
              <a:rPr lang="en-US" sz="2000" b="0" i="0" dirty="0">
                <a:solidFill>
                  <a:srgbClr val="000000"/>
                </a:solidFill>
                <a:effectLst/>
                <a:latin typeface="Times New Roman" panose="02020603050405020304" pitchFamily="18" charset="0"/>
              </a:rPr>
              <a:t> M, </a:t>
            </a:r>
            <a:r>
              <a:rPr lang="en-US" sz="2000" b="0" i="0" dirty="0" err="1">
                <a:solidFill>
                  <a:srgbClr val="000000"/>
                </a:solidFill>
                <a:effectLst/>
                <a:latin typeface="Times New Roman" panose="02020603050405020304" pitchFamily="18" charset="0"/>
              </a:rPr>
              <a:t>Bianchetti</a:t>
            </a:r>
            <a:r>
              <a:rPr lang="en-US" sz="2000" b="0" i="0" dirty="0">
                <a:solidFill>
                  <a:srgbClr val="000000"/>
                </a:solidFill>
                <a:effectLst/>
                <a:latin typeface="Times New Roman" panose="02020603050405020304" pitchFamily="18" charset="0"/>
              </a:rPr>
              <a:t> MG. Air within the spinal canal in spontaneous pneumomediastinum. Chest. 2010;137(5):1197-1200.</a:t>
            </a:r>
          </a:p>
          <a:p>
            <a:pPr algn="l"/>
            <a:r>
              <a:rPr lang="en-US" sz="2000" b="0" i="0" dirty="0">
                <a:solidFill>
                  <a:srgbClr val="000000"/>
                </a:solidFill>
                <a:effectLst/>
                <a:latin typeface="Times New Roman" panose="02020603050405020304" pitchFamily="18" charset="0"/>
              </a:rPr>
              <a:t>6. Adhikari R, </a:t>
            </a:r>
            <a:r>
              <a:rPr lang="en-US" sz="2000" b="0" i="0" dirty="0" err="1">
                <a:solidFill>
                  <a:srgbClr val="000000"/>
                </a:solidFill>
                <a:effectLst/>
                <a:latin typeface="Times New Roman" panose="02020603050405020304" pitchFamily="18" charset="0"/>
              </a:rPr>
              <a:t>Manduva</a:t>
            </a:r>
            <a:r>
              <a:rPr lang="en-US" sz="2000" b="0" i="0" dirty="0">
                <a:solidFill>
                  <a:srgbClr val="000000"/>
                </a:solidFill>
                <a:effectLst/>
                <a:latin typeface="Times New Roman" panose="02020603050405020304" pitchFamily="18" charset="0"/>
              </a:rPr>
              <a:t> D, </a:t>
            </a:r>
            <a:r>
              <a:rPr lang="en-US" sz="2000" b="0" i="0" dirty="0" err="1">
                <a:solidFill>
                  <a:srgbClr val="000000"/>
                </a:solidFill>
                <a:effectLst/>
                <a:latin typeface="Times New Roman" panose="02020603050405020304" pitchFamily="18" charset="0"/>
              </a:rPr>
              <a:t>Malayala</a:t>
            </a:r>
            <a:r>
              <a:rPr lang="en-US" sz="2000" b="0" i="0" dirty="0">
                <a:solidFill>
                  <a:srgbClr val="000000"/>
                </a:solidFill>
                <a:effectLst/>
                <a:latin typeface="Times New Roman" panose="02020603050405020304" pitchFamily="18" charset="0"/>
              </a:rPr>
              <a:t> SV, et al. A Rare Case of Vaping-Induced Spontaneous Pneumomediastinum. </a:t>
            </a:r>
            <a:r>
              <a:rPr lang="en-US" sz="2000" b="0" i="0" dirty="0" err="1">
                <a:solidFill>
                  <a:srgbClr val="000000"/>
                </a:solidFill>
                <a:effectLst/>
                <a:latin typeface="Times New Roman" panose="02020603050405020304" pitchFamily="18" charset="0"/>
              </a:rPr>
              <a:t>Cureus</a:t>
            </a:r>
            <a:r>
              <a:rPr lang="en-US" sz="2000" b="0" i="0" dirty="0">
                <a:solidFill>
                  <a:srgbClr val="000000"/>
                </a:solidFill>
                <a:effectLst/>
                <a:latin typeface="Times New Roman" panose="02020603050405020304" pitchFamily="18" charset="0"/>
              </a:rPr>
              <a:t>. 2021;13(8):e17166.</a:t>
            </a:r>
          </a:p>
          <a:p>
            <a:pPr algn="l"/>
            <a:r>
              <a:rPr lang="en-US" sz="2000" b="0" i="0" dirty="0">
                <a:solidFill>
                  <a:srgbClr val="000000"/>
                </a:solidFill>
                <a:effectLst/>
                <a:latin typeface="Times New Roman" panose="02020603050405020304" pitchFamily="18" charset="0"/>
              </a:rPr>
              <a:t>7. </a:t>
            </a:r>
            <a:r>
              <a:rPr lang="en-US" sz="2000" b="0" i="0" dirty="0" err="1">
                <a:solidFill>
                  <a:srgbClr val="000000"/>
                </a:solidFill>
                <a:effectLst/>
                <a:latin typeface="Times New Roman" panose="02020603050405020304" pitchFamily="18" charset="0"/>
              </a:rPr>
              <a:t>Burgwardt</a:t>
            </a:r>
            <a:r>
              <a:rPr lang="en-US" sz="2000" b="0" i="0" dirty="0">
                <a:solidFill>
                  <a:srgbClr val="000000"/>
                </a:solidFill>
                <a:effectLst/>
                <a:latin typeface="Times New Roman" panose="02020603050405020304" pitchFamily="18" charset="0"/>
              </a:rPr>
              <a:t> S, </a:t>
            </a:r>
            <a:r>
              <a:rPr lang="en-US" sz="2000" b="0" i="0" dirty="0" err="1">
                <a:solidFill>
                  <a:srgbClr val="000000"/>
                </a:solidFill>
                <a:effectLst/>
                <a:latin typeface="Times New Roman" panose="02020603050405020304" pitchFamily="18" charset="0"/>
              </a:rPr>
              <a:t>Huskic</a:t>
            </a:r>
            <a:r>
              <a:rPr lang="en-US" sz="2000" b="0" i="0" dirty="0">
                <a:solidFill>
                  <a:srgbClr val="000000"/>
                </a:solidFill>
                <a:effectLst/>
                <a:latin typeface="Times New Roman" panose="02020603050405020304" pitchFamily="18" charset="0"/>
              </a:rPr>
              <a:t> A, Schwartz G, Mason DP, Tapias L, </a:t>
            </a:r>
            <a:r>
              <a:rPr lang="en-US" sz="2000" b="0" i="0" dirty="0" err="1">
                <a:solidFill>
                  <a:srgbClr val="000000"/>
                </a:solidFill>
                <a:effectLst/>
                <a:latin typeface="Times New Roman" panose="02020603050405020304" pitchFamily="18" charset="0"/>
              </a:rPr>
              <a:t>Podgaetz</a:t>
            </a:r>
            <a:r>
              <a:rPr lang="en-US" sz="2000" b="0" i="0" dirty="0">
                <a:solidFill>
                  <a:srgbClr val="000000"/>
                </a:solidFill>
                <a:effectLst/>
                <a:latin typeface="Times New Roman" panose="02020603050405020304" pitchFamily="18" charset="0"/>
              </a:rPr>
              <a:t> E. Spontaneous pneumomediastinum secondary to electronic cigarette use. Proc (</a:t>
            </a:r>
            <a:r>
              <a:rPr lang="en-US" sz="2000" b="0" i="0" dirty="0" err="1">
                <a:solidFill>
                  <a:srgbClr val="000000"/>
                </a:solidFill>
                <a:effectLst/>
                <a:latin typeface="Times New Roman" panose="02020603050405020304" pitchFamily="18" charset="0"/>
              </a:rPr>
              <a:t>Bayl</a:t>
            </a:r>
            <a:r>
              <a:rPr lang="en-US" sz="2000" b="0" i="0" dirty="0">
                <a:solidFill>
                  <a:srgbClr val="000000"/>
                </a:solidFill>
                <a:effectLst/>
                <a:latin typeface="Times New Roman" panose="02020603050405020304" pitchFamily="18" charset="0"/>
              </a:rPr>
              <a:t> Univ Med Cent). 2020;33(2):229-230.</a:t>
            </a:r>
          </a:p>
          <a:p>
            <a:pPr algn="l"/>
            <a:r>
              <a:rPr lang="en-US" sz="2000" b="0" i="0" dirty="0">
                <a:solidFill>
                  <a:srgbClr val="000000"/>
                </a:solidFill>
                <a:effectLst/>
                <a:latin typeface="Times New Roman" panose="02020603050405020304" pitchFamily="18" charset="0"/>
              </a:rPr>
              <a:t>8. Park-Lee E, Ren C, Cooper M, Cornelius M, Jamal A, Cullen KA. Tobacco Product Use Among Middle and High School Students - United States, 2022. MMWR </a:t>
            </a:r>
            <a:r>
              <a:rPr lang="en-US" sz="2000" b="0" i="0" dirty="0" err="1">
                <a:solidFill>
                  <a:srgbClr val="000000"/>
                </a:solidFill>
                <a:effectLst/>
                <a:latin typeface="Times New Roman" panose="02020603050405020304" pitchFamily="18" charset="0"/>
              </a:rPr>
              <a:t>Morb</a:t>
            </a:r>
            <a:r>
              <a:rPr lang="en-US" sz="2000" b="0" i="0" dirty="0">
                <a:solidFill>
                  <a:srgbClr val="000000"/>
                </a:solidFill>
                <a:effectLst/>
                <a:latin typeface="Times New Roman" panose="02020603050405020304" pitchFamily="18" charset="0"/>
              </a:rPr>
              <a:t> Mortal </a:t>
            </a:r>
            <a:r>
              <a:rPr lang="en-US" sz="2000" b="0" i="0" dirty="0" err="1">
                <a:solidFill>
                  <a:srgbClr val="000000"/>
                </a:solidFill>
                <a:effectLst/>
                <a:latin typeface="Times New Roman" panose="02020603050405020304" pitchFamily="18" charset="0"/>
              </a:rPr>
              <a:t>Wkly</a:t>
            </a:r>
            <a:r>
              <a:rPr lang="en-US" sz="2000" b="0" i="0" dirty="0">
                <a:solidFill>
                  <a:srgbClr val="000000"/>
                </a:solidFill>
                <a:effectLst/>
                <a:latin typeface="Times New Roman" panose="02020603050405020304" pitchFamily="18" charset="0"/>
              </a:rPr>
              <a:t> Rep. 2022;71(45):1429-1435.</a:t>
            </a:r>
          </a:p>
          <a:p>
            <a:r>
              <a:rPr lang="en-US" sz="2000" dirty="0">
                <a:latin typeface="Times New Roman" panose="02020603050405020304" pitchFamily="18" charset="0"/>
              </a:rPr>
              <a:t>9. </a:t>
            </a:r>
            <a:r>
              <a:rPr lang="en-US" sz="2000" dirty="0" err="1">
                <a:latin typeface="Times New Roman" panose="02020603050405020304" pitchFamily="18" charset="0"/>
                <a:cs typeface="Times New Roman" panose="02020603050405020304" pitchFamily="18" charset="0"/>
              </a:rPr>
              <a:t>Kouritas</a:t>
            </a:r>
            <a:r>
              <a:rPr lang="en-US" sz="2000" dirty="0">
                <a:latin typeface="Times New Roman" panose="02020603050405020304" pitchFamily="18" charset="0"/>
                <a:cs typeface="Times New Roman" panose="02020603050405020304" pitchFamily="18" charset="0"/>
              </a:rPr>
              <a:t> VK, </a:t>
            </a:r>
            <a:r>
              <a:rPr lang="en-US" sz="2000" dirty="0" err="1">
                <a:latin typeface="Times New Roman" panose="02020603050405020304" pitchFamily="18" charset="0"/>
                <a:cs typeface="Times New Roman" panose="02020603050405020304" pitchFamily="18" charset="0"/>
              </a:rPr>
              <a:t>Papagiannopoulos</a:t>
            </a:r>
            <a:r>
              <a:rPr lang="en-US" sz="2000" dirty="0">
                <a:latin typeface="Times New Roman" panose="02020603050405020304" pitchFamily="18" charset="0"/>
                <a:cs typeface="Times New Roman" panose="02020603050405020304" pitchFamily="18" charset="0"/>
              </a:rPr>
              <a:t> K, Lazaridis G, Baka S, </a:t>
            </a:r>
            <a:r>
              <a:rPr lang="en-US" sz="2000" dirty="0" err="1">
                <a:latin typeface="Times New Roman" panose="02020603050405020304" pitchFamily="18" charset="0"/>
                <a:cs typeface="Times New Roman" panose="02020603050405020304" pitchFamily="18" charset="0"/>
              </a:rPr>
              <a:t>Mpoukovinas</a:t>
            </a:r>
            <a:r>
              <a:rPr lang="en-US" sz="2000" dirty="0">
                <a:latin typeface="Times New Roman" panose="02020603050405020304" pitchFamily="18" charset="0"/>
                <a:cs typeface="Times New Roman" panose="02020603050405020304" pitchFamily="18" charset="0"/>
              </a:rPr>
              <a:t> I, </a:t>
            </a:r>
            <a:r>
              <a:rPr lang="en-US" sz="2000" dirty="0" err="1">
                <a:latin typeface="Times New Roman" panose="02020603050405020304" pitchFamily="18" charset="0"/>
                <a:cs typeface="Times New Roman" panose="02020603050405020304" pitchFamily="18" charset="0"/>
              </a:rPr>
              <a:t>Karavasilis</a:t>
            </a:r>
            <a:r>
              <a:rPr lang="en-US" sz="2000" dirty="0">
                <a:latin typeface="Times New Roman" panose="02020603050405020304" pitchFamily="18" charset="0"/>
                <a:cs typeface="Times New Roman" panose="02020603050405020304" pitchFamily="18" charset="0"/>
              </a:rPr>
              <a:t> V, </a:t>
            </a:r>
            <a:r>
              <a:rPr lang="en-US" sz="2000" dirty="0" err="1">
                <a:latin typeface="Times New Roman" panose="02020603050405020304" pitchFamily="18" charset="0"/>
                <a:cs typeface="Times New Roman" panose="02020603050405020304" pitchFamily="18" charset="0"/>
              </a:rPr>
              <a:t>Lampaki</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Kioumis</a:t>
            </a:r>
            <a:r>
              <a:rPr lang="en-US" sz="2000" dirty="0">
                <a:latin typeface="Times New Roman" panose="02020603050405020304" pitchFamily="18" charset="0"/>
                <a:cs typeface="Times New Roman" panose="02020603050405020304" pitchFamily="18" charset="0"/>
              </a:rPr>
              <a:t> I, </a:t>
            </a:r>
            <a:r>
              <a:rPr lang="en-US" sz="2000" dirty="0" err="1">
                <a:latin typeface="Times New Roman" panose="02020603050405020304" pitchFamily="18" charset="0"/>
                <a:cs typeface="Times New Roman" panose="02020603050405020304" pitchFamily="18" charset="0"/>
              </a:rPr>
              <a:t>Pitsiou</a:t>
            </a:r>
            <a:r>
              <a:rPr lang="en-US" sz="2000" dirty="0">
                <a:latin typeface="Times New Roman" panose="02020603050405020304" pitchFamily="18" charset="0"/>
                <a:cs typeface="Times New Roman" panose="02020603050405020304" pitchFamily="18" charset="0"/>
              </a:rPr>
              <a:t> G, </a:t>
            </a:r>
            <a:r>
              <a:rPr lang="en-US" sz="2000" dirty="0" err="1">
                <a:latin typeface="Times New Roman" panose="02020603050405020304" pitchFamily="18" charset="0"/>
                <a:cs typeface="Times New Roman" panose="02020603050405020304" pitchFamily="18" charset="0"/>
              </a:rPr>
              <a:t>Papaiwannou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Karavergou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Kipourou</a:t>
            </a:r>
            <a:r>
              <a:rPr lang="en-US" sz="2000" dirty="0">
                <a:latin typeface="Times New Roman" panose="02020603050405020304" pitchFamily="18" charset="0"/>
                <a:cs typeface="Times New Roman" panose="02020603050405020304" pitchFamily="18" charset="0"/>
              </a:rPr>
              <a:t> M, Lada M, </a:t>
            </a:r>
            <a:r>
              <a:rPr lang="en-US" sz="2000" dirty="0" err="1">
                <a:latin typeface="Times New Roman" panose="02020603050405020304" pitchFamily="18" charset="0"/>
                <a:cs typeface="Times New Roman" panose="02020603050405020304" pitchFamily="18" charset="0"/>
              </a:rPr>
              <a:t>Organtzis</a:t>
            </a:r>
            <a:r>
              <a:rPr lang="en-US" sz="2000" dirty="0">
                <a:latin typeface="Times New Roman" panose="02020603050405020304" pitchFamily="18" charset="0"/>
                <a:cs typeface="Times New Roman" panose="02020603050405020304" pitchFamily="18" charset="0"/>
              </a:rPr>
              <a:t> J, </a:t>
            </a:r>
            <a:r>
              <a:rPr lang="en-US" sz="2000" dirty="0" err="1">
                <a:latin typeface="Times New Roman" panose="02020603050405020304" pitchFamily="18" charset="0"/>
                <a:cs typeface="Times New Roman" panose="02020603050405020304" pitchFamily="18" charset="0"/>
              </a:rPr>
              <a:t>Katsikogiannis</a:t>
            </a:r>
            <a:r>
              <a:rPr lang="en-US" sz="2000" dirty="0">
                <a:latin typeface="Times New Roman" panose="02020603050405020304" pitchFamily="18" charset="0"/>
                <a:cs typeface="Times New Roman" panose="02020603050405020304" pitchFamily="18" charset="0"/>
              </a:rPr>
              <a:t> N, </a:t>
            </a:r>
            <a:r>
              <a:rPr lang="en-US" sz="2000" dirty="0" err="1">
                <a:latin typeface="Times New Roman" panose="02020603050405020304" pitchFamily="18" charset="0"/>
                <a:cs typeface="Times New Roman" panose="02020603050405020304" pitchFamily="18" charset="0"/>
              </a:rPr>
              <a:t>Tsakiridis</a:t>
            </a:r>
            <a:r>
              <a:rPr lang="en-US" sz="2000" dirty="0">
                <a:latin typeface="Times New Roman" panose="02020603050405020304" pitchFamily="18" charset="0"/>
                <a:cs typeface="Times New Roman" panose="02020603050405020304" pitchFamily="18" charset="0"/>
              </a:rPr>
              <a:t> K, </a:t>
            </a:r>
            <a:r>
              <a:rPr lang="en-US" sz="2000" dirty="0" err="1">
                <a:latin typeface="Times New Roman" panose="02020603050405020304" pitchFamily="18" charset="0"/>
                <a:cs typeface="Times New Roman" panose="02020603050405020304" pitchFamily="18" charset="0"/>
              </a:rPr>
              <a:t>Zarogoulidis</a:t>
            </a:r>
            <a:r>
              <a:rPr lang="en-US" sz="2000" dirty="0">
                <a:latin typeface="Times New Roman" panose="02020603050405020304" pitchFamily="18" charset="0"/>
                <a:cs typeface="Times New Roman" panose="02020603050405020304" pitchFamily="18" charset="0"/>
              </a:rPr>
              <a:t> K, </a:t>
            </a:r>
            <a:r>
              <a:rPr lang="en-US" sz="2000" dirty="0" err="1">
                <a:latin typeface="Times New Roman" panose="02020603050405020304" pitchFamily="18" charset="0"/>
                <a:cs typeface="Times New Roman" panose="02020603050405020304" pitchFamily="18" charset="0"/>
              </a:rPr>
              <a:t>Zarogoulidis</a:t>
            </a:r>
            <a:r>
              <a:rPr lang="en-US" sz="2000" dirty="0">
                <a:latin typeface="Times New Roman" panose="02020603050405020304" pitchFamily="18" charset="0"/>
                <a:cs typeface="Times New Roman" panose="02020603050405020304" pitchFamily="18" charset="0"/>
              </a:rPr>
              <a:t> P. Pneumomediastinum. J </a:t>
            </a:r>
            <a:r>
              <a:rPr lang="en-US" sz="2000" dirty="0" err="1">
                <a:latin typeface="Times New Roman" panose="02020603050405020304" pitchFamily="18" charset="0"/>
                <a:cs typeface="Times New Roman" panose="02020603050405020304" pitchFamily="18" charset="0"/>
              </a:rPr>
              <a:t>Thorac</a:t>
            </a:r>
            <a:r>
              <a:rPr lang="en-US" sz="2000" dirty="0">
                <a:latin typeface="Times New Roman" panose="02020603050405020304" pitchFamily="18" charset="0"/>
                <a:cs typeface="Times New Roman" panose="02020603050405020304" pitchFamily="18" charset="0"/>
              </a:rPr>
              <a:t> Dis. 2015 Feb;7(Suppl 1):S44-9. </a:t>
            </a:r>
            <a:r>
              <a:rPr lang="en-US" sz="2000" dirty="0" err="1">
                <a:latin typeface="Times New Roman" panose="02020603050405020304" pitchFamily="18" charset="0"/>
                <a:cs typeface="Times New Roman" panose="02020603050405020304" pitchFamily="18" charset="0"/>
              </a:rPr>
              <a:t>doi</a:t>
            </a:r>
            <a:r>
              <a:rPr lang="en-US" sz="2000" dirty="0">
                <a:latin typeface="Times New Roman" panose="02020603050405020304" pitchFamily="18" charset="0"/>
                <a:cs typeface="Times New Roman" panose="02020603050405020304" pitchFamily="18" charset="0"/>
              </a:rPr>
              <a:t>: 10.3978/j.issn.2072-1439.2015.01.11. PMID: 25774307; PMCID: PMC4332083.</a:t>
            </a:r>
            <a:endParaRPr lang="en-US" sz="2000" b="0" i="0" dirty="0">
              <a:solidFill>
                <a:srgbClr val="000000"/>
              </a:solidFill>
              <a:effectLst/>
              <a:latin typeface="Times New Roman" panose="02020603050405020304" pitchFamily="18" charset="0"/>
            </a:endParaRPr>
          </a:p>
          <a:p>
            <a:pPr algn="l"/>
            <a:r>
              <a:rPr lang="en-US" sz="2000" dirty="0">
                <a:latin typeface="Times New Roman" panose="02020603050405020304" pitchFamily="18" charset="0"/>
              </a:rPr>
              <a:t>10. MacDuff A, Arnold A, Harvey J; BTS Pleural Disease Guideline Group. Management of spontaneous pneumothorax: British Thoracic Society Pleural Disease Guideline 2010. Thorax. 2010 Aug;65 Suppl 2:ii18-31. </a:t>
            </a:r>
            <a:r>
              <a:rPr lang="en-US" sz="2000" dirty="0" err="1">
                <a:latin typeface="Times New Roman" panose="02020603050405020304" pitchFamily="18" charset="0"/>
              </a:rPr>
              <a:t>doi</a:t>
            </a:r>
            <a:r>
              <a:rPr lang="en-US" sz="2000" dirty="0">
                <a:latin typeface="Times New Roman" panose="02020603050405020304" pitchFamily="18" charset="0"/>
              </a:rPr>
              <a:t>: 10.1136/thx.2010.136986. PMID: 20696690.</a:t>
            </a:r>
          </a:p>
          <a:p>
            <a:pPr algn="l"/>
            <a:r>
              <a:rPr lang="en-US" sz="2000" b="0" i="0" dirty="0">
                <a:solidFill>
                  <a:srgbClr val="000000"/>
                </a:solidFill>
                <a:effectLst/>
                <a:latin typeface="Times New Roman" panose="02020603050405020304" pitchFamily="18" charset="0"/>
              </a:rPr>
              <a:t>11. </a:t>
            </a:r>
            <a:r>
              <a:rPr lang="en-US" sz="2000" b="0" i="0" dirty="0" err="1">
                <a:solidFill>
                  <a:srgbClr val="000000"/>
                </a:solidFill>
                <a:effectLst/>
                <a:latin typeface="Times New Roman" panose="02020603050405020304" pitchFamily="18" charset="0"/>
              </a:rPr>
              <a:t>Lindenmann</a:t>
            </a:r>
            <a:r>
              <a:rPr lang="en-US" sz="2000" b="0" i="0" dirty="0">
                <a:solidFill>
                  <a:srgbClr val="000000"/>
                </a:solidFill>
                <a:effectLst/>
                <a:latin typeface="Times New Roman" panose="02020603050405020304" pitchFamily="18" charset="0"/>
              </a:rPr>
              <a:t> J, </a:t>
            </a:r>
            <a:r>
              <a:rPr lang="en-US" sz="2000" b="0" i="0" dirty="0" err="1">
                <a:solidFill>
                  <a:srgbClr val="000000"/>
                </a:solidFill>
                <a:effectLst/>
                <a:latin typeface="Times New Roman" panose="02020603050405020304" pitchFamily="18" charset="0"/>
              </a:rPr>
              <a:t>Matzi</a:t>
            </a:r>
            <a:r>
              <a:rPr lang="en-US" sz="2000" b="0" i="0" dirty="0">
                <a:solidFill>
                  <a:srgbClr val="000000"/>
                </a:solidFill>
                <a:effectLst/>
                <a:latin typeface="Times New Roman" panose="02020603050405020304" pitchFamily="18" charset="0"/>
              </a:rPr>
              <a:t> V, </a:t>
            </a:r>
            <a:r>
              <a:rPr lang="en-US" sz="2000" b="0" i="0" dirty="0" err="1">
                <a:solidFill>
                  <a:srgbClr val="000000"/>
                </a:solidFill>
                <a:effectLst/>
                <a:latin typeface="Times New Roman" panose="02020603050405020304" pitchFamily="18" charset="0"/>
              </a:rPr>
              <a:t>Neuboeck</a:t>
            </a:r>
            <a:r>
              <a:rPr lang="en-US" sz="2000" b="0" i="0" dirty="0">
                <a:solidFill>
                  <a:srgbClr val="000000"/>
                </a:solidFill>
                <a:effectLst/>
                <a:latin typeface="Times New Roman" panose="02020603050405020304" pitchFamily="18" charset="0"/>
              </a:rPr>
              <a:t> N, </a:t>
            </a:r>
            <a:r>
              <a:rPr lang="en-US" sz="2000" b="0" i="0" dirty="0" err="1">
                <a:solidFill>
                  <a:srgbClr val="000000"/>
                </a:solidFill>
                <a:effectLst/>
                <a:latin typeface="Times New Roman" panose="02020603050405020304" pitchFamily="18" charset="0"/>
              </a:rPr>
              <a:t>Anegg</a:t>
            </a:r>
            <a:r>
              <a:rPr lang="en-US" sz="2000" b="0" i="0" dirty="0">
                <a:solidFill>
                  <a:srgbClr val="000000"/>
                </a:solidFill>
                <a:effectLst/>
                <a:latin typeface="Times New Roman" panose="02020603050405020304" pitchFamily="18" charset="0"/>
              </a:rPr>
              <a:t> U, Maier A, </a:t>
            </a:r>
            <a:r>
              <a:rPr lang="en-US" sz="2000" b="0" i="0" dirty="0" err="1">
                <a:solidFill>
                  <a:srgbClr val="000000"/>
                </a:solidFill>
                <a:effectLst/>
                <a:latin typeface="Times New Roman" panose="02020603050405020304" pitchFamily="18" charset="0"/>
              </a:rPr>
              <a:t>Smolle</a:t>
            </a:r>
            <a:r>
              <a:rPr lang="en-US" sz="2000" b="0" i="0" dirty="0">
                <a:solidFill>
                  <a:srgbClr val="000000"/>
                </a:solidFill>
                <a:effectLst/>
                <a:latin typeface="Times New Roman" panose="02020603050405020304" pitchFamily="18" charset="0"/>
              </a:rPr>
              <a:t> J, </a:t>
            </a:r>
            <a:r>
              <a:rPr lang="en-US" sz="2000" b="0" i="0" dirty="0" err="1">
                <a:solidFill>
                  <a:srgbClr val="000000"/>
                </a:solidFill>
                <a:effectLst/>
                <a:latin typeface="Times New Roman" panose="02020603050405020304" pitchFamily="18" charset="0"/>
              </a:rPr>
              <a:t>Smolle-Juettner</a:t>
            </a:r>
            <a:r>
              <a:rPr lang="en-US" sz="2000" b="0" i="0" dirty="0">
                <a:solidFill>
                  <a:srgbClr val="000000"/>
                </a:solidFill>
                <a:effectLst/>
                <a:latin typeface="Times New Roman" panose="02020603050405020304" pitchFamily="18" charset="0"/>
              </a:rPr>
              <a:t> FM. Management of esophageal perforation in 120 consecutive patients: clinical impact of a structured treatment algorithm. J </a:t>
            </a:r>
            <a:r>
              <a:rPr lang="en-US" sz="2000" b="0" i="0" dirty="0" err="1">
                <a:solidFill>
                  <a:srgbClr val="000000"/>
                </a:solidFill>
                <a:effectLst/>
                <a:latin typeface="Times New Roman" panose="02020603050405020304" pitchFamily="18" charset="0"/>
              </a:rPr>
              <a:t>Gastrointest</a:t>
            </a:r>
            <a:r>
              <a:rPr lang="en-US" sz="2000" b="0" i="0" dirty="0">
                <a:solidFill>
                  <a:srgbClr val="000000"/>
                </a:solidFill>
                <a:effectLst/>
                <a:latin typeface="Times New Roman" panose="02020603050405020304" pitchFamily="18" charset="0"/>
              </a:rPr>
              <a:t> Surg. 2013 Jun;17(6):1036-43. </a:t>
            </a:r>
            <a:r>
              <a:rPr lang="en-US" sz="2000" b="0" i="0" dirty="0" err="1">
                <a:solidFill>
                  <a:srgbClr val="000000"/>
                </a:solidFill>
                <a:effectLst/>
                <a:latin typeface="Times New Roman" panose="02020603050405020304" pitchFamily="18" charset="0"/>
              </a:rPr>
              <a:t>doi</a:t>
            </a:r>
            <a:r>
              <a:rPr lang="en-US" sz="2000" b="0" i="0" dirty="0">
                <a:solidFill>
                  <a:srgbClr val="000000"/>
                </a:solidFill>
                <a:effectLst/>
                <a:latin typeface="Times New Roman" panose="02020603050405020304" pitchFamily="18" charset="0"/>
              </a:rPr>
              <a:t>: 10.1007/s11605-012-2070-8. </a:t>
            </a:r>
            <a:r>
              <a:rPr lang="en-US" sz="2000" b="0" i="0" dirty="0" err="1">
                <a:solidFill>
                  <a:srgbClr val="000000"/>
                </a:solidFill>
                <a:effectLst/>
                <a:latin typeface="Times New Roman" panose="02020603050405020304" pitchFamily="18" charset="0"/>
              </a:rPr>
              <a:t>Epub</a:t>
            </a:r>
            <a:r>
              <a:rPr lang="en-US" sz="2000" b="0" i="0" dirty="0">
                <a:solidFill>
                  <a:srgbClr val="000000"/>
                </a:solidFill>
                <a:effectLst/>
                <a:latin typeface="Times New Roman" panose="02020603050405020304" pitchFamily="18" charset="0"/>
              </a:rPr>
              <a:t> 2013 Apr 5. PMID: 23558714.</a:t>
            </a:r>
          </a:p>
          <a:p>
            <a:pPr algn="l"/>
            <a:r>
              <a:rPr lang="en-US" sz="2000" b="0" i="0" u="none" strike="noStrike" baseline="0" dirty="0">
                <a:latin typeface="Times New Roman" panose="02020603050405020304" pitchFamily="18" charset="0"/>
                <a:cs typeface="Times New Roman" panose="02020603050405020304" pitchFamily="18" charset="0"/>
              </a:rPr>
              <a:t>12. </a:t>
            </a:r>
            <a:r>
              <a:rPr lang="en-US" sz="2000" b="0" i="0" u="none" strike="noStrike" baseline="0" dirty="0" err="1">
                <a:latin typeface="Times New Roman" panose="02020603050405020304" pitchFamily="18" charset="0"/>
                <a:cs typeface="Times New Roman" panose="02020603050405020304" pitchFamily="18" charset="0"/>
              </a:rPr>
              <a:t>Imazio</a:t>
            </a:r>
            <a:r>
              <a:rPr lang="en-US" sz="2000" b="0" i="0" u="none" strike="noStrike" baseline="0" dirty="0">
                <a:latin typeface="Times New Roman" panose="02020603050405020304" pitchFamily="18" charset="0"/>
                <a:cs typeface="Times New Roman" panose="02020603050405020304" pitchFamily="18" charset="0"/>
              </a:rPr>
              <a:t> M, </a:t>
            </a:r>
            <a:r>
              <a:rPr lang="en-US" sz="2000" b="0" i="0" u="none" strike="noStrike" baseline="0" dirty="0" err="1">
                <a:latin typeface="Times New Roman" panose="02020603050405020304" pitchFamily="18" charset="0"/>
                <a:cs typeface="Times New Roman" panose="02020603050405020304" pitchFamily="18" charset="0"/>
              </a:rPr>
              <a:t>Demichelis</a:t>
            </a:r>
            <a:r>
              <a:rPr lang="en-US" sz="2000" b="0" i="0" u="none" strike="noStrike" baseline="0" dirty="0">
                <a:latin typeface="Times New Roman" panose="02020603050405020304" pitchFamily="18" charset="0"/>
                <a:cs typeface="Times New Roman" panose="02020603050405020304" pitchFamily="18" charset="0"/>
              </a:rPr>
              <a:t> B, </a:t>
            </a:r>
            <a:r>
              <a:rPr lang="en-US" sz="2000" b="0" i="0" u="none" strike="noStrike" baseline="0" dirty="0" err="1">
                <a:latin typeface="Times New Roman" panose="02020603050405020304" pitchFamily="18" charset="0"/>
                <a:cs typeface="Times New Roman" panose="02020603050405020304" pitchFamily="18" charset="0"/>
              </a:rPr>
              <a:t>Parrini</a:t>
            </a:r>
            <a:r>
              <a:rPr lang="en-US" sz="2000" b="0" i="0" u="none" strike="noStrike" baseline="0" dirty="0">
                <a:latin typeface="Times New Roman" panose="02020603050405020304" pitchFamily="18" charset="0"/>
                <a:cs typeface="Times New Roman" panose="02020603050405020304" pitchFamily="18" charset="0"/>
              </a:rPr>
              <a:t> I, </a:t>
            </a:r>
            <a:r>
              <a:rPr lang="en-US" sz="2000" b="0" i="0" u="none" strike="noStrike" baseline="0" dirty="0" err="1">
                <a:latin typeface="Times New Roman" panose="02020603050405020304" pitchFamily="18" charset="0"/>
                <a:cs typeface="Times New Roman" panose="02020603050405020304" pitchFamily="18" charset="0"/>
              </a:rPr>
              <a:t>Giuggia</a:t>
            </a:r>
            <a:r>
              <a:rPr lang="en-US" sz="2000" b="0" i="0" u="none" strike="noStrike" baseline="0" dirty="0">
                <a:latin typeface="Times New Roman" panose="02020603050405020304" pitchFamily="18" charset="0"/>
                <a:cs typeface="Times New Roman" panose="02020603050405020304" pitchFamily="18" charset="0"/>
              </a:rPr>
              <a:t> M, Cecchi E, </a:t>
            </a:r>
            <a:r>
              <a:rPr lang="en-US" sz="2000" b="0" i="0" u="none" strike="noStrike" baseline="0" dirty="0" err="1">
                <a:latin typeface="Times New Roman" panose="02020603050405020304" pitchFamily="18" charset="0"/>
                <a:cs typeface="Times New Roman" panose="02020603050405020304" pitchFamily="18" charset="0"/>
              </a:rPr>
              <a:t>Gaschino</a:t>
            </a:r>
            <a:r>
              <a:rPr lang="en-US" sz="2000" b="0" i="0" u="none" strike="noStrike" baseline="0" dirty="0">
                <a:latin typeface="Times New Roman" panose="02020603050405020304" pitchFamily="18" charset="0"/>
                <a:cs typeface="Times New Roman" panose="02020603050405020304" pitchFamily="18" charset="0"/>
              </a:rPr>
              <a:t> G, </a:t>
            </a:r>
            <a:r>
              <a:rPr lang="en-US" sz="2000" b="0" i="0" u="none" strike="noStrike" baseline="0" dirty="0" err="1">
                <a:latin typeface="Times New Roman" panose="02020603050405020304" pitchFamily="18" charset="0"/>
                <a:cs typeface="Times New Roman" panose="02020603050405020304" pitchFamily="18" charset="0"/>
              </a:rPr>
              <a:t>Demarie</a:t>
            </a:r>
            <a:r>
              <a:rPr lang="en-US" sz="2000" b="0" i="0" u="none" strike="noStrike" baseline="0" dirty="0">
                <a:latin typeface="Times New Roman" panose="02020603050405020304" pitchFamily="18" charset="0"/>
                <a:cs typeface="Times New Roman" panose="02020603050405020304" pitchFamily="18" charset="0"/>
              </a:rPr>
              <a:t> D, </a:t>
            </a:r>
            <a:r>
              <a:rPr lang="en-US" sz="2000" b="0" i="0" u="none" strike="noStrike" baseline="0" dirty="0" err="1">
                <a:latin typeface="Times New Roman" panose="02020603050405020304" pitchFamily="18" charset="0"/>
                <a:cs typeface="Times New Roman" panose="02020603050405020304" pitchFamily="18" charset="0"/>
              </a:rPr>
              <a:t>Ghisio</a:t>
            </a:r>
            <a:r>
              <a:rPr lang="en-US" sz="2000" b="0" i="0" u="none" strike="noStrike" baseline="0" dirty="0">
                <a:latin typeface="Times New Roman" panose="02020603050405020304" pitchFamily="18" charset="0"/>
                <a:cs typeface="Times New Roman" panose="02020603050405020304" pitchFamily="18" charset="0"/>
              </a:rPr>
              <a:t> A, </a:t>
            </a:r>
            <a:r>
              <a:rPr lang="en-US" sz="2000" b="0" i="0" u="none" strike="noStrike" baseline="0" dirty="0" err="1">
                <a:latin typeface="Times New Roman" panose="02020603050405020304" pitchFamily="18" charset="0"/>
                <a:cs typeface="Times New Roman" panose="02020603050405020304" pitchFamily="18" charset="0"/>
              </a:rPr>
              <a:t>Trinchero</a:t>
            </a:r>
            <a:r>
              <a:rPr lang="en-US" sz="2000" b="0" i="0" u="none" strike="noStrike" baseline="0" dirty="0">
                <a:latin typeface="Times New Roman" panose="02020603050405020304" pitchFamily="18" charset="0"/>
                <a:cs typeface="Times New Roman" panose="02020603050405020304" pitchFamily="18" charset="0"/>
              </a:rPr>
              <a:t> R. Day-hospital treatment of acute pericarditis: a management program for outpatient therapy. J Am Coll </a:t>
            </a:r>
            <a:r>
              <a:rPr lang="en-US" sz="2000" b="0" i="0" u="none" strike="noStrike" baseline="0" dirty="0" err="1">
                <a:latin typeface="Times New Roman" panose="02020603050405020304" pitchFamily="18" charset="0"/>
                <a:cs typeface="Times New Roman" panose="02020603050405020304" pitchFamily="18" charset="0"/>
              </a:rPr>
              <a:t>Cardiol</a:t>
            </a:r>
            <a:r>
              <a:rPr lang="en-US" sz="2000" b="0" i="0" u="none" strike="noStrike" baseline="0" dirty="0">
                <a:latin typeface="Times New Roman" panose="02020603050405020304" pitchFamily="18" charset="0"/>
                <a:cs typeface="Times New Roman" panose="02020603050405020304" pitchFamily="18" charset="0"/>
              </a:rPr>
              <a:t>. 2004 Mar 17;43(6):1042-6. </a:t>
            </a:r>
            <a:r>
              <a:rPr lang="en-US" sz="2000" b="0" i="0" u="none" strike="noStrike" baseline="0" dirty="0" err="1">
                <a:latin typeface="Times New Roman" panose="02020603050405020304" pitchFamily="18" charset="0"/>
                <a:cs typeface="Times New Roman" panose="02020603050405020304" pitchFamily="18" charset="0"/>
              </a:rPr>
              <a:t>doi</a:t>
            </a:r>
            <a:r>
              <a:rPr lang="en-US" sz="2000" b="0" i="0" u="none" strike="noStrike" baseline="0" dirty="0">
                <a:latin typeface="Times New Roman" panose="02020603050405020304" pitchFamily="18" charset="0"/>
                <a:cs typeface="Times New Roman" panose="02020603050405020304" pitchFamily="18" charset="0"/>
              </a:rPr>
              <a:t>: 10.1016/j.jacc.2003.09.055. PMID: 15028364.</a:t>
            </a:r>
          </a:p>
          <a:p>
            <a:endParaRPr lang="en-US" sz="2100" b="0" i="0" u="none" strike="noStrike" baseline="0" dirty="0"/>
          </a:p>
          <a:p>
            <a:endParaRPr lang="en-US" sz="2000" b="0" i="0" u="none" strike="noStrike" baseline="0" dirty="0"/>
          </a:p>
          <a:p>
            <a:endParaRPr lang="en-US" sz="2000" b="0" i="0" u="none" strike="noStrike" baseline="0" dirty="0"/>
          </a:p>
          <a:p>
            <a:pPr algn="l"/>
            <a:endParaRPr lang="en-US" sz="2000" b="0" i="0" dirty="0">
              <a:solidFill>
                <a:srgbClr val="000000"/>
              </a:solidFill>
              <a:effectLst/>
              <a:latin typeface="Times New Roman" panose="02020603050405020304" pitchFamily="18" charset="0"/>
            </a:endParaRPr>
          </a:p>
        </p:txBody>
      </p:sp>
      <p:pic>
        <p:nvPicPr>
          <p:cNvPr id="108" name="Google Shape;108;p14"/>
          <p:cNvPicPr preferRelativeResize="0"/>
          <p:nvPr/>
        </p:nvPicPr>
        <p:blipFill rotWithShape="1">
          <a:blip r:embed="rId3">
            <a:alphaModFix/>
          </a:blip>
          <a:srcRect b="754"/>
          <a:stretch/>
        </p:blipFill>
        <p:spPr>
          <a:xfrm>
            <a:off x="807744" y="619447"/>
            <a:ext cx="2757600" cy="5147692"/>
          </a:xfrm>
          <a:prstGeom prst="rect">
            <a:avLst/>
          </a:prstGeom>
          <a:noFill/>
          <a:ln>
            <a:noFill/>
          </a:ln>
        </p:spPr>
      </p:pic>
      <p:sp>
        <p:nvSpPr>
          <p:cNvPr id="113" name="Google Shape;113;p14"/>
          <p:cNvSpPr txBox="1"/>
          <p:nvPr/>
        </p:nvSpPr>
        <p:spPr>
          <a:xfrm>
            <a:off x="914371" y="6973099"/>
            <a:ext cx="10136356" cy="6988032"/>
          </a:xfrm>
          <a:prstGeom prst="rect">
            <a:avLst/>
          </a:prstGeom>
          <a:noFill/>
          <a:ln>
            <a:noFill/>
          </a:ln>
        </p:spPr>
        <p:txBody>
          <a:bodyPr spcFirstLastPara="1" wrap="square" lIns="69815" tIns="34898" rIns="69815" bIns="34898" anchor="t" anchorCtr="0">
            <a:noAutofit/>
          </a:bodyPr>
          <a:lstStyle/>
          <a:p>
            <a:pPr marL="342900" indent="-342900" algn="just" fontAlgn="base">
              <a:buFont typeface="Arial" panose="020B0604020202020204" pitchFamily="34" charset="0"/>
              <a:buChar char="•"/>
            </a:pPr>
            <a:r>
              <a:rPr lang="en-US" sz="3000" dirty="0">
                <a:latin typeface="Times New Roman" panose="02020603050405020304" pitchFamily="18" charset="0"/>
              </a:rPr>
              <a:t>Pneumomediastinum (PM) is due to air leaking within the mediastinal tissues that can travel to associated structures.</a:t>
            </a:r>
          </a:p>
          <a:p>
            <a:pPr marL="342900" indent="-342900" algn="just" fontAlgn="base">
              <a:buFont typeface="Arial" panose="020B0604020202020204" pitchFamily="34" charset="0"/>
              <a:buChar char="•"/>
            </a:pPr>
            <a:r>
              <a:rPr lang="en-US" sz="3000" dirty="0">
                <a:latin typeface="Times New Roman" panose="02020603050405020304" pitchFamily="18" charset="0"/>
              </a:rPr>
              <a:t>Can be classified as spontaneous, iatrogenic, or secondary to trauma or a non-traumatic condition</a:t>
            </a:r>
          </a:p>
          <a:p>
            <a:pPr marL="342900" indent="-342900" algn="just" fontAlgn="base">
              <a:buFont typeface="Arial" panose="020B0604020202020204" pitchFamily="34" charset="0"/>
              <a:buChar char="•"/>
            </a:pPr>
            <a:r>
              <a:rPr lang="en-US" sz="3000" dirty="0">
                <a:latin typeface="Times New Roman" panose="02020603050405020304" pitchFamily="18" charset="0"/>
              </a:rPr>
              <a:t>PM is an uncommon complication of asthma and often presents with acute, severe central chest pain and/or shortness of breath. </a:t>
            </a:r>
          </a:p>
          <a:p>
            <a:pPr marL="342900" indent="-342900" algn="just" fontAlgn="base">
              <a:buFont typeface="Arial" panose="020B0604020202020204" pitchFamily="34" charset="0"/>
              <a:buChar char="•"/>
            </a:pPr>
            <a:r>
              <a:rPr lang="en-US" sz="3000" dirty="0">
                <a:latin typeface="Times New Roman" panose="02020603050405020304" pitchFamily="18" charset="0"/>
              </a:rPr>
              <a:t>While relatively rare, it is more common in infancy or adolescence and can present with subcutaneous emphysema.</a:t>
            </a:r>
          </a:p>
          <a:p>
            <a:pPr marL="342900" indent="-342900" algn="just" fontAlgn="base">
              <a:buFont typeface="Arial" panose="020B0604020202020204" pitchFamily="34" charset="0"/>
              <a:buChar char="•"/>
            </a:pPr>
            <a:r>
              <a:rPr lang="en-US" sz="3000" dirty="0">
                <a:latin typeface="Times New Roman" panose="02020603050405020304" pitchFamily="18" charset="0"/>
              </a:rPr>
              <a:t>Of the most common risk factors is asthma exacerbations, and a relatively new risk factor is infection with Covid-19.</a:t>
            </a:r>
          </a:p>
          <a:p>
            <a:pPr marL="342900" indent="-342900" algn="just" fontAlgn="base">
              <a:buFont typeface="Arial" panose="020B0604020202020204" pitchFamily="34" charset="0"/>
              <a:buChar char="•"/>
            </a:pPr>
            <a:r>
              <a:rPr lang="en-US" sz="3000" dirty="0">
                <a:latin typeface="Times New Roman" panose="02020603050405020304" pitchFamily="18" charset="0"/>
              </a:rPr>
              <a:t>As the air leak progresses, it can cause complications such as pneumothorax, pneumopericardium, or </a:t>
            </a:r>
            <a:r>
              <a:rPr lang="en-US" sz="3000" dirty="0" err="1">
                <a:latin typeface="Times New Roman" panose="02020603050405020304" pitchFamily="18" charset="0"/>
              </a:rPr>
              <a:t>pneumorhachis</a:t>
            </a:r>
            <a:endParaRPr lang="en-US" sz="3000" dirty="0">
              <a:latin typeface="Times New Roman" panose="02020603050405020304" pitchFamily="18" charset="0"/>
            </a:endParaRPr>
          </a:p>
          <a:p>
            <a:pPr marL="342900" indent="-342900" algn="just" fontAlgn="base">
              <a:buFont typeface="Arial" panose="020B0604020202020204" pitchFamily="34" charset="0"/>
              <a:buChar char="•"/>
            </a:pPr>
            <a:r>
              <a:rPr lang="en-US" sz="3000" dirty="0">
                <a:latin typeface="Times New Roman" panose="02020603050405020304" pitchFamily="18" charset="0"/>
              </a:rPr>
              <a:t>Can mimic cardiac tamponade due to increased intrapulmonary pressure on venous flow to the heart</a:t>
            </a:r>
            <a:endParaRPr lang="en-US" sz="3000" dirty="0"/>
          </a:p>
        </p:txBody>
      </p:sp>
      <p:sp>
        <p:nvSpPr>
          <p:cNvPr id="114" name="Google Shape;114;p14"/>
          <p:cNvSpPr txBox="1"/>
          <p:nvPr/>
        </p:nvSpPr>
        <p:spPr>
          <a:xfrm>
            <a:off x="12792064" y="6010683"/>
            <a:ext cx="12774796" cy="931025"/>
          </a:xfrm>
          <a:prstGeom prst="rect">
            <a:avLst/>
          </a:prstGeom>
          <a:solidFill>
            <a:srgbClr val="250E53"/>
          </a:solidFill>
          <a:ln>
            <a:noFill/>
          </a:ln>
        </p:spPr>
        <p:txBody>
          <a:bodyPr spcFirstLastPara="1" wrap="square" lIns="69815" tIns="34898" rIns="69815" bIns="34898" anchor="ctr" anchorCtr="0">
            <a:noAutofit/>
          </a:bodyPr>
          <a:lstStyle/>
          <a:p>
            <a:endParaRPr sz="2749" b="1">
              <a:solidFill>
                <a:schemeClr val="dk1"/>
              </a:solidFill>
            </a:endParaRPr>
          </a:p>
        </p:txBody>
      </p:sp>
      <p:sp>
        <p:nvSpPr>
          <p:cNvPr id="115" name="Google Shape;115;p14"/>
          <p:cNvSpPr txBox="1">
            <a:spLocks noGrp="1"/>
          </p:cNvSpPr>
          <p:nvPr>
            <p:ph type="body" idx="1"/>
          </p:nvPr>
        </p:nvSpPr>
        <p:spPr>
          <a:xfrm>
            <a:off x="12466841" y="6030155"/>
            <a:ext cx="12774796" cy="911553"/>
          </a:xfrm>
          <a:prstGeom prst="rect">
            <a:avLst/>
          </a:prstGeom>
          <a:noFill/>
          <a:ln>
            <a:noFill/>
          </a:ln>
        </p:spPr>
        <p:txBody>
          <a:bodyPr spcFirstLastPara="1" wrap="square" lIns="0" tIns="0" rIns="0" bIns="0" anchor="t" anchorCtr="0">
            <a:noAutofit/>
          </a:bodyPr>
          <a:lstStyle/>
          <a:p>
            <a:pPr marL="0" indent="0" algn="ctr">
              <a:spcBef>
                <a:spcPts val="0"/>
              </a:spcBef>
              <a:buClr>
                <a:schemeClr val="lt1"/>
              </a:buClr>
              <a:buSzPts val="6600"/>
            </a:pPr>
            <a:r>
              <a:rPr lang="en-US" sz="5040" b="1" dirty="0">
                <a:solidFill>
                  <a:schemeClr val="lt1"/>
                </a:solidFill>
              </a:rPr>
              <a:t>Discussion</a:t>
            </a:r>
            <a:endParaRPr dirty="0"/>
          </a:p>
        </p:txBody>
      </p:sp>
      <p:sp>
        <p:nvSpPr>
          <p:cNvPr id="45" name="Google Shape;102;p14">
            <a:extLst>
              <a:ext uri="{FF2B5EF4-FFF2-40B4-BE49-F238E27FC236}">
                <a16:creationId xmlns:a16="http://schemas.microsoft.com/office/drawing/2014/main" id="{D98B724B-C4CD-E545-A05F-DE0620C227F4}"/>
              </a:ext>
            </a:extLst>
          </p:cNvPr>
          <p:cNvSpPr txBox="1"/>
          <p:nvPr/>
        </p:nvSpPr>
        <p:spPr>
          <a:xfrm>
            <a:off x="914371" y="17040233"/>
            <a:ext cx="10102419" cy="837556"/>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Case Description</a:t>
            </a:r>
            <a:endParaRPr sz="855" dirty="0"/>
          </a:p>
        </p:txBody>
      </p:sp>
      <p:sp>
        <p:nvSpPr>
          <p:cNvPr id="46" name="Google Shape;97;p14">
            <a:extLst>
              <a:ext uri="{FF2B5EF4-FFF2-40B4-BE49-F238E27FC236}">
                <a16:creationId xmlns:a16="http://schemas.microsoft.com/office/drawing/2014/main" id="{1A9DD492-8DAA-3D4E-966A-10B1AE333B19}"/>
              </a:ext>
            </a:extLst>
          </p:cNvPr>
          <p:cNvSpPr txBox="1"/>
          <p:nvPr/>
        </p:nvSpPr>
        <p:spPr>
          <a:xfrm>
            <a:off x="846497" y="17973297"/>
            <a:ext cx="10102419" cy="10333918"/>
          </a:xfrm>
          <a:prstGeom prst="rect">
            <a:avLst/>
          </a:prstGeom>
          <a:noFill/>
          <a:ln>
            <a:noFill/>
          </a:ln>
        </p:spPr>
        <p:txBody>
          <a:bodyPr spcFirstLastPara="1" wrap="square" lIns="69815" tIns="34898" rIns="69815" bIns="34898" anchor="t" anchorCtr="0">
            <a:noAutofit/>
          </a:bodyPr>
          <a:lstStyle/>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18-year-old man presented with abrupt onset shortness of breath (SOB) preceded by three days of upper respiratory symptoms</a:t>
            </a:r>
          </a:p>
          <a:p>
            <a:pPr marL="342900" indent="-342900" algn="just" fontAlgn="base">
              <a:buFont typeface="Arial" panose="020B0604020202020204" pitchFamily="34" charset="0"/>
              <a:buChar char="•"/>
            </a:pPr>
            <a:r>
              <a:rPr lang="en-US" sz="2800" dirty="0">
                <a:latin typeface="Times New Roman" panose="02020603050405020304" pitchFamily="18" charset="0"/>
              </a:rPr>
              <a:t>Past medical history significant for asthma and ADHD</a:t>
            </a:r>
          </a:p>
          <a:p>
            <a:pPr marL="342900" indent="-342900" algn="just" fontAlgn="base">
              <a:buFont typeface="Arial" panose="020B0604020202020204" pitchFamily="34" charset="0"/>
              <a:buChar char="•"/>
            </a:pPr>
            <a:r>
              <a:rPr lang="en-US" sz="2800" dirty="0">
                <a:latin typeface="Times New Roman" panose="02020603050405020304" pitchFamily="18" charset="0"/>
              </a:rPr>
              <a:t>Asthma was poorly controlled as he was not on an inhaled corticosteroid or long-acting beta agonist, using only rescue therapies</a:t>
            </a: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The acute SOB awoke him from sleep and was associated with pleuritic chest wall and back pain</a:t>
            </a: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He began hourly albuterol nebulizers at home without improvement in his symptoms, at which point he presented to the emergency department</a:t>
            </a: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He had no recent allergen exposures, ill-contacts, recent travel, or new pets</a:t>
            </a: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Initial exam revealed diffuse expiratory wheezing consistent with an asthma exacerbation in addition to supraclavicular crepitus </a:t>
            </a:r>
          </a:p>
          <a:p>
            <a:pPr marL="342900" indent="-342900" algn="just" fontAlgn="base">
              <a:buFont typeface="Arial" panose="020B0604020202020204" pitchFamily="34" charset="0"/>
              <a:buChar char="•"/>
            </a:pPr>
            <a:r>
              <a:rPr lang="en-US" sz="2800" dirty="0">
                <a:latin typeface="Times New Roman" panose="02020603050405020304" pitchFamily="18" charset="0"/>
              </a:rPr>
              <a:t>Oxygen saturation ranged from low 90s to mid 80s</a:t>
            </a:r>
            <a:endParaRPr lang="en-US" sz="2800" b="0" i="0" dirty="0">
              <a:solidFill>
                <a:srgbClr val="000000"/>
              </a:solidFill>
              <a:effectLst/>
              <a:latin typeface="Times New Roman" panose="02020603050405020304" pitchFamily="18" charset="0"/>
            </a:endParaRP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Chest x-ray and CT chest confirmed the presence of a PM  with subcutaneous </a:t>
            </a:r>
            <a:r>
              <a:rPr lang="en-US" sz="2800" dirty="0">
                <a:latin typeface="Times New Roman" panose="02020603050405020304" pitchFamily="18" charset="0"/>
              </a:rPr>
              <a:t>emphysema </a:t>
            </a:r>
            <a:r>
              <a:rPr lang="en-US" sz="2800" b="0" i="0" dirty="0">
                <a:solidFill>
                  <a:srgbClr val="000000"/>
                </a:solidFill>
                <a:effectLst/>
                <a:latin typeface="Times New Roman" panose="02020603050405020304" pitchFamily="18" charset="0"/>
              </a:rPr>
              <a:t>extending up to his neck base</a:t>
            </a: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He was monitored for 48 hours while undergoing treatment for asthma exacerbation with steroids and regular nebulizer treatments </a:t>
            </a:r>
          </a:p>
          <a:p>
            <a:pPr marL="342900" indent="-342900" algn="just"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A repeat x-ray on day of discharge showed near-resolution of the PM and he was discharged with PCP and pulmonology follow-up</a:t>
            </a:r>
            <a:endParaRPr lang="en-US" sz="2800" dirty="0">
              <a:highlight>
                <a:srgbClr val="FFFFFF"/>
              </a:highlight>
              <a:latin typeface="Times New Roman" panose="02020603050405020304" pitchFamily="18" charset="0"/>
              <a:cs typeface="Times New Roman" panose="02020603050405020304" pitchFamily="18" charset="0"/>
            </a:endParaRPr>
          </a:p>
        </p:txBody>
      </p:sp>
      <p:sp>
        <p:nvSpPr>
          <p:cNvPr id="50" name="Google Shape;106;p14">
            <a:extLst>
              <a:ext uri="{FF2B5EF4-FFF2-40B4-BE49-F238E27FC236}">
                <a16:creationId xmlns:a16="http://schemas.microsoft.com/office/drawing/2014/main" id="{44F07794-9C10-9741-B394-ADB916434313}"/>
              </a:ext>
            </a:extLst>
          </p:cNvPr>
          <p:cNvSpPr txBox="1"/>
          <p:nvPr/>
        </p:nvSpPr>
        <p:spPr>
          <a:xfrm>
            <a:off x="27823139" y="14278456"/>
            <a:ext cx="9845717" cy="911553"/>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Contact Information</a:t>
            </a:r>
            <a:endParaRPr sz="855" dirty="0"/>
          </a:p>
        </p:txBody>
      </p:sp>
      <p:sp>
        <p:nvSpPr>
          <p:cNvPr id="51" name="Google Shape;98;p14">
            <a:extLst>
              <a:ext uri="{FF2B5EF4-FFF2-40B4-BE49-F238E27FC236}">
                <a16:creationId xmlns:a16="http://schemas.microsoft.com/office/drawing/2014/main" id="{0C3BA4E0-77A1-414A-8CD8-FC9350B47741}"/>
              </a:ext>
            </a:extLst>
          </p:cNvPr>
          <p:cNvSpPr txBox="1"/>
          <p:nvPr/>
        </p:nvSpPr>
        <p:spPr>
          <a:xfrm>
            <a:off x="27823139" y="15374009"/>
            <a:ext cx="9845717" cy="1380305"/>
          </a:xfrm>
          <a:prstGeom prst="rect">
            <a:avLst/>
          </a:prstGeom>
          <a:noFill/>
          <a:ln>
            <a:noFill/>
          </a:ln>
        </p:spPr>
        <p:txBody>
          <a:bodyPr spcFirstLastPara="1" wrap="square" lIns="69815" tIns="34898" rIns="69815" bIns="34898" anchor="t" anchorCtr="0">
            <a:noAutofit/>
          </a:bodyPr>
          <a:lstStyle/>
          <a:p>
            <a:pPr>
              <a:lnSpc>
                <a:spcPct val="115000"/>
              </a:lnSpc>
              <a:buClr>
                <a:schemeClr val="dk1"/>
              </a:buClr>
              <a:buSzPts val="1100"/>
            </a:pPr>
            <a:r>
              <a:rPr lang="en-US" sz="3000" dirty="0">
                <a:latin typeface="Times New Roman" panose="02020603050405020304" pitchFamily="18" charset="0"/>
                <a:cs typeface="Times New Roman" panose="02020603050405020304" pitchFamily="18" charset="0"/>
              </a:rPr>
              <a:t>Address all correspondence to Andrew Hoang at ahoan1@lsuhsc.edu</a:t>
            </a:r>
            <a:endParaRPr sz="3000" dirty="0">
              <a:solidFill>
                <a:schemeClr val="dk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11062F-7176-0E49-A9BA-3FE586603CD0}"/>
              </a:ext>
            </a:extLst>
          </p:cNvPr>
          <p:cNvSpPr txBox="1"/>
          <p:nvPr/>
        </p:nvSpPr>
        <p:spPr>
          <a:xfrm>
            <a:off x="12815001" y="6954833"/>
            <a:ext cx="12751859" cy="4431983"/>
          </a:xfrm>
          <a:prstGeom prst="rect">
            <a:avLst/>
          </a:prstGeom>
          <a:noFill/>
        </p:spPr>
        <p:txBody>
          <a:bodyPr wrap="square" rtlCol="0">
            <a:spAutoFit/>
          </a:bodyPr>
          <a:lstStyle/>
          <a:p>
            <a:pPr algn="just" fontAlgn="base"/>
            <a:r>
              <a:rPr lang="en-US" sz="3000" dirty="0">
                <a:latin typeface="Times New Roman" panose="02020603050405020304" pitchFamily="18" charset="0"/>
              </a:rPr>
              <a:t>	</a:t>
            </a:r>
            <a:r>
              <a:rPr lang="en-US" sz="2800" b="0" i="0" dirty="0">
                <a:solidFill>
                  <a:srgbClr val="000000"/>
                </a:solidFill>
                <a:effectLst/>
                <a:latin typeface="Times New Roman" panose="02020603050405020304" pitchFamily="18" charset="0"/>
              </a:rPr>
              <a:t>This case demonstrates that what was once a relatively rare diagnosis of PM is slowly becoming more prevalent in the light of new risk factors. One 2022 survey demonstrated that in the United States, e-cigarettes are used by up to 14% of high school students and more than 3% of middle school students. One explanation of why vaping may increase the risk of PM is that one must inhale more forcefully than with a traditional cigarette, thus causing greater changes in intrathoracic pressures. The ingredients in the vaping fluid themselves can also be harmful and are currently unregulated by the FDA. As vaping and e-cigarette use is becoming more common in younger patients, providers need to have a high index of suspicion for PM when a patient presents to the hospital with cardiopulmonary symptoms. </a:t>
            </a:r>
            <a:endParaRPr lang="en-US" sz="2800" dirty="0">
              <a:latin typeface="Times New Roman" panose="02020603050405020304" pitchFamily="18" charset="0"/>
            </a:endParaRPr>
          </a:p>
        </p:txBody>
      </p:sp>
      <p:sp>
        <p:nvSpPr>
          <p:cNvPr id="26" name="Google Shape;114;p14">
            <a:extLst>
              <a:ext uri="{FF2B5EF4-FFF2-40B4-BE49-F238E27FC236}">
                <a16:creationId xmlns:a16="http://schemas.microsoft.com/office/drawing/2014/main" id="{6F624B6D-FEDA-C24E-BB3E-E3B307551772}"/>
              </a:ext>
            </a:extLst>
          </p:cNvPr>
          <p:cNvSpPr txBox="1"/>
          <p:nvPr/>
        </p:nvSpPr>
        <p:spPr>
          <a:xfrm>
            <a:off x="12824497" y="11456025"/>
            <a:ext cx="12755806" cy="931025"/>
          </a:xfrm>
          <a:prstGeom prst="rect">
            <a:avLst/>
          </a:prstGeom>
          <a:solidFill>
            <a:srgbClr val="250E53"/>
          </a:solidFill>
          <a:ln>
            <a:noFill/>
          </a:ln>
        </p:spPr>
        <p:txBody>
          <a:bodyPr spcFirstLastPara="1" wrap="square" lIns="69815" tIns="34898" rIns="69815" bIns="34898" anchor="ctr" anchorCtr="0">
            <a:noAutofit/>
          </a:bodyPr>
          <a:lstStyle/>
          <a:p>
            <a:pPr algn="ctr"/>
            <a:r>
              <a:rPr lang="en-US" sz="5040" b="1" dirty="0">
                <a:solidFill>
                  <a:schemeClr val="lt1"/>
                </a:solidFill>
              </a:rPr>
              <a:t>Management &amp; Complications </a:t>
            </a:r>
            <a:endParaRPr sz="5040" b="1" dirty="0">
              <a:solidFill>
                <a:schemeClr val="dk1"/>
              </a:solidFill>
            </a:endParaRPr>
          </a:p>
        </p:txBody>
      </p:sp>
      <p:sp>
        <p:nvSpPr>
          <p:cNvPr id="4" name="TextBox 3">
            <a:extLst>
              <a:ext uri="{FF2B5EF4-FFF2-40B4-BE49-F238E27FC236}">
                <a16:creationId xmlns:a16="http://schemas.microsoft.com/office/drawing/2014/main" id="{5F3C51BF-70BA-5A49-91E3-4361B9B85D6C}"/>
              </a:ext>
            </a:extLst>
          </p:cNvPr>
          <p:cNvSpPr txBox="1"/>
          <p:nvPr/>
        </p:nvSpPr>
        <p:spPr>
          <a:xfrm>
            <a:off x="11399674" y="28016569"/>
            <a:ext cx="7314124" cy="707886"/>
          </a:xfrm>
          <a:prstGeom prst="rect">
            <a:avLst/>
          </a:prstGeom>
          <a:noFill/>
        </p:spPr>
        <p:txBody>
          <a:bodyPr wrap="square" rtlCol="0">
            <a:spAutoFit/>
          </a:bodyPr>
          <a:lstStyle/>
          <a:p>
            <a:pPr algn="ctr"/>
            <a:r>
              <a:rPr lang="en-US" sz="2000" dirty="0"/>
              <a:t>Figure 1: Axial view of pneumomediastinum (center yellow arrow) and subcutaneous emphysema (left yellow arrow). </a:t>
            </a:r>
          </a:p>
        </p:txBody>
      </p:sp>
      <p:sp>
        <p:nvSpPr>
          <p:cNvPr id="27" name="TextBox 26">
            <a:extLst>
              <a:ext uri="{FF2B5EF4-FFF2-40B4-BE49-F238E27FC236}">
                <a16:creationId xmlns:a16="http://schemas.microsoft.com/office/drawing/2014/main" id="{62169A40-B734-4047-890E-5A9EB0C03A8C}"/>
              </a:ext>
            </a:extLst>
          </p:cNvPr>
          <p:cNvSpPr txBox="1"/>
          <p:nvPr/>
        </p:nvSpPr>
        <p:spPr>
          <a:xfrm>
            <a:off x="12828444" y="12553164"/>
            <a:ext cx="12751859" cy="8402300"/>
          </a:xfrm>
          <a:prstGeom prst="rect">
            <a:avLst/>
          </a:prstGeom>
          <a:noFill/>
        </p:spPr>
        <p:txBody>
          <a:bodyPr wrap="square" lIns="91440" tIns="45720" rIns="91440" bIns="45720" rtlCol="0" anchor="t">
            <a:spAutoFit/>
          </a:bodyPr>
          <a:lstStyle/>
          <a:p>
            <a:pPr algn="just" fontAlgn="base"/>
            <a:r>
              <a:rPr lang="en-US" sz="3000" dirty="0">
                <a:latin typeface="Times New Roman"/>
                <a:cs typeface="Times New Roman"/>
              </a:rPr>
              <a:t>	For uncomplicated cases, treatment is often supportive. Patients are observed in the hospital for 24 hours with bed rest and limited physical activity. Other treatments are symptom-based, such as analgesics for pain and antitussives for cough. However, if complicated by another condition, then treatment of said condition is required. PM can occur with pneumothorax, esophageal perforation, and pericarditis, among others. Treatment of pneumothorax ranges from conservative measures utilizing observation with repeat imaging and supplemental oxygen, to air evacuation via pigtail catheters or thoracostomy tubes, to surgical intervention or pleurodesis. Esophageal rupture is associated with a high mortality rate; thus, its management includes avoidance of oral intake, parenteral nutritional support, intravenous broad-spectrum antibiotics, intravenous proton pump inhibitor, and drainage of fluid. Surgical intervention is available for those who fail conservative management. Pericarditis cases in developed countries are often viral or idiopathic and are extremely responsive to treatment with anti-inflammatory drugs.  After treatment of PM, some physicians recommend against activities which cause dramatic changes in pressure such as flying on an airplane and scuba diving due to risk of reinjury, though this is controversial.</a:t>
            </a:r>
            <a:endParaRPr lang="en-US"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BCEAD09-D004-F344-8592-5EAB9C44F81F}"/>
              </a:ext>
            </a:extLst>
          </p:cNvPr>
          <p:cNvSpPr txBox="1"/>
          <p:nvPr/>
        </p:nvSpPr>
        <p:spPr>
          <a:xfrm>
            <a:off x="19691003" y="28016569"/>
            <a:ext cx="6990337" cy="707886"/>
          </a:xfrm>
          <a:prstGeom prst="rect">
            <a:avLst/>
          </a:prstGeom>
          <a:noFill/>
        </p:spPr>
        <p:txBody>
          <a:bodyPr wrap="square" rtlCol="0">
            <a:spAutoFit/>
          </a:bodyPr>
          <a:lstStyle/>
          <a:p>
            <a:pPr algn="ctr"/>
            <a:r>
              <a:rPr lang="en-US" sz="2000" dirty="0"/>
              <a:t>Figure 2: Coronal view showing subcutaneous emphysema near the clavicles (yellow arrows).   </a:t>
            </a:r>
          </a:p>
        </p:txBody>
      </p:sp>
      <p:sp>
        <p:nvSpPr>
          <p:cNvPr id="3" name="TextBox 2">
            <a:extLst>
              <a:ext uri="{FF2B5EF4-FFF2-40B4-BE49-F238E27FC236}">
                <a16:creationId xmlns:a16="http://schemas.microsoft.com/office/drawing/2014/main" id="{61FCAEE8-56DC-4815-8B09-1F7F614883BA}"/>
              </a:ext>
            </a:extLst>
          </p:cNvPr>
          <p:cNvSpPr txBox="1"/>
          <p:nvPr/>
        </p:nvSpPr>
        <p:spPr>
          <a:xfrm>
            <a:off x="8327209" y="3440556"/>
            <a:ext cx="21054060" cy="1815882"/>
          </a:xfrm>
          <a:prstGeom prst="rect">
            <a:avLst/>
          </a:prstGeom>
          <a:noFill/>
        </p:spPr>
        <p:txBody>
          <a:bodyPr wrap="square" rtlCol="0">
            <a:spAutoFit/>
          </a:bodyPr>
          <a:lstStyle/>
          <a:p>
            <a:pPr algn="ctr"/>
            <a:r>
              <a:rPr lang="en-US" sz="4000" b="0" dirty="0">
                <a:solidFill>
                  <a:srgbClr val="D19A00"/>
                </a:solidFill>
                <a:latin typeface="Times New Roman" panose="02020603050405020304" pitchFamily="18" charset="0"/>
                <a:cs typeface="Times New Roman" panose="02020603050405020304" pitchFamily="18" charset="0"/>
              </a:rPr>
              <a:t>Andrew Hoang BS, Atash Ataei MD, Paul Videau </a:t>
            </a:r>
            <a:r>
              <a:rPr lang="en-US" sz="4000" dirty="0">
                <a:solidFill>
                  <a:srgbClr val="D19A00"/>
                </a:solidFill>
                <a:latin typeface="Times New Roman" panose="02020603050405020304" pitchFamily="18" charset="0"/>
                <a:cs typeface="Times New Roman" panose="02020603050405020304" pitchFamily="18" charset="0"/>
              </a:rPr>
              <a:t>MD</a:t>
            </a:r>
            <a:r>
              <a:rPr lang="en-US" sz="4000" b="0" dirty="0">
                <a:solidFill>
                  <a:srgbClr val="D19A00"/>
                </a:solidFill>
                <a:latin typeface="Times New Roman" panose="02020603050405020304" pitchFamily="18" charset="0"/>
                <a:cs typeface="Times New Roman" panose="02020603050405020304" pitchFamily="18" charset="0"/>
              </a:rPr>
              <a:t>, Michael Olejniczak MD, Victoria Lulich MD, Hunner Luke MD, Briggs Welch MD, Taylor Sanders MD, </a:t>
            </a:r>
            <a:r>
              <a:rPr lang="en-US" sz="4000" b="0" dirty="0" err="1">
                <a:solidFill>
                  <a:srgbClr val="D19A00"/>
                </a:solidFill>
                <a:latin typeface="Times New Roman" panose="02020603050405020304" pitchFamily="18" charset="0"/>
                <a:cs typeface="Times New Roman" panose="02020603050405020304" pitchFamily="18" charset="0"/>
              </a:rPr>
              <a:t>Najy</a:t>
            </a:r>
            <a:r>
              <a:rPr lang="en-US" sz="4000" b="0" dirty="0">
                <a:solidFill>
                  <a:srgbClr val="D19A00"/>
                </a:solidFill>
                <a:latin typeface="Times New Roman" panose="02020603050405020304" pitchFamily="18" charset="0"/>
                <a:cs typeface="Times New Roman" panose="02020603050405020304" pitchFamily="18" charset="0"/>
              </a:rPr>
              <a:t> </a:t>
            </a:r>
            <a:r>
              <a:rPr lang="en-US" sz="4000" b="0" dirty="0" err="1">
                <a:solidFill>
                  <a:srgbClr val="D19A00"/>
                </a:solidFill>
                <a:latin typeface="Times New Roman" panose="02020603050405020304" pitchFamily="18" charset="0"/>
                <a:cs typeface="Times New Roman" panose="02020603050405020304" pitchFamily="18" charset="0"/>
              </a:rPr>
              <a:t>Masri</a:t>
            </a:r>
            <a:r>
              <a:rPr lang="en-US" sz="4000" b="0" dirty="0">
                <a:solidFill>
                  <a:srgbClr val="D19A00"/>
                </a:solidFill>
                <a:latin typeface="Times New Roman" panose="02020603050405020304" pitchFamily="18" charset="0"/>
                <a:cs typeface="Times New Roman" panose="02020603050405020304" pitchFamily="18" charset="0"/>
              </a:rPr>
              <a:t> MD</a:t>
            </a:r>
            <a:br>
              <a:rPr lang="en-US" sz="4400" dirty="0">
                <a:solidFill>
                  <a:srgbClr val="D19A00"/>
                </a:solidFill>
                <a:latin typeface="Times New Roman" panose="02020603050405020304" pitchFamily="18" charset="0"/>
                <a:cs typeface="Times New Roman" panose="02020603050405020304" pitchFamily="18" charset="0"/>
              </a:rPr>
            </a:br>
            <a:r>
              <a:rPr lang="en-US" sz="3200" dirty="0">
                <a:solidFill>
                  <a:srgbClr val="D19A00"/>
                </a:solidFill>
                <a:latin typeface="Times New Roman" panose="02020603050405020304" pitchFamily="18" charset="0"/>
                <a:cs typeface="Times New Roman" panose="02020603050405020304" pitchFamily="18" charset="0"/>
              </a:rPr>
              <a:t>Louisiana State University School of Medicine in New Orleans</a:t>
            </a:r>
            <a:endParaRPr lang="en-US" sz="4000" dirty="0"/>
          </a:p>
        </p:txBody>
      </p:sp>
      <p:sp>
        <p:nvSpPr>
          <p:cNvPr id="5" name="TextBox 4">
            <a:extLst>
              <a:ext uri="{FF2B5EF4-FFF2-40B4-BE49-F238E27FC236}">
                <a16:creationId xmlns:a16="http://schemas.microsoft.com/office/drawing/2014/main" id="{377696E0-524C-49D3-939E-37A618CE6D19}"/>
              </a:ext>
            </a:extLst>
          </p:cNvPr>
          <p:cNvSpPr txBox="1"/>
          <p:nvPr/>
        </p:nvSpPr>
        <p:spPr>
          <a:xfrm>
            <a:off x="4155207" y="736399"/>
            <a:ext cx="30025572" cy="2800767"/>
          </a:xfrm>
          <a:prstGeom prst="rect">
            <a:avLst/>
          </a:prstGeom>
          <a:noFill/>
        </p:spPr>
        <p:txBody>
          <a:bodyPr wrap="square" rtlCol="0">
            <a:spAutoFit/>
          </a:bodyPr>
          <a:lstStyle/>
          <a:p>
            <a:pPr algn="ctr"/>
            <a:r>
              <a:rPr lang="en-US" sz="8800" b="1" i="0" dirty="0">
                <a:solidFill>
                  <a:schemeClr val="bg1"/>
                </a:solidFill>
                <a:effectLst/>
                <a:latin typeface="Times New Roman" panose="02020603050405020304" pitchFamily="18" charset="0"/>
                <a:cs typeface="Times New Roman" panose="02020603050405020304" pitchFamily="18" charset="0"/>
              </a:rPr>
              <a:t>Vaping-related Pneumomediastinum in the Younger Patient Population</a:t>
            </a:r>
            <a:endParaRPr lang="en-US" sz="8000" b="1" dirty="0"/>
          </a:p>
        </p:txBody>
      </p:sp>
      <p:pic>
        <p:nvPicPr>
          <p:cNvPr id="8" name="Picture 7">
            <a:extLst>
              <a:ext uri="{FF2B5EF4-FFF2-40B4-BE49-F238E27FC236}">
                <a16:creationId xmlns:a16="http://schemas.microsoft.com/office/drawing/2014/main" id="{CC0486BF-D880-5262-1D48-58F29F5A9701}"/>
              </a:ext>
            </a:extLst>
          </p:cNvPr>
          <p:cNvPicPr>
            <a:picLocks noChangeAspect="1"/>
          </p:cNvPicPr>
          <p:nvPr/>
        </p:nvPicPr>
        <p:blipFill>
          <a:blip r:embed="rId4"/>
          <a:stretch>
            <a:fillRect/>
          </a:stretch>
        </p:blipFill>
        <p:spPr>
          <a:xfrm>
            <a:off x="11399674" y="20955464"/>
            <a:ext cx="7314125" cy="6990337"/>
          </a:xfrm>
          <a:prstGeom prst="rect">
            <a:avLst/>
          </a:prstGeom>
        </p:spPr>
      </p:pic>
      <p:pic>
        <p:nvPicPr>
          <p:cNvPr id="10" name="Picture 9">
            <a:extLst>
              <a:ext uri="{FF2B5EF4-FFF2-40B4-BE49-F238E27FC236}">
                <a16:creationId xmlns:a16="http://schemas.microsoft.com/office/drawing/2014/main" id="{B69FAD51-6594-BD90-504D-ECD879C34F64}"/>
              </a:ext>
            </a:extLst>
          </p:cNvPr>
          <p:cNvPicPr>
            <a:picLocks noChangeAspect="1"/>
          </p:cNvPicPr>
          <p:nvPr/>
        </p:nvPicPr>
        <p:blipFill>
          <a:blip r:embed="rId5"/>
          <a:stretch>
            <a:fillRect/>
          </a:stretch>
        </p:blipFill>
        <p:spPr>
          <a:xfrm>
            <a:off x="19691003" y="20885957"/>
            <a:ext cx="6990337" cy="6990337"/>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658A8A1D-0F9D-406E-9EB1-C4326B939D7B}"/>
</file>

<file path=customXml/itemProps2.xml><?xml version="1.0" encoding="utf-8"?>
<ds:datastoreItem xmlns:ds="http://schemas.openxmlformats.org/officeDocument/2006/customXml" ds:itemID="{72B939D6-8D03-4C59-90AF-3E8DEDD41B3F}"/>
</file>

<file path=customXml/itemProps3.xml><?xml version="1.0" encoding="utf-8"?>
<ds:datastoreItem xmlns:ds="http://schemas.openxmlformats.org/officeDocument/2006/customXml" ds:itemID="{C2312A39-1B57-4308-AD39-5596B0C68411}"/>
</file>

<file path=docProps/app.xml><?xml version="1.0" encoding="utf-8"?>
<Properties xmlns="http://schemas.openxmlformats.org/officeDocument/2006/extended-properties" xmlns:vt="http://schemas.openxmlformats.org/officeDocument/2006/docPropsVTypes">
  <TotalTime>23856</TotalTime>
  <Words>1903</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Rare Case of Acute Esophageal Necrosis                     Tejas Joshi, MD1,  Reed Gioe MS3, Jason Stibbe, MD2. Jerry Evans, MD                   Daniel Raines, MD2,FACG  1Department of Internal Medicine, Louisiana  State University School of Medicine 2Department of Gastroenterology,, LSU-Health Sciences Center  New Orleans, LA</dc:title>
  <dc:creator>King, Joshua</dc:creator>
  <cp:lastModifiedBy>Hoang, Andrew G.</cp:lastModifiedBy>
  <cp:revision>103</cp:revision>
  <cp:lastPrinted>2019-01-18T21:09:11Z</cp:lastPrinted>
  <dcterms:modified xsi:type="dcterms:W3CDTF">2024-04-02T00:23:15Z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