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384048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13" userDrawn="1">
          <p15:clr>
            <a:srgbClr val="A4A3A4"/>
          </p15:clr>
        </p15:guide>
        <p15:guide id="2" pos="20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6FF33"/>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392" autoAdjust="0"/>
    <p:restoredTop sz="95940" autoAdjust="0"/>
  </p:normalViewPr>
  <p:slideViewPr>
    <p:cSldViewPr>
      <p:cViewPr>
        <p:scale>
          <a:sx n="47" d="100"/>
          <a:sy n="47" d="100"/>
        </p:scale>
        <p:origin x="192" y="384"/>
      </p:cViewPr>
      <p:guideLst>
        <p:guide orient="horz" pos="1613"/>
        <p:guide pos="2045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3319463" y="492125"/>
            <a:ext cx="2614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931022"/>
            <a:ext cx="32644080" cy="8231505"/>
          </a:xfrm>
        </p:spPr>
        <p:txBody>
          <a:bodyPr/>
          <a:lstStyle/>
          <a:p>
            <a:r>
              <a:rPr lang="en-US"/>
              <a:t>Click to edit Master title style</a:t>
            </a:r>
          </a:p>
        </p:txBody>
      </p:sp>
      <p:sp>
        <p:nvSpPr>
          <p:cNvPr id="3" name="Subtitle 2"/>
          <p:cNvSpPr>
            <a:spLocks noGrp="1"/>
          </p:cNvSpPr>
          <p:nvPr>
            <p:ph type="subTitle" idx="1"/>
          </p:nvPr>
        </p:nvSpPr>
        <p:spPr>
          <a:xfrm>
            <a:off x="5760720" y="21762720"/>
            <a:ext cx="26883360" cy="9814560"/>
          </a:xfrm>
        </p:spPr>
        <p:txBody>
          <a:bodyPr/>
          <a:lstStyle>
            <a:lvl1pPr marL="0" indent="0" algn="ctr">
              <a:buNone/>
              <a:defRPr/>
            </a:lvl1pPr>
            <a:lvl2pPr marL="410072" indent="0" algn="ctr">
              <a:buNone/>
              <a:defRPr/>
            </a:lvl2pPr>
            <a:lvl3pPr marL="820146" indent="0" algn="ctr">
              <a:buNone/>
              <a:defRPr/>
            </a:lvl3pPr>
            <a:lvl4pPr marL="1230219" indent="0" algn="ctr">
              <a:buNone/>
              <a:defRPr/>
            </a:lvl4pPr>
            <a:lvl5pPr marL="1640289" indent="0" algn="ctr">
              <a:buNone/>
              <a:defRPr/>
            </a:lvl5pPr>
            <a:lvl6pPr marL="2050362" indent="0" algn="ctr">
              <a:buNone/>
              <a:defRPr/>
            </a:lvl6pPr>
            <a:lvl7pPr marL="2460436" indent="0" algn="ctr">
              <a:buNone/>
              <a:defRPr/>
            </a:lvl7pPr>
            <a:lvl8pPr marL="2870508" indent="0" algn="ctr">
              <a:buNone/>
              <a:defRPr/>
            </a:lvl8pPr>
            <a:lvl9pPr marL="328058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934403" y="45724"/>
            <a:ext cx="8730788" cy="340918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9615" y="45724"/>
            <a:ext cx="26078412" cy="340918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83579" y="45727"/>
            <a:ext cx="29637644" cy="3966209"/>
          </a:xfrm>
        </p:spPr>
        <p:txBody>
          <a:bodyPr/>
          <a:lstStyle/>
          <a:p>
            <a:r>
              <a:rPr lang="en-US"/>
              <a:t>Click to edit Master title style</a:t>
            </a:r>
          </a:p>
        </p:txBody>
      </p:sp>
      <p:sp>
        <p:nvSpPr>
          <p:cNvPr id="3" name="Text Placeholder 2"/>
          <p:cNvSpPr>
            <a:spLocks noGrp="1"/>
          </p:cNvSpPr>
          <p:nvPr>
            <p:ph type="body" sz="half" idx="1"/>
          </p:nvPr>
        </p:nvSpPr>
        <p:spPr>
          <a:xfrm>
            <a:off x="1739616" y="6311266"/>
            <a:ext cx="17404599" cy="278263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9260590" y="6311266"/>
            <a:ext cx="17404600" cy="13820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9260590" y="20314924"/>
            <a:ext cx="17404600" cy="13822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24679275"/>
            <a:ext cx="32644080" cy="7627620"/>
          </a:xfrm>
        </p:spPr>
        <p:txBody>
          <a:bodyPr anchor="t"/>
          <a:lstStyle>
            <a:lvl1pPr algn="l">
              <a:defRPr sz="3627" b="1" cap="all"/>
            </a:lvl1pPr>
          </a:lstStyle>
          <a:p>
            <a:r>
              <a:rPr lang="en-US"/>
              <a:t>Click to edit Master title style</a:t>
            </a:r>
          </a:p>
        </p:txBody>
      </p:sp>
      <p:sp>
        <p:nvSpPr>
          <p:cNvPr id="3" name="Text Placeholder 2"/>
          <p:cNvSpPr>
            <a:spLocks noGrp="1"/>
          </p:cNvSpPr>
          <p:nvPr>
            <p:ph type="body" idx="1"/>
          </p:nvPr>
        </p:nvSpPr>
        <p:spPr>
          <a:xfrm>
            <a:off x="3034319" y="16278228"/>
            <a:ext cx="32644080" cy="8401050"/>
          </a:xfrm>
        </p:spPr>
        <p:txBody>
          <a:bodyPr anchor="b"/>
          <a:lstStyle>
            <a:lvl1pPr marL="0" indent="0">
              <a:buNone/>
              <a:defRPr sz="1814"/>
            </a:lvl1pPr>
            <a:lvl2pPr marL="410072" indent="0">
              <a:buNone/>
              <a:defRPr sz="1623"/>
            </a:lvl2pPr>
            <a:lvl3pPr marL="820146" indent="0">
              <a:buNone/>
              <a:defRPr sz="1432"/>
            </a:lvl3pPr>
            <a:lvl4pPr marL="1230219" indent="0">
              <a:buNone/>
              <a:defRPr sz="1241"/>
            </a:lvl4pPr>
            <a:lvl5pPr marL="1640289" indent="0">
              <a:buNone/>
              <a:defRPr sz="1241"/>
            </a:lvl5pPr>
            <a:lvl6pPr marL="2050362" indent="0">
              <a:buNone/>
              <a:defRPr sz="1241"/>
            </a:lvl6pPr>
            <a:lvl7pPr marL="2460436" indent="0">
              <a:buNone/>
              <a:defRPr sz="1241"/>
            </a:lvl7pPr>
            <a:lvl8pPr marL="2870508" indent="0">
              <a:buNone/>
              <a:defRPr sz="1241"/>
            </a:lvl8pPr>
            <a:lvl9pPr marL="3280580" indent="0">
              <a:buNone/>
              <a:defRPr sz="124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9616" y="6311266"/>
            <a:ext cx="17404599"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0590" y="6311266"/>
            <a:ext cx="17404600" cy="27826334"/>
          </a:xfrm>
        </p:spPr>
        <p:txBody>
          <a:bodyPr/>
          <a:lstStyle>
            <a:lvl1pPr>
              <a:defRPr sz="2482"/>
            </a:lvl1pPr>
            <a:lvl2pPr>
              <a:defRPr sz="2195"/>
            </a:lvl2pPr>
            <a:lvl3pPr>
              <a:defRPr sz="1814"/>
            </a:lvl3pPr>
            <a:lvl4pPr>
              <a:defRPr sz="1623"/>
            </a:lvl4pPr>
            <a:lvl5pPr>
              <a:defRPr sz="1623"/>
            </a:lvl5pPr>
            <a:lvl6pPr>
              <a:defRPr sz="1623"/>
            </a:lvl6pPr>
            <a:lvl7pPr>
              <a:defRPr sz="1623"/>
            </a:lvl7pPr>
            <a:lvl8pPr>
              <a:defRPr sz="1623"/>
            </a:lvl8pPr>
            <a:lvl9pPr>
              <a:defRPr sz="1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537336"/>
            <a:ext cx="3456432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1" y="8597269"/>
            <a:ext cx="16969394"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4" name="Content Placeholder 3"/>
          <p:cNvSpPr>
            <a:spLocks noGrp="1"/>
          </p:cNvSpPr>
          <p:nvPr>
            <p:ph sz="half" idx="2"/>
          </p:nvPr>
        </p:nvSpPr>
        <p:spPr>
          <a:xfrm>
            <a:off x="1920241" y="12178670"/>
            <a:ext cx="16969394"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8597269"/>
            <a:ext cx="16975455" cy="3581401"/>
          </a:xfrm>
        </p:spPr>
        <p:txBody>
          <a:bodyPr anchor="b"/>
          <a:lstStyle>
            <a:lvl1pPr marL="0" indent="0">
              <a:buNone/>
              <a:defRPr sz="2195" b="1"/>
            </a:lvl1pPr>
            <a:lvl2pPr marL="410072" indent="0">
              <a:buNone/>
              <a:defRPr sz="1814" b="1"/>
            </a:lvl2pPr>
            <a:lvl3pPr marL="820146" indent="0">
              <a:buNone/>
              <a:defRPr sz="1623" b="1"/>
            </a:lvl3pPr>
            <a:lvl4pPr marL="1230219" indent="0">
              <a:buNone/>
              <a:defRPr sz="1432" b="1"/>
            </a:lvl4pPr>
            <a:lvl5pPr marL="1640289" indent="0">
              <a:buNone/>
              <a:defRPr sz="1432" b="1"/>
            </a:lvl5pPr>
            <a:lvl6pPr marL="2050362" indent="0">
              <a:buNone/>
              <a:defRPr sz="1432" b="1"/>
            </a:lvl6pPr>
            <a:lvl7pPr marL="2460436" indent="0">
              <a:buNone/>
              <a:defRPr sz="1432" b="1"/>
            </a:lvl7pPr>
            <a:lvl8pPr marL="2870508" indent="0">
              <a:buNone/>
              <a:defRPr sz="1432" b="1"/>
            </a:lvl8pPr>
            <a:lvl9pPr marL="3280580" indent="0">
              <a:buNone/>
              <a:defRPr sz="1432" b="1"/>
            </a:lvl9pPr>
          </a:lstStyle>
          <a:p>
            <a:pPr lvl="0"/>
            <a:r>
              <a:rPr lang="en-US"/>
              <a:t>Click to edit Master text styles</a:t>
            </a:r>
          </a:p>
        </p:txBody>
      </p:sp>
      <p:sp>
        <p:nvSpPr>
          <p:cNvPr id="6" name="Content Placeholder 5"/>
          <p:cNvSpPr>
            <a:spLocks noGrp="1"/>
          </p:cNvSpPr>
          <p:nvPr>
            <p:ph sz="quarter" idx="4"/>
          </p:nvPr>
        </p:nvSpPr>
        <p:spPr>
          <a:xfrm>
            <a:off x="19509108" y="12178670"/>
            <a:ext cx="16975455" cy="22128479"/>
          </a:xfrm>
        </p:spPr>
        <p:txBody>
          <a:bodyPr/>
          <a:lstStyle>
            <a:lvl1pPr>
              <a:defRPr sz="2195"/>
            </a:lvl1pPr>
            <a:lvl2pPr>
              <a:defRPr sz="1814"/>
            </a:lvl2pPr>
            <a:lvl3pPr>
              <a:defRPr sz="1623"/>
            </a:lvl3pPr>
            <a:lvl4pPr>
              <a:defRPr sz="1432"/>
            </a:lvl4pPr>
            <a:lvl5pPr>
              <a:defRPr sz="1432"/>
            </a:lvl5pPr>
            <a:lvl6pPr>
              <a:defRPr sz="1432"/>
            </a:lvl6pPr>
            <a:lvl7pPr>
              <a:defRPr sz="1432"/>
            </a:lvl7pPr>
            <a:lvl8pPr>
              <a:defRPr sz="1432"/>
            </a:lvl8pPr>
            <a:lvl9pPr>
              <a:defRPr sz="14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529715"/>
            <a:ext cx="12635519" cy="6507480"/>
          </a:xfrm>
        </p:spPr>
        <p:txBody>
          <a:bodyPr anchor="b"/>
          <a:lstStyle>
            <a:lvl1pPr algn="l">
              <a:defRPr sz="1814" b="1"/>
            </a:lvl1pPr>
          </a:lstStyle>
          <a:p>
            <a:r>
              <a:rPr lang="en-US"/>
              <a:t>Click to edit Master title style</a:t>
            </a:r>
          </a:p>
        </p:txBody>
      </p:sp>
      <p:sp>
        <p:nvSpPr>
          <p:cNvPr id="3" name="Content Placeholder 2"/>
          <p:cNvSpPr>
            <a:spLocks noGrp="1"/>
          </p:cNvSpPr>
          <p:nvPr>
            <p:ph idx="1"/>
          </p:nvPr>
        </p:nvSpPr>
        <p:spPr>
          <a:xfrm>
            <a:off x="15015210" y="1529718"/>
            <a:ext cx="21469350" cy="32777430"/>
          </a:xfrm>
        </p:spPr>
        <p:txBody>
          <a:bodyPr/>
          <a:lstStyle>
            <a:lvl1pPr>
              <a:defRPr sz="2864"/>
            </a:lvl1pPr>
            <a:lvl2pPr>
              <a:defRPr sz="2482"/>
            </a:lvl2pPr>
            <a:lvl3pPr>
              <a:defRPr sz="2195"/>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8037198"/>
            <a:ext cx="12635519" cy="2626995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26883361"/>
            <a:ext cx="23042880" cy="3173730"/>
          </a:xfrm>
        </p:spPr>
        <p:txBody>
          <a:bodyPr anchor="b"/>
          <a:lstStyle>
            <a:lvl1pPr algn="l">
              <a:defRPr sz="1814" b="1"/>
            </a:lvl1pPr>
          </a:lstStyle>
          <a:p>
            <a:r>
              <a:rPr lang="en-US"/>
              <a:t>Click to edit Master title style</a:t>
            </a:r>
          </a:p>
        </p:txBody>
      </p:sp>
      <p:sp>
        <p:nvSpPr>
          <p:cNvPr id="3" name="Picture Placeholder 2"/>
          <p:cNvSpPr>
            <a:spLocks noGrp="1"/>
          </p:cNvSpPr>
          <p:nvPr>
            <p:ph type="pic" idx="1"/>
          </p:nvPr>
        </p:nvSpPr>
        <p:spPr>
          <a:xfrm>
            <a:off x="7528214" y="3430906"/>
            <a:ext cx="23042880" cy="23042880"/>
          </a:xfrm>
        </p:spPr>
        <p:txBody>
          <a:bodyPr/>
          <a:lstStyle>
            <a:lvl1pPr marL="0" indent="0">
              <a:buNone/>
              <a:defRPr sz="2864"/>
            </a:lvl1pPr>
            <a:lvl2pPr marL="410072" indent="0">
              <a:buNone/>
              <a:defRPr sz="2482"/>
            </a:lvl2pPr>
            <a:lvl3pPr marL="820146" indent="0">
              <a:buNone/>
              <a:defRPr sz="2195"/>
            </a:lvl3pPr>
            <a:lvl4pPr marL="1230219" indent="0">
              <a:buNone/>
              <a:defRPr sz="1814"/>
            </a:lvl4pPr>
            <a:lvl5pPr marL="1640289" indent="0">
              <a:buNone/>
              <a:defRPr sz="1814"/>
            </a:lvl5pPr>
            <a:lvl6pPr marL="2050362" indent="0">
              <a:buNone/>
              <a:defRPr sz="1814"/>
            </a:lvl6pPr>
            <a:lvl7pPr marL="2460436" indent="0">
              <a:buNone/>
              <a:defRPr sz="1814"/>
            </a:lvl7pPr>
            <a:lvl8pPr marL="2870508" indent="0">
              <a:buNone/>
              <a:defRPr sz="1814"/>
            </a:lvl8pPr>
            <a:lvl9pPr marL="3280580" indent="0">
              <a:buNone/>
              <a:defRPr sz="1814"/>
            </a:lvl9pPr>
          </a:lstStyle>
          <a:p>
            <a:pPr lvl="0"/>
            <a:endParaRPr lang="en-US" noProof="0"/>
          </a:p>
        </p:txBody>
      </p:sp>
      <p:sp>
        <p:nvSpPr>
          <p:cNvPr id="4" name="Text Placeholder 3"/>
          <p:cNvSpPr>
            <a:spLocks noGrp="1"/>
          </p:cNvSpPr>
          <p:nvPr>
            <p:ph type="body" sz="half" idx="2"/>
          </p:nvPr>
        </p:nvSpPr>
        <p:spPr>
          <a:xfrm>
            <a:off x="7528214" y="30057091"/>
            <a:ext cx="23042880" cy="4507230"/>
          </a:xfrm>
        </p:spPr>
        <p:txBody>
          <a:bodyPr/>
          <a:lstStyle>
            <a:lvl1pPr marL="0" indent="0">
              <a:buNone/>
              <a:defRPr sz="1241"/>
            </a:lvl1pPr>
            <a:lvl2pPr marL="410072" indent="0">
              <a:buNone/>
              <a:defRPr sz="1050"/>
            </a:lvl2pPr>
            <a:lvl3pPr marL="820146" indent="0">
              <a:buNone/>
              <a:defRPr sz="859"/>
            </a:lvl3pPr>
            <a:lvl4pPr marL="1230219" indent="0">
              <a:buNone/>
              <a:defRPr sz="764"/>
            </a:lvl4pPr>
            <a:lvl5pPr marL="1640289" indent="0">
              <a:buNone/>
              <a:defRPr sz="764"/>
            </a:lvl5pPr>
            <a:lvl6pPr marL="2050362" indent="0">
              <a:buNone/>
              <a:defRPr sz="764"/>
            </a:lvl6pPr>
            <a:lvl7pPr marL="2460436" indent="0">
              <a:buNone/>
              <a:defRPr sz="764"/>
            </a:lvl7pPr>
            <a:lvl8pPr marL="2870508" indent="0">
              <a:buNone/>
              <a:defRPr sz="764"/>
            </a:lvl8pPr>
            <a:lvl9pPr marL="3280580" indent="0">
              <a:buNone/>
              <a:defRPr sz="76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383579" y="45727"/>
            <a:ext cx="29637644" cy="3966209"/>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739612" y="6311266"/>
            <a:ext cx="34925577" cy="27826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2881572"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5727">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120428" y="34991040"/>
            <a:ext cx="12163945"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5727">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7522228" y="34991040"/>
            <a:ext cx="8001000" cy="256032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5727">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6691946" rtl="0" eaLnBrk="0" fontAlgn="base" hangingPunct="0">
        <a:spcBef>
          <a:spcPct val="0"/>
        </a:spcBef>
        <a:spcAft>
          <a:spcPct val="0"/>
        </a:spcAft>
        <a:defRPr sz="7254" b="1">
          <a:solidFill>
            <a:schemeClr val="bg1"/>
          </a:solidFill>
          <a:latin typeface="+mj-lt"/>
          <a:ea typeface="+mj-ea"/>
          <a:cs typeface="+mj-cs"/>
        </a:defRPr>
      </a:lvl1pPr>
      <a:lvl2pPr algn="ctr" defTabSz="16691946" rtl="0" eaLnBrk="0" fontAlgn="base" hangingPunct="0">
        <a:spcBef>
          <a:spcPct val="0"/>
        </a:spcBef>
        <a:spcAft>
          <a:spcPct val="0"/>
        </a:spcAft>
        <a:defRPr sz="7254" b="1">
          <a:solidFill>
            <a:schemeClr val="bg1"/>
          </a:solidFill>
          <a:latin typeface="Arial" charset="0"/>
        </a:defRPr>
      </a:lvl2pPr>
      <a:lvl3pPr algn="ctr" defTabSz="16691946" rtl="0" eaLnBrk="0" fontAlgn="base" hangingPunct="0">
        <a:spcBef>
          <a:spcPct val="0"/>
        </a:spcBef>
        <a:spcAft>
          <a:spcPct val="0"/>
        </a:spcAft>
        <a:defRPr sz="7254" b="1">
          <a:solidFill>
            <a:schemeClr val="bg1"/>
          </a:solidFill>
          <a:latin typeface="Arial" charset="0"/>
        </a:defRPr>
      </a:lvl3pPr>
      <a:lvl4pPr algn="ctr" defTabSz="16691946" rtl="0" eaLnBrk="0" fontAlgn="base" hangingPunct="0">
        <a:spcBef>
          <a:spcPct val="0"/>
        </a:spcBef>
        <a:spcAft>
          <a:spcPct val="0"/>
        </a:spcAft>
        <a:defRPr sz="7254" b="1">
          <a:solidFill>
            <a:schemeClr val="bg1"/>
          </a:solidFill>
          <a:latin typeface="Arial" charset="0"/>
        </a:defRPr>
      </a:lvl4pPr>
      <a:lvl5pPr algn="ctr" defTabSz="16691946" rtl="0" eaLnBrk="0" fontAlgn="base" hangingPunct="0">
        <a:spcBef>
          <a:spcPct val="0"/>
        </a:spcBef>
        <a:spcAft>
          <a:spcPct val="0"/>
        </a:spcAft>
        <a:defRPr sz="7254" b="1">
          <a:solidFill>
            <a:schemeClr val="bg1"/>
          </a:solidFill>
          <a:latin typeface="Arial" charset="0"/>
        </a:defRPr>
      </a:lvl5pPr>
      <a:lvl6pPr marL="410072" algn="ctr" defTabSz="16691946" rtl="0" fontAlgn="base">
        <a:spcBef>
          <a:spcPct val="0"/>
        </a:spcBef>
        <a:spcAft>
          <a:spcPct val="0"/>
        </a:spcAft>
        <a:defRPr sz="7254" b="1">
          <a:solidFill>
            <a:schemeClr val="bg1"/>
          </a:solidFill>
          <a:latin typeface="Arial" charset="0"/>
        </a:defRPr>
      </a:lvl6pPr>
      <a:lvl7pPr marL="820146" algn="ctr" defTabSz="16691946" rtl="0" fontAlgn="base">
        <a:spcBef>
          <a:spcPct val="0"/>
        </a:spcBef>
        <a:spcAft>
          <a:spcPct val="0"/>
        </a:spcAft>
        <a:defRPr sz="7254" b="1">
          <a:solidFill>
            <a:schemeClr val="bg1"/>
          </a:solidFill>
          <a:latin typeface="Arial" charset="0"/>
        </a:defRPr>
      </a:lvl7pPr>
      <a:lvl8pPr marL="1230219" algn="ctr" defTabSz="16691946" rtl="0" fontAlgn="base">
        <a:spcBef>
          <a:spcPct val="0"/>
        </a:spcBef>
        <a:spcAft>
          <a:spcPct val="0"/>
        </a:spcAft>
        <a:defRPr sz="7254" b="1">
          <a:solidFill>
            <a:schemeClr val="bg1"/>
          </a:solidFill>
          <a:latin typeface="Arial" charset="0"/>
        </a:defRPr>
      </a:lvl8pPr>
      <a:lvl9pPr marL="1640289" algn="ctr" defTabSz="16691946" rtl="0" fontAlgn="base">
        <a:spcBef>
          <a:spcPct val="0"/>
        </a:spcBef>
        <a:spcAft>
          <a:spcPct val="0"/>
        </a:spcAft>
        <a:defRPr sz="7254" b="1">
          <a:solidFill>
            <a:schemeClr val="bg1"/>
          </a:solidFill>
          <a:latin typeface="Arial" charset="0"/>
        </a:defRPr>
      </a:lvl9pPr>
    </p:titleStyle>
    <p:bodyStyle>
      <a:lvl1pPr marL="1423863" indent="-1423863" algn="l" defTabSz="16691946" rtl="0" eaLnBrk="0" fontAlgn="base" hangingPunct="0">
        <a:spcBef>
          <a:spcPct val="20000"/>
        </a:spcBef>
        <a:spcAft>
          <a:spcPct val="0"/>
        </a:spcAft>
        <a:defRPr sz="2195">
          <a:solidFill>
            <a:schemeClr val="tx1"/>
          </a:solidFill>
          <a:latin typeface="+mn-lt"/>
          <a:ea typeface="+mn-ea"/>
          <a:cs typeface="+mn-cs"/>
        </a:defRPr>
      </a:lvl1pPr>
      <a:lvl2pPr marL="3079815" indent="-1183230" algn="l" defTabSz="16691946" rtl="0" eaLnBrk="0" fontAlgn="base" hangingPunct="0">
        <a:spcBef>
          <a:spcPct val="20000"/>
        </a:spcBef>
        <a:spcAft>
          <a:spcPct val="0"/>
        </a:spcAft>
        <a:defRPr sz="12218">
          <a:solidFill>
            <a:schemeClr val="tx1"/>
          </a:solidFill>
          <a:latin typeface="Times New Roman" charset="0"/>
        </a:defRPr>
      </a:lvl2pPr>
      <a:lvl3pPr marL="4741464" indent="-946870" algn="l" defTabSz="16691946" rtl="0" eaLnBrk="0" fontAlgn="base" hangingPunct="0">
        <a:spcBef>
          <a:spcPct val="20000"/>
        </a:spcBef>
        <a:spcAft>
          <a:spcPct val="0"/>
        </a:spcAft>
        <a:defRPr sz="10404">
          <a:solidFill>
            <a:schemeClr val="tx1"/>
          </a:solidFill>
          <a:latin typeface="Times New Roman" charset="0"/>
        </a:defRPr>
      </a:lvl3pPr>
      <a:lvl4pPr marL="6636626" indent="-948292" algn="l" defTabSz="16691946" rtl="0" eaLnBrk="0" fontAlgn="base" hangingPunct="0">
        <a:spcBef>
          <a:spcPct val="20000"/>
        </a:spcBef>
        <a:spcAft>
          <a:spcPct val="0"/>
        </a:spcAft>
        <a:defRPr sz="8686">
          <a:solidFill>
            <a:schemeClr val="tx1"/>
          </a:solidFill>
          <a:latin typeface="Times New Roman" charset="0"/>
        </a:defRPr>
      </a:lvl4pPr>
      <a:lvl5pPr marL="8536058" indent="-952565" algn="l" defTabSz="16691946" rtl="0" eaLnBrk="0" fontAlgn="base" hangingPunct="0">
        <a:spcBef>
          <a:spcPct val="20000"/>
        </a:spcBef>
        <a:spcAft>
          <a:spcPct val="0"/>
        </a:spcAft>
        <a:defRPr sz="8686">
          <a:solidFill>
            <a:schemeClr val="tx1"/>
          </a:solidFill>
          <a:latin typeface="Times New Roman" charset="0"/>
        </a:defRPr>
      </a:lvl5pPr>
      <a:lvl6pPr marL="8946131" indent="-952565" algn="l" defTabSz="16691946" rtl="0" fontAlgn="base">
        <a:spcBef>
          <a:spcPct val="20000"/>
        </a:spcBef>
        <a:spcAft>
          <a:spcPct val="0"/>
        </a:spcAft>
        <a:defRPr sz="8686">
          <a:solidFill>
            <a:schemeClr val="tx1"/>
          </a:solidFill>
          <a:latin typeface="Times New Roman" charset="0"/>
        </a:defRPr>
      </a:lvl6pPr>
      <a:lvl7pPr marL="9356205" indent="-952565" algn="l" defTabSz="16691946" rtl="0" fontAlgn="base">
        <a:spcBef>
          <a:spcPct val="20000"/>
        </a:spcBef>
        <a:spcAft>
          <a:spcPct val="0"/>
        </a:spcAft>
        <a:defRPr sz="8686">
          <a:solidFill>
            <a:schemeClr val="tx1"/>
          </a:solidFill>
          <a:latin typeface="Times New Roman" charset="0"/>
        </a:defRPr>
      </a:lvl7pPr>
      <a:lvl8pPr marL="9766277" indent="-952565" algn="l" defTabSz="16691946" rtl="0" fontAlgn="base">
        <a:spcBef>
          <a:spcPct val="20000"/>
        </a:spcBef>
        <a:spcAft>
          <a:spcPct val="0"/>
        </a:spcAft>
        <a:defRPr sz="8686">
          <a:solidFill>
            <a:schemeClr val="tx1"/>
          </a:solidFill>
          <a:latin typeface="Times New Roman" charset="0"/>
        </a:defRPr>
      </a:lvl8pPr>
      <a:lvl9pPr marL="10176348" indent="-952565" algn="l" defTabSz="16691946" rtl="0" fontAlgn="base">
        <a:spcBef>
          <a:spcPct val="20000"/>
        </a:spcBef>
        <a:spcAft>
          <a:spcPct val="0"/>
        </a:spcAft>
        <a:defRPr sz="8686">
          <a:solidFill>
            <a:schemeClr val="tx1"/>
          </a:solidFill>
          <a:latin typeface="Times New Roman" charset="0"/>
        </a:defRPr>
      </a:lvl9pPr>
    </p:bodyStyle>
    <p:otherStyle>
      <a:defPPr>
        <a:defRPr lang="en-US"/>
      </a:defPPr>
      <a:lvl1pPr marL="0" algn="l" defTabSz="820146" rtl="0" eaLnBrk="1" latinLnBrk="0" hangingPunct="1">
        <a:defRPr sz="1623" kern="1200">
          <a:solidFill>
            <a:schemeClr val="tx1"/>
          </a:solidFill>
          <a:latin typeface="+mn-lt"/>
          <a:ea typeface="+mn-ea"/>
          <a:cs typeface="+mn-cs"/>
        </a:defRPr>
      </a:lvl1pPr>
      <a:lvl2pPr marL="410072" algn="l" defTabSz="820146" rtl="0" eaLnBrk="1" latinLnBrk="0" hangingPunct="1">
        <a:defRPr sz="1623" kern="1200">
          <a:solidFill>
            <a:schemeClr val="tx1"/>
          </a:solidFill>
          <a:latin typeface="+mn-lt"/>
          <a:ea typeface="+mn-ea"/>
          <a:cs typeface="+mn-cs"/>
        </a:defRPr>
      </a:lvl2pPr>
      <a:lvl3pPr marL="820146" algn="l" defTabSz="820146" rtl="0" eaLnBrk="1" latinLnBrk="0" hangingPunct="1">
        <a:defRPr sz="1623" kern="1200">
          <a:solidFill>
            <a:schemeClr val="tx1"/>
          </a:solidFill>
          <a:latin typeface="+mn-lt"/>
          <a:ea typeface="+mn-ea"/>
          <a:cs typeface="+mn-cs"/>
        </a:defRPr>
      </a:lvl3pPr>
      <a:lvl4pPr marL="1230219" algn="l" defTabSz="820146" rtl="0" eaLnBrk="1" latinLnBrk="0" hangingPunct="1">
        <a:defRPr sz="1623" kern="1200">
          <a:solidFill>
            <a:schemeClr val="tx1"/>
          </a:solidFill>
          <a:latin typeface="+mn-lt"/>
          <a:ea typeface="+mn-ea"/>
          <a:cs typeface="+mn-cs"/>
        </a:defRPr>
      </a:lvl4pPr>
      <a:lvl5pPr marL="1640289" algn="l" defTabSz="820146" rtl="0" eaLnBrk="1" latinLnBrk="0" hangingPunct="1">
        <a:defRPr sz="1623" kern="1200">
          <a:solidFill>
            <a:schemeClr val="tx1"/>
          </a:solidFill>
          <a:latin typeface="+mn-lt"/>
          <a:ea typeface="+mn-ea"/>
          <a:cs typeface="+mn-cs"/>
        </a:defRPr>
      </a:lvl5pPr>
      <a:lvl6pPr marL="2050362" algn="l" defTabSz="820146" rtl="0" eaLnBrk="1" latinLnBrk="0" hangingPunct="1">
        <a:defRPr sz="1623" kern="1200">
          <a:solidFill>
            <a:schemeClr val="tx1"/>
          </a:solidFill>
          <a:latin typeface="+mn-lt"/>
          <a:ea typeface="+mn-ea"/>
          <a:cs typeface="+mn-cs"/>
        </a:defRPr>
      </a:lvl6pPr>
      <a:lvl7pPr marL="2460436" algn="l" defTabSz="820146" rtl="0" eaLnBrk="1" latinLnBrk="0" hangingPunct="1">
        <a:defRPr sz="1623" kern="1200">
          <a:solidFill>
            <a:schemeClr val="tx1"/>
          </a:solidFill>
          <a:latin typeface="+mn-lt"/>
          <a:ea typeface="+mn-ea"/>
          <a:cs typeface="+mn-cs"/>
        </a:defRPr>
      </a:lvl7pPr>
      <a:lvl8pPr marL="2870508" algn="l" defTabSz="820146" rtl="0" eaLnBrk="1" latinLnBrk="0" hangingPunct="1">
        <a:defRPr sz="1623" kern="1200">
          <a:solidFill>
            <a:schemeClr val="tx1"/>
          </a:solidFill>
          <a:latin typeface="+mn-lt"/>
          <a:ea typeface="+mn-ea"/>
          <a:cs typeface="+mn-cs"/>
        </a:defRPr>
      </a:lvl8pPr>
      <a:lvl9pPr marL="3280580" algn="l" defTabSz="820146" rtl="0" eaLnBrk="1" latinLnBrk="0" hangingPunct="1">
        <a:defRPr sz="16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148"/>
          <p:cNvSpPr>
            <a:spLocks noChangeArrowheads="1"/>
          </p:cNvSpPr>
          <p:nvPr/>
        </p:nvSpPr>
        <p:spPr bwMode="auto">
          <a:xfrm>
            <a:off x="11762608" y="6650467"/>
            <a:ext cx="26236657" cy="1738756"/>
          </a:xfrm>
          <a:prstGeom prst="rect">
            <a:avLst/>
          </a:prstGeom>
          <a:solidFill>
            <a:schemeClr val="accent3">
              <a:lumMod val="85000"/>
            </a:schemeClr>
          </a:solidFill>
          <a:ln w="9525">
            <a:noFill/>
            <a:miter lim="800000"/>
            <a:headEnd/>
            <a:tailEnd/>
          </a:ln>
        </p:spPr>
        <p:txBody>
          <a:bodyPr wrap="none" lIns="82020" tIns="41010" rIns="82020" bIns="41010" anchor="ctr"/>
          <a:lstStyle/>
          <a:p>
            <a:pPr algn="ctr"/>
            <a:endParaRPr lang="en-US" sz="2195" dirty="0"/>
          </a:p>
        </p:txBody>
      </p:sp>
      <p:sp>
        <p:nvSpPr>
          <p:cNvPr id="1027" name="Rectangle 2"/>
          <p:cNvSpPr>
            <a:spLocks noChangeArrowheads="1"/>
          </p:cNvSpPr>
          <p:nvPr/>
        </p:nvSpPr>
        <p:spPr bwMode="auto">
          <a:xfrm>
            <a:off x="0" y="-21404"/>
            <a:ext cx="38404800" cy="647353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9525">
            <a:noFill/>
            <a:miter lim="800000"/>
            <a:headEnd/>
            <a:tailEnd/>
          </a:ln>
        </p:spPr>
        <p:txBody>
          <a:bodyPr wrap="none" lIns="82020" tIns="41010" rIns="82020" bIns="41010" anchor="ctr"/>
          <a:lstStyle/>
          <a:p>
            <a:endParaRPr lang="en-US" sz="2195" dirty="0"/>
          </a:p>
        </p:txBody>
      </p:sp>
      <p:sp>
        <p:nvSpPr>
          <p:cNvPr id="1028" name="Rectangle 4"/>
          <p:cNvSpPr>
            <a:spLocks noGrp="1" noChangeAspect="1" noChangeArrowheads="1"/>
          </p:cNvSpPr>
          <p:nvPr>
            <p:ph type="title"/>
          </p:nvPr>
        </p:nvSpPr>
        <p:spPr>
          <a:xfrm>
            <a:off x="5242833" y="-832394"/>
            <a:ext cx="29151077" cy="7448193"/>
          </a:xfrm>
          <a:noFill/>
        </p:spPr>
        <p:txBody>
          <a:bodyPr vert="horz" wrap="square" lIns="0" tIns="0" rIns="0" bIns="0" numCol="1" anchor="ctr" anchorCtr="0" compatLnSpc="1">
            <a:prstTxWarp prst="textNoShape">
              <a:avLst/>
            </a:prstTxWarp>
            <a:spAutoFit/>
          </a:bodyPr>
          <a:lstStyle/>
          <a:p>
            <a:pPr>
              <a:spcBef>
                <a:spcPts val="0"/>
              </a:spcBef>
              <a:spcAft>
                <a:spcPts val="0"/>
              </a:spcAft>
            </a:pPr>
            <a:br>
              <a:rPr lang="en-US" sz="7200" dirty="0">
                <a:solidFill>
                  <a:schemeClr val="tx1"/>
                </a:solidFill>
                <a:effectLst/>
                <a:ea typeface="Calibri" panose="020F0502020204030204" pitchFamily="34" charset="0"/>
                <a:cs typeface="Times New Roman" panose="02020603050405020304" pitchFamily="18" charset="0"/>
              </a:rPr>
            </a:br>
            <a:br>
              <a:rPr lang="en-US" sz="7200" dirty="0">
                <a:solidFill>
                  <a:schemeClr val="tx1"/>
                </a:solidFill>
                <a:effectLst/>
                <a:ea typeface="Calibri" panose="020F0502020204030204" pitchFamily="34" charset="0"/>
                <a:cs typeface="Times New Roman" panose="02020603050405020304" pitchFamily="18" charset="0"/>
              </a:rPr>
            </a:br>
            <a:r>
              <a:rPr lang="en-US" sz="7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Wrist pain plus positive rheumatoid factor: </a:t>
            </a:r>
            <a:br>
              <a:rPr lang="en-US" sz="7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72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rheumatoid arthritis is not rheumatoid arthritis</a:t>
            </a:r>
            <a:br>
              <a:rPr lang="en-US" sz="10499" dirty="0">
                <a:solidFill>
                  <a:schemeClr val="tx1"/>
                </a:solidFill>
              </a:rPr>
            </a:br>
            <a:br>
              <a:rPr lang="en-US" sz="2800" dirty="0">
                <a:solidFill>
                  <a:schemeClr val="tx1"/>
                </a:solidFill>
              </a:rPr>
            </a:br>
            <a:r>
              <a:rPr lang="en-US" sz="4800" b="0" dirty="0">
                <a:solidFill>
                  <a:schemeClr val="tx1"/>
                </a:solidFill>
                <a:effectLst/>
                <a:ea typeface="Calibri" panose="020F0502020204030204" pitchFamily="34" charset="0"/>
                <a:cs typeface="Times New Roman" panose="02020603050405020304" pitchFamily="18" charset="0"/>
              </a:rPr>
              <a:t>Elizabeth Long</a:t>
            </a:r>
            <a:r>
              <a:rPr lang="en-US" sz="4800" b="0" baseline="30000" dirty="0">
                <a:solidFill>
                  <a:schemeClr val="tx1"/>
                </a:solidFill>
                <a:effectLst/>
                <a:ea typeface="Calibri" panose="020F0502020204030204" pitchFamily="34" charset="0"/>
                <a:cs typeface="Times New Roman" panose="02020603050405020304" pitchFamily="18" charset="0"/>
              </a:rPr>
              <a:t>1</a:t>
            </a:r>
            <a:r>
              <a:rPr lang="en-US" sz="4800" b="0" dirty="0">
                <a:solidFill>
                  <a:schemeClr val="tx1"/>
                </a:solidFill>
                <a:effectLst/>
                <a:ea typeface="Calibri" panose="020F0502020204030204" pitchFamily="34" charset="0"/>
                <a:cs typeface="Times New Roman" panose="02020603050405020304" pitchFamily="18" charset="0"/>
              </a:rPr>
              <a:t>, </a:t>
            </a:r>
            <a:r>
              <a:rPr lang="en-US" sz="4800" b="0" dirty="0">
                <a:solidFill>
                  <a:schemeClr val="tx1"/>
                </a:solidFill>
                <a:effectLst/>
                <a:latin typeface="Arial" panose="020B0604020202020204" pitchFamily="34" charset="0"/>
                <a:ea typeface="Calibri" panose="020F0502020204030204" pitchFamily="34" charset="0"/>
              </a:rPr>
              <a:t>Michael J. Reep, D.O.</a:t>
            </a:r>
            <a:r>
              <a:rPr lang="en-US" sz="4800" b="0" baseline="30000" dirty="0">
                <a:solidFill>
                  <a:schemeClr val="tx1"/>
                </a:solidFill>
                <a:effectLst/>
                <a:latin typeface="Arial" panose="020B0604020202020204" pitchFamily="34" charset="0"/>
                <a:ea typeface="Calibri" panose="020F0502020204030204" pitchFamily="34" charset="0"/>
              </a:rPr>
              <a:t>2</a:t>
            </a:r>
            <a:r>
              <a:rPr lang="en-US" sz="4800" b="0" dirty="0">
                <a:solidFill>
                  <a:schemeClr val="tx1"/>
                </a:solidFill>
                <a:effectLst/>
                <a:latin typeface="Arial" panose="020B0604020202020204" pitchFamily="34" charset="0"/>
                <a:ea typeface="Calibri" panose="020F0502020204030204" pitchFamily="34" charset="0"/>
              </a:rPr>
              <a:t>, Stephen M. Lindsey, M.D.</a:t>
            </a:r>
            <a:r>
              <a:rPr lang="en-US" sz="4800" b="0" baseline="30000" dirty="0">
                <a:solidFill>
                  <a:schemeClr val="tx1"/>
                </a:solidFill>
                <a:effectLst/>
                <a:ea typeface="Calibri" panose="020F0502020204030204" pitchFamily="34" charset="0"/>
                <a:cs typeface="Times New Roman" panose="02020603050405020304" pitchFamily="18" charset="0"/>
              </a:rPr>
              <a:t>2</a:t>
            </a:r>
            <a:br>
              <a:rPr lang="en-US" sz="1800" dirty="0">
                <a:solidFill>
                  <a:schemeClr val="tx1"/>
                </a:solidFill>
                <a:effectLst/>
                <a:ea typeface="Calibri" panose="020F0502020204030204" pitchFamily="34" charset="0"/>
                <a:cs typeface="Times New Roman" panose="02020603050405020304" pitchFamily="18" charset="0"/>
              </a:rPr>
            </a:br>
            <a:r>
              <a:rPr lang="en-US" sz="4000" b="0" baseline="30000" dirty="0">
                <a:solidFill>
                  <a:schemeClr val="tx1"/>
                </a:solidFill>
              </a:rPr>
              <a:t>1</a:t>
            </a:r>
            <a:r>
              <a:rPr lang="en-US" sz="4000" b="0" dirty="0">
                <a:solidFill>
                  <a:schemeClr val="tx1"/>
                </a:solidFill>
              </a:rPr>
              <a:t>LSUHSC School of Medicine, New Orleans, LA</a:t>
            </a:r>
            <a:br>
              <a:rPr lang="en-US" sz="4000" b="0" dirty="0">
                <a:solidFill>
                  <a:schemeClr val="tx1"/>
                </a:solidFill>
              </a:rPr>
            </a:br>
            <a:r>
              <a:rPr lang="en-US" sz="4200" b="0" baseline="30000" dirty="0">
                <a:solidFill>
                  <a:schemeClr val="tx1"/>
                </a:solidFill>
              </a:rPr>
              <a:t>2</a:t>
            </a:r>
            <a:r>
              <a:rPr lang="en-US" sz="1800" b="0" dirty="0">
                <a:solidFill>
                  <a:schemeClr val="tx1"/>
                </a:solidFill>
                <a:effectLst/>
                <a:ea typeface="Calibri" panose="020F0502020204030204" pitchFamily="34" charset="0"/>
                <a:cs typeface="Times New Roman" panose="02020603050405020304" pitchFamily="18" charset="0"/>
              </a:rPr>
              <a:t> </a:t>
            </a:r>
            <a:r>
              <a:rPr lang="en-US" sz="4000" b="0" dirty="0">
                <a:solidFill>
                  <a:srgbClr val="000000"/>
                </a:solidFill>
              </a:rPr>
              <a:t>Department of Medicine, Rheumatology, LSU Health Sciences Center, New Orleans, LA</a:t>
            </a:r>
            <a:br>
              <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4000" b="0" dirty="0">
              <a:solidFill>
                <a:schemeClr val="tx1"/>
              </a:solidFill>
            </a:endParaRPr>
          </a:p>
        </p:txBody>
      </p:sp>
      <p:sp>
        <p:nvSpPr>
          <p:cNvPr id="1029" name="Text Box 1147"/>
          <p:cNvSpPr txBox="1">
            <a:spLocks noChangeArrowheads="1"/>
          </p:cNvSpPr>
          <p:nvPr/>
        </p:nvSpPr>
        <p:spPr bwMode="auto">
          <a:xfrm>
            <a:off x="335904" y="8668853"/>
            <a:ext cx="10830881" cy="13059275"/>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a:spcBef>
                <a:spcPts val="0"/>
              </a:spcBef>
              <a:spcAft>
                <a:spcPts val="0"/>
              </a:spcAft>
            </a:pPr>
            <a:r>
              <a:rPr lang="en-US" sz="2900" dirty="0">
                <a:effectLst/>
                <a:latin typeface="Arial" panose="020B0604020202020204" pitchFamily="34" charset="0"/>
                <a:ea typeface="Calibri" panose="020F0502020204030204" pitchFamily="34" charset="0"/>
                <a:cs typeface="Times New Roman" panose="02020603050405020304" pitchFamily="18" charset="0"/>
              </a:rPr>
              <a:t>	Rheumatoid factor (RF) is an autoantibody characterized in autoimmune diseases primarily rheumatoid arthritis (RA). It is considered a mainstay for the diagnosis and prognosis of that disease. However, RF can be elevated in the sera of individuals with other diseases. Chronic infections frequently can cause positive RF, especially subacute bacterial endocarditis, tuberculosis, and hepatitis C.</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2900" dirty="0">
                <a:effectLst/>
                <a:latin typeface="Arial" panose="020B0604020202020204" pitchFamily="34" charset="0"/>
                <a:ea typeface="Calibri" panose="020F0502020204030204" pitchFamily="34" charset="0"/>
                <a:cs typeface="Times New Roman" panose="02020603050405020304" pitchFamily="18" charset="0"/>
              </a:rPr>
              <a:t> RF is detected in 10-20% of patients with cancer, as high as 26% in patients with non-small cell lung carcinoma.</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US" sz="2900" dirty="0">
                <a:effectLst/>
                <a:latin typeface="Arial" panose="020B0604020202020204" pitchFamily="34" charset="0"/>
                <a:ea typeface="Calibri" panose="020F0502020204030204" pitchFamily="34" charset="0"/>
                <a:cs typeface="Times New Roman" panose="02020603050405020304" pitchFamily="18" charset="0"/>
              </a:rPr>
              <a:t> This elevation of RF may in part be due to the older age of cancer patients and the correlation of RF production with increased age. Up to 10% of healthy individuals may have an elevated RF.</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2</a:t>
            </a:r>
            <a:r>
              <a:rPr lang="en-US" sz="2900" dirty="0">
                <a:effectLst/>
                <a:latin typeface="Arial" panose="020B0604020202020204" pitchFamily="34" charset="0"/>
                <a:ea typeface="Calibri" panose="020F0502020204030204" pitchFamily="34" charset="0"/>
                <a:cs typeface="Times New Roman" panose="02020603050405020304" pitchFamily="18"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 </a:t>
            </a:r>
            <a:r>
              <a:rPr lang="en-US" sz="2900" baseline="30000" dirty="0">
                <a:latin typeface="Calibri" panose="020F0502020204030204" pitchFamily="34" charset="0"/>
                <a:ea typeface="Calibri" panose="020F0502020204030204" pitchFamily="34" charset="0"/>
                <a:cs typeface="Times New Roman" panose="02020603050405020304" pitchFamily="18" charset="0"/>
              </a:rPr>
              <a:t>	</a:t>
            </a:r>
            <a:r>
              <a:rPr lang="en-US" sz="2900" dirty="0">
                <a:effectLst/>
                <a:latin typeface="Arial" panose="020B0604020202020204" pitchFamily="34" charset="0"/>
                <a:ea typeface="Calibri" panose="020F0502020204030204" pitchFamily="34" charset="0"/>
                <a:cs typeface="Times New Roman" panose="02020603050405020304" pitchFamily="18" charset="0"/>
              </a:rPr>
              <a:t>RA is characterized by synovitis, joint tenderness, and synovial joint destruction. The diagnosis of RA is defined by a scoring system developed by the American College of Rheumatology and includes RF positivity.</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3</a:t>
            </a:r>
            <a:r>
              <a:rPr lang="en-US" sz="2900" dirty="0">
                <a:effectLst/>
                <a:latin typeface="Arial" panose="020B0604020202020204" pitchFamily="34" charset="0"/>
                <a:ea typeface="Calibri" panose="020F0502020204030204" pitchFamily="34" charset="0"/>
                <a:cs typeface="Times New Roman" panose="02020603050405020304" pitchFamily="18" charset="0"/>
              </a:rPr>
              <a:t> RA should be suspected in patients with morning stiffness lasting longer than one hour, and joint manifestations such as pain and synovitis, especially in the small joints of the feet and hands.</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4</a:t>
            </a:r>
            <a:r>
              <a:rPr lang="en-US" sz="2900" dirty="0">
                <a:effectLst/>
                <a:latin typeface="Arial" panose="020B0604020202020204" pitchFamily="34" charset="0"/>
                <a:ea typeface="Calibri" panose="020F0502020204030204" pitchFamily="34" charset="0"/>
                <a:cs typeface="Times New Roman" panose="02020603050405020304" pitchFamily="18" charset="0"/>
              </a:rPr>
              <a:t> Joint pain can also be caused by other abnormalities such as trauma, overuse, or congenital deformities, and should be considered in evaluating any patient. Madelung deformity is a condition of the distal radius thought to be due to formation of the Vickers ligament which produces growth restriction of the distal radius in the volar ulnar area. Cosmetic deformity and wrist pain are common features. The exact cause of the congenital form is unknown.</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5</a:t>
            </a:r>
            <a:r>
              <a:rPr lang="en-US" sz="2900" dirty="0">
                <a:effectLst/>
                <a:latin typeface="Arial" panose="020B0604020202020204" pitchFamily="34" charset="0"/>
                <a:ea typeface="Calibri" panose="020F0502020204030204" pitchFamily="34" charset="0"/>
                <a:cs typeface="Times New Roman" panose="02020603050405020304" pitchFamily="18" charset="0"/>
              </a:rPr>
              <a:t> When the etiology of symptoms such as wrist pain is unclear, a thorough history, physical exam, and laboratory testing are indicated to differentiate between causes.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endParaRPr lang="en-US" sz="2195" dirty="0"/>
          </a:p>
        </p:txBody>
      </p:sp>
      <p:sp>
        <p:nvSpPr>
          <p:cNvPr id="1030" name="Rectangle 1148"/>
          <p:cNvSpPr>
            <a:spLocks noChangeArrowheads="1"/>
          </p:cNvSpPr>
          <p:nvPr/>
        </p:nvSpPr>
        <p:spPr bwMode="auto">
          <a:xfrm>
            <a:off x="335904" y="6596910"/>
            <a:ext cx="10830881" cy="1738756"/>
          </a:xfrm>
          <a:prstGeom prst="rect">
            <a:avLst/>
          </a:prstGeom>
          <a:solidFill>
            <a:schemeClr val="accent3">
              <a:lumMod val="85000"/>
            </a:schemeClr>
          </a:solidFill>
          <a:ln w="9525">
            <a:noFill/>
            <a:miter lim="800000"/>
            <a:headEnd/>
            <a:tailEnd/>
          </a:ln>
        </p:spPr>
        <p:txBody>
          <a:bodyPr wrap="none" lIns="82020" tIns="41010" rIns="82020" bIns="41010" anchor="ctr"/>
          <a:lstStyle/>
          <a:p>
            <a:pPr algn="ctr"/>
            <a:endParaRPr lang="en-US" sz="2195" dirty="0"/>
          </a:p>
        </p:txBody>
      </p:sp>
      <p:sp>
        <p:nvSpPr>
          <p:cNvPr id="1035" name="Rectangle 1154"/>
          <p:cNvSpPr>
            <a:spLocks noChangeArrowheads="1"/>
          </p:cNvSpPr>
          <p:nvPr/>
        </p:nvSpPr>
        <p:spPr bwMode="auto">
          <a:xfrm>
            <a:off x="12005225" y="7126192"/>
            <a:ext cx="9703723" cy="933296"/>
          </a:xfrm>
          <a:prstGeom prst="rect">
            <a:avLst/>
          </a:prstGeom>
          <a:noFill/>
          <a:ln w="9525">
            <a:noFill/>
            <a:miter lim="800000"/>
            <a:headEnd/>
            <a:tailEnd/>
          </a:ln>
        </p:spPr>
        <p:txBody>
          <a:bodyPr lIns="0" tIns="0" rIns="0" bIns="0"/>
          <a:lstStyle/>
          <a:p>
            <a:pPr defTabSz="16691946">
              <a:spcBef>
                <a:spcPct val="20000"/>
              </a:spcBef>
            </a:pPr>
            <a:r>
              <a:rPr lang="en-US" sz="6600" b="1" dirty="0">
                <a:solidFill>
                  <a:srgbClr val="7030A0"/>
                </a:solidFill>
                <a:latin typeface="Arial" charset="0"/>
              </a:rPr>
              <a:t>Case Presentation</a:t>
            </a:r>
          </a:p>
        </p:txBody>
      </p:sp>
      <p:sp>
        <p:nvSpPr>
          <p:cNvPr id="1049" name="Rectangle 1149"/>
          <p:cNvSpPr>
            <a:spLocks noGrp="1" noChangeArrowheads="1"/>
          </p:cNvSpPr>
          <p:nvPr>
            <p:ph type="body" sz="half" idx="1"/>
          </p:nvPr>
        </p:nvSpPr>
        <p:spPr>
          <a:xfrm>
            <a:off x="507456" y="7126192"/>
            <a:ext cx="5599603" cy="21502167"/>
          </a:xfrm>
          <a:noFill/>
        </p:spPr>
        <p:txBody>
          <a:bodyPr/>
          <a:lstStyle/>
          <a:p>
            <a:pPr marL="0" indent="0" eaLnBrk="1" hangingPunct="1"/>
            <a:r>
              <a:rPr lang="en-US" sz="6600" b="1" dirty="0">
                <a:solidFill>
                  <a:srgbClr val="7030A0"/>
                </a:solidFill>
              </a:rPr>
              <a:t>Introduction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576" y="1697530"/>
            <a:ext cx="7273636" cy="2963333"/>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61967" y="892933"/>
            <a:ext cx="4142511" cy="4268043"/>
          </a:xfrm>
          <a:prstGeom prst="rect">
            <a:avLst/>
          </a:prstGeom>
          <a:noFill/>
        </p:spPr>
      </p:pic>
      <p:sp>
        <p:nvSpPr>
          <p:cNvPr id="33" name="Rectangle 1148"/>
          <p:cNvSpPr>
            <a:spLocks noChangeArrowheads="1"/>
          </p:cNvSpPr>
          <p:nvPr/>
        </p:nvSpPr>
        <p:spPr bwMode="auto">
          <a:xfrm>
            <a:off x="284551" y="28814954"/>
            <a:ext cx="10882234" cy="1649278"/>
          </a:xfrm>
          <a:prstGeom prst="rect">
            <a:avLst/>
          </a:prstGeom>
          <a:solidFill>
            <a:schemeClr val="accent3">
              <a:lumMod val="85000"/>
            </a:schemeClr>
          </a:solidFill>
          <a:ln w="9525">
            <a:noFill/>
            <a:miter lim="800000"/>
            <a:headEnd/>
            <a:tailEnd/>
          </a:ln>
        </p:spPr>
        <p:txBody>
          <a:bodyPr wrap="none" lIns="82020" tIns="41010" rIns="82020" bIns="41010" anchor="ctr"/>
          <a:lstStyle/>
          <a:p>
            <a:pPr algn="ctr"/>
            <a:endParaRPr lang="en-US" sz="2195" dirty="0"/>
          </a:p>
        </p:txBody>
      </p:sp>
      <p:cxnSp>
        <p:nvCxnSpPr>
          <p:cNvPr id="2" name="Straight Connector 1">
            <a:extLst>
              <a:ext uri="{FF2B5EF4-FFF2-40B4-BE49-F238E27FC236}">
                <a16:creationId xmlns:a16="http://schemas.microsoft.com/office/drawing/2014/main" id="{364650F9-E6F2-D8B5-6BCA-8DBC359C10A3}"/>
              </a:ext>
            </a:extLst>
          </p:cNvPr>
          <p:cNvCxnSpPr>
            <a:cxnSpLocks/>
          </p:cNvCxnSpPr>
          <p:nvPr/>
        </p:nvCxnSpPr>
        <p:spPr bwMode="auto">
          <a:xfrm>
            <a:off x="0" y="6452132"/>
            <a:ext cx="3842485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44" name="Text Box 1163"/>
          <p:cNvSpPr txBox="1">
            <a:spLocks noChangeArrowheads="1"/>
          </p:cNvSpPr>
          <p:nvPr/>
        </p:nvSpPr>
        <p:spPr bwMode="auto">
          <a:xfrm>
            <a:off x="11859803" y="8668854"/>
            <a:ext cx="26194500" cy="6911957"/>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a:spcBef>
                <a:spcPts val="0"/>
              </a:spcBef>
              <a:spcAft>
                <a:spcPts val="0"/>
              </a:spcAft>
            </a:pPr>
            <a:r>
              <a:rPr lang="en-US" sz="2900" dirty="0">
                <a:effectLst/>
                <a:latin typeface="Arial" panose="020B0604020202020204" pitchFamily="34" charset="0"/>
                <a:ea typeface="Calibri" panose="020F0502020204030204" pitchFamily="34" charset="0"/>
                <a:cs typeface="Times New Roman" panose="02020603050405020304" pitchFamily="18" charset="0"/>
              </a:rPr>
              <a:t>	A 63-year-old female presented to rheumatology clinic with chief complaint of chronic diffuse muscle stiffness and pain. She endorsed wrist and hand pain since childhood and noted to have Madelung deformity on x-ray ten years earlier. Seen by a hand specialist in the past and declined the recommended surgery. Approximately seven years ago, she continued with wrist pain and was found to have a positive RF of 39 IU/mL and started on hydroxychloroquine for RA. Shortly after, the patient began experiencing shortness of breath and presented to the emergency department. She was diagnosed with stage I lung adenocarcinoma and underwent a left lung thoracotomy and lobectomy with no chemotherapy or radiation. </a:t>
            </a:r>
          </a:p>
          <a:p>
            <a:pPr marL="0" marR="0">
              <a:spcBef>
                <a:spcPts val="0"/>
              </a:spcBef>
              <a:spcAft>
                <a:spcPts val="0"/>
              </a:spcAft>
            </a:pPr>
            <a:r>
              <a:rPr lang="en-US" sz="2900" dirty="0">
                <a:effectLst/>
                <a:latin typeface="Arial" panose="020B0604020202020204" pitchFamily="34" charset="0"/>
                <a:ea typeface="Calibri" panose="020F0502020204030204" pitchFamily="34" charset="0"/>
                <a:cs typeface="Times New Roman" panose="02020603050405020304" pitchFamily="18" charset="0"/>
              </a:rPr>
              <a:t>	On recent evaluation, the patient reported stiffness of the neck, shoulder, and knees as well as pain in both hands and feet relieved by naproxen. She endorsed morning stiffness for at least two hours that was relieved with movement. Her past medical history included hypertension, diabetes mellitus, lung cancer, prior 20 pack-year smoking history, and intraductal papilloma s/p lumpectomy. She denied a family history of autoimmune diseases. On physical exam, the patient was unable to fully extend her wrists and had reduced range of motion bilaterally. Dorsal subluxation of each ulna, diffuse knuckle swelling of both hands, and tenderness of the 3</a:t>
            </a:r>
            <a:r>
              <a:rPr lang="en-US" sz="2900" baseline="30000" dirty="0">
                <a:effectLst/>
                <a:latin typeface="Arial" panose="020B0604020202020204" pitchFamily="34" charset="0"/>
                <a:ea typeface="Calibri" panose="020F0502020204030204" pitchFamily="34" charset="0"/>
                <a:cs typeface="Times New Roman" panose="02020603050405020304" pitchFamily="18" charset="0"/>
              </a:rPr>
              <a:t>rd</a:t>
            </a:r>
            <a:r>
              <a:rPr lang="en-US" sz="2900" dirty="0">
                <a:effectLst/>
                <a:latin typeface="Arial" panose="020B0604020202020204" pitchFamily="34" charset="0"/>
                <a:ea typeface="Calibri" panose="020F0502020204030204" pitchFamily="34" charset="0"/>
                <a:cs typeface="Times New Roman" panose="02020603050405020304" pitchFamily="18" charset="0"/>
              </a:rPr>
              <a:t> metacarpophalangeal joint of the right hand, with no heat, redness, or </a:t>
            </a:r>
            <a:r>
              <a:rPr lang="en-US" sz="2900">
                <a:effectLst/>
                <a:latin typeface="Arial" panose="020B0604020202020204" pitchFamily="34" charset="0"/>
                <a:ea typeface="Calibri" panose="020F0502020204030204" pitchFamily="34" charset="0"/>
                <a:cs typeface="Times New Roman" panose="02020603050405020304" pitchFamily="18" charset="0"/>
              </a:rPr>
              <a:t>inflammatory swelling, </a:t>
            </a:r>
            <a:r>
              <a:rPr lang="en-US" sz="2900" dirty="0">
                <a:effectLst/>
                <a:latin typeface="Arial" panose="020B0604020202020204" pitchFamily="34" charset="0"/>
                <a:ea typeface="Calibri" panose="020F0502020204030204" pitchFamily="34" charset="0"/>
                <a:cs typeface="Times New Roman" panose="02020603050405020304" pitchFamily="18" charset="0"/>
              </a:rPr>
              <a:t>was found. The rest of her physical exam was non-contributory. RF and CCP antibodies were repeated. RF resulted as 21 IU/mL and CCP antibody panel was negative, CRP normal x2. A bilateral wrist x-ray showed a large amount of inclination of the distal radial head bilaterally with positive ulnar variance and mild dorsal subluxation of the distal ulna compatible with Madelung deformity. </a:t>
            </a:r>
            <a:endParaRPr lang="en-US" sz="2900"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900" dirty="0">
                <a:effectLst/>
                <a:latin typeface="Arial" panose="020B0604020202020204" pitchFamily="34" charset="0"/>
                <a:ea typeface="Calibri" panose="020F0502020204030204" pitchFamily="34" charset="0"/>
                <a:cs typeface="Times New Roman" panose="02020603050405020304" pitchFamily="18" charset="0"/>
              </a:rPr>
              <a:t>	The overall clinical impression did not suggest active RA. She was referred to physical and occupational therapies and started on a trial of topical diclofenac in light of a likely degenerative process secondary to her Madelung deformity.</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1167">
            <a:extLst>
              <a:ext uri="{FF2B5EF4-FFF2-40B4-BE49-F238E27FC236}">
                <a16:creationId xmlns:a16="http://schemas.microsoft.com/office/drawing/2014/main" id="{8BB919FB-DE8D-1F16-DEA4-E282F523961C}"/>
              </a:ext>
            </a:extLst>
          </p:cNvPr>
          <p:cNvSpPr txBox="1">
            <a:spLocks noChangeArrowheads="1"/>
          </p:cNvSpPr>
          <p:nvPr/>
        </p:nvSpPr>
        <p:spPr bwMode="auto">
          <a:xfrm>
            <a:off x="12005225" y="34775676"/>
            <a:ext cx="25994040" cy="3440306"/>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a:spcBef>
                <a:spcPts val="0"/>
              </a:spcBef>
              <a:spcAft>
                <a:spcPts val="1000"/>
              </a:spcAft>
            </a:pPr>
            <a:r>
              <a:rPr lang="en-US" sz="1800" dirty="0">
                <a:latin typeface="Arial" panose="020B0604020202020204" pitchFamily="34" charset="0"/>
                <a:ea typeface="Calibri" panose="020F0502020204030204" pitchFamily="34" charset="0"/>
                <a:cs typeface="Times New Roman" panose="02020603050405020304" pitchFamily="18" charset="0"/>
              </a:rPr>
              <a:t>References:</a:t>
            </a: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Tiwari V, Jandu JS, Bergman MJ. Rheumatoid Factor. PubMed. Published 2020. https://www.ncbi.nlm.nih.gov/books/NBK532898/.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2. Ugolini A, Nuti M. Rheumatoid Factor: A Novel Determiner in Cancer History. </a:t>
            </a:r>
            <a:r>
              <a:rPr lang="en-US" sz="1800" i="1"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Cancers (Basel)</a:t>
            </a:r>
            <a:r>
              <a:rPr lang="en-US" sz="18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 2021;13(4):591. Published 2021 Feb 3. doi:10.3390/cancers13040591.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Aletaha D, Neogi T, Silman AJ, et al. 2010 Rheumatoid arthritis classification criteria: An American College of Rheumatology/European League Against Rheumatism collaborative initiative. </a:t>
            </a:r>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Arthritis &amp; Rheumatism</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2010;62(9):2569-2581. doi:https://doi.org/10.1002/art.27584.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Baker J. UpToDate. www.uptodate.com. Published July 28, 2023. Accessed February 25, 2024. https://www.uptodate.com/contents/diagnosis-and-differential-diagnosis-of-rheumatoid-arthritis#H1410118085.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Saxena TA, Mckie J. Madelung Deformity. PubMed. Published 2023. Accessed January 5, 2024. https://www.ncbi.nlm.nih.gov/books/NBK580535/.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6. Braschi E, Shojania K, Allan GM. Anti-CCP: a truly helpful rheumatoid arthritis test?. </a:t>
            </a:r>
            <a:r>
              <a:rPr lang="en-US" sz="1800" i="1"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Can Fam Physician</a:t>
            </a:r>
            <a:r>
              <a:rPr lang="en-US" sz="18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 2016;62(3):234.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Salinas M, Blasco Á, Flores E, Minguez M, Leiva-Salinas C. Double positivity for rheumatoid factor and anti-CCP autoantibodies: improving referral from primary care of patients suspected of having rheumatoid arthritis. </a:t>
            </a:r>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Primary Health Care Research &amp; Development</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2024;25. doi:https://doi.org/10.1017/s1463423623000695.</a:t>
            </a:r>
          </a:p>
          <a:p>
            <a:pPr marL="0" marR="0">
              <a:spcBef>
                <a:spcPts val="0"/>
              </a:spcBef>
              <a:spcAft>
                <a:spcPts val="0"/>
              </a:spcAft>
            </a:pPr>
            <a:r>
              <a:rPr lang="en-US"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8. </a:t>
            </a:r>
            <a:r>
              <a:rPr lang="en-US" sz="1800" b="0" i="0" u="none" strike="noStrike" dirty="0">
                <a:solidFill>
                  <a:srgbClr val="212121"/>
                </a:solidFill>
                <a:effectLst/>
                <a:latin typeface="Roboto" panose="02000000000000000000" pitchFamily="2" charset="0"/>
              </a:rPr>
              <a:t>Bhat AK, Kumar B, Acharya A. Radiographic imaging of the wrist. </a:t>
            </a:r>
            <a:r>
              <a:rPr lang="en-US" sz="1800" b="0" i="1" u="none" strike="noStrike" dirty="0">
                <a:solidFill>
                  <a:srgbClr val="212121"/>
                </a:solidFill>
                <a:effectLst/>
                <a:latin typeface="Roboto" panose="02000000000000000000" pitchFamily="2" charset="0"/>
              </a:rPr>
              <a:t>Indian J Plast Surg</a:t>
            </a:r>
            <a:r>
              <a:rPr lang="en-US" sz="1800" b="0" i="0" u="none" strike="noStrike" dirty="0">
                <a:solidFill>
                  <a:srgbClr val="212121"/>
                </a:solidFill>
                <a:effectLst/>
                <a:latin typeface="Roboto" panose="02000000000000000000" pitchFamily="2" charset="0"/>
              </a:rPr>
              <a:t>. 2011;44(2):186-196. doi:10.4103/0970-0358.85339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9AF8F5A-3A2E-80C1-F91B-37460124C41E}"/>
              </a:ext>
            </a:extLst>
          </p:cNvPr>
          <p:cNvSpPr txBox="1"/>
          <p:nvPr/>
        </p:nvSpPr>
        <p:spPr>
          <a:xfrm>
            <a:off x="19028043" y="20208149"/>
            <a:ext cx="2680905" cy="1692771"/>
          </a:xfrm>
          <a:prstGeom prst="rect">
            <a:avLst/>
          </a:prstGeom>
          <a:noFill/>
        </p:spPr>
        <p:txBody>
          <a:bodyPr wrap="square" rtlCol="0">
            <a:spAutoFit/>
          </a:bodyPr>
          <a:lstStyle/>
          <a:p>
            <a:r>
              <a:rPr lang="en-US" sz="2600" dirty="0">
                <a:latin typeface="+mj-lt"/>
              </a:rPr>
              <a:t>Figure 1. Posteroanterior x-ray of normal hand.</a:t>
            </a:r>
            <a:r>
              <a:rPr lang="en-US" sz="2600" baseline="30000" dirty="0">
                <a:latin typeface="+mj-lt"/>
              </a:rPr>
              <a:t>8</a:t>
            </a:r>
            <a:endParaRPr lang="en-US" sz="2600" dirty="0">
              <a:latin typeface="+mj-lt"/>
            </a:endParaRPr>
          </a:p>
        </p:txBody>
      </p:sp>
      <p:pic>
        <p:nvPicPr>
          <p:cNvPr id="14" name="Picture 13">
            <a:extLst>
              <a:ext uri="{FF2B5EF4-FFF2-40B4-BE49-F238E27FC236}">
                <a16:creationId xmlns:a16="http://schemas.microsoft.com/office/drawing/2014/main" id="{14AEBD5F-B435-8E78-6265-AEC0A5F785E7}"/>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11969205" y="19760908"/>
            <a:ext cx="6858000" cy="6858000"/>
          </a:xfrm>
          <a:prstGeom prst="rect">
            <a:avLst/>
          </a:prstGeom>
          <a:effectLst>
            <a:glow rad="50800">
              <a:schemeClr val="tx1"/>
            </a:glow>
          </a:effectLst>
        </p:spPr>
      </p:pic>
      <p:pic>
        <p:nvPicPr>
          <p:cNvPr id="27" name="Picture 26">
            <a:extLst>
              <a:ext uri="{FF2B5EF4-FFF2-40B4-BE49-F238E27FC236}">
                <a16:creationId xmlns:a16="http://schemas.microsoft.com/office/drawing/2014/main" id="{89A3E1F3-EA19-C123-2A17-B2EE87C1AE3E}"/>
              </a:ext>
            </a:extLst>
          </p:cNvPr>
          <p:cNvPicPr>
            <a:picLocks/>
          </p:cNvPicPr>
          <p:nvPr/>
        </p:nvPicPr>
        <p:blipFill rotWithShape="1">
          <a:blip r:embed="rId6">
            <a:extLst>
              <a:ext uri="{28A0092B-C50C-407E-A947-70E740481C1C}">
                <a14:useLocalDpi xmlns:a14="http://schemas.microsoft.com/office/drawing/2010/main" val="0"/>
              </a:ext>
            </a:extLst>
          </a:blip>
          <a:srcRect b="2640"/>
          <a:stretch/>
        </p:blipFill>
        <p:spPr>
          <a:xfrm>
            <a:off x="22750566" y="19776767"/>
            <a:ext cx="6858000" cy="6858000"/>
          </a:xfrm>
          <a:prstGeom prst="rect">
            <a:avLst/>
          </a:prstGeom>
          <a:effectLst>
            <a:glow rad="50800">
              <a:schemeClr val="tx1"/>
            </a:glow>
          </a:effectLst>
        </p:spPr>
      </p:pic>
      <p:pic>
        <p:nvPicPr>
          <p:cNvPr id="29" name="Picture 28">
            <a:extLst>
              <a:ext uri="{FF2B5EF4-FFF2-40B4-BE49-F238E27FC236}">
                <a16:creationId xmlns:a16="http://schemas.microsoft.com/office/drawing/2014/main" id="{692B94AC-0443-0FA7-CF2C-D17F42E08125}"/>
              </a:ext>
            </a:extLst>
          </p:cNvPr>
          <p:cNvPicPr>
            <a:picLocks/>
          </p:cNvPicPr>
          <p:nvPr/>
        </p:nvPicPr>
        <p:blipFill rotWithShape="1">
          <a:blip r:embed="rId7">
            <a:extLst>
              <a:ext uri="{28A0092B-C50C-407E-A947-70E740481C1C}">
                <a14:useLocalDpi xmlns:a14="http://schemas.microsoft.com/office/drawing/2010/main" val="0"/>
              </a:ext>
            </a:extLst>
          </a:blip>
          <a:srcRect l="1650" b="1924"/>
          <a:stretch/>
        </p:blipFill>
        <p:spPr>
          <a:xfrm>
            <a:off x="31141265" y="19745668"/>
            <a:ext cx="6858000" cy="6858000"/>
          </a:xfrm>
          <a:prstGeom prst="rect">
            <a:avLst/>
          </a:prstGeom>
          <a:effectLst>
            <a:glow rad="50800">
              <a:schemeClr val="tx1"/>
            </a:glow>
          </a:effectLst>
        </p:spPr>
      </p:pic>
      <p:sp>
        <p:nvSpPr>
          <p:cNvPr id="30" name="Rectangle 1148">
            <a:extLst>
              <a:ext uri="{FF2B5EF4-FFF2-40B4-BE49-F238E27FC236}">
                <a16:creationId xmlns:a16="http://schemas.microsoft.com/office/drawing/2014/main" id="{13D8D438-B23E-C430-D2C7-5FF752015DA9}"/>
              </a:ext>
            </a:extLst>
          </p:cNvPr>
          <p:cNvSpPr>
            <a:spLocks noChangeArrowheads="1"/>
          </p:cNvSpPr>
          <p:nvPr/>
        </p:nvSpPr>
        <p:spPr bwMode="auto">
          <a:xfrm>
            <a:off x="346409" y="22052899"/>
            <a:ext cx="10830881" cy="1649278"/>
          </a:xfrm>
          <a:prstGeom prst="rect">
            <a:avLst/>
          </a:prstGeom>
          <a:solidFill>
            <a:schemeClr val="accent3">
              <a:lumMod val="85000"/>
            </a:schemeClr>
          </a:solidFill>
          <a:ln w="9525">
            <a:noFill/>
            <a:miter lim="800000"/>
            <a:headEnd/>
            <a:tailEnd/>
          </a:ln>
        </p:spPr>
        <p:txBody>
          <a:bodyPr wrap="none" lIns="82020" tIns="41010" rIns="82020" bIns="41010" anchor="ctr"/>
          <a:lstStyle/>
          <a:p>
            <a:pPr algn="ctr"/>
            <a:endParaRPr lang="en-US" sz="2195" dirty="0"/>
          </a:p>
        </p:txBody>
      </p:sp>
      <p:sp>
        <p:nvSpPr>
          <p:cNvPr id="31" name="Rectangle 1154">
            <a:extLst>
              <a:ext uri="{FF2B5EF4-FFF2-40B4-BE49-F238E27FC236}">
                <a16:creationId xmlns:a16="http://schemas.microsoft.com/office/drawing/2014/main" id="{83A482D7-88F7-64FE-3EF8-ECF4BE45FBC2}"/>
              </a:ext>
            </a:extLst>
          </p:cNvPr>
          <p:cNvSpPr>
            <a:spLocks noChangeArrowheads="1"/>
          </p:cNvSpPr>
          <p:nvPr/>
        </p:nvSpPr>
        <p:spPr bwMode="auto">
          <a:xfrm>
            <a:off x="507456" y="29105685"/>
            <a:ext cx="7675631" cy="989215"/>
          </a:xfrm>
          <a:prstGeom prst="rect">
            <a:avLst/>
          </a:prstGeom>
          <a:noFill/>
          <a:ln w="9525">
            <a:noFill/>
            <a:miter lim="800000"/>
            <a:headEnd/>
            <a:tailEnd/>
          </a:ln>
        </p:spPr>
        <p:txBody>
          <a:bodyPr lIns="0" tIns="0" rIns="0" bIns="0"/>
          <a:lstStyle/>
          <a:p>
            <a:pPr defTabSz="16691946">
              <a:spcBef>
                <a:spcPct val="20000"/>
              </a:spcBef>
            </a:pPr>
            <a:r>
              <a:rPr lang="en-US" sz="6600" b="1" dirty="0">
                <a:solidFill>
                  <a:srgbClr val="7030A0"/>
                </a:solidFill>
                <a:latin typeface="Arial" charset="0"/>
              </a:rPr>
              <a:t>Conclusion</a:t>
            </a:r>
          </a:p>
        </p:txBody>
      </p:sp>
      <p:sp>
        <p:nvSpPr>
          <p:cNvPr id="34" name="Rectangle 1154"/>
          <p:cNvSpPr>
            <a:spLocks noChangeArrowheads="1"/>
          </p:cNvSpPr>
          <p:nvPr/>
        </p:nvSpPr>
        <p:spPr bwMode="auto">
          <a:xfrm>
            <a:off x="507456" y="22420858"/>
            <a:ext cx="7675631" cy="989215"/>
          </a:xfrm>
          <a:prstGeom prst="rect">
            <a:avLst/>
          </a:prstGeom>
          <a:noFill/>
          <a:ln w="9525">
            <a:noFill/>
            <a:miter lim="800000"/>
            <a:headEnd/>
            <a:tailEnd/>
          </a:ln>
        </p:spPr>
        <p:txBody>
          <a:bodyPr lIns="0" tIns="0" rIns="0" bIns="0"/>
          <a:lstStyle/>
          <a:p>
            <a:pPr defTabSz="16691946">
              <a:spcBef>
                <a:spcPct val="20000"/>
              </a:spcBef>
            </a:pPr>
            <a:r>
              <a:rPr lang="en-US" sz="6600" b="1" dirty="0">
                <a:solidFill>
                  <a:srgbClr val="7030A0"/>
                </a:solidFill>
                <a:latin typeface="Arial" charset="0"/>
              </a:rPr>
              <a:t>Discussion</a:t>
            </a:r>
          </a:p>
        </p:txBody>
      </p:sp>
      <p:sp>
        <p:nvSpPr>
          <p:cNvPr id="32" name="Text Box 1167">
            <a:extLst>
              <a:ext uri="{FF2B5EF4-FFF2-40B4-BE49-F238E27FC236}">
                <a16:creationId xmlns:a16="http://schemas.microsoft.com/office/drawing/2014/main" id="{CFB33C3C-31F6-7B7C-4064-C3CF1E406E46}"/>
              </a:ext>
            </a:extLst>
          </p:cNvPr>
          <p:cNvSpPr txBox="1">
            <a:spLocks noChangeArrowheads="1"/>
          </p:cNvSpPr>
          <p:nvPr/>
        </p:nvSpPr>
        <p:spPr bwMode="auto">
          <a:xfrm>
            <a:off x="335904" y="24026948"/>
            <a:ext cx="10830881" cy="4601411"/>
          </a:xfrm>
          <a:prstGeom prst="rect">
            <a:avLst/>
          </a:prstGeom>
          <a:solidFill>
            <a:schemeClr val="bg1"/>
          </a:solidFill>
          <a:ln w="25400">
            <a:solidFill>
              <a:schemeClr val="tx1"/>
            </a:solidFill>
            <a:miter lim="800000"/>
            <a:headEnd type="none" w="sm" len="sm"/>
            <a:tailEnd type="none" w="sm" len="sm"/>
          </a:ln>
        </p:spPr>
        <p:txBody>
          <a:bodyPr lIns="82020" tIns="41010" rIns="82020" bIns="41010"/>
          <a:lstStyle/>
          <a:p>
            <a:pPr marL="0" marR="0" indent="457200">
              <a:spcBef>
                <a:spcPts val="0"/>
              </a:spcBef>
              <a:spcAft>
                <a:spcPts val="0"/>
              </a:spcAft>
            </a:pPr>
            <a:r>
              <a:rPr lang="en-US" sz="2900" dirty="0">
                <a:effectLst/>
                <a:latin typeface="Arial" panose="020B0604020202020204" pitchFamily="34" charset="0"/>
                <a:ea typeface="Calibri" panose="020F0502020204030204" pitchFamily="34" charset="0"/>
              </a:rPr>
              <a:t>The etiology of this patient’s chronic wrist pain and hand deformities was initially unclear. Her history included RA, positive RF, chronic wrist pain and deformity, and lung cancer. The differential included wrist pain secondary to congenital Madelung deformity versus RA. Her repeat RF was low positive and CCP was negative. Her prior RF positivity may have been secondary to malignancy.</a:t>
            </a:r>
            <a:r>
              <a:rPr lang="en-US" sz="2900" baseline="30000" dirty="0">
                <a:effectLst/>
                <a:latin typeface="Arial" panose="020B0604020202020204" pitchFamily="34" charset="0"/>
                <a:ea typeface="Calibri" panose="020F0502020204030204" pitchFamily="34" charset="0"/>
              </a:rPr>
              <a:t>2</a:t>
            </a:r>
            <a:r>
              <a:rPr lang="en-US" sz="2900" dirty="0">
                <a:effectLst/>
                <a:latin typeface="Arial" panose="020B0604020202020204" pitchFamily="34" charset="0"/>
                <a:ea typeface="Calibri" panose="020F0502020204030204" pitchFamily="34" charset="0"/>
              </a:rPr>
              <a:t> Physical exam did not reveal any signs of synovitis. X-rays did not exhibit erosive changes but did confirm deformity. This case demonstrates the need to rule out confounding factors in patients with a history of elevated RF. </a:t>
            </a:r>
            <a:endParaRPr lang="en-US" sz="2900" dirty="0">
              <a:effectLst/>
              <a:latin typeface="+mj-l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E34EB9F6-9280-0FD2-DE5F-A60730AB9AB1}"/>
              </a:ext>
            </a:extLst>
          </p:cNvPr>
          <p:cNvSpPr/>
          <p:nvPr/>
        </p:nvSpPr>
        <p:spPr bwMode="auto">
          <a:xfrm flipV="1">
            <a:off x="31141265" y="19776767"/>
            <a:ext cx="3528217" cy="967504"/>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ysClr val="windowText" lastClr="000000"/>
              </a:solidFill>
              <a:effectLst/>
              <a:latin typeface="Times New Roman" charset="0"/>
            </a:endParaRPr>
          </a:p>
        </p:txBody>
      </p:sp>
      <p:graphicFrame>
        <p:nvGraphicFramePr>
          <p:cNvPr id="3" name="Table 2">
            <a:extLst>
              <a:ext uri="{FF2B5EF4-FFF2-40B4-BE49-F238E27FC236}">
                <a16:creationId xmlns:a16="http://schemas.microsoft.com/office/drawing/2014/main" id="{5AB39E55-B05A-60F0-39BA-50A6466F76A6}"/>
              </a:ext>
            </a:extLst>
          </p:cNvPr>
          <p:cNvGraphicFramePr>
            <a:graphicFrameLocks noGrp="1"/>
          </p:cNvGraphicFramePr>
          <p:nvPr>
            <p:extLst>
              <p:ext uri="{D42A27DB-BD31-4B8C-83A1-F6EECF244321}">
                <p14:modId xmlns:p14="http://schemas.microsoft.com/office/powerpoint/2010/main" val="3874487223"/>
              </p:ext>
            </p:extLst>
          </p:nvPr>
        </p:nvGraphicFramePr>
        <p:xfrm>
          <a:off x="12005225" y="15934566"/>
          <a:ext cx="17815700" cy="3566160"/>
        </p:xfrm>
        <a:graphic>
          <a:graphicData uri="http://schemas.openxmlformats.org/drawingml/2006/table">
            <a:tbl>
              <a:tblPr firstRow="1" bandRow="1">
                <a:tableStyleId>{EB9631B5-78F2-41C9-869B-9F39066F8104}</a:tableStyleId>
              </a:tblPr>
              <a:tblGrid>
                <a:gridCol w="4748520">
                  <a:extLst>
                    <a:ext uri="{9D8B030D-6E8A-4147-A177-3AD203B41FA5}">
                      <a16:colId xmlns:a16="http://schemas.microsoft.com/office/drawing/2014/main" val="3729369405"/>
                    </a:ext>
                  </a:extLst>
                </a:gridCol>
                <a:gridCol w="6533590">
                  <a:extLst>
                    <a:ext uri="{9D8B030D-6E8A-4147-A177-3AD203B41FA5}">
                      <a16:colId xmlns:a16="http://schemas.microsoft.com/office/drawing/2014/main" val="920964902"/>
                    </a:ext>
                  </a:extLst>
                </a:gridCol>
                <a:gridCol w="6533590">
                  <a:extLst>
                    <a:ext uri="{9D8B030D-6E8A-4147-A177-3AD203B41FA5}">
                      <a16:colId xmlns:a16="http://schemas.microsoft.com/office/drawing/2014/main" val="1733767906"/>
                    </a:ext>
                  </a:extLst>
                </a:gridCol>
              </a:tblGrid>
              <a:tr h="0">
                <a:tc>
                  <a:txBody>
                    <a:bodyPr/>
                    <a:lstStyle/>
                    <a:p>
                      <a:endParaRPr lang="en-US" dirty="0"/>
                    </a:p>
                    <a:p>
                      <a:endParaRPr lang="en-US" dirty="0"/>
                    </a:p>
                    <a:p>
                      <a:endParaRPr lang="en-US" dirty="0"/>
                    </a:p>
                  </a:txBody>
                  <a:tcP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5400" dirty="0"/>
                        <a:t>Prior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5400" dirty="0"/>
                        <a:t>Repeat test</a:t>
                      </a:r>
                    </a:p>
                  </a:txBody>
                  <a:tcPr>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7249642"/>
                  </a:ext>
                </a:extLst>
              </a:tr>
              <a:tr h="1323791">
                <a:tc>
                  <a:txBody>
                    <a:bodyPr/>
                    <a:lstStyle/>
                    <a:p>
                      <a:pPr>
                        <a:lnSpc>
                          <a:spcPct val="100000"/>
                        </a:lnSpc>
                      </a:pPr>
                      <a:r>
                        <a:rPr lang="en-US" sz="5400" dirty="0"/>
                        <a:t>Rheumatoid Factor</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200000"/>
                        </a:lnSpc>
                      </a:pPr>
                      <a:r>
                        <a:rPr lang="en-US" sz="5000" dirty="0"/>
                        <a:t>39 IU/mL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200000"/>
                        </a:lnSpc>
                      </a:pPr>
                      <a:r>
                        <a:rPr lang="en-US" sz="5000" dirty="0"/>
                        <a:t>21 IU/mL</a:t>
                      </a: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9110943"/>
                  </a:ext>
                </a:extLst>
              </a:tr>
              <a:tr h="713981">
                <a:tc>
                  <a:txBody>
                    <a:bodyPr/>
                    <a:lstStyle/>
                    <a:p>
                      <a:r>
                        <a:rPr lang="en-US" sz="5400" dirty="0"/>
                        <a:t>CCP Abs</a:t>
                      </a:r>
                    </a:p>
                  </a:txBody>
                  <a:tcP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000" dirty="0"/>
                        <a:t>5 units/mL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000" dirty="0"/>
                        <a:t>1.4 units/mL</a:t>
                      </a:r>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5293640"/>
                  </a:ext>
                </a:extLst>
              </a:tr>
            </a:tbl>
          </a:graphicData>
        </a:graphic>
      </p:graphicFrame>
      <p:sp>
        <p:nvSpPr>
          <p:cNvPr id="37" name="TextBox 36">
            <a:extLst>
              <a:ext uri="{FF2B5EF4-FFF2-40B4-BE49-F238E27FC236}">
                <a16:creationId xmlns:a16="http://schemas.microsoft.com/office/drawing/2014/main" id="{DDC3C2F1-388B-CC31-CA98-CC40354780E8}"/>
              </a:ext>
            </a:extLst>
          </p:cNvPr>
          <p:cNvSpPr txBox="1"/>
          <p:nvPr/>
        </p:nvSpPr>
        <p:spPr>
          <a:xfrm rot="10800000" flipV="1">
            <a:off x="329347" y="30798567"/>
            <a:ext cx="10792642" cy="74174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RF can be elevated in the sera of individuals with diseases other than RA. It should be noted that RF can be positive in up to 10% of normal patients, particularly as they age.</a:t>
            </a:r>
            <a:r>
              <a:rPr lang="en-US" sz="28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2800" dirty="0">
                <a:effectLst/>
                <a:latin typeface="Arial" panose="020B0604020202020204" pitchFamily="34" charset="0"/>
                <a:ea typeface="Calibri" panose="020F0502020204030204" pitchFamily="34" charset="0"/>
                <a:cs typeface="Times New Roman" panose="02020603050405020304" pitchFamily="18" charset="0"/>
              </a:rPr>
              <a:t> Many chronic infections and malignancy are known to produce RF. While RF has been reported to have a sensitivity ranging from 60-90% depending on the stage of disease, the specificity is just 85%.</a:t>
            </a:r>
            <a:r>
              <a:rPr lang="en-US" sz="2800" baseline="30000" dirty="0">
                <a:effectLst/>
                <a:latin typeface="Arial" panose="020B0604020202020204" pitchFamily="34" charset="0"/>
                <a:ea typeface="Calibri" panose="020F0502020204030204" pitchFamily="34" charset="0"/>
                <a:cs typeface="Times New Roman" panose="02020603050405020304" pitchFamily="18" charset="0"/>
              </a:rPr>
              <a:t>1</a:t>
            </a:r>
            <a:r>
              <a:rPr lang="en-US" sz="2800" dirty="0">
                <a:effectLst/>
                <a:latin typeface="Arial" panose="020B0604020202020204" pitchFamily="34" charset="0"/>
                <a:ea typeface="Calibri" panose="020F0502020204030204" pitchFamily="34" charset="0"/>
                <a:cs typeface="Times New Roman" panose="02020603050405020304" pitchFamily="18" charset="0"/>
              </a:rPr>
              <a:t> Therefore, it is imperative to test suspected RA patients for CCP antibody positivity which has a specificity of 96%.</a:t>
            </a:r>
            <a:r>
              <a:rPr lang="en-US" sz="2800" baseline="30000" dirty="0">
                <a:effectLst/>
                <a:latin typeface="Arial" panose="020B0604020202020204" pitchFamily="34" charset="0"/>
                <a:ea typeface="Calibri" panose="020F0502020204030204" pitchFamily="34" charset="0"/>
                <a:cs typeface="Times New Roman" panose="02020603050405020304" pitchFamily="18" charset="0"/>
              </a:rPr>
              <a:t>6</a:t>
            </a:r>
            <a:r>
              <a:rPr lang="en-US" sz="2800" dirty="0">
                <a:effectLst/>
                <a:latin typeface="Arial" panose="020B0604020202020204" pitchFamily="34" charset="0"/>
                <a:ea typeface="Calibri" panose="020F0502020204030204" pitchFamily="34" charset="0"/>
                <a:cs typeface="Times New Roman" panose="02020603050405020304" pitchFamily="18" charset="0"/>
              </a:rPr>
              <a:t> Physical exam is crucial to evaluate for synovitis and joint damage. Xray and US can confirm physical exam findings or show other pathology. This combination of specific testing with clinical signs and symptoms of disease is important to establishing RA diagnosis, determining choice of therapy, and estimating prognosis. To illustrate these conclusions, in a recent study of 138 patients with positive RF &gt;30 IU/mL and negative citric citrullinated peptide (CCP) antibodies, 20 were referred to rheumatology, where only 4 were diagnosed with RA, 3%.</a:t>
            </a:r>
            <a:r>
              <a:rPr lang="en-US" sz="2800" baseline="30000" dirty="0">
                <a:effectLst/>
                <a:latin typeface="Arial" panose="020B0604020202020204" pitchFamily="34" charset="0"/>
                <a:ea typeface="Calibri" panose="020F0502020204030204" pitchFamily="34" charset="0"/>
                <a:cs typeface="Times New Roman" panose="02020603050405020304" pitchFamily="18" charset="0"/>
              </a:rPr>
              <a:t>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1" name="Picture 40">
            <a:extLst>
              <a:ext uri="{FF2B5EF4-FFF2-40B4-BE49-F238E27FC236}">
                <a16:creationId xmlns:a16="http://schemas.microsoft.com/office/drawing/2014/main" id="{B5E3953F-7A77-D24C-5B81-4683722CB5CE}"/>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22750566" y="27244312"/>
            <a:ext cx="6858000" cy="6858000"/>
          </a:xfrm>
          <a:prstGeom prst="rect">
            <a:avLst/>
          </a:prstGeom>
        </p:spPr>
      </p:pic>
      <p:pic>
        <p:nvPicPr>
          <p:cNvPr id="43" name="Picture 42">
            <a:extLst>
              <a:ext uri="{FF2B5EF4-FFF2-40B4-BE49-F238E27FC236}">
                <a16:creationId xmlns:a16="http://schemas.microsoft.com/office/drawing/2014/main" id="{E6B8B077-3719-6CAA-E01B-1B1D1D150386}"/>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31141265" y="27257292"/>
            <a:ext cx="6858000" cy="6858000"/>
          </a:xfrm>
          <a:prstGeom prst="rect">
            <a:avLst/>
          </a:prstGeom>
        </p:spPr>
      </p:pic>
      <p:pic>
        <p:nvPicPr>
          <p:cNvPr id="46" name="Picture 45">
            <a:extLst>
              <a:ext uri="{FF2B5EF4-FFF2-40B4-BE49-F238E27FC236}">
                <a16:creationId xmlns:a16="http://schemas.microsoft.com/office/drawing/2014/main" id="{D6F6F8F6-964D-87E2-BC7A-1129857D2200}"/>
              </a:ext>
            </a:extLst>
          </p:cNvPr>
          <p:cNvPicPr>
            <a:picLocks/>
          </p:cNvPicPr>
          <p:nvPr/>
        </p:nvPicPr>
        <p:blipFill>
          <a:blip r:embed="rId10">
            <a:extLst>
              <a:ext uri="{28A0092B-C50C-407E-A947-70E740481C1C}">
                <a14:useLocalDpi xmlns:a14="http://schemas.microsoft.com/office/drawing/2010/main" val="0"/>
              </a:ext>
            </a:extLst>
          </a:blip>
          <a:stretch>
            <a:fillRect/>
          </a:stretch>
        </p:blipFill>
        <p:spPr>
          <a:xfrm>
            <a:off x="12005225" y="27217267"/>
            <a:ext cx="6858000" cy="6858000"/>
          </a:xfrm>
          <a:prstGeom prst="rect">
            <a:avLst/>
          </a:prstGeom>
        </p:spPr>
      </p:pic>
      <p:sp>
        <p:nvSpPr>
          <p:cNvPr id="49" name="Rectangle 48">
            <a:extLst>
              <a:ext uri="{FF2B5EF4-FFF2-40B4-BE49-F238E27FC236}">
                <a16:creationId xmlns:a16="http://schemas.microsoft.com/office/drawing/2014/main" id="{6D25D5C6-4BA1-E989-6B55-82D78BC6EDE9}"/>
              </a:ext>
            </a:extLst>
          </p:cNvPr>
          <p:cNvSpPr/>
          <p:nvPr/>
        </p:nvSpPr>
        <p:spPr bwMode="auto">
          <a:xfrm flipV="1">
            <a:off x="22787360" y="20124973"/>
            <a:ext cx="3528217" cy="967504"/>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ysClr val="windowText" lastClr="000000"/>
              </a:solidFill>
              <a:effectLst/>
              <a:latin typeface="Times New Roman" charset="0"/>
            </a:endParaRPr>
          </a:p>
        </p:txBody>
      </p:sp>
      <p:sp>
        <p:nvSpPr>
          <p:cNvPr id="50" name="Rectangle 49">
            <a:extLst>
              <a:ext uri="{FF2B5EF4-FFF2-40B4-BE49-F238E27FC236}">
                <a16:creationId xmlns:a16="http://schemas.microsoft.com/office/drawing/2014/main" id="{DC256B04-45EA-B381-3F5F-BF5B0314C1E7}"/>
              </a:ext>
            </a:extLst>
          </p:cNvPr>
          <p:cNvSpPr/>
          <p:nvPr/>
        </p:nvSpPr>
        <p:spPr bwMode="auto">
          <a:xfrm flipV="1">
            <a:off x="22787360" y="27404125"/>
            <a:ext cx="3528217" cy="967504"/>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ysClr val="windowText" lastClr="000000"/>
              </a:solidFill>
              <a:effectLst/>
              <a:latin typeface="Times New Roman" charset="0"/>
            </a:endParaRPr>
          </a:p>
        </p:txBody>
      </p:sp>
      <p:sp>
        <p:nvSpPr>
          <p:cNvPr id="51" name="Rectangle 50">
            <a:extLst>
              <a:ext uri="{FF2B5EF4-FFF2-40B4-BE49-F238E27FC236}">
                <a16:creationId xmlns:a16="http://schemas.microsoft.com/office/drawing/2014/main" id="{D645F9C9-A8B1-741C-5B98-41051CB4A556}"/>
              </a:ext>
            </a:extLst>
          </p:cNvPr>
          <p:cNvSpPr/>
          <p:nvPr/>
        </p:nvSpPr>
        <p:spPr bwMode="auto">
          <a:xfrm flipV="1">
            <a:off x="31141265" y="27453017"/>
            <a:ext cx="3528217" cy="967504"/>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ysClr val="windowText" lastClr="000000"/>
              </a:solidFill>
              <a:effectLst/>
              <a:latin typeface="Times New Roman" charset="0"/>
            </a:endParaRPr>
          </a:p>
        </p:txBody>
      </p:sp>
      <p:sp>
        <p:nvSpPr>
          <p:cNvPr id="5" name="TextBox 4">
            <a:extLst>
              <a:ext uri="{FF2B5EF4-FFF2-40B4-BE49-F238E27FC236}">
                <a16:creationId xmlns:a16="http://schemas.microsoft.com/office/drawing/2014/main" id="{45E43A64-2B5C-5446-A8DD-B465AF17E2E9}"/>
              </a:ext>
            </a:extLst>
          </p:cNvPr>
          <p:cNvSpPr txBox="1"/>
          <p:nvPr/>
        </p:nvSpPr>
        <p:spPr>
          <a:xfrm>
            <a:off x="19028042" y="27793848"/>
            <a:ext cx="2680905" cy="1292662"/>
          </a:xfrm>
          <a:prstGeom prst="rect">
            <a:avLst/>
          </a:prstGeom>
          <a:noFill/>
        </p:spPr>
        <p:txBody>
          <a:bodyPr wrap="square" rtlCol="0">
            <a:spAutoFit/>
          </a:bodyPr>
          <a:lstStyle/>
          <a:p>
            <a:r>
              <a:rPr lang="en-US" sz="2600" dirty="0">
                <a:latin typeface="+mj-lt"/>
              </a:rPr>
              <a:t>Figure 4. Oblique x-ray of normal hand.</a:t>
            </a:r>
            <a:r>
              <a:rPr lang="en-US" sz="2600" baseline="30000" dirty="0">
                <a:latin typeface="+mj-lt"/>
              </a:rPr>
              <a:t>8</a:t>
            </a:r>
            <a:endParaRPr lang="en-US" sz="2600" dirty="0">
              <a:latin typeface="+mj-lt"/>
            </a:endParaRPr>
          </a:p>
        </p:txBody>
      </p:sp>
      <p:sp>
        <p:nvSpPr>
          <p:cNvPr id="8" name="TextBox 7">
            <a:extLst>
              <a:ext uri="{FF2B5EF4-FFF2-40B4-BE49-F238E27FC236}">
                <a16:creationId xmlns:a16="http://schemas.microsoft.com/office/drawing/2014/main" id="{C98E0C54-9ABE-541B-98E1-636DEFD11DBA}"/>
              </a:ext>
            </a:extLst>
          </p:cNvPr>
          <p:cNvSpPr txBox="1"/>
          <p:nvPr/>
        </p:nvSpPr>
        <p:spPr>
          <a:xfrm>
            <a:off x="22739878" y="34243208"/>
            <a:ext cx="14517892" cy="492443"/>
          </a:xfrm>
          <a:prstGeom prst="rect">
            <a:avLst/>
          </a:prstGeom>
          <a:noFill/>
        </p:spPr>
        <p:txBody>
          <a:bodyPr wrap="square" rtlCol="0">
            <a:spAutoFit/>
          </a:bodyPr>
          <a:lstStyle/>
          <a:p>
            <a:r>
              <a:rPr lang="en-US" sz="2600" dirty="0">
                <a:latin typeface="+mj-lt"/>
              </a:rPr>
              <a:t>Figures 5 and 6.</a:t>
            </a:r>
            <a:r>
              <a:rPr lang="en-US" sz="2600" dirty="0">
                <a:solidFill>
                  <a:srgbClr val="222222"/>
                </a:solidFill>
                <a:latin typeface="Calibri" panose="020F0502020204030204" pitchFamily="34" charset="0"/>
                <a:cs typeface="Calibri" panose="020F0502020204030204" pitchFamily="34" charset="0"/>
              </a:rPr>
              <a:t> </a:t>
            </a:r>
            <a:r>
              <a:rPr lang="en-US" sz="2600" dirty="0">
                <a:solidFill>
                  <a:srgbClr val="222222"/>
                </a:solidFill>
                <a:latin typeface="+mj-lt"/>
                <a:cs typeface="Calibri" panose="020F0502020204030204" pitchFamily="34" charset="0"/>
              </a:rPr>
              <a:t>Oblique views of patient’s right and left hands</a:t>
            </a:r>
            <a:r>
              <a:rPr lang="en-US" sz="2600" dirty="0">
                <a:latin typeface="+mj-lt"/>
              </a:rPr>
              <a:t>. </a:t>
            </a:r>
          </a:p>
        </p:txBody>
      </p:sp>
      <p:sp>
        <p:nvSpPr>
          <p:cNvPr id="9" name="TextBox 8">
            <a:extLst>
              <a:ext uri="{FF2B5EF4-FFF2-40B4-BE49-F238E27FC236}">
                <a16:creationId xmlns:a16="http://schemas.microsoft.com/office/drawing/2014/main" id="{3A6E97B3-9211-FA4D-68CD-EC3CC32AC9AE}"/>
              </a:ext>
            </a:extLst>
          </p:cNvPr>
          <p:cNvSpPr txBox="1"/>
          <p:nvPr/>
        </p:nvSpPr>
        <p:spPr>
          <a:xfrm>
            <a:off x="22787360" y="26724824"/>
            <a:ext cx="14517892" cy="492443"/>
          </a:xfrm>
          <a:prstGeom prst="rect">
            <a:avLst/>
          </a:prstGeom>
          <a:noFill/>
        </p:spPr>
        <p:txBody>
          <a:bodyPr wrap="square" rtlCol="0">
            <a:spAutoFit/>
          </a:bodyPr>
          <a:lstStyle/>
          <a:p>
            <a:r>
              <a:rPr lang="en-US" sz="2600" dirty="0">
                <a:latin typeface="+mj-lt"/>
              </a:rPr>
              <a:t>Figures 2 and 3.</a:t>
            </a:r>
            <a:r>
              <a:rPr lang="en-US" sz="2600" dirty="0">
                <a:solidFill>
                  <a:srgbClr val="222222"/>
                </a:solidFill>
                <a:latin typeface="Calibri" panose="020F0502020204030204" pitchFamily="34" charset="0"/>
                <a:cs typeface="Calibri" panose="020F0502020204030204" pitchFamily="34" charset="0"/>
              </a:rPr>
              <a:t> </a:t>
            </a:r>
            <a:r>
              <a:rPr lang="en-US" sz="2600" dirty="0">
                <a:solidFill>
                  <a:srgbClr val="222222"/>
                </a:solidFill>
                <a:latin typeface="+mj-lt"/>
                <a:cs typeface="Calibri" panose="020F0502020204030204" pitchFamily="34" charset="0"/>
              </a:rPr>
              <a:t>Posteroanterior views of patient’s right and left hands</a:t>
            </a:r>
            <a:r>
              <a:rPr lang="en-US" sz="2600" dirty="0">
                <a:latin typeface="+mj-lt"/>
              </a:rPr>
              <a:t>. </a:t>
            </a:r>
          </a:p>
        </p:txBody>
      </p:sp>
      <p:sp>
        <p:nvSpPr>
          <p:cNvPr id="10" name="TextBox 9">
            <a:extLst>
              <a:ext uri="{FF2B5EF4-FFF2-40B4-BE49-F238E27FC236}">
                <a16:creationId xmlns:a16="http://schemas.microsoft.com/office/drawing/2014/main" id="{58871C61-65C3-9B26-C87D-E2AAC08E54B4}"/>
              </a:ext>
            </a:extLst>
          </p:cNvPr>
          <p:cNvSpPr txBox="1"/>
          <p:nvPr/>
        </p:nvSpPr>
        <p:spPr>
          <a:xfrm>
            <a:off x="30014308" y="18707712"/>
            <a:ext cx="6858000" cy="892552"/>
          </a:xfrm>
          <a:prstGeom prst="rect">
            <a:avLst/>
          </a:prstGeom>
          <a:noFill/>
        </p:spPr>
        <p:txBody>
          <a:bodyPr wrap="square" rtlCol="0">
            <a:spAutoFit/>
          </a:bodyPr>
          <a:lstStyle/>
          <a:p>
            <a:r>
              <a:rPr lang="en-US" sz="2600" dirty="0">
                <a:latin typeface="+mj-lt"/>
              </a:rPr>
              <a:t>Table 1.</a:t>
            </a:r>
            <a:r>
              <a:rPr lang="en-US" sz="2600" dirty="0">
                <a:solidFill>
                  <a:srgbClr val="222222"/>
                </a:solidFill>
                <a:latin typeface="Calibri" panose="020F0502020204030204" pitchFamily="34" charset="0"/>
                <a:cs typeface="Calibri" panose="020F0502020204030204" pitchFamily="34" charset="0"/>
              </a:rPr>
              <a:t> </a:t>
            </a:r>
            <a:r>
              <a:rPr lang="en-US" sz="2600" dirty="0">
                <a:latin typeface="+mj-lt"/>
              </a:rPr>
              <a:t>Laboratory results before and after presentation and exam in clinic. </a:t>
            </a:r>
          </a:p>
        </p:txBody>
      </p:sp>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B0231ADE-3AC2-4351-A4DE-E776D60EF092}"/>
</file>

<file path=customXml/itemProps2.xml><?xml version="1.0" encoding="utf-8"?>
<ds:datastoreItem xmlns:ds="http://schemas.openxmlformats.org/officeDocument/2006/customXml" ds:itemID="{652E471B-AA0C-44FF-AFD9-4DF7E3BB1C29}"/>
</file>

<file path=customXml/itemProps3.xml><?xml version="1.0" encoding="utf-8"?>
<ds:datastoreItem xmlns:ds="http://schemas.openxmlformats.org/officeDocument/2006/customXml" ds:itemID="{7FE5F820-A52A-47D0-9538-278821398281}"/>
</file>

<file path=docProps/app.xml><?xml version="1.0" encoding="utf-8"?>
<Properties xmlns="http://schemas.openxmlformats.org/officeDocument/2006/extended-properties" xmlns:vt="http://schemas.openxmlformats.org/officeDocument/2006/docPropsVTypes">
  <Template>C:\MSOffice\Templates\Blank Presentation.pot</Template>
  <TotalTime>4749</TotalTime>
  <Words>1480</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Roboto</vt:lpstr>
      <vt:lpstr>Times New Roman</vt:lpstr>
      <vt:lpstr>Blank Presentation</vt:lpstr>
      <vt:lpstr>  Wrist pain plus positive rheumatoid factor:  When rheumatoid arthritis is not rheumatoid arthritis  Elizabeth Long1, Michael J. Reep, D.O.2, Stephen M. Lindsey, M.D.2 1LSUHSC School of Medicine, New Orleans, LA 2 Department of Medicine, Rheumatology, LSU Health Sciences Center, New Orleans, 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Elizabeth Lucile Long</cp:lastModifiedBy>
  <cp:revision>244</cp:revision>
  <cp:lastPrinted>2000-03-29T22:47:03Z</cp:lastPrinted>
  <dcterms:created xsi:type="dcterms:W3CDTF">1995-06-17T23:31:02Z</dcterms:created>
  <dcterms:modified xsi:type="dcterms:W3CDTF">2024-03-28T22:54:53Z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