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92608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21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EAC"/>
    <a:srgbClr val="FFFFCC"/>
    <a:srgbClr val="CCCCFF"/>
    <a:srgbClr val="9999FF"/>
    <a:srgbClr val="FFEC4B"/>
    <a:srgbClr val="6217E9"/>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85" autoAdjust="0"/>
    <p:restoredTop sz="96247" autoAdjust="0"/>
  </p:normalViewPr>
  <p:slideViewPr>
    <p:cSldViewPr>
      <p:cViewPr>
        <p:scale>
          <a:sx n="30" d="100"/>
          <a:sy n="30" d="100"/>
        </p:scale>
        <p:origin x="494" y="19"/>
      </p:cViewPr>
      <p:guideLst>
        <p:guide orient="horz" pos="921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8"/>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950580" indent="0" algn="ctr">
              <a:buNone/>
              <a:defRPr>
                <a:solidFill>
                  <a:schemeClr val="tx1">
                    <a:tint val="75000"/>
                  </a:schemeClr>
                </a:solidFill>
              </a:defRPr>
            </a:lvl2pPr>
            <a:lvl3pPr marL="3901160" indent="0" algn="ctr">
              <a:buNone/>
              <a:defRPr>
                <a:solidFill>
                  <a:schemeClr val="tx1">
                    <a:tint val="75000"/>
                  </a:schemeClr>
                </a:solidFill>
              </a:defRPr>
            </a:lvl3pPr>
            <a:lvl4pPr marL="5851738" indent="0" algn="ctr">
              <a:buNone/>
              <a:defRPr>
                <a:solidFill>
                  <a:schemeClr val="tx1">
                    <a:tint val="75000"/>
                  </a:schemeClr>
                </a:solidFill>
              </a:defRPr>
            </a:lvl4pPr>
            <a:lvl5pPr marL="7802317" indent="0" algn="ctr">
              <a:buNone/>
              <a:defRPr>
                <a:solidFill>
                  <a:schemeClr val="tx1">
                    <a:tint val="75000"/>
                  </a:schemeClr>
                </a:solidFill>
              </a:defRPr>
            </a:lvl5pPr>
            <a:lvl6pPr marL="9752897" indent="0" algn="ctr">
              <a:buNone/>
              <a:defRPr>
                <a:solidFill>
                  <a:schemeClr val="tx1">
                    <a:tint val="75000"/>
                  </a:schemeClr>
                </a:solidFill>
              </a:defRPr>
            </a:lvl6pPr>
            <a:lvl7pPr marL="11703477" indent="0" algn="ctr">
              <a:buNone/>
              <a:defRPr>
                <a:solidFill>
                  <a:schemeClr val="tx1">
                    <a:tint val="75000"/>
                  </a:schemeClr>
                </a:solidFill>
              </a:defRPr>
            </a:lvl7pPr>
            <a:lvl8pPr marL="13654057" indent="0" algn="ctr">
              <a:buNone/>
              <a:defRPr>
                <a:solidFill>
                  <a:schemeClr val="tx1">
                    <a:tint val="75000"/>
                  </a:schemeClr>
                </a:solidFill>
              </a:defRPr>
            </a:lvl8pPr>
            <a:lvl9pPr marL="156046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4"/>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4"/>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2776"/>
            <a:ext cx="32644080" cy="5811520"/>
          </a:xfrm>
        </p:spPr>
        <p:txBody>
          <a:bodyPr anchor="t"/>
          <a:lstStyle>
            <a:lvl1pPr algn="l">
              <a:defRPr sz="17065" b="1" cap="all"/>
            </a:lvl1pPr>
          </a:lstStyle>
          <a:p>
            <a:r>
              <a:rPr lang="en-US"/>
              <a:t>Click to edit Master title style</a:t>
            </a:r>
          </a:p>
        </p:txBody>
      </p:sp>
      <p:sp>
        <p:nvSpPr>
          <p:cNvPr id="3" name="Text Placeholder 2"/>
          <p:cNvSpPr>
            <a:spLocks noGrp="1"/>
          </p:cNvSpPr>
          <p:nvPr>
            <p:ph type="body" idx="1"/>
          </p:nvPr>
        </p:nvSpPr>
        <p:spPr>
          <a:xfrm>
            <a:off x="3033714" y="12401978"/>
            <a:ext cx="32644080" cy="6400798"/>
          </a:xfrm>
        </p:spPr>
        <p:txBody>
          <a:bodyPr anchor="b"/>
          <a:lstStyle>
            <a:lvl1pPr marL="0" indent="0">
              <a:buNone/>
              <a:defRPr sz="8533">
                <a:solidFill>
                  <a:schemeClr val="tx1">
                    <a:tint val="75000"/>
                  </a:schemeClr>
                </a:solidFill>
              </a:defRPr>
            </a:lvl1pPr>
            <a:lvl2pPr marL="1950580" indent="0">
              <a:buNone/>
              <a:defRPr sz="7695">
                <a:solidFill>
                  <a:schemeClr val="tx1">
                    <a:tint val="75000"/>
                  </a:schemeClr>
                </a:solidFill>
              </a:defRPr>
            </a:lvl2pPr>
            <a:lvl3pPr marL="3901160" indent="0">
              <a:buNone/>
              <a:defRPr sz="6857">
                <a:solidFill>
                  <a:schemeClr val="tx1">
                    <a:tint val="75000"/>
                  </a:schemeClr>
                </a:solidFill>
              </a:defRPr>
            </a:lvl3pPr>
            <a:lvl4pPr marL="5851738" indent="0">
              <a:buNone/>
              <a:defRPr sz="5943">
                <a:solidFill>
                  <a:schemeClr val="tx1">
                    <a:tint val="75000"/>
                  </a:schemeClr>
                </a:solidFill>
              </a:defRPr>
            </a:lvl4pPr>
            <a:lvl5pPr marL="7802317" indent="0">
              <a:buNone/>
              <a:defRPr sz="5943">
                <a:solidFill>
                  <a:schemeClr val="tx1">
                    <a:tint val="75000"/>
                  </a:schemeClr>
                </a:solidFill>
              </a:defRPr>
            </a:lvl5pPr>
            <a:lvl6pPr marL="9752897" indent="0">
              <a:buNone/>
              <a:defRPr sz="5943">
                <a:solidFill>
                  <a:schemeClr val="tx1">
                    <a:tint val="75000"/>
                  </a:schemeClr>
                </a:solidFill>
              </a:defRPr>
            </a:lvl6pPr>
            <a:lvl7pPr marL="11703477" indent="0">
              <a:buNone/>
              <a:defRPr sz="5943">
                <a:solidFill>
                  <a:schemeClr val="tx1">
                    <a:tint val="75000"/>
                  </a:schemeClr>
                </a:solidFill>
              </a:defRPr>
            </a:lvl7pPr>
            <a:lvl8pPr marL="13654057" indent="0">
              <a:buNone/>
              <a:defRPr sz="5943">
                <a:solidFill>
                  <a:schemeClr val="tx1">
                    <a:tint val="75000"/>
                  </a:schemeClr>
                </a:solidFill>
              </a:defRPr>
            </a:lvl8pPr>
            <a:lvl9pPr marL="15604635" indent="0">
              <a:buNone/>
              <a:defRPr sz="59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3" y="6549817"/>
            <a:ext cx="16968789"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4" name="Content Placeholder 3"/>
          <p:cNvSpPr>
            <a:spLocks noGrp="1"/>
          </p:cNvSpPr>
          <p:nvPr>
            <p:ph sz="half" idx="2"/>
          </p:nvPr>
        </p:nvSpPr>
        <p:spPr>
          <a:xfrm>
            <a:off x="1920243" y="9279470"/>
            <a:ext cx="16968789"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6549817"/>
            <a:ext cx="16975455"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6" name="Content Placeholder 5"/>
          <p:cNvSpPr>
            <a:spLocks noGrp="1"/>
          </p:cNvSpPr>
          <p:nvPr>
            <p:ph sz="quarter" idx="4"/>
          </p:nvPr>
        </p:nvSpPr>
        <p:spPr>
          <a:xfrm>
            <a:off x="19509108" y="9279470"/>
            <a:ext cx="16975455"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4/2/2024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4/2/2024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4/2/2024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1165013"/>
            <a:ext cx="12634914" cy="4958080"/>
          </a:xfrm>
        </p:spPr>
        <p:txBody>
          <a:bodyPr anchor="b"/>
          <a:lstStyle>
            <a:lvl1pPr algn="l">
              <a:defRPr sz="8533"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637"/>
            </a:lvl1pPr>
            <a:lvl2pPr>
              <a:defRPr sz="11961"/>
            </a:lvl2pPr>
            <a:lvl3pPr>
              <a:defRPr sz="10208"/>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5" y="6123096"/>
            <a:ext cx="12634914" cy="20015202"/>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1"/>
            <a:ext cx="23042880" cy="2418082"/>
          </a:xfrm>
        </p:spPr>
        <p:txBody>
          <a:bodyPr anchor="b"/>
          <a:lstStyle>
            <a:lvl1pPr algn="l">
              <a:defRPr sz="8533" b="1"/>
            </a:lvl1pPr>
          </a:lstStyle>
          <a:p>
            <a:r>
              <a:rPr lang="en-US"/>
              <a:t>Click to edit Master title style</a:t>
            </a:r>
          </a:p>
        </p:txBody>
      </p:sp>
      <p:sp>
        <p:nvSpPr>
          <p:cNvPr id="3" name="Picture Placeholder 2"/>
          <p:cNvSpPr>
            <a:spLocks noGrp="1"/>
          </p:cNvSpPr>
          <p:nvPr>
            <p:ph type="pic" idx="1"/>
          </p:nvPr>
        </p:nvSpPr>
        <p:spPr>
          <a:xfrm>
            <a:off x="7527609" y="2614507"/>
            <a:ext cx="23042880" cy="17556480"/>
          </a:xfrm>
        </p:spPr>
        <p:txBody>
          <a:bodyPr rtlCol="0">
            <a:normAutofit/>
          </a:bodyPr>
          <a:lstStyle>
            <a:lvl1pPr marL="0" indent="0">
              <a:buNone/>
              <a:defRPr sz="13637"/>
            </a:lvl1pPr>
            <a:lvl2pPr marL="1950580" indent="0">
              <a:buNone/>
              <a:defRPr sz="11961"/>
            </a:lvl2pPr>
            <a:lvl3pPr marL="3901160" indent="0">
              <a:buNone/>
              <a:defRPr sz="10208"/>
            </a:lvl3pPr>
            <a:lvl4pPr marL="5851738" indent="0">
              <a:buNone/>
              <a:defRPr sz="8533"/>
            </a:lvl4pPr>
            <a:lvl5pPr marL="7802317" indent="0">
              <a:buNone/>
              <a:defRPr sz="8533"/>
            </a:lvl5pPr>
            <a:lvl6pPr marL="9752897" indent="0">
              <a:buNone/>
              <a:defRPr sz="8533"/>
            </a:lvl6pPr>
            <a:lvl7pPr marL="11703477" indent="0">
              <a:buNone/>
              <a:defRPr sz="8533"/>
            </a:lvl7pPr>
            <a:lvl8pPr marL="13654057" indent="0">
              <a:buNone/>
              <a:defRPr sz="8533"/>
            </a:lvl8pPr>
            <a:lvl9pPr marL="15604635" indent="0">
              <a:buNone/>
              <a:defRPr sz="8533"/>
            </a:lvl9pPr>
          </a:lstStyle>
          <a:p>
            <a:pPr lvl="0"/>
            <a:endParaRPr lang="en-US" noProof="0"/>
          </a:p>
        </p:txBody>
      </p:sp>
      <p:sp>
        <p:nvSpPr>
          <p:cNvPr id="4" name="Text Placeholder 3"/>
          <p:cNvSpPr>
            <a:spLocks noGrp="1"/>
          </p:cNvSpPr>
          <p:nvPr>
            <p:ph type="body" sz="half" idx="2"/>
          </p:nvPr>
        </p:nvSpPr>
        <p:spPr>
          <a:xfrm>
            <a:off x="7527609" y="22900643"/>
            <a:ext cx="23042880" cy="3434078"/>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20480" y="1172029"/>
            <a:ext cx="34563844" cy="4876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920480" y="6827764"/>
            <a:ext cx="34563844" cy="1931004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480" y="27119946"/>
            <a:ext cx="8960644" cy="1557867"/>
          </a:xfrm>
          <a:prstGeom prst="rect">
            <a:avLst/>
          </a:prstGeom>
        </p:spPr>
        <p:txBody>
          <a:bodyPr vert="horz" lIns="512064" tIns="256032" rIns="512064" bIns="256032" rtlCol="0" anchor="ctr"/>
          <a:lstStyle>
            <a:lvl1pPr algn="l" fontAlgn="auto">
              <a:spcBef>
                <a:spcPts val="0"/>
              </a:spcBef>
              <a:spcAft>
                <a:spcPts val="0"/>
              </a:spcAft>
              <a:defRPr sz="5105">
                <a:solidFill>
                  <a:schemeClr val="tx1">
                    <a:tint val="75000"/>
                  </a:schemeClr>
                </a:solidFill>
                <a:latin typeface="+mn-lt"/>
                <a:cs typeface="+mn-cs"/>
              </a:defRPr>
            </a:lvl1pPr>
          </a:lstStyle>
          <a:p>
            <a:pPr>
              <a:defRPr/>
            </a:pPr>
            <a:fld id="{A6422499-BC3F-4C15-B316-C25AE9E0BA77}" type="datetimeFigureOut">
              <a:rPr lang="en-US"/>
              <a:pPr>
                <a:defRPr/>
              </a:pPr>
              <a:t>4/2/2024</a:t>
            </a:fld>
            <a:endParaRPr lang="en-US"/>
          </a:p>
        </p:txBody>
      </p:sp>
      <p:sp>
        <p:nvSpPr>
          <p:cNvPr id="5" name="Footer Placeholder 4"/>
          <p:cNvSpPr>
            <a:spLocks noGrp="1"/>
          </p:cNvSpPr>
          <p:nvPr>
            <p:ph type="ftr" sz="quarter" idx="3"/>
          </p:nvPr>
        </p:nvSpPr>
        <p:spPr>
          <a:xfrm>
            <a:off x="13121880" y="27119946"/>
            <a:ext cx="12161044" cy="1557867"/>
          </a:xfrm>
          <a:prstGeom prst="rect">
            <a:avLst/>
          </a:prstGeom>
        </p:spPr>
        <p:txBody>
          <a:bodyPr vert="horz" lIns="512064" tIns="256032" rIns="512064" bIns="256032" rtlCol="0" anchor="ctr"/>
          <a:lstStyle>
            <a:lvl1pPr algn="ctr" fontAlgn="auto">
              <a:spcBef>
                <a:spcPts val="0"/>
              </a:spcBef>
              <a:spcAft>
                <a:spcPts val="0"/>
              </a:spcAft>
              <a:defRPr sz="5105">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7523680" y="27119946"/>
            <a:ext cx="8960644" cy="1557867"/>
          </a:xfrm>
          <a:prstGeom prst="rect">
            <a:avLst/>
          </a:prstGeom>
        </p:spPr>
        <p:txBody>
          <a:bodyPr vert="horz" lIns="512064" tIns="256032" rIns="512064" bIns="256032" rtlCol="0" anchor="ctr"/>
          <a:lstStyle>
            <a:lvl1pPr algn="r" fontAlgn="auto">
              <a:spcBef>
                <a:spcPts val="0"/>
              </a:spcBef>
              <a:spcAft>
                <a:spcPts val="0"/>
              </a:spcAft>
              <a:defRPr sz="5105">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8742" kern="1200">
          <a:solidFill>
            <a:schemeClr val="tx1"/>
          </a:solidFill>
          <a:latin typeface="+mj-lt"/>
          <a:ea typeface="+mj-ea"/>
          <a:cs typeface="+mj-cs"/>
        </a:defRPr>
      </a:lvl1pPr>
      <a:lvl2pPr algn="ctr" rtl="0" eaLnBrk="0" fontAlgn="base" hangingPunct="0">
        <a:spcBef>
          <a:spcPct val="0"/>
        </a:spcBef>
        <a:spcAft>
          <a:spcPct val="0"/>
        </a:spcAft>
        <a:defRPr sz="18742">
          <a:solidFill>
            <a:schemeClr val="tx1"/>
          </a:solidFill>
          <a:latin typeface="Calibri" pitchFamily="34" charset="0"/>
        </a:defRPr>
      </a:lvl2pPr>
      <a:lvl3pPr algn="ctr" rtl="0" eaLnBrk="0" fontAlgn="base" hangingPunct="0">
        <a:spcBef>
          <a:spcPct val="0"/>
        </a:spcBef>
        <a:spcAft>
          <a:spcPct val="0"/>
        </a:spcAft>
        <a:defRPr sz="18742">
          <a:solidFill>
            <a:schemeClr val="tx1"/>
          </a:solidFill>
          <a:latin typeface="Calibri" pitchFamily="34" charset="0"/>
        </a:defRPr>
      </a:lvl3pPr>
      <a:lvl4pPr algn="ctr" rtl="0" eaLnBrk="0" fontAlgn="base" hangingPunct="0">
        <a:spcBef>
          <a:spcPct val="0"/>
        </a:spcBef>
        <a:spcAft>
          <a:spcPct val="0"/>
        </a:spcAft>
        <a:defRPr sz="18742">
          <a:solidFill>
            <a:schemeClr val="tx1"/>
          </a:solidFill>
          <a:latin typeface="Calibri" pitchFamily="34" charset="0"/>
        </a:defRPr>
      </a:lvl4pPr>
      <a:lvl5pPr algn="ctr" rtl="0" eaLnBrk="0" fontAlgn="base" hangingPunct="0">
        <a:spcBef>
          <a:spcPct val="0"/>
        </a:spcBef>
        <a:spcAft>
          <a:spcPct val="0"/>
        </a:spcAft>
        <a:defRPr sz="18742">
          <a:solidFill>
            <a:schemeClr val="tx1"/>
          </a:solidFill>
          <a:latin typeface="Calibri" pitchFamily="34" charset="0"/>
        </a:defRPr>
      </a:lvl5pPr>
      <a:lvl6pPr marL="1950580" algn="ctr" rtl="0" fontAlgn="base">
        <a:spcBef>
          <a:spcPct val="0"/>
        </a:spcBef>
        <a:spcAft>
          <a:spcPct val="0"/>
        </a:spcAft>
        <a:defRPr sz="18742">
          <a:solidFill>
            <a:schemeClr val="tx1"/>
          </a:solidFill>
          <a:latin typeface="Calibri" pitchFamily="34" charset="0"/>
        </a:defRPr>
      </a:lvl6pPr>
      <a:lvl7pPr marL="3901160" algn="ctr" rtl="0" fontAlgn="base">
        <a:spcBef>
          <a:spcPct val="0"/>
        </a:spcBef>
        <a:spcAft>
          <a:spcPct val="0"/>
        </a:spcAft>
        <a:defRPr sz="18742">
          <a:solidFill>
            <a:schemeClr val="tx1"/>
          </a:solidFill>
          <a:latin typeface="Calibri" pitchFamily="34" charset="0"/>
        </a:defRPr>
      </a:lvl7pPr>
      <a:lvl8pPr marL="5851738" algn="ctr" rtl="0" fontAlgn="base">
        <a:spcBef>
          <a:spcPct val="0"/>
        </a:spcBef>
        <a:spcAft>
          <a:spcPct val="0"/>
        </a:spcAft>
        <a:defRPr sz="18742">
          <a:solidFill>
            <a:schemeClr val="tx1"/>
          </a:solidFill>
          <a:latin typeface="Calibri" pitchFamily="34" charset="0"/>
        </a:defRPr>
      </a:lvl8pPr>
      <a:lvl9pPr marL="7802317" algn="ctr" rtl="0" fontAlgn="base">
        <a:spcBef>
          <a:spcPct val="0"/>
        </a:spcBef>
        <a:spcAft>
          <a:spcPct val="0"/>
        </a:spcAft>
        <a:defRPr sz="18742">
          <a:solidFill>
            <a:schemeClr val="tx1"/>
          </a:solidFill>
          <a:latin typeface="Calibri" pitchFamily="34" charset="0"/>
        </a:defRPr>
      </a:lvl9pPr>
    </p:titleStyle>
    <p:bodyStyle>
      <a:lvl1pPr marL="1462210" indent="-1462210" algn="l" rtl="0" eaLnBrk="0" fontAlgn="base" hangingPunct="0">
        <a:spcBef>
          <a:spcPct val="20000"/>
        </a:spcBef>
        <a:spcAft>
          <a:spcPct val="0"/>
        </a:spcAft>
        <a:buFont typeface="Arial" charset="0"/>
        <a:buChar char="•"/>
        <a:defRPr sz="13637" kern="1200">
          <a:solidFill>
            <a:schemeClr val="tx1"/>
          </a:solidFill>
          <a:latin typeface="+mn-lt"/>
          <a:ea typeface="+mn-ea"/>
          <a:cs typeface="+mn-cs"/>
        </a:defRPr>
      </a:lvl1pPr>
      <a:lvl2pPr marL="3168725" indent="-1219112" algn="l" rtl="0" eaLnBrk="0" fontAlgn="base" hangingPunct="0">
        <a:spcBef>
          <a:spcPct val="20000"/>
        </a:spcBef>
        <a:spcAft>
          <a:spcPct val="0"/>
        </a:spcAft>
        <a:buFont typeface="Arial" charset="0"/>
        <a:buChar char="–"/>
        <a:defRPr sz="11961" kern="1200">
          <a:solidFill>
            <a:schemeClr val="tx1"/>
          </a:solidFill>
          <a:latin typeface="+mn-lt"/>
          <a:ea typeface="+mn-ea"/>
          <a:cs typeface="+mn-cs"/>
        </a:defRPr>
      </a:lvl2pPr>
      <a:lvl3pPr marL="4876449" indent="-974805" algn="l" rtl="0" eaLnBrk="0" fontAlgn="base" hangingPunct="0">
        <a:spcBef>
          <a:spcPct val="20000"/>
        </a:spcBef>
        <a:spcAft>
          <a:spcPct val="0"/>
        </a:spcAft>
        <a:buFont typeface="Arial" charset="0"/>
        <a:buChar char="•"/>
        <a:defRPr sz="10208" kern="1200">
          <a:solidFill>
            <a:schemeClr val="tx1"/>
          </a:solidFill>
          <a:latin typeface="+mn-lt"/>
          <a:ea typeface="+mn-ea"/>
          <a:cs typeface="+mn-cs"/>
        </a:defRPr>
      </a:lvl3pPr>
      <a:lvl4pPr marL="6826061"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4pPr>
      <a:lvl5pPr marL="8776883"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5pPr>
      <a:lvl6pPr marL="1072818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6pPr>
      <a:lvl7pPr marL="1267876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7pPr>
      <a:lvl8pPr marL="14629346"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8pPr>
      <a:lvl9pPr marL="16579925"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9pPr>
    </p:bodyStyle>
    <p:otherStyle>
      <a:defPPr>
        <a:defRPr lang="en-US"/>
      </a:defPPr>
      <a:lvl1pPr marL="0" algn="l" defTabSz="3901160" rtl="0" eaLnBrk="1" latinLnBrk="0" hangingPunct="1">
        <a:defRPr sz="7695" kern="1200">
          <a:solidFill>
            <a:schemeClr val="tx1"/>
          </a:solidFill>
          <a:latin typeface="+mn-lt"/>
          <a:ea typeface="+mn-ea"/>
          <a:cs typeface="+mn-cs"/>
        </a:defRPr>
      </a:lvl1pPr>
      <a:lvl2pPr marL="1950580" algn="l" defTabSz="3901160" rtl="0" eaLnBrk="1" latinLnBrk="0" hangingPunct="1">
        <a:defRPr sz="7695" kern="1200">
          <a:solidFill>
            <a:schemeClr val="tx1"/>
          </a:solidFill>
          <a:latin typeface="+mn-lt"/>
          <a:ea typeface="+mn-ea"/>
          <a:cs typeface="+mn-cs"/>
        </a:defRPr>
      </a:lvl2pPr>
      <a:lvl3pPr marL="3901160" algn="l" defTabSz="3901160" rtl="0" eaLnBrk="1" latinLnBrk="0" hangingPunct="1">
        <a:defRPr sz="7695" kern="1200">
          <a:solidFill>
            <a:schemeClr val="tx1"/>
          </a:solidFill>
          <a:latin typeface="+mn-lt"/>
          <a:ea typeface="+mn-ea"/>
          <a:cs typeface="+mn-cs"/>
        </a:defRPr>
      </a:lvl3pPr>
      <a:lvl4pPr marL="5851738" algn="l" defTabSz="3901160" rtl="0" eaLnBrk="1" latinLnBrk="0" hangingPunct="1">
        <a:defRPr sz="7695" kern="1200">
          <a:solidFill>
            <a:schemeClr val="tx1"/>
          </a:solidFill>
          <a:latin typeface="+mn-lt"/>
          <a:ea typeface="+mn-ea"/>
          <a:cs typeface="+mn-cs"/>
        </a:defRPr>
      </a:lvl4pPr>
      <a:lvl5pPr marL="7802317" algn="l" defTabSz="3901160" rtl="0" eaLnBrk="1" latinLnBrk="0" hangingPunct="1">
        <a:defRPr sz="7695" kern="1200">
          <a:solidFill>
            <a:schemeClr val="tx1"/>
          </a:solidFill>
          <a:latin typeface="+mn-lt"/>
          <a:ea typeface="+mn-ea"/>
          <a:cs typeface="+mn-cs"/>
        </a:defRPr>
      </a:lvl5pPr>
      <a:lvl6pPr marL="9752897" algn="l" defTabSz="3901160" rtl="0" eaLnBrk="1" latinLnBrk="0" hangingPunct="1">
        <a:defRPr sz="7695" kern="1200">
          <a:solidFill>
            <a:schemeClr val="tx1"/>
          </a:solidFill>
          <a:latin typeface="+mn-lt"/>
          <a:ea typeface="+mn-ea"/>
          <a:cs typeface="+mn-cs"/>
        </a:defRPr>
      </a:lvl6pPr>
      <a:lvl7pPr marL="11703477" algn="l" defTabSz="3901160" rtl="0" eaLnBrk="1" latinLnBrk="0" hangingPunct="1">
        <a:defRPr sz="7695" kern="1200">
          <a:solidFill>
            <a:schemeClr val="tx1"/>
          </a:solidFill>
          <a:latin typeface="+mn-lt"/>
          <a:ea typeface="+mn-ea"/>
          <a:cs typeface="+mn-cs"/>
        </a:defRPr>
      </a:lvl7pPr>
      <a:lvl8pPr marL="13654057" algn="l" defTabSz="3901160" rtl="0" eaLnBrk="1" latinLnBrk="0" hangingPunct="1">
        <a:defRPr sz="7695" kern="1200">
          <a:solidFill>
            <a:schemeClr val="tx1"/>
          </a:solidFill>
          <a:latin typeface="+mn-lt"/>
          <a:ea typeface="+mn-ea"/>
          <a:cs typeface="+mn-cs"/>
        </a:defRPr>
      </a:lvl8pPr>
      <a:lvl9pPr marL="15604635" algn="l" defTabSz="3901160" rtl="0" eaLnBrk="1" latinLnBrk="0" hangingPunct="1">
        <a:defRPr sz="76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ontiersin.org/journals/immunology/articles/10.3389/fimmu.2020.562101/ful"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link.springer.com/article/10.1007/s40744-020-00264-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4877558" y="519208"/>
            <a:ext cx="28685585" cy="5332535"/>
          </a:xfrm>
          <a:prstGeom prst="rect">
            <a:avLst/>
          </a:prstGeom>
          <a:solidFill>
            <a:schemeClr val="accent4">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22"/>
          <p:cNvSpPr>
            <a:spLocks/>
          </p:cNvSpPr>
          <p:nvPr/>
        </p:nvSpPr>
        <p:spPr bwMode="auto">
          <a:xfrm>
            <a:off x="3713439" y="1204947"/>
            <a:ext cx="30684033" cy="1428168"/>
          </a:xfrm>
          <a:prstGeom prst="rect">
            <a:avLst/>
          </a:prstGeom>
          <a:noFill/>
          <a:ln w="12700">
            <a:noFill/>
            <a:miter lim="800000"/>
            <a:headEnd/>
            <a:tailEnd/>
          </a:ln>
        </p:spPr>
        <p:txBody>
          <a:bodyPr lIns="0" tIns="0" rIns="173394" bIns="0"/>
          <a:lstStyle/>
          <a:p>
            <a:pPr algn="ctr"/>
            <a:r>
              <a:rPr lang="en-US" sz="8000" b="1" i="0" dirty="0">
                <a:solidFill>
                  <a:srgbClr val="000000"/>
                </a:solidFill>
                <a:effectLst/>
                <a:latin typeface="Arial" panose="020B0604020202020204" pitchFamily="34" charset="0"/>
              </a:rPr>
              <a:t>Membranoproliferative Glomerulonephritis in primary Sjogren’s Syndrome</a:t>
            </a:r>
            <a:endParaRPr lang="en-US" sz="8000" dirty="0"/>
          </a:p>
        </p:txBody>
      </p:sp>
      <p:sp>
        <p:nvSpPr>
          <p:cNvPr id="11" name="Rectangle 21"/>
          <p:cNvSpPr txBox="1">
            <a:spLocks noChangeArrowheads="1"/>
          </p:cNvSpPr>
          <p:nvPr/>
        </p:nvSpPr>
        <p:spPr bwMode="auto">
          <a:xfrm>
            <a:off x="4841657" y="2633115"/>
            <a:ext cx="28685585" cy="3599999"/>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pPr algn="l"/>
            <a:endParaRPr lang="en-US" sz="1800" b="0" i="0" u="none" strike="noStrike" baseline="0" dirty="0">
              <a:solidFill>
                <a:srgbClr val="000000"/>
              </a:solidFill>
              <a:latin typeface="Calibri" panose="020F0502020204030204" pitchFamily="34" charset="0"/>
            </a:endParaRPr>
          </a:p>
          <a:p>
            <a:r>
              <a:rPr lang="pt-BR" sz="5400" b="0" i="0" u="none" strike="noStrike" baseline="0" dirty="0">
                <a:solidFill>
                  <a:srgbClr val="000000"/>
                </a:solidFill>
                <a:latin typeface="Calibri" panose="020F0502020204030204" pitchFamily="34" charset="0"/>
              </a:rPr>
              <a:t> Michelle Livitz DO</a:t>
            </a:r>
            <a:r>
              <a:rPr lang="pt-BR" sz="5400" b="0" i="0" u="none" strike="noStrike" baseline="30000" dirty="0">
                <a:solidFill>
                  <a:srgbClr val="000000"/>
                </a:solidFill>
                <a:latin typeface="Calibri" panose="020F0502020204030204" pitchFamily="34" charset="0"/>
              </a:rPr>
              <a:t>1</a:t>
            </a:r>
            <a:r>
              <a:rPr lang="pt-BR" sz="5400" b="0" i="0" u="none" strike="noStrike" baseline="0" dirty="0">
                <a:solidFill>
                  <a:srgbClr val="000000"/>
                </a:solidFill>
                <a:latin typeface="Calibri" panose="020F0502020204030204" pitchFamily="34" charset="0"/>
              </a:rPr>
              <a:t>, Maria Rodriguez DO</a:t>
            </a:r>
            <a:r>
              <a:rPr lang="pt-BR" sz="5400" b="0" i="0" u="none" strike="noStrike" baseline="30000" dirty="0">
                <a:solidFill>
                  <a:srgbClr val="000000"/>
                </a:solidFill>
                <a:latin typeface="Calibri" panose="020F0502020204030204" pitchFamily="34" charset="0"/>
              </a:rPr>
              <a:t>1</a:t>
            </a:r>
            <a:r>
              <a:rPr lang="pt-BR" sz="5400" b="0" i="0" u="none" strike="noStrike" baseline="0" dirty="0">
                <a:solidFill>
                  <a:srgbClr val="000000"/>
                </a:solidFill>
                <a:latin typeface="Calibri" panose="020F0502020204030204" pitchFamily="34" charset="0"/>
              </a:rPr>
              <a:t>, Nahida Baigam MD</a:t>
            </a:r>
            <a:r>
              <a:rPr lang="pt-BR" sz="5400" b="0" i="0" u="none" strike="noStrike" baseline="30000" dirty="0">
                <a:solidFill>
                  <a:srgbClr val="000000"/>
                </a:solidFill>
                <a:latin typeface="Calibri" panose="020F0502020204030204" pitchFamily="34" charset="0"/>
              </a:rPr>
              <a:t>2</a:t>
            </a:r>
            <a:r>
              <a:rPr lang="pt-BR" sz="5400" b="0" i="0" u="none" strike="noStrike" baseline="0" dirty="0">
                <a:solidFill>
                  <a:srgbClr val="000000"/>
                </a:solidFill>
                <a:latin typeface="Calibri" panose="020F0502020204030204" pitchFamily="34" charset="0"/>
              </a:rPr>
              <a:t>, Farshid Yazdi MD</a:t>
            </a:r>
            <a:r>
              <a:rPr lang="pt-BR" sz="5400" b="0" i="0" u="none" strike="noStrike" baseline="30000" dirty="0">
                <a:solidFill>
                  <a:srgbClr val="000000"/>
                </a:solidFill>
                <a:latin typeface="Calibri" panose="020F0502020204030204" pitchFamily="34" charset="0"/>
              </a:rPr>
              <a:t>2</a:t>
            </a:r>
            <a:r>
              <a:rPr lang="pt-BR" sz="5400" b="0" i="0" u="none" strike="noStrike" baseline="0" dirty="0">
                <a:solidFill>
                  <a:srgbClr val="000000"/>
                </a:solidFill>
                <a:latin typeface="Calibri" panose="020F0502020204030204" pitchFamily="34" charset="0"/>
              </a:rPr>
              <a:t> </a:t>
            </a:r>
          </a:p>
          <a:p>
            <a:r>
              <a:rPr lang="en-US" sz="4400" b="0" i="1" u="none" strike="noStrike" baseline="0" dirty="0">
                <a:solidFill>
                  <a:srgbClr val="000000"/>
                </a:solidFill>
                <a:latin typeface="Calibri" panose="020F0502020204030204" pitchFamily="34" charset="0"/>
              </a:rPr>
              <a:t>1. Department of Internal Medicine, LSUHSC- NO, 2. Department of Nephrology, LSUHSC-NO </a:t>
            </a:r>
            <a:endParaRPr lang="en-US" sz="7200" b="0" dirty="0">
              <a:solidFill>
                <a:schemeClr val="tx1"/>
              </a:solidFill>
            </a:endParaRPr>
          </a:p>
        </p:txBody>
      </p:sp>
      <p:sp>
        <p:nvSpPr>
          <p:cNvPr id="33" name="Rectangle 32"/>
          <p:cNvSpPr/>
          <p:nvPr/>
        </p:nvSpPr>
        <p:spPr>
          <a:xfrm>
            <a:off x="682173" y="15965716"/>
            <a:ext cx="332568" cy="844086"/>
          </a:xfrm>
          <a:prstGeom prst="rect">
            <a:avLst/>
          </a:prstGeom>
          <a:noFill/>
        </p:spPr>
        <p:txBody>
          <a:bodyPr wrap="square" lIns="69669" tIns="34834" rIns="69669" bIns="34834">
            <a:spAutoFit/>
          </a:bodyPr>
          <a:lstStyle/>
          <a:p>
            <a:pPr algn="ctr"/>
            <a:r>
              <a:rPr lang="en-US" sz="5028" b="1" dirty="0">
                <a:ln w="0"/>
                <a:solidFill>
                  <a:schemeClr val="bg1"/>
                </a:solidFill>
                <a:effectLst>
                  <a:outerShdw blurRad="38100" dist="19050" dir="2700000" algn="tl" rotWithShape="0">
                    <a:schemeClr val="dk1">
                      <a:alpha val="40000"/>
                    </a:schemeClr>
                  </a:outerShdw>
                </a:effectLst>
              </a:rPr>
              <a:t>A</a:t>
            </a:r>
            <a:endParaRPr lang="en-US" sz="4114" b="1" dirty="0">
              <a:ln w="0"/>
              <a:solidFill>
                <a:schemeClr val="bg1"/>
              </a:solidFill>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2"/>
          <a:stretch>
            <a:fillRect/>
          </a:stretch>
        </p:blipFill>
        <p:spPr>
          <a:xfrm>
            <a:off x="33890858" y="1353268"/>
            <a:ext cx="4285714" cy="3600000"/>
          </a:xfrm>
          <a:prstGeom prst="rect">
            <a:avLst/>
          </a:prstGeom>
        </p:spPr>
      </p:pic>
      <p:pic>
        <p:nvPicPr>
          <p:cNvPr id="6" name="Picture 5"/>
          <p:cNvPicPr>
            <a:picLocks noChangeAspect="1"/>
          </p:cNvPicPr>
          <p:nvPr/>
        </p:nvPicPr>
        <p:blipFill>
          <a:blip r:embed="rId2"/>
          <a:stretch>
            <a:fillRect/>
          </a:stretch>
        </p:blipFill>
        <p:spPr>
          <a:xfrm>
            <a:off x="335439" y="1385475"/>
            <a:ext cx="4285714" cy="3600000"/>
          </a:xfrm>
          <a:prstGeom prst="rect">
            <a:avLst/>
          </a:prstGeom>
        </p:spPr>
      </p:pic>
      <p:sp>
        <p:nvSpPr>
          <p:cNvPr id="7" name="Rectangle: Rounded Corners 6">
            <a:extLst>
              <a:ext uri="{FF2B5EF4-FFF2-40B4-BE49-F238E27FC236}">
                <a16:creationId xmlns:a16="http://schemas.microsoft.com/office/drawing/2014/main" id="{D9345CBB-0215-70A7-9C28-491D96CD6F2D}"/>
              </a:ext>
            </a:extLst>
          </p:cNvPr>
          <p:cNvSpPr/>
          <p:nvPr/>
        </p:nvSpPr>
        <p:spPr>
          <a:xfrm>
            <a:off x="660401" y="6937186"/>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127BFD8-5E84-1DD9-E2E5-29DDF771EB02}"/>
              </a:ext>
            </a:extLst>
          </p:cNvPr>
          <p:cNvSpPr/>
          <p:nvPr/>
        </p:nvSpPr>
        <p:spPr>
          <a:xfrm>
            <a:off x="712244" y="14435175"/>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5781A3F2-FB31-4B1E-47F2-1449F2FFB984}"/>
              </a:ext>
            </a:extLst>
          </p:cNvPr>
          <p:cNvSpPr/>
          <p:nvPr/>
        </p:nvSpPr>
        <p:spPr>
          <a:xfrm>
            <a:off x="26651975" y="6948491"/>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73ADC118-F1CB-0910-69ED-3FEFD297FDC8}"/>
              </a:ext>
            </a:extLst>
          </p:cNvPr>
          <p:cNvSpPr/>
          <p:nvPr/>
        </p:nvSpPr>
        <p:spPr>
          <a:xfrm>
            <a:off x="712244" y="25398172"/>
            <a:ext cx="11094055"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1E9D276-5C02-6A59-C76A-7B57C964991A}"/>
              </a:ext>
            </a:extLst>
          </p:cNvPr>
          <p:cNvSpPr txBox="1"/>
          <p:nvPr/>
        </p:nvSpPr>
        <p:spPr>
          <a:xfrm>
            <a:off x="1713665" y="6998813"/>
            <a:ext cx="8610599" cy="923330"/>
          </a:xfrm>
          <a:prstGeom prst="rect">
            <a:avLst/>
          </a:prstGeom>
          <a:noFill/>
        </p:spPr>
        <p:txBody>
          <a:bodyPr wrap="square" rtlCol="0">
            <a:spAutoFit/>
          </a:bodyPr>
          <a:lstStyle/>
          <a:p>
            <a:pPr algn="ctr"/>
            <a:r>
              <a:rPr lang="en-US" sz="5400" b="1" dirty="0"/>
              <a:t>Introduction</a:t>
            </a:r>
          </a:p>
        </p:txBody>
      </p:sp>
      <p:sp>
        <p:nvSpPr>
          <p:cNvPr id="14" name="TextBox 13">
            <a:extLst>
              <a:ext uri="{FF2B5EF4-FFF2-40B4-BE49-F238E27FC236}">
                <a16:creationId xmlns:a16="http://schemas.microsoft.com/office/drawing/2014/main" id="{AEB20FC7-3C57-9720-9B3A-A31CC9573EFC}"/>
              </a:ext>
            </a:extLst>
          </p:cNvPr>
          <p:cNvSpPr txBox="1"/>
          <p:nvPr/>
        </p:nvSpPr>
        <p:spPr>
          <a:xfrm>
            <a:off x="1591704" y="14441318"/>
            <a:ext cx="8610599" cy="923330"/>
          </a:xfrm>
          <a:prstGeom prst="rect">
            <a:avLst/>
          </a:prstGeom>
          <a:noFill/>
        </p:spPr>
        <p:txBody>
          <a:bodyPr wrap="square" rtlCol="0">
            <a:spAutoFit/>
          </a:bodyPr>
          <a:lstStyle/>
          <a:p>
            <a:pPr algn="ctr"/>
            <a:r>
              <a:rPr lang="en-US" sz="5400" b="1" dirty="0"/>
              <a:t>Case Presentation</a:t>
            </a:r>
          </a:p>
        </p:txBody>
      </p:sp>
      <p:sp>
        <p:nvSpPr>
          <p:cNvPr id="16" name="TextBox 15">
            <a:extLst>
              <a:ext uri="{FF2B5EF4-FFF2-40B4-BE49-F238E27FC236}">
                <a16:creationId xmlns:a16="http://schemas.microsoft.com/office/drawing/2014/main" id="{64EFD0DC-199E-5DD1-2D56-38277199C95A}"/>
              </a:ext>
            </a:extLst>
          </p:cNvPr>
          <p:cNvSpPr txBox="1"/>
          <p:nvPr/>
        </p:nvSpPr>
        <p:spPr>
          <a:xfrm>
            <a:off x="27796788" y="7040074"/>
            <a:ext cx="8610599" cy="923330"/>
          </a:xfrm>
          <a:prstGeom prst="rect">
            <a:avLst/>
          </a:prstGeom>
          <a:noFill/>
        </p:spPr>
        <p:txBody>
          <a:bodyPr wrap="square" rtlCol="0">
            <a:spAutoFit/>
          </a:bodyPr>
          <a:lstStyle/>
          <a:p>
            <a:pPr algn="ctr"/>
            <a:r>
              <a:rPr lang="en-US" sz="5400" b="1" dirty="0"/>
              <a:t>Discussion</a:t>
            </a:r>
          </a:p>
        </p:txBody>
      </p:sp>
      <p:sp>
        <p:nvSpPr>
          <p:cNvPr id="17" name="TextBox 16">
            <a:extLst>
              <a:ext uri="{FF2B5EF4-FFF2-40B4-BE49-F238E27FC236}">
                <a16:creationId xmlns:a16="http://schemas.microsoft.com/office/drawing/2014/main" id="{702AFFA5-F73B-DDAE-D97B-4235990D21E0}"/>
              </a:ext>
            </a:extLst>
          </p:cNvPr>
          <p:cNvSpPr txBox="1"/>
          <p:nvPr/>
        </p:nvSpPr>
        <p:spPr>
          <a:xfrm>
            <a:off x="1247546" y="25422794"/>
            <a:ext cx="8610599" cy="923330"/>
          </a:xfrm>
          <a:prstGeom prst="rect">
            <a:avLst/>
          </a:prstGeom>
          <a:noFill/>
        </p:spPr>
        <p:txBody>
          <a:bodyPr wrap="square" rtlCol="0">
            <a:spAutoFit/>
          </a:bodyPr>
          <a:lstStyle/>
          <a:p>
            <a:pPr algn="ctr"/>
            <a:r>
              <a:rPr lang="en-US" sz="5400" b="1" dirty="0"/>
              <a:t>References</a:t>
            </a:r>
          </a:p>
        </p:txBody>
      </p:sp>
      <p:sp>
        <p:nvSpPr>
          <p:cNvPr id="18" name="TextBox 17">
            <a:extLst>
              <a:ext uri="{FF2B5EF4-FFF2-40B4-BE49-F238E27FC236}">
                <a16:creationId xmlns:a16="http://schemas.microsoft.com/office/drawing/2014/main" id="{7B94E165-A194-689A-6DA0-97852EECE8D6}"/>
              </a:ext>
            </a:extLst>
          </p:cNvPr>
          <p:cNvSpPr txBox="1"/>
          <p:nvPr/>
        </p:nvSpPr>
        <p:spPr>
          <a:xfrm>
            <a:off x="713656" y="8205002"/>
            <a:ext cx="17926510" cy="5632311"/>
          </a:xfrm>
          <a:prstGeom prst="rect">
            <a:avLst/>
          </a:prstGeom>
          <a:noFill/>
          <a:ln>
            <a:solidFill>
              <a:schemeClr val="tx1"/>
            </a:solidFill>
          </a:ln>
        </p:spPr>
        <p:txBody>
          <a:bodyPr wrap="square" rtlCol="0">
            <a:spAutoFit/>
          </a:bodyPr>
          <a:lstStyle/>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Primary Sjogren’s syndrome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is an autoimmune disease that causes lacrimal and salivary gland dysfunction via lymphocytic infiltration, resulting in xerophthalmia and xerostomia. </a:t>
            </a:r>
          </a:p>
          <a:p>
            <a:pPr marL="457200" indent="-457200">
              <a:buFont typeface="Arial" panose="020B0604020202020204" pitchFamily="34" charset="0"/>
              <a:buChar char="•"/>
            </a:pPr>
            <a:r>
              <a:rPr lang="en-US" sz="3600" b="0" i="0" u="none" strike="noStrike" baseline="0" dirty="0" err="1">
                <a:solidFill>
                  <a:srgbClr val="000000"/>
                </a:solidFill>
                <a:latin typeface="Calibri" panose="020F0502020204030204" pitchFamily="34" charset="0"/>
              </a:rPr>
              <a:t>Extraglandular</a:t>
            </a:r>
            <a:r>
              <a:rPr lang="en-US" sz="3600" b="0" i="0" u="none" strike="noStrike" baseline="0" dirty="0">
                <a:solidFill>
                  <a:srgbClr val="000000"/>
                </a:solidFill>
                <a:latin typeface="Calibri" panose="020F0502020204030204" pitchFamily="34" charset="0"/>
              </a:rPr>
              <a:t> features can be exhibited, including renal involvement, which is noted in only 5% of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patients. The most common histological pattern of renal disease in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is tubulointerstitial nephritis, while glomerular disease in these patients is uncommon.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Of the glomerular diseases that this population is most susceptible to, Membranoproliferative glomerulonephritis (MPGN) is the most prevalent. It is an immune-related renal condition and can be seen due to deposition of immune-complexes, C4 consumption due to activation of the classical complement pathway, and cryoglobulinemia, all of which can take place in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a:t>
            </a:r>
            <a:endParaRPr lang="en-US" sz="3600" dirty="0"/>
          </a:p>
        </p:txBody>
      </p:sp>
      <p:sp>
        <p:nvSpPr>
          <p:cNvPr id="19" name="TextBox 18">
            <a:extLst>
              <a:ext uri="{FF2B5EF4-FFF2-40B4-BE49-F238E27FC236}">
                <a16:creationId xmlns:a16="http://schemas.microsoft.com/office/drawing/2014/main" id="{6D9A4341-ADF2-003D-C324-9E32995FD5B1}"/>
              </a:ext>
            </a:extLst>
          </p:cNvPr>
          <p:cNvSpPr txBox="1"/>
          <p:nvPr/>
        </p:nvSpPr>
        <p:spPr>
          <a:xfrm>
            <a:off x="660401" y="15652674"/>
            <a:ext cx="16918792" cy="8956298"/>
          </a:xfrm>
          <a:prstGeom prst="rect">
            <a:avLst/>
          </a:prstGeom>
          <a:noFill/>
          <a:ln>
            <a:solidFill>
              <a:schemeClr val="tx1"/>
            </a:solidFill>
          </a:ln>
        </p:spPr>
        <p:txBody>
          <a:bodyPr wrap="square" rtlCol="0">
            <a:spAutoFit/>
          </a:bodyPr>
          <a:lstStyle/>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 67 y/o F with PMHx primary Sjogren’s Syndrome (diagnosed in 2007, not on therapy), HTN, and right renal angiolipoma presented for persistent bilateral leg swelling for 5 days prior to admission. She noted some BLE swelling in the past, but never this severe. She also reported not taking her blood pressure medications that day and was noted to have her systolic BP into the 170s.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The patient reported that she had been having foamy urine for the past few months, but otherwise denied any other urinary symptoms.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Upon further evaluation, she was found to have substantial proteinuria and hematuria in the setting of an AKI with a creatinine 1.15 (baseline 0.8) and 2+ pitting edema in BLE. Her total urine protein/creatinine ratio was 1231 with numerous dysmorphic RBCs and RBC casts.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This prompted further investigation with renal biopsy, which showed a membranoproliferative pattern glomerulonephritis, immune-complex type. The patient’s AKI resolved with blood pressure control, and she subsequently followed up with Rheumatology and Nephrology to initiate immunosuppressive therapy to prevent further renal damage. </a:t>
            </a:r>
            <a:endParaRPr lang="en-US" sz="6000" dirty="0"/>
          </a:p>
        </p:txBody>
      </p:sp>
      <p:sp>
        <p:nvSpPr>
          <p:cNvPr id="48" name="TextBox 47">
            <a:extLst>
              <a:ext uri="{FF2B5EF4-FFF2-40B4-BE49-F238E27FC236}">
                <a16:creationId xmlns:a16="http://schemas.microsoft.com/office/drawing/2014/main" id="{A1181441-9D3E-BC8A-1030-F4150019E82D}"/>
              </a:ext>
            </a:extLst>
          </p:cNvPr>
          <p:cNvSpPr txBox="1"/>
          <p:nvPr/>
        </p:nvSpPr>
        <p:spPr>
          <a:xfrm>
            <a:off x="19764636" y="8167141"/>
            <a:ext cx="17787565" cy="8402300"/>
          </a:xfrm>
          <a:prstGeom prst="rect">
            <a:avLst/>
          </a:prstGeom>
          <a:noFill/>
          <a:ln>
            <a:solidFill>
              <a:schemeClr val="tx1"/>
            </a:solidFill>
          </a:ln>
        </p:spPr>
        <p:txBody>
          <a:bodyPr wrap="square" rtlCol="0">
            <a:spAutoFit/>
          </a:bodyPr>
          <a:lstStyle/>
          <a:p>
            <a:pPr marL="571500" indent="-5715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While renal involvement in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is rare, MPGN is an even rarer manifestation within that same population. The glomerular involvement in this patient noted by the proteinuria, substantial hematuria, and the evidence of dysmorphic RBCs in the urine after centrifugation, was enough to suggest that this was not the typical presentation of tubular dysfunction.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Renal biopsy was an essential diagnostic component in this case. Due to confirmation of this immune-complex process, the patient’s treatment course was altered to include immunosuppressive therapy, instead of a course of steroid monotherapy, which is the standard treatment for tubulointerstitial nephritis.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Despite the low incidence of renal involvement in </a:t>
            </a:r>
            <a:r>
              <a:rPr lang="en-US" sz="3600" b="0" i="0" u="none" strike="noStrike" baseline="0" dirty="0" err="1">
                <a:solidFill>
                  <a:srgbClr val="000000"/>
                </a:solidFill>
                <a:latin typeface="Calibri" panose="020F0502020204030204" pitchFamily="34" charset="0"/>
              </a:rPr>
              <a:t>pSS</a:t>
            </a:r>
            <a:r>
              <a:rPr lang="en-US" sz="3600" b="0" i="0" u="none" strike="noStrike" baseline="0" dirty="0">
                <a:solidFill>
                  <a:srgbClr val="000000"/>
                </a:solidFill>
                <a:latin typeface="Calibri" panose="020F0502020204030204" pitchFamily="34" charset="0"/>
              </a:rPr>
              <a:t> patients, regular monitoring of urinalysis studies and urine protein/creatinine ratios might be of benefit in this patient population.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As this patient only had a transient increase in her creatinine while her blood pressure was elevated and resolved with blood pressure control, regular metabolic panels may not be sufficient for kidney function monitoring. </a:t>
            </a:r>
            <a:endParaRPr lang="en-US" sz="6000" dirty="0"/>
          </a:p>
        </p:txBody>
      </p:sp>
      <p:sp>
        <p:nvSpPr>
          <p:cNvPr id="49" name="TextBox 48">
            <a:extLst>
              <a:ext uri="{FF2B5EF4-FFF2-40B4-BE49-F238E27FC236}">
                <a16:creationId xmlns:a16="http://schemas.microsoft.com/office/drawing/2014/main" id="{C5121EF5-A5A8-C452-BE52-DC91E63A78F2}"/>
              </a:ext>
            </a:extLst>
          </p:cNvPr>
          <p:cNvSpPr txBox="1"/>
          <p:nvPr/>
        </p:nvSpPr>
        <p:spPr>
          <a:xfrm>
            <a:off x="749585" y="26627685"/>
            <a:ext cx="11019371" cy="1846659"/>
          </a:xfrm>
          <a:prstGeom prst="rect">
            <a:avLst/>
          </a:prstGeom>
          <a:noFill/>
          <a:ln>
            <a:solidFill>
              <a:schemeClr val="tx1"/>
            </a:solidFill>
          </a:ln>
        </p:spPr>
        <p:txBody>
          <a:bodyPr wrap="square" rtlCol="0">
            <a:spAutoFit/>
          </a:bodyPr>
          <a:lstStyle/>
          <a:p>
            <a:pPr marL="0" marR="0">
              <a:spcBef>
                <a:spcPts val="0"/>
              </a:spcBef>
              <a:spcAft>
                <a:spcPts val="0"/>
              </a:spcAft>
            </a:pPr>
            <a:r>
              <a:rPr lang="en-US" sz="1800" u="sng" dirty="0">
                <a:solidFill>
                  <a:srgbClr val="467886"/>
                </a:solidFill>
                <a:effectLst/>
                <a:latin typeface="Aptos"/>
                <a:ea typeface="Aptos"/>
                <a:cs typeface="Times New Roman" panose="02020603050405020304" pitchFamily="18" charset="0"/>
                <a:hlinkClick r:id="rId3"/>
              </a:rPr>
              <a:t>https://www.frontiersin.org/journals/immunology/articles/10.3389/fimmu.2020.562101/ful</a:t>
            </a:r>
            <a:endParaRPr lang="en-US" sz="1800" dirty="0">
              <a:effectLst/>
              <a:latin typeface="Aptos"/>
              <a:ea typeface="Aptos"/>
              <a:cs typeface="Times New Roman" panose="02020603050405020304" pitchFamily="18" charset="0"/>
            </a:endParaRPr>
          </a:p>
          <a:p>
            <a:pPr marL="0" marR="0">
              <a:spcBef>
                <a:spcPts val="0"/>
              </a:spcBef>
              <a:spcAft>
                <a:spcPts val="0"/>
              </a:spcAft>
            </a:pPr>
            <a:r>
              <a:rPr lang="en-US" sz="1800" dirty="0">
                <a:effectLst/>
                <a:latin typeface="Aptos"/>
                <a:ea typeface="Aptos"/>
                <a:cs typeface="Times New Roman" panose="02020603050405020304" pitchFamily="18" charset="0"/>
              </a:rPr>
              <a:t> </a:t>
            </a:r>
          </a:p>
          <a:p>
            <a:pPr marL="0" marR="0">
              <a:spcBef>
                <a:spcPts val="0"/>
              </a:spcBef>
              <a:spcAft>
                <a:spcPts val="0"/>
              </a:spcAft>
            </a:pPr>
            <a:r>
              <a:rPr lang="en-US" sz="1800" dirty="0">
                <a:effectLst/>
                <a:latin typeface="Aptos"/>
                <a:ea typeface="Aptos"/>
                <a:cs typeface="Times New Roman" panose="02020603050405020304" pitchFamily="18" charset="0"/>
                <a:hlinkClick r:id="rId4"/>
              </a:rPr>
              <a:t>https://link.springer.com/article/10.1007/s40744-020-00264-x</a:t>
            </a:r>
            <a:endParaRPr lang="en-US" sz="1800" dirty="0">
              <a:effectLst/>
              <a:latin typeface="Aptos"/>
              <a:ea typeface="Aptos"/>
              <a:cs typeface="Times New Roman" panose="02020603050405020304" pitchFamily="18" charset="0"/>
            </a:endParaRPr>
          </a:p>
          <a:p>
            <a:pPr marL="0" marR="0">
              <a:spcBef>
                <a:spcPts val="0"/>
              </a:spcBef>
              <a:spcAft>
                <a:spcPts val="0"/>
              </a:spcAft>
            </a:pPr>
            <a:endParaRPr lang="en-US" dirty="0">
              <a:latin typeface="Aptos"/>
              <a:ea typeface="Aptos"/>
              <a:cs typeface="Times New Roman" panose="02020603050405020304" pitchFamily="18" charset="0"/>
            </a:endParaRPr>
          </a:p>
          <a:p>
            <a:pPr marL="0" marR="0">
              <a:spcBef>
                <a:spcPts val="0"/>
              </a:spcBef>
              <a:spcAft>
                <a:spcPts val="0"/>
              </a:spcAft>
            </a:pPr>
            <a:r>
              <a:rPr lang="en-US" sz="1800" dirty="0">
                <a:effectLst/>
                <a:latin typeface="Aptos"/>
                <a:ea typeface="Aptos"/>
                <a:cs typeface="Times New Roman" panose="02020603050405020304" pitchFamily="18" charset="0"/>
              </a:rPr>
              <a:t>https://www.frontiersin.org/journals/immunology/articles/10.3389/fimmu.2020.562101/full</a:t>
            </a:r>
          </a:p>
          <a:p>
            <a:endParaRPr lang="en-US" sz="2400" dirty="0">
              <a:latin typeface="+mn-lt"/>
            </a:endParaRPr>
          </a:p>
        </p:txBody>
      </p:sp>
      <p:sp>
        <p:nvSpPr>
          <p:cNvPr id="2" name="TextBox 1">
            <a:extLst>
              <a:ext uri="{FF2B5EF4-FFF2-40B4-BE49-F238E27FC236}">
                <a16:creationId xmlns:a16="http://schemas.microsoft.com/office/drawing/2014/main" id="{D7C81CC2-304F-9C47-A9F9-93BE144050B0}"/>
              </a:ext>
            </a:extLst>
          </p:cNvPr>
          <p:cNvSpPr txBox="1"/>
          <p:nvPr/>
        </p:nvSpPr>
        <p:spPr>
          <a:xfrm>
            <a:off x="18317087" y="9069182"/>
            <a:ext cx="685800" cy="461665"/>
          </a:xfrm>
          <a:prstGeom prst="rect">
            <a:avLst/>
          </a:prstGeom>
          <a:noFill/>
        </p:spPr>
        <p:txBody>
          <a:bodyPr wrap="square" rtlCol="0">
            <a:spAutoFit/>
          </a:bodyPr>
          <a:lstStyle/>
          <a:p>
            <a:r>
              <a:rPr lang="en-US" sz="2400" dirty="0">
                <a:solidFill>
                  <a:schemeClr val="bg1"/>
                </a:solidFill>
              </a:rPr>
              <a:t>A</a:t>
            </a:r>
          </a:p>
        </p:txBody>
      </p:sp>
      <p:sp>
        <p:nvSpPr>
          <p:cNvPr id="3" name="TextBox 2">
            <a:extLst>
              <a:ext uri="{FF2B5EF4-FFF2-40B4-BE49-F238E27FC236}">
                <a16:creationId xmlns:a16="http://schemas.microsoft.com/office/drawing/2014/main" id="{35A7428D-F71F-283F-6A3C-DA3540022F2D}"/>
              </a:ext>
            </a:extLst>
          </p:cNvPr>
          <p:cNvSpPr txBox="1"/>
          <p:nvPr/>
        </p:nvSpPr>
        <p:spPr>
          <a:xfrm>
            <a:off x="25045908" y="8992621"/>
            <a:ext cx="685800" cy="461665"/>
          </a:xfrm>
          <a:prstGeom prst="rect">
            <a:avLst/>
          </a:prstGeom>
          <a:noFill/>
        </p:spPr>
        <p:txBody>
          <a:bodyPr wrap="square" rtlCol="0">
            <a:spAutoFit/>
          </a:bodyPr>
          <a:lstStyle/>
          <a:p>
            <a:r>
              <a:rPr lang="en-US" sz="2400" dirty="0">
                <a:solidFill>
                  <a:schemeClr val="bg1"/>
                </a:solidFill>
              </a:rPr>
              <a:t>B</a:t>
            </a:r>
          </a:p>
        </p:txBody>
      </p:sp>
      <p:sp>
        <p:nvSpPr>
          <p:cNvPr id="4" name="TextBox 3">
            <a:extLst>
              <a:ext uri="{FF2B5EF4-FFF2-40B4-BE49-F238E27FC236}">
                <a16:creationId xmlns:a16="http://schemas.microsoft.com/office/drawing/2014/main" id="{2305B0F4-4FB0-99C9-4B11-D64562BB99B2}"/>
              </a:ext>
            </a:extLst>
          </p:cNvPr>
          <p:cNvSpPr txBox="1"/>
          <p:nvPr/>
        </p:nvSpPr>
        <p:spPr>
          <a:xfrm>
            <a:off x="18316836" y="13968944"/>
            <a:ext cx="685800" cy="461665"/>
          </a:xfrm>
          <a:prstGeom prst="rect">
            <a:avLst/>
          </a:prstGeom>
          <a:noFill/>
        </p:spPr>
        <p:txBody>
          <a:bodyPr wrap="square" rtlCol="0">
            <a:spAutoFit/>
          </a:bodyPr>
          <a:lstStyle/>
          <a:p>
            <a:r>
              <a:rPr lang="en-US" sz="2400" dirty="0">
                <a:solidFill>
                  <a:schemeClr val="bg1"/>
                </a:solidFill>
              </a:rPr>
              <a:t>C</a:t>
            </a:r>
          </a:p>
        </p:txBody>
      </p:sp>
      <p:sp>
        <p:nvSpPr>
          <p:cNvPr id="20" name="TextBox 19">
            <a:extLst>
              <a:ext uri="{FF2B5EF4-FFF2-40B4-BE49-F238E27FC236}">
                <a16:creationId xmlns:a16="http://schemas.microsoft.com/office/drawing/2014/main" id="{7492DAF2-94D6-54EF-A8DC-80AD616FA000}"/>
              </a:ext>
            </a:extLst>
          </p:cNvPr>
          <p:cNvSpPr txBox="1"/>
          <p:nvPr/>
        </p:nvSpPr>
        <p:spPr>
          <a:xfrm>
            <a:off x="25084008" y="13968943"/>
            <a:ext cx="685800" cy="461665"/>
          </a:xfrm>
          <a:prstGeom prst="rect">
            <a:avLst/>
          </a:prstGeom>
          <a:noFill/>
        </p:spPr>
        <p:txBody>
          <a:bodyPr wrap="square" rtlCol="0">
            <a:spAutoFit/>
          </a:bodyPr>
          <a:lstStyle/>
          <a:p>
            <a:r>
              <a:rPr lang="en-US" sz="2400" dirty="0">
                <a:solidFill>
                  <a:schemeClr val="bg1"/>
                </a:solidFill>
              </a:rPr>
              <a:t>D</a:t>
            </a:r>
          </a:p>
        </p:txBody>
      </p:sp>
      <p:sp>
        <p:nvSpPr>
          <p:cNvPr id="22" name="TextBox 21">
            <a:extLst>
              <a:ext uri="{FF2B5EF4-FFF2-40B4-BE49-F238E27FC236}">
                <a16:creationId xmlns:a16="http://schemas.microsoft.com/office/drawing/2014/main" id="{A26C8BF6-60E6-D0DC-E941-B7955ED0AECC}"/>
              </a:ext>
            </a:extLst>
          </p:cNvPr>
          <p:cNvSpPr txBox="1"/>
          <p:nvPr/>
        </p:nvSpPr>
        <p:spPr>
          <a:xfrm>
            <a:off x="23170881" y="18669000"/>
            <a:ext cx="685800" cy="461665"/>
          </a:xfrm>
          <a:prstGeom prst="rect">
            <a:avLst/>
          </a:prstGeom>
          <a:noFill/>
        </p:spPr>
        <p:txBody>
          <a:bodyPr wrap="square" rtlCol="0">
            <a:spAutoFit/>
          </a:bodyPr>
          <a:lstStyle/>
          <a:p>
            <a:r>
              <a:rPr lang="en-US" sz="2400" dirty="0">
                <a:solidFill>
                  <a:schemeClr val="bg1"/>
                </a:solidFill>
              </a:rPr>
              <a:t>E</a:t>
            </a:r>
          </a:p>
        </p:txBody>
      </p:sp>
      <p:sp>
        <p:nvSpPr>
          <p:cNvPr id="24" name="TextBox 23">
            <a:extLst>
              <a:ext uri="{FF2B5EF4-FFF2-40B4-BE49-F238E27FC236}">
                <a16:creationId xmlns:a16="http://schemas.microsoft.com/office/drawing/2014/main" id="{A11A8591-D62C-35AE-0C1A-D3926877C949}"/>
              </a:ext>
            </a:extLst>
          </p:cNvPr>
          <p:cNvSpPr txBox="1"/>
          <p:nvPr/>
        </p:nvSpPr>
        <p:spPr>
          <a:xfrm>
            <a:off x="25324362" y="23938041"/>
            <a:ext cx="685800" cy="461665"/>
          </a:xfrm>
          <a:prstGeom prst="rect">
            <a:avLst/>
          </a:prstGeom>
          <a:noFill/>
        </p:spPr>
        <p:txBody>
          <a:bodyPr wrap="square" rtlCol="0">
            <a:spAutoFit/>
          </a:bodyPr>
          <a:lstStyle/>
          <a:p>
            <a:r>
              <a:rPr lang="en-US" sz="2400" dirty="0">
                <a:solidFill>
                  <a:schemeClr val="bg1"/>
                </a:solidFill>
              </a:rPr>
              <a:t>H</a:t>
            </a:r>
          </a:p>
        </p:txBody>
      </p:sp>
      <p:sp>
        <p:nvSpPr>
          <p:cNvPr id="25" name="TextBox 24">
            <a:extLst>
              <a:ext uri="{FF2B5EF4-FFF2-40B4-BE49-F238E27FC236}">
                <a16:creationId xmlns:a16="http://schemas.microsoft.com/office/drawing/2014/main" id="{A6A5DEA2-854C-2B7E-CE23-73F5A0EBD93F}"/>
              </a:ext>
            </a:extLst>
          </p:cNvPr>
          <p:cNvSpPr txBox="1"/>
          <p:nvPr/>
        </p:nvSpPr>
        <p:spPr>
          <a:xfrm>
            <a:off x="17631036" y="23740263"/>
            <a:ext cx="685800" cy="461665"/>
          </a:xfrm>
          <a:prstGeom prst="rect">
            <a:avLst/>
          </a:prstGeom>
          <a:noFill/>
        </p:spPr>
        <p:txBody>
          <a:bodyPr wrap="square" rtlCol="0">
            <a:spAutoFit/>
          </a:bodyPr>
          <a:lstStyle/>
          <a:p>
            <a:r>
              <a:rPr lang="en-US" sz="2400" dirty="0">
                <a:solidFill>
                  <a:schemeClr val="bg1"/>
                </a:solidFill>
              </a:rPr>
              <a:t>G</a:t>
            </a:r>
          </a:p>
        </p:txBody>
      </p:sp>
      <p:sp>
        <p:nvSpPr>
          <p:cNvPr id="27" name="TextBox 26">
            <a:extLst>
              <a:ext uri="{FF2B5EF4-FFF2-40B4-BE49-F238E27FC236}">
                <a16:creationId xmlns:a16="http://schemas.microsoft.com/office/drawing/2014/main" id="{4C4384F1-C063-F0F7-4591-843933458292}"/>
              </a:ext>
            </a:extLst>
          </p:cNvPr>
          <p:cNvSpPr txBox="1"/>
          <p:nvPr/>
        </p:nvSpPr>
        <p:spPr>
          <a:xfrm>
            <a:off x="12814367" y="23740264"/>
            <a:ext cx="685800" cy="461665"/>
          </a:xfrm>
          <a:prstGeom prst="rect">
            <a:avLst/>
          </a:prstGeom>
          <a:noFill/>
        </p:spPr>
        <p:txBody>
          <a:bodyPr wrap="square" rtlCol="0">
            <a:spAutoFit/>
          </a:bodyPr>
          <a:lstStyle/>
          <a:p>
            <a:r>
              <a:rPr lang="en-US" sz="2400" dirty="0">
                <a:solidFill>
                  <a:schemeClr val="bg1"/>
                </a:solidFill>
              </a:rPr>
              <a:t>F</a:t>
            </a:r>
          </a:p>
        </p:txBody>
      </p:sp>
      <p:pic>
        <p:nvPicPr>
          <p:cNvPr id="1026" name="Picture 2">
            <a:extLst>
              <a:ext uri="{FF2B5EF4-FFF2-40B4-BE49-F238E27FC236}">
                <a16:creationId xmlns:a16="http://schemas.microsoft.com/office/drawing/2014/main" id="{02B33306-F3B4-DEA1-4A5E-FA751F9CE5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43409" y="17368639"/>
            <a:ext cx="16234226" cy="106031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963BD243-C91C-4A94-8608-C7478FB18DC3}"/>
</file>

<file path=customXml/itemProps2.xml><?xml version="1.0" encoding="utf-8"?>
<ds:datastoreItem xmlns:ds="http://schemas.openxmlformats.org/officeDocument/2006/customXml" ds:itemID="{8AE997A2-5F7B-455F-99BA-30DA07300D61}"/>
</file>

<file path=customXml/itemProps3.xml><?xml version="1.0" encoding="utf-8"?>
<ds:datastoreItem xmlns:ds="http://schemas.openxmlformats.org/officeDocument/2006/customXml" ds:itemID="{FF2D7A52-6A3E-40BD-A58A-04304F851307}"/>
</file>

<file path=docProps/app.xml><?xml version="1.0" encoding="utf-8"?>
<Properties xmlns="http://schemas.openxmlformats.org/officeDocument/2006/extended-properties" xmlns:vt="http://schemas.openxmlformats.org/officeDocument/2006/docPropsVTypes">
  <TotalTime>42793</TotalTime>
  <Words>613</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Michelle Livitz</cp:lastModifiedBy>
  <cp:revision>204</cp:revision>
  <cp:lastPrinted>2017-02-02T17:44:21Z</cp:lastPrinted>
  <dcterms:created xsi:type="dcterms:W3CDTF">2012-09-11T19:00:53Z</dcterms:created>
  <dcterms:modified xsi:type="dcterms:W3CDTF">2024-04-05T01:26:33Z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