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06">
          <p15:clr>
            <a:srgbClr val="A4A3A4"/>
          </p15:clr>
        </p15:guide>
        <p15:guide id="2" pos="21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FD3"/>
    <a:srgbClr val="B34BFE"/>
    <a:srgbClr val="66FFFF"/>
    <a:srgbClr val="66FF33"/>
    <a:srgbClr val="FF3300"/>
    <a:srgbClr val="D8E0E0"/>
    <a:srgbClr val="AFE4FF"/>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55" autoAdjust="0"/>
    <p:restoredTop sz="84335" autoAdjust="0"/>
  </p:normalViewPr>
  <p:slideViewPr>
    <p:cSldViewPr>
      <p:cViewPr varScale="1">
        <p:scale>
          <a:sx n="20" d="100"/>
          <a:sy n="20" d="100"/>
        </p:scale>
        <p:origin x="2896" y="224"/>
      </p:cViewPr>
      <p:guideLst>
        <p:guide orient="horz" pos="1306"/>
        <p:guide pos="214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935288" y="492125"/>
            <a:ext cx="338296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8445"/>
            <a:ext cx="34198560" cy="6663599"/>
          </a:xfrm>
        </p:spPr>
        <p:txBody>
          <a:bodyPr/>
          <a:lstStyle/>
          <a:p>
            <a:r>
              <a:rPr lang="en-US"/>
              <a:t>Click to edit Master title style</a:t>
            </a:r>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429631" indent="0" algn="ctr">
              <a:buNone/>
              <a:defRPr/>
            </a:lvl2pPr>
            <a:lvl3pPr marL="859262" indent="0" algn="ctr">
              <a:buNone/>
              <a:defRPr/>
            </a:lvl3pPr>
            <a:lvl4pPr marL="1288893" indent="0" algn="ctr">
              <a:buNone/>
              <a:defRPr/>
            </a:lvl4pPr>
            <a:lvl5pPr marL="1718523" indent="0" algn="ctr">
              <a:buNone/>
              <a:defRPr/>
            </a:lvl5pPr>
            <a:lvl6pPr marL="2148154" indent="0" algn="ctr">
              <a:buNone/>
              <a:defRPr/>
            </a:lvl6pPr>
            <a:lvl7pPr marL="2577785" indent="0" algn="ctr">
              <a:buNone/>
              <a:defRPr/>
            </a:lvl7pPr>
            <a:lvl8pPr marL="3007416" indent="0" algn="ctr">
              <a:buNone/>
              <a:defRPr/>
            </a:lvl8pPr>
            <a:lvl9pPr marL="34370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13" y="37013"/>
            <a:ext cx="9146540" cy="275981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52" y="37013"/>
            <a:ext cx="27320241" cy="275981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21" y="37015"/>
            <a:ext cx="31048960" cy="3210741"/>
          </a:xfrm>
        </p:spPr>
        <p:txBody>
          <a:bodyPr/>
          <a:lstStyle/>
          <a:p>
            <a:r>
              <a:rPr lang="en-US"/>
              <a:t>Click to edit Master title style</a:t>
            </a:r>
          </a:p>
        </p:txBody>
      </p:sp>
      <p:sp>
        <p:nvSpPr>
          <p:cNvPr id="3" name="Text Placeholder 2"/>
          <p:cNvSpPr>
            <a:spLocks noGrp="1"/>
          </p:cNvSpPr>
          <p:nvPr>
            <p:ph type="body" sz="half" idx="1"/>
          </p:nvPr>
        </p:nvSpPr>
        <p:spPr>
          <a:xfrm>
            <a:off x="1822454" y="5109120"/>
            <a:ext cx="18233389" cy="2252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1" y="5109120"/>
            <a:ext cx="18233390" cy="1118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1" y="16445413"/>
            <a:ext cx="18233390" cy="11189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0" y="19978461"/>
            <a:ext cx="34198560" cy="6174740"/>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178810" y="13177613"/>
            <a:ext cx="34198560" cy="6800850"/>
          </a:xfrm>
        </p:spPr>
        <p:txBody>
          <a:bodyPr anchor="b"/>
          <a:lstStyle>
            <a:lvl1pPr marL="0" indent="0">
              <a:buNone/>
              <a:defRPr sz="1900"/>
            </a:lvl1pPr>
            <a:lvl2pPr marL="429631" indent="0">
              <a:buNone/>
              <a:defRPr sz="1700"/>
            </a:lvl2pPr>
            <a:lvl3pPr marL="859262" indent="0">
              <a:buNone/>
              <a:defRPr sz="1500"/>
            </a:lvl3pPr>
            <a:lvl4pPr marL="1288893" indent="0">
              <a:buNone/>
              <a:defRPr sz="1300"/>
            </a:lvl4pPr>
            <a:lvl5pPr marL="1718523" indent="0">
              <a:buNone/>
              <a:defRPr sz="1300"/>
            </a:lvl5pPr>
            <a:lvl6pPr marL="2148154" indent="0">
              <a:buNone/>
              <a:defRPr sz="1300"/>
            </a:lvl6pPr>
            <a:lvl7pPr marL="2577785" indent="0">
              <a:buNone/>
              <a:defRPr sz="1300"/>
            </a:lvl7pPr>
            <a:lvl8pPr marL="3007416" indent="0">
              <a:buNone/>
              <a:defRPr sz="1300"/>
            </a:lvl8pPr>
            <a:lvl9pPr marL="3437047"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4" y="5109120"/>
            <a:ext cx="18233389"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1" y="5109120"/>
            <a:ext cx="18233390"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4510"/>
            <a:ext cx="362102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6959693"/>
            <a:ext cx="1777746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4" name="Content Placeholder 3"/>
          <p:cNvSpPr>
            <a:spLocks noGrp="1"/>
          </p:cNvSpPr>
          <p:nvPr>
            <p:ph sz="half" idx="2"/>
          </p:nvPr>
        </p:nvSpPr>
        <p:spPr>
          <a:xfrm>
            <a:off x="2011681" y="9858922"/>
            <a:ext cx="1777746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6959693"/>
            <a:ext cx="1778381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438112" y="9858922"/>
            <a:ext cx="1778381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8341"/>
            <a:ext cx="13237210" cy="526796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5730220" y="1238343"/>
            <a:ext cx="22491700" cy="265341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506303"/>
            <a:ext cx="13237210" cy="2126615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2721"/>
            <a:ext cx="24140160" cy="256921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7886700" y="2777400"/>
            <a:ext cx="24140160" cy="18653760"/>
          </a:xfrm>
        </p:spPr>
        <p:txBody>
          <a:bodyPr/>
          <a:lstStyle>
            <a:lvl1pPr marL="0" indent="0">
              <a:buNone/>
              <a:defRPr sz="3000"/>
            </a:lvl1pPr>
            <a:lvl2pPr marL="429631" indent="0">
              <a:buNone/>
              <a:defRPr sz="2600"/>
            </a:lvl2pPr>
            <a:lvl3pPr marL="859262" indent="0">
              <a:buNone/>
              <a:defRPr sz="2300"/>
            </a:lvl3pPr>
            <a:lvl4pPr marL="1288893" indent="0">
              <a:buNone/>
              <a:defRPr sz="1900"/>
            </a:lvl4pPr>
            <a:lvl5pPr marL="1718523" indent="0">
              <a:buNone/>
              <a:defRPr sz="1900"/>
            </a:lvl5pPr>
            <a:lvl6pPr marL="2148154" indent="0">
              <a:buNone/>
              <a:defRPr sz="1900"/>
            </a:lvl6pPr>
            <a:lvl7pPr marL="2577785" indent="0">
              <a:buNone/>
              <a:defRPr sz="1900"/>
            </a:lvl7pPr>
            <a:lvl8pPr marL="3007416" indent="0">
              <a:buNone/>
              <a:defRPr sz="1900"/>
            </a:lvl8pPr>
            <a:lvl9pPr marL="3437047" indent="0">
              <a:buNone/>
              <a:defRPr sz="1900"/>
            </a:lvl9pPr>
          </a:lstStyle>
          <a:p>
            <a:pPr lvl="0"/>
            <a:endParaRPr lang="en-US" noProof="0"/>
          </a:p>
        </p:txBody>
      </p:sp>
      <p:sp>
        <p:nvSpPr>
          <p:cNvPr id="4" name="Text Placeholder 3"/>
          <p:cNvSpPr>
            <a:spLocks noGrp="1"/>
          </p:cNvSpPr>
          <p:nvPr>
            <p:ph type="body" sz="half" idx="2"/>
          </p:nvPr>
        </p:nvSpPr>
        <p:spPr>
          <a:xfrm>
            <a:off x="7886700" y="24331931"/>
            <a:ext cx="24140160" cy="364871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21" y="37015"/>
            <a:ext cx="31048960" cy="3210741"/>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51" y="5109120"/>
            <a:ext cx="36588700" cy="22526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9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60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11" y="28326080"/>
            <a:ext cx="1274318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60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6000">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7488064" rtl="0" eaLnBrk="0" fontAlgn="base" hangingPunct="0">
        <a:spcBef>
          <a:spcPct val="0"/>
        </a:spcBef>
        <a:spcAft>
          <a:spcPct val="0"/>
        </a:spcAft>
        <a:defRPr sz="7600" b="1">
          <a:solidFill>
            <a:schemeClr val="bg1"/>
          </a:solidFill>
          <a:latin typeface="+mj-lt"/>
          <a:ea typeface="+mj-ea"/>
          <a:cs typeface="+mj-cs"/>
        </a:defRPr>
      </a:lvl1pPr>
      <a:lvl2pPr algn="ctr" defTabSz="17488064" rtl="0" eaLnBrk="0" fontAlgn="base" hangingPunct="0">
        <a:spcBef>
          <a:spcPct val="0"/>
        </a:spcBef>
        <a:spcAft>
          <a:spcPct val="0"/>
        </a:spcAft>
        <a:defRPr sz="7600" b="1">
          <a:solidFill>
            <a:schemeClr val="bg1"/>
          </a:solidFill>
          <a:latin typeface="Arial" charset="0"/>
        </a:defRPr>
      </a:lvl2pPr>
      <a:lvl3pPr algn="ctr" defTabSz="17488064" rtl="0" eaLnBrk="0" fontAlgn="base" hangingPunct="0">
        <a:spcBef>
          <a:spcPct val="0"/>
        </a:spcBef>
        <a:spcAft>
          <a:spcPct val="0"/>
        </a:spcAft>
        <a:defRPr sz="7600" b="1">
          <a:solidFill>
            <a:schemeClr val="bg1"/>
          </a:solidFill>
          <a:latin typeface="Arial" charset="0"/>
        </a:defRPr>
      </a:lvl3pPr>
      <a:lvl4pPr algn="ctr" defTabSz="17488064" rtl="0" eaLnBrk="0" fontAlgn="base" hangingPunct="0">
        <a:spcBef>
          <a:spcPct val="0"/>
        </a:spcBef>
        <a:spcAft>
          <a:spcPct val="0"/>
        </a:spcAft>
        <a:defRPr sz="7600" b="1">
          <a:solidFill>
            <a:schemeClr val="bg1"/>
          </a:solidFill>
          <a:latin typeface="Arial" charset="0"/>
        </a:defRPr>
      </a:lvl4pPr>
      <a:lvl5pPr algn="ctr" defTabSz="17488064" rtl="0" eaLnBrk="0" fontAlgn="base" hangingPunct="0">
        <a:spcBef>
          <a:spcPct val="0"/>
        </a:spcBef>
        <a:spcAft>
          <a:spcPct val="0"/>
        </a:spcAft>
        <a:defRPr sz="7600" b="1">
          <a:solidFill>
            <a:schemeClr val="bg1"/>
          </a:solidFill>
          <a:latin typeface="Arial" charset="0"/>
        </a:defRPr>
      </a:lvl5pPr>
      <a:lvl6pPr marL="429631" algn="ctr" defTabSz="17488064" rtl="0" fontAlgn="base">
        <a:spcBef>
          <a:spcPct val="0"/>
        </a:spcBef>
        <a:spcAft>
          <a:spcPct val="0"/>
        </a:spcAft>
        <a:defRPr sz="7600" b="1">
          <a:solidFill>
            <a:schemeClr val="bg1"/>
          </a:solidFill>
          <a:latin typeface="Arial" charset="0"/>
        </a:defRPr>
      </a:lvl6pPr>
      <a:lvl7pPr marL="859262" algn="ctr" defTabSz="17488064" rtl="0" fontAlgn="base">
        <a:spcBef>
          <a:spcPct val="0"/>
        </a:spcBef>
        <a:spcAft>
          <a:spcPct val="0"/>
        </a:spcAft>
        <a:defRPr sz="7600" b="1">
          <a:solidFill>
            <a:schemeClr val="bg1"/>
          </a:solidFill>
          <a:latin typeface="Arial" charset="0"/>
        </a:defRPr>
      </a:lvl7pPr>
      <a:lvl8pPr marL="1288893" algn="ctr" defTabSz="17488064" rtl="0" fontAlgn="base">
        <a:spcBef>
          <a:spcPct val="0"/>
        </a:spcBef>
        <a:spcAft>
          <a:spcPct val="0"/>
        </a:spcAft>
        <a:defRPr sz="7600" b="1">
          <a:solidFill>
            <a:schemeClr val="bg1"/>
          </a:solidFill>
          <a:latin typeface="Arial" charset="0"/>
        </a:defRPr>
      </a:lvl8pPr>
      <a:lvl9pPr marL="1718523" algn="ctr" defTabSz="17488064" rtl="0" fontAlgn="base">
        <a:spcBef>
          <a:spcPct val="0"/>
        </a:spcBef>
        <a:spcAft>
          <a:spcPct val="0"/>
        </a:spcAft>
        <a:defRPr sz="7600" b="1">
          <a:solidFill>
            <a:schemeClr val="bg1"/>
          </a:solidFill>
          <a:latin typeface="Arial" charset="0"/>
        </a:defRPr>
      </a:lvl9pPr>
    </p:titleStyle>
    <p:bodyStyle>
      <a:lvl1pPr marL="1491774" indent="-1491774" algn="l" defTabSz="17488064" rtl="0" eaLnBrk="0" fontAlgn="base" hangingPunct="0">
        <a:spcBef>
          <a:spcPct val="20000"/>
        </a:spcBef>
        <a:spcAft>
          <a:spcPct val="0"/>
        </a:spcAft>
        <a:defRPr sz="2300">
          <a:solidFill>
            <a:schemeClr val="tx1"/>
          </a:solidFill>
          <a:latin typeface="+mn-lt"/>
          <a:ea typeface="+mn-ea"/>
          <a:cs typeface="+mn-cs"/>
        </a:defRPr>
      </a:lvl1pPr>
      <a:lvl2pPr marL="3226707" indent="-1239664" algn="l" defTabSz="17488064" rtl="0" eaLnBrk="0" fontAlgn="base" hangingPunct="0">
        <a:spcBef>
          <a:spcPct val="20000"/>
        </a:spcBef>
        <a:spcAft>
          <a:spcPct val="0"/>
        </a:spcAft>
        <a:defRPr sz="12800">
          <a:solidFill>
            <a:schemeClr val="tx1"/>
          </a:solidFill>
          <a:latin typeface="Times New Roman" charset="0"/>
        </a:defRPr>
      </a:lvl2pPr>
      <a:lvl3pPr marL="4967607" indent="-992030" algn="l" defTabSz="17488064" rtl="0" eaLnBrk="0" fontAlgn="base" hangingPunct="0">
        <a:spcBef>
          <a:spcPct val="20000"/>
        </a:spcBef>
        <a:spcAft>
          <a:spcPct val="0"/>
        </a:spcAft>
        <a:defRPr sz="10900">
          <a:solidFill>
            <a:schemeClr val="tx1"/>
          </a:solidFill>
          <a:latin typeface="Times New Roman" charset="0"/>
        </a:defRPr>
      </a:lvl3pPr>
      <a:lvl4pPr marL="6953158" indent="-993521" algn="l" defTabSz="17488064" rtl="0" eaLnBrk="0" fontAlgn="base" hangingPunct="0">
        <a:spcBef>
          <a:spcPct val="20000"/>
        </a:spcBef>
        <a:spcAft>
          <a:spcPct val="0"/>
        </a:spcAft>
        <a:defRPr sz="9100">
          <a:solidFill>
            <a:schemeClr val="tx1"/>
          </a:solidFill>
          <a:latin typeface="Times New Roman" charset="0"/>
        </a:defRPr>
      </a:lvl4pPr>
      <a:lvl5pPr marL="8943184" indent="-997997" algn="l" defTabSz="17488064" rtl="0" eaLnBrk="0" fontAlgn="base" hangingPunct="0">
        <a:spcBef>
          <a:spcPct val="20000"/>
        </a:spcBef>
        <a:spcAft>
          <a:spcPct val="0"/>
        </a:spcAft>
        <a:defRPr sz="9100">
          <a:solidFill>
            <a:schemeClr val="tx1"/>
          </a:solidFill>
          <a:latin typeface="Times New Roman" charset="0"/>
        </a:defRPr>
      </a:lvl5pPr>
      <a:lvl6pPr marL="9372815" indent="-997997" algn="l" defTabSz="17488064" rtl="0" fontAlgn="base">
        <a:spcBef>
          <a:spcPct val="20000"/>
        </a:spcBef>
        <a:spcAft>
          <a:spcPct val="0"/>
        </a:spcAft>
        <a:defRPr sz="9100">
          <a:solidFill>
            <a:schemeClr val="tx1"/>
          </a:solidFill>
          <a:latin typeface="Times New Roman" charset="0"/>
        </a:defRPr>
      </a:lvl6pPr>
      <a:lvl7pPr marL="9802446" indent="-997997" algn="l" defTabSz="17488064" rtl="0" fontAlgn="base">
        <a:spcBef>
          <a:spcPct val="20000"/>
        </a:spcBef>
        <a:spcAft>
          <a:spcPct val="0"/>
        </a:spcAft>
        <a:defRPr sz="9100">
          <a:solidFill>
            <a:schemeClr val="tx1"/>
          </a:solidFill>
          <a:latin typeface="Times New Roman" charset="0"/>
        </a:defRPr>
      </a:lvl7pPr>
      <a:lvl8pPr marL="10232077" indent="-997997" algn="l" defTabSz="17488064" rtl="0" fontAlgn="base">
        <a:spcBef>
          <a:spcPct val="20000"/>
        </a:spcBef>
        <a:spcAft>
          <a:spcPct val="0"/>
        </a:spcAft>
        <a:defRPr sz="9100">
          <a:solidFill>
            <a:schemeClr val="tx1"/>
          </a:solidFill>
          <a:latin typeface="Times New Roman" charset="0"/>
        </a:defRPr>
      </a:lvl8pPr>
      <a:lvl9pPr marL="10661707" indent="-997997" algn="l" defTabSz="17488064" rtl="0" fontAlgn="base">
        <a:spcBef>
          <a:spcPct val="20000"/>
        </a:spcBef>
        <a:spcAft>
          <a:spcPct val="0"/>
        </a:spcAft>
        <a:defRPr sz="9100">
          <a:solidFill>
            <a:schemeClr val="tx1"/>
          </a:solidFill>
          <a:latin typeface="Times New Roman" charset="0"/>
        </a:defRPr>
      </a:lvl9pPr>
    </p:bodyStyle>
    <p:otherStyle>
      <a:defPPr>
        <a:defRPr lang="en-US"/>
      </a:defPPr>
      <a:lvl1pPr marL="0" algn="l" defTabSz="859262" rtl="0" eaLnBrk="1" latinLnBrk="0" hangingPunct="1">
        <a:defRPr sz="1700" kern="1200">
          <a:solidFill>
            <a:schemeClr val="tx1"/>
          </a:solidFill>
          <a:latin typeface="+mn-lt"/>
          <a:ea typeface="+mn-ea"/>
          <a:cs typeface="+mn-cs"/>
        </a:defRPr>
      </a:lvl1pPr>
      <a:lvl2pPr marL="429631" algn="l" defTabSz="859262" rtl="0" eaLnBrk="1" latinLnBrk="0" hangingPunct="1">
        <a:defRPr sz="1700" kern="1200">
          <a:solidFill>
            <a:schemeClr val="tx1"/>
          </a:solidFill>
          <a:latin typeface="+mn-lt"/>
          <a:ea typeface="+mn-ea"/>
          <a:cs typeface="+mn-cs"/>
        </a:defRPr>
      </a:lvl2pPr>
      <a:lvl3pPr marL="859262" algn="l" defTabSz="859262" rtl="0" eaLnBrk="1" latinLnBrk="0" hangingPunct="1">
        <a:defRPr sz="1700" kern="1200">
          <a:solidFill>
            <a:schemeClr val="tx1"/>
          </a:solidFill>
          <a:latin typeface="+mn-lt"/>
          <a:ea typeface="+mn-ea"/>
          <a:cs typeface="+mn-cs"/>
        </a:defRPr>
      </a:lvl3pPr>
      <a:lvl4pPr marL="1288893" algn="l" defTabSz="859262" rtl="0" eaLnBrk="1" latinLnBrk="0" hangingPunct="1">
        <a:defRPr sz="1700" kern="1200">
          <a:solidFill>
            <a:schemeClr val="tx1"/>
          </a:solidFill>
          <a:latin typeface="+mn-lt"/>
          <a:ea typeface="+mn-ea"/>
          <a:cs typeface="+mn-cs"/>
        </a:defRPr>
      </a:lvl4pPr>
      <a:lvl5pPr marL="1718523" algn="l" defTabSz="859262" rtl="0" eaLnBrk="1" latinLnBrk="0" hangingPunct="1">
        <a:defRPr sz="1700" kern="1200">
          <a:solidFill>
            <a:schemeClr val="tx1"/>
          </a:solidFill>
          <a:latin typeface="+mn-lt"/>
          <a:ea typeface="+mn-ea"/>
          <a:cs typeface="+mn-cs"/>
        </a:defRPr>
      </a:lvl5pPr>
      <a:lvl6pPr marL="2148154" algn="l" defTabSz="859262" rtl="0" eaLnBrk="1" latinLnBrk="0" hangingPunct="1">
        <a:defRPr sz="1700" kern="1200">
          <a:solidFill>
            <a:schemeClr val="tx1"/>
          </a:solidFill>
          <a:latin typeface="+mn-lt"/>
          <a:ea typeface="+mn-ea"/>
          <a:cs typeface="+mn-cs"/>
        </a:defRPr>
      </a:lvl6pPr>
      <a:lvl7pPr marL="2577785" algn="l" defTabSz="859262" rtl="0" eaLnBrk="1" latinLnBrk="0" hangingPunct="1">
        <a:defRPr sz="1700" kern="1200">
          <a:solidFill>
            <a:schemeClr val="tx1"/>
          </a:solidFill>
          <a:latin typeface="+mn-lt"/>
          <a:ea typeface="+mn-ea"/>
          <a:cs typeface="+mn-cs"/>
        </a:defRPr>
      </a:lvl7pPr>
      <a:lvl8pPr marL="3007416" algn="l" defTabSz="859262" rtl="0" eaLnBrk="1" latinLnBrk="0" hangingPunct="1">
        <a:defRPr sz="1700" kern="1200">
          <a:solidFill>
            <a:schemeClr val="tx1"/>
          </a:solidFill>
          <a:latin typeface="+mn-lt"/>
          <a:ea typeface="+mn-ea"/>
          <a:cs typeface="+mn-cs"/>
        </a:defRPr>
      </a:lvl8pPr>
      <a:lvl9pPr marL="3437047" algn="l" defTabSz="8592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microsoft.com/office/2007/relationships/media" Target="../media/media2.m4a"/><Relationship Id="rId7"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11" Type="http://schemas.openxmlformats.org/officeDocument/2006/relationships/image" Target="../media/image5.pn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audio" Target="../media/media2.m4a"/><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spect="1" noChangeArrowheads="1"/>
          </p:cNvSpPr>
          <p:nvPr>
            <p:ph type="title"/>
          </p:nvPr>
        </p:nvSpPr>
        <p:spPr>
          <a:xfrm>
            <a:off x="7034528" y="17879"/>
            <a:ext cx="28843600" cy="5416868"/>
          </a:xfrm>
          <a:solidFill>
            <a:srgbClr val="790FD3"/>
          </a:solidFill>
        </p:spPr>
        <p:txBody>
          <a:bodyPr wrap="square" lIns="0" tIns="0" rIns="0" bIns="0">
            <a:spAutoFit/>
          </a:bodyPr>
          <a:lstStyle/>
          <a:p>
            <a:r>
              <a:rPr lang="en-US" sz="11000" dirty="0"/>
              <a:t>What Swims Within: A Case of Enterobius Vermicularis Discovery</a:t>
            </a:r>
            <a:br>
              <a:rPr lang="en-US" sz="11000" dirty="0"/>
            </a:br>
            <a:r>
              <a:rPr lang="en-US" sz="4400" dirty="0"/>
              <a:t>Wayne Wheeler MD</a:t>
            </a:r>
            <a:r>
              <a:rPr lang="en-US" sz="4400" baseline="30000" dirty="0"/>
              <a:t>1</a:t>
            </a:r>
            <a:r>
              <a:rPr lang="en-US" sz="4400" dirty="0"/>
              <a:t>, Will </a:t>
            </a:r>
            <a:r>
              <a:rPr lang="en-US" sz="4400" dirty="0" err="1"/>
              <a:t>Chastant</a:t>
            </a:r>
            <a:r>
              <a:rPr lang="en-US" sz="4400" dirty="0"/>
              <a:t> MD</a:t>
            </a:r>
            <a:r>
              <a:rPr lang="en-US" sz="4400" baseline="30000" dirty="0"/>
              <a:t>2</a:t>
            </a:r>
            <a:r>
              <a:rPr lang="en-US" sz="4400" dirty="0"/>
              <a:t>, John Hutchings MD FACG</a:t>
            </a:r>
            <a:r>
              <a:rPr lang="en-US" sz="4400" baseline="30000" dirty="0"/>
              <a:t>2 </a:t>
            </a:r>
            <a:br>
              <a:rPr lang="en-US" sz="8300" dirty="0"/>
            </a:br>
            <a:r>
              <a:rPr lang="en-US" sz="4800" baseline="30000" dirty="0"/>
              <a:t>1</a:t>
            </a:r>
            <a:r>
              <a:rPr lang="en-US" sz="4400" dirty="0"/>
              <a:t>Department of Internal Medicine, LSU Health Sciences Center, New Orleans, LA</a:t>
            </a:r>
            <a:br>
              <a:rPr lang="en-US" sz="4400" dirty="0"/>
            </a:br>
            <a:r>
              <a:rPr lang="en-US" sz="4800" baseline="30000" dirty="0"/>
              <a:t>2</a:t>
            </a:r>
            <a:r>
              <a:rPr lang="en-US" sz="4400" dirty="0"/>
              <a:t>Department of Gastroenterology, LSU Health Sciences Center, New Orleans, LA</a:t>
            </a:r>
            <a:endParaRPr lang="en-US" sz="4400" b="0" dirty="0"/>
          </a:p>
        </p:txBody>
      </p:sp>
      <p:sp>
        <p:nvSpPr>
          <p:cNvPr id="1029" name="Text Box 1147"/>
          <p:cNvSpPr txBox="1">
            <a:spLocks noChangeArrowheads="1"/>
          </p:cNvSpPr>
          <p:nvPr/>
        </p:nvSpPr>
        <p:spPr bwMode="auto">
          <a:xfrm>
            <a:off x="274321" y="7698377"/>
            <a:ext cx="8869679" cy="8962165"/>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With increasing tourism and immigration into the United States, the incidence of intestinal helminth infections will rise. </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These parasitic worms can remain asymptomatic for years, causing increased morbidity and mortality if left undetected </a:t>
            </a:r>
            <a:r>
              <a:rPr lang="en-US" sz="3200" baseline="30000" dirty="0">
                <a:effectLst/>
                <a:latin typeface="+mn-lt"/>
                <a:ea typeface="Times New Roman" panose="02020603050405020304" pitchFamily="18" charset="0"/>
                <a:cs typeface="Times New Roman" panose="02020603050405020304" pitchFamily="18" charset="0"/>
              </a:rPr>
              <a:t>(1)</a:t>
            </a:r>
            <a:r>
              <a:rPr lang="en-US" sz="3200" dirty="0">
                <a:effectLst/>
                <a:latin typeface="+mn-lt"/>
                <a:ea typeface="Times New Roman" panose="02020603050405020304" pitchFamily="18" charset="0"/>
                <a:cs typeface="Times New Roman" panose="02020603050405020304" pitchFamily="18" charset="0"/>
              </a:rPr>
              <a:t>. When intestinal parasites are suspected, the laboratory testing of stool samples is typically diagnostic.</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 In addition to microscopic evaluation, recent studies have highlighted the utility of endoscopy in making a diagnosis of intestinal parasite infection </a:t>
            </a:r>
            <a:r>
              <a:rPr lang="en-US" sz="3200" baseline="30000" dirty="0">
                <a:effectLst/>
                <a:latin typeface="+mn-lt"/>
                <a:ea typeface="Times New Roman" panose="02020603050405020304" pitchFamily="18" charset="0"/>
                <a:cs typeface="Times New Roman" panose="02020603050405020304" pitchFamily="18" charset="0"/>
              </a:rPr>
              <a:t>(2,3)</a:t>
            </a:r>
            <a:r>
              <a:rPr lang="en-US" sz="3200" dirty="0">
                <a:effectLst/>
                <a:latin typeface="+mn-lt"/>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This case is an example of asymptomatic </a:t>
            </a:r>
            <a:r>
              <a:rPr lang="en-US" sz="3200" dirty="0" err="1">
                <a:effectLst/>
                <a:latin typeface="+mn-lt"/>
                <a:ea typeface="Times New Roman" panose="02020603050405020304" pitchFamily="18" charset="0"/>
                <a:cs typeface="Times New Roman" panose="02020603050405020304" pitchFamily="18" charset="0"/>
              </a:rPr>
              <a:t>enterobiasis</a:t>
            </a:r>
            <a:r>
              <a:rPr lang="en-US" sz="3200" dirty="0">
                <a:effectLst/>
                <a:latin typeface="+mn-lt"/>
                <a:ea typeface="Times New Roman" panose="02020603050405020304" pitchFamily="18" charset="0"/>
                <a:cs typeface="Times New Roman" panose="02020603050405020304" pitchFamily="18" charset="0"/>
              </a:rPr>
              <a:t> diagnosed through endoscopy.</a:t>
            </a:r>
            <a:endParaRPr lang="en-US" sz="3200" dirty="0">
              <a:effectLst/>
              <a:latin typeface="+mn-lt"/>
              <a:ea typeface="Calibri" panose="020F0502020204030204" pitchFamily="34" charset="0"/>
              <a:cs typeface="Times New Roman" panose="02020603050405020304" pitchFamily="18" charset="0"/>
            </a:endParaRPr>
          </a:p>
        </p:txBody>
      </p:sp>
      <p:sp>
        <p:nvSpPr>
          <p:cNvPr id="1030" name="Rectangle 1148"/>
          <p:cNvSpPr>
            <a:spLocks noChangeArrowheads="1"/>
          </p:cNvSpPr>
          <p:nvPr/>
        </p:nvSpPr>
        <p:spPr bwMode="auto">
          <a:xfrm>
            <a:off x="304799" y="6367055"/>
            <a:ext cx="8839201" cy="1110343"/>
          </a:xfrm>
          <a:prstGeom prst="rect">
            <a:avLst/>
          </a:prstGeom>
          <a:solidFill>
            <a:srgbClr val="790FD3"/>
          </a:solidFill>
          <a:ln w="9525">
            <a:noFill/>
            <a:miter lim="800000"/>
            <a:headEnd/>
            <a:tailEnd/>
          </a:ln>
        </p:spPr>
        <p:txBody>
          <a:bodyPr wrap="none" lIns="85926" tIns="42963" rIns="85926" bIns="42963" anchor="ctr"/>
          <a:lstStyle/>
          <a:p>
            <a:pPr algn="ctr"/>
            <a:endParaRPr lang="en-US" dirty="0">
              <a:solidFill>
                <a:srgbClr val="7030A0"/>
              </a:solidFill>
            </a:endParaRPr>
          </a:p>
        </p:txBody>
      </p:sp>
      <p:sp>
        <p:nvSpPr>
          <p:cNvPr id="1034" name="Rectangle 1153"/>
          <p:cNvSpPr>
            <a:spLocks noChangeArrowheads="1"/>
          </p:cNvSpPr>
          <p:nvPr/>
        </p:nvSpPr>
        <p:spPr bwMode="auto">
          <a:xfrm>
            <a:off x="274321" y="18739756"/>
            <a:ext cx="8869679" cy="1110343"/>
          </a:xfrm>
          <a:prstGeom prst="rect">
            <a:avLst/>
          </a:prstGeom>
          <a:solidFill>
            <a:srgbClr val="790FD3"/>
          </a:solidFill>
          <a:ln w="9525">
            <a:noFill/>
            <a:miter lim="800000"/>
            <a:headEnd/>
            <a:tailEnd/>
          </a:ln>
        </p:spPr>
        <p:txBody>
          <a:bodyPr wrap="none" lIns="85926" tIns="42963" rIns="85926" bIns="42963" anchor="ctr"/>
          <a:lstStyle/>
          <a:p>
            <a:endParaRPr lang="en-US"/>
          </a:p>
        </p:txBody>
      </p:sp>
      <p:sp>
        <p:nvSpPr>
          <p:cNvPr id="1035" name="Rectangle 1154"/>
          <p:cNvSpPr>
            <a:spLocks noChangeArrowheads="1"/>
          </p:cNvSpPr>
          <p:nvPr/>
        </p:nvSpPr>
        <p:spPr bwMode="auto">
          <a:xfrm>
            <a:off x="421067" y="18813779"/>
            <a:ext cx="6492238"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chemeClr val="bg1"/>
                </a:solidFill>
                <a:latin typeface="Arial" charset="0"/>
              </a:rPr>
              <a:t>Case Description  </a:t>
            </a:r>
          </a:p>
        </p:txBody>
      </p:sp>
      <p:sp>
        <p:nvSpPr>
          <p:cNvPr id="1040" name="Rectangle 1159"/>
          <p:cNvSpPr>
            <a:spLocks noChangeArrowheads="1"/>
          </p:cNvSpPr>
          <p:nvPr/>
        </p:nvSpPr>
        <p:spPr bwMode="auto">
          <a:xfrm>
            <a:off x="30179795" y="22758675"/>
            <a:ext cx="9526929" cy="1110343"/>
          </a:xfrm>
          <a:prstGeom prst="rect">
            <a:avLst/>
          </a:prstGeom>
          <a:solidFill>
            <a:srgbClr val="790FD3"/>
          </a:solidFill>
          <a:ln w="9525">
            <a:noFill/>
            <a:miter lim="800000"/>
            <a:headEnd/>
            <a:tailEnd/>
          </a:ln>
        </p:spPr>
        <p:txBody>
          <a:bodyPr wrap="none" lIns="85926" tIns="42963" rIns="85926" bIns="42963" anchor="ctr"/>
          <a:lstStyle/>
          <a:p>
            <a:endParaRPr lang="en-US"/>
          </a:p>
        </p:txBody>
      </p:sp>
      <p:sp>
        <p:nvSpPr>
          <p:cNvPr id="1041" name="Rectangle 1160"/>
          <p:cNvSpPr>
            <a:spLocks noChangeArrowheads="1"/>
          </p:cNvSpPr>
          <p:nvPr/>
        </p:nvSpPr>
        <p:spPr bwMode="auto">
          <a:xfrm>
            <a:off x="30852264" y="22930415"/>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chemeClr val="bg1"/>
                </a:solidFill>
                <a:latin typeface="Arial" charset="0"/>
              </a:rPr>
              <a:t>References</a:t>
            </a:r>
            <a:r>
              <a:rPr lang="en-US" sz="6200" b="1" dirty="0">
                <a:solidFill>
                  <a:srgbClr val="800000"/>
                </a:solidFill>
                <a:latin typeface="Arial" charset="0"/>
              </a:rPr>
              <a:t> </a:t>
            </a:r>
          </a:p>
        </p:txBody>
      </p:sp>
      <p:sp>
        <p:nvSpPr>
          <p:cNvPr id="1042" name="Rectangle 1161"/>
          <p:cNvSpPr>
            <a:spLocks noChangeArrowheads="1"/>
          </p:cNvSpPr>
          <p:nvPr/>
        </p:nvSpPr>
        <p:spPr bwMode="auto">
          <a:xfrm>
            <a:off x="30184506" y="6435936"/>
            <a:ext cx="9526929" cy="1038837"/>
          </a:xfrm>
          <a:prstGeom prst="rect">
            <a:avLst/>
          </a:prstGeom>
          <a:solidFill>
            <a:srgbClr val="790FD3"/>
          </a:solidFill>
          <a:ln w="9525">
            <a:noFill/>
            <a:miter lim="800000"/>
            <a:headEnd/>
            <a:tailEnd/>
          </a:ln>
        </p:spPr>
        <p:txBody>
          <a:bodyPr wrap="none" lIns="85926" tIns="42963" rIns="85926" bIns="42963" anchor="ctr"/>
          <a:lstStyle/>
          <a:p>
            <a:endParaRPr lang="en-US"/>
          </a:p>
        </p:txBody>
      </p:sp>
      <p:sp>
        <p:nvSpPr>
          <p:cNvPr id="1043" name="Rectangle 1162"/>
          <p:cNvSpPr>
            <a:spLocks noChangeArrowheads="1"/>
          </p:cNvSpPr>
          <p:nvPr/>
        </p:nvSpPr>
        <p:spPr bwMode="auto">
          <a:xfrm>
            <a:off x="30852264" y="6512476"/>
            <a:ext cx="6461760" cy="1036320"/>
          </a:xfrm>
          <a:prstGeom prst="rect">
            <a:avLst/>
          </a:prstGeom>
          <a:noFill/>
          <a:ln w="9525">
            <a:noFill/>
            <a:miter lim="800000"/>
            <a:headEnd/>
            <a:tailEnd/>
          </a:ln>
        </p:spPr>
        <p:txBody>
          <a:bodyPr lIns="0" tIns="0" rIns="0" bIns="0"/>
          <a:lstStyle/>
          <a:p>
            <a:pPr defTabSz="17488064">
              <a:spcBef>
                <a:spcPct val="20000"/>
              </a:spcBef>
            </a:pPr>
            <a:r>
              <a:rPr lang="en-US" sz="6200" b="1" dirty="0">
                <a:solidFill>
                  <a:schemeClr val="bg1"/>
                </a:solidFill>
                <a:latin typeface="Arial" charset="0"/>
              </a:rPr>
              <a:t>Discussion</a:t>
            </a:r>
          </a:p>
        </p:txBody>
      </p:sp>
      <p:sp>
        <p:nvSpPr>
          <p:cNvPr id="1044" name="Text Box 1163"/>
          <p:cNvSpPr txBox="1">
            <a:spLocks noChangeArrowheads="1"/>
          </p:cNvSpPr>
          <p:nvPr/>
        </p:nvSpPr>
        <p:spPr bwMode="auto">
          <a:xfrm>
            <a:off x="274321" y="19811999"/>
            <a:ext cx="8869679" cy="10389047"/>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 A 68-year-old female with a past medical history of hypertension and gastroesophageal reflux, presented for routine colorectal cancer screening. </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During colonoscopy a parasitic worm was visualized in the cecum (Images 1,2). </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The worm was removed with jumbo forceps and delivered to the parasitology lab for further identification. </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The specimen was identified as Enterobius  Vermicularis. </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The patient had denied prior symptoms of pruritis ani or abdominal pain. </a:t>
            </a:r>
          </a:p>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She was treated with oral albendazole therapy and advised to encourage close contacts to seek similar treatment in hopes of preventing re-transmission. She remains well. </a:t>
            </a:r>
            <a:endParaRPr lang="en-US" sz="3200" dirty="0">
              <a:effectLst/>
              <a:latin typeface="+mn-lt"/>
              <a:ea typeface="Calibri" panose="020F0502020204030204" pitchFamily="34" charset="0"/>
              <a:cs typeface="Times New Roman" panose="02020603050405020304" pitchFamily="18" charset="0"/>
            </a:endParaRPr>
          </a:p>
        </p:txBody>
      </p:sp>
      <p:sp>
        <p:nvSpPr>
          <p:cNvPr id="1047" name="Text Box 1166"/>
          <p:cNvSpPr txBox="1">
            <a:spLocks noChangeArrowheads="1"/>
          </p:cNvSpPr>
          <p:nvPr/>
        </p:nvSpPr>
        <p:spPr bwMode="auto">
          <a:xfrm>
            <a:off x="30184506" y="7698377"/>
            <a:ext cx="9522222" cy="14914857"/>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0" marR="0">
              <a:lnSpc>
                <a:spcPct val="107000"/>
              </a:lnSpc>
              <a:spcBef>
                <a:spcPts val="0"/>
              </a:spcBef>
              <a:spcAft>
                <a:spcPts val="800"/>
              </a:spcAft>
            </a:pPr>
            <a:r>
              <a:rPr lang="en-US" sz="3200" dirty="0">
                <a:effectLst/>
                <a:latin typeface="+mn-lt"/>
                <a:ea typeface="Times New Roman" panose="02020603050405020304" pitchFamily="18" charset="0"/>
                <a:cs typeface="Times New Roman" panose="02020603050405020304" pitchFamily="18" charset="0"/>
              </a:rPr>
              <a:t>The more commonly diagnosed helminths in North America include </a:t>
            </a:r>
            <a:r>
              <a:rPr lang="en-US" sz="3200" dirty="0">
                <a:solidFill>
                  <a:srgbClr val="09142A"/>
                </a:solidFill>
                <a:effectLst/>
                <a:latin typeface="+mn-lt"/>
                <a:ea typeface="Times New Roman" panose="02020603050405020304" pitchFamily="18" charset="0"/>
                <a:cs typeface="Times New Roman" panose="02020603050405020304" pitchFamily="18" charset="0"/>
              </a:rPr>
              <a:t>Enterobius vermicularis, Trichuris </a:t>
            </a:r>
            <a:r>
              <a:rPr lang="en-US" sz="3200" dirty="0" err="1">
                <a:solidFill>
                  <a:srgbClr val="09142A"/>
                </a:solidFill>
                <a:effectLst/>
                <a:latin typeface="+mn-lt"/>
                <a:ea typeface="Times New Roman" panose="02020603050405020304" pitchFamily="18" charset="0"/>
                <a:cs typeface="Times New Roman" panose="02020603050405020304" pitchFamily="18" charset="0"/>
              </a:rPr>
              <a:t>trichiura</a:t>
            </a:r>
            <a:r>
              <a:rPr lang="en-US" sz="3200" dirty="0">
                <a:solidFill>
                  <a:srgbClr val="09142A"/>
                </a:solidFill>
                <a:effectLst/>
                <a:latin typeface="+mn-lt"/>
                <a:ea typeface="Times New Roman" panose="02020603050405020304" pitchFamily="18" charset="0"/>
                <a:cs typeface="Times New Roman" panose="02020603050405020304" pitchFamily="18" charset="0"/>
              </a:rPr>
              <a:t>, </a:t>
            </a:r>
            <a:r>
              <a:rPr lang="en-US" sz="3200" dirty="0" err="1">
                <a:solidFill>
                  <a:srgbClr val="09142A"/>
                </a:solidFill>
                <a:effectLst/>
                <a:latin typeface="+mn-lt"/>
                <a:ea typeface="Times New Roman" panose="02020603050405020304" pitchFamily="18" charset="0"/>
                <a:cs typeface="Times New Roman" panose="02020603050405020304" pitchFamily="18" charset="0"/>
              </a:rPr>
              <a:t>Ancylostoma</a:t>
            </a:r>
            <a:r>
              <a:rPr lang="en-US" sz="3200" dirty="0">
                <a:solidFill>
                  <a:srgbClr val="09142A"/>
                </a:solidFill>
                <a:effectLst/>
                <a:latin typeface="+mn-lt"/>
                <a:ea typeface="Times New Roman" panose="02020603050405020304" pitchFamily="18" charset="0"/>
                <a:cs typeface="Times New Roman" panose="02020603050405020304" pitchFamily="18" charset="0"/>
              </a:rPr>
              <a:t> duodenale, Ascaris lumbricoides, and T</a:t>
            </a:r>
            <a:r>
              <a:rPr lang="en-US" sz="3200" dirty="0">
                <a:solidFill>
                  <a:srgbClr val="212121"/>
                </a:solidFill>
                <a:effectLst/>
                <a:latin typeface="+mn-lt"/>
                <a:ea typeface="Times New Roman" panose="02020603050405020304" pitchFamily="18" charset="0"/>
                <a:cs typeface="Times New Roman" panose="02020603050405020304" pitchFamily="18" charset="0"/>
              </a:rPr>
              <a:t>aenia </a:t>
            </a:r>
            <a:r>
              <a:rPr lang="en-US" sz="3200" dirty="0" err="1">
                <a:solidFill>
                  <a:srgbClr val="212121"/>
                </a:solidFill>
                <a:effectLst/>
                <a:latin typeface="+mn-lt"/>
                <a:ea typeface="Times New Roman" panose="02020603050405020304" pitchFamily="18" charset="0"/>
                <a:cs typeface="Times New Roman" panose="02020603050405020304" pitchFamily="18" charset="0"/>
              </a:rPr>
              <a:t>saginata</a:t>
            </a:r>
            <a:r>
              <a:rPr lang="en-US" sz="3200" baseline="30000" dirty="0">
                <a:solidFill>
                  <a:srgbClr val="09142A"/>
                </a:solidFill>
                <a:effectLst/>
                <a:latin typeface="+mn-lt"/>
                <a:ea typeface="Times New Roman" panose="02020603050405020304" pitchFamily="18" charset="0"/>
                <a:cs typeface="Times New Roman" panose="02020603050405020304" pitchFamily="18" charset="0"/>
              </a:rPr>
              <a:t>(4)</a:t>
            </a:r>
            <a:r>
              <a:rPr lang="en-US" sz="3200" dirty="0">
                <a:solidFill>
                  <a:srgbClr val="09142A"/>
                </a:solidFill>
                <a:effectLst/>
                <a:latin typeface="+mn-lt"/>
                <a:ea typeface="Times New Roman" panose="02020603050405020304" pitchFamily="18" charset="0"/>
                <a:cs typeface="Times New Roman" panose="02020603050405020304" pitchFamily="18" charset="0"/>
              </a:rPr>
              <a:t>.</a:t>
            </a:r>
            <a:r>
              <a:rPr lang="en-US" sz="3200" dirty="0">
                <a:effectLst/>
                <a:latin typeface="+mn-lt"/>
                <a:ea typeface="Times New Roman" panose="02020603050405020304" pitchFamily="18" charset="0"/>
                <a:cs typeface="Times New Roman" panose="02020603050405020304" pitchFamily="18" charset="0"/>
              </a:rPr>
              <a:t> Of this group, Enterobius vermicularis, the common pinworm, is the most prevalent </a:t>
            </a:r>
            <a:r>
              <a:rPr lang="en-US" sz="3200" baseline="30000" dirty="0">
                <a:effectLst/>
                <a:latin typeface="+mn-lt"/>
                <a:ea typeface="Times New Roman" panose="02020603050405020304" pitchFamily="18" charset="0"/>
                <a:cs typeface="Times New Roman" panose="02020603050405020304" pitchFamily="18" charset="0"/>
              </a:rPr>
              <a:t>(5)</a:t>
            </a:r>
            <a:r>
              <a:rPr lang="en-US" sz="3200" dirty="0">
                <a:effectLst/>
                <a:latin typeface="+mn-lt"/>
                <a:ea typeface="Times New Roman" panose="02020603050405020304" pitchFamily="18" charset="0"/>
                <a:cs typeface="Times New Roman" panose="02020603050405020304" pitchFamily="18" charset="0"/>
              </a:rPr>
              <a:t>. Pinworms prefer the cecum and have previously been reported to mimic appendicitis </a:t>
            </a:r>
            <a:r>
              <a:rPr lang="en-US" sz="3200" baseline="30000" dirty="0">
                <a:effectLst/>
                <a:latin typeface="+mn-lt"/>
                <a:ea typeface="Times New Roman" panose="02020603050405020304" pitchFamily="18" charset="0"/>
                <a:cs typeface="Times New Roman" panose="02020603050405020304" pitchFamily="18" charset="0"/>
              </a:rPr>
              <a:t>(6)</a:t>
            </a:r>
            <a:r>
              <a:rPr lang="en-US" sz="3200" dirty="0">
                <a:effectLst/>
                <a:latin typeface="+mn-lt"/>
                <a:ea typeface="Times New Roman" panose="02020603050405020304" pitchFamily="18" charset="0"/>
                <a:cs typeface="Times New Roman" panose="02020603050405020304" pitchFamily="18" charset="0"/>
              </a:rPr>
              <a:t>. Other h</a:t>
            </a:r>
            <a:r>
              <a:rPr lang="en-US" sz="3200" dirty="0">
                <a:solidFill>
                  <a:srgbClr val="231F20"/>
                </a:solidFill>
                <a:effectLst/>
                <a:latin typeface="+mn-lt"/>
                <a:ea typeface="Times New Roman" panose="02020603050405020304" pitchFamily="18" charset="0"/>
                <a:cs typeface="Times New Roman" panose="02020603050405020304" pitchFamily="18" charset="0"/>
              </a:rPr>
              <a:t>elminths may harbor anywhere throughout the intestinal lumen, mucosa, lymphatics, vasculature, or biliary tracts </a:t>
            </a:r>
            <a:r>
              <a:rPr lang="en-US" sz="3200" baseline="30000" dirty="0">
                <a:solidFill>
                  <a:srgbClr val="231F20"/>
                </a:solidFill>
                <a:effectLst/>
                <a:latin typeface="+mn-lt"/>
                <a:ea typeface="Times New Roman" panose="02020603050405020304" pitchFamily="18" charset="0"/>
                <a:cs typeface="Times New Roman" panose="02020603050405020304" pitchFamily="18" charset="0"/>
              </a:rPr>
              <a:t>(7)</a:t>
            </a:r>
            <a:r>
              <a:rPr lang="en-US" sz="3200" dirty="0">
                <a:solidFill>
                  <a:srgbClr val="231F20"/>
                </a:solidFill>
                <a:effectLst/>
                <a:latin typeface="+mn-lt"/>
                <a:ea typeface="Times New Roman" panose="02020603050405020304" pitchFamily="18" charset="0"/>
                <a:cs typeface="Times New Roman" panose="02020603050405020304" pitchFamily="18" charset="0"/>
              </a:rPr>
              <a:t>. Although most patients are asymptomatic, intestinal helminths can cause anemia, nutritional malabsorption, secondary bacterial infection, and even perforation </a:t>
            </a:r>
            <a:r>
              <a:rPr lang="en-US" sz="3200" baseline="30000" dirty="0">
                <a:solidFill>
                  <a:srgbClr val="231F20"/>
                </a:solidFill>
                <a:effectLst/>
                <a:latin typeface="+mn-lt"/>
                <a:ea typeface="Times New Roman" panose="02020603050405020304" pitchFamily="18" charset="0"/>
                <a:cs typeface="Times New Roman" panose="02020603050405020304" pitchFamily="18" charset="0"/>
              </a:rPr>
              <a:t>(8)</a:t>
            </a:r>
            <a:r>
              <a:rPr lang="en-US" sz="3200" dirty="0">
                <a:solidFill>
                  <a:srgbClr val="231F20"/>
                </a:solidFill>
                <a:effectLst/>
                <a:latin typeface="+mn-lt"/>
                <a:ea typeface="Times New Roman" panose="02020603050405020304" pitchFamily="18" charset="0"/>
                <a:cs typeface="Times New Roman" panose="02020603050405020304" pitchFamily="18" charset="0"/>
              </a:rPr>
              <a:t>. </a:t>
            </a:r>
            <a:r>
              <a:rPr lang="en-US" sz="3200" dirty="0">
                <a:effectLst/>
                <a:latin typeface="+mn-lt"/>
                <a:ea typeface="Times New Roman" panose="02020603050405020304" pitchFamily="18" charset="0"/>
                <a:cs typeface="Times New Roman" panose="02020603050405020304" pitchFamily="18" charset="0"/>
              </a:rPr>
              <a:t>When suspected, helminths are classically diagnosed through tissue biopsy or the observation of ova, cysts, and larvae within stool samples. Although it is not the initial diagnostic test of choice, endoscopy has been useful in directly visualizing worms in unsuspecting patients. Pinworms, roundworms, tapeworms, hookworms, and whipworms have all previously been visualized during endoscopic evaluations </a:t>
            </a:r>
            <a:r>
              <a:rPr lang="en-US" sz="3200" baseline="30000" dirty="0">
                <a:effectLst/>
                <a:latin typeface="+mn-lt"/>
                <a:ea typeface="Times New Roman" panose="02020603050405020304" pitchFamily="18" charset="0"/>
                <a:cs typeface="Times New Roman" panose="02020603050405020304" pitchFamily="18" charset="0"/>
              </a:rPr>
              <a:t>(3,5, 9-13)</a:t>
            </a:r>
            <a:r>
              <a:rPr lang="en-US" sz="3200" dirty="0">
                <a:effectLst/>
                <a:latin typeface="+mn-lt"/>
                <a:ea typeface="Times New Roman" panose="02020603050405020304" pitchFamily="18" charset="0"/>
                <a:cs typeface="Times New Roman" panose="02020603050405020304" pitchFamily="18" charset="0"/>
              </a:rPr>
              <a:t>. If encountered, the worms should be removed and evaluated by a parasitologist for proper identification and treatment guidance. This case represents the versatility of endoscopy for diagnosing gastrointestinal tract pathogens in an unsuspecting, asymptomatic individual.  </a:t>
            </a:r>
            <a:endParaRPr lang="en-US" sz="3200" dirty="0">
              <a:effectLst/>
              <a:latin typeface="+mn-lt"/>
              <a:ea typeface="Calibri" panose="020F0502020204030204" pitchFamily="34" charset="0"/>
              <a:cs typeface="Times New Roman" panose="02020603050405020304" pitchFamily="18" charset="0"/>
            </a:endParaRPr>
          </a:p>
        </p:txBody>
      </p:sp>
      <p:sp>
        <p:nvSpPr>
          <p:cNvPr id="1048" name="Text Box 1167"/>
          <p:cNvSpPr txBox="1">
            <a:spLocks noChangeArrowheads="1"/>
          </p:cNvSpPr>
          <p:nvPr/>
        </p:nvSpPr>
        <p:spPr bwMode="auto">
          <a:xfrm>
            <a:off x="30179796" y="24014459"/>
            <a:ext cx="9526929" cy="7057262"/>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marL="342900" marR="0" lvl="0" indent="-342900">
              <a:lnSpc>
                <a:spcPct val="107000"/>
              </a:lnSpc>
              <a:spcBef>
                <a:spcPts val="0"/>
              </a:spcBef>
              <a:spcAft>
                <a:spcPts val="800"/>
              </a:spcAft>
              <a:buFont typeface="+mj-lt"/>
              <a:buAutoNum type="arabicPeriod"/>
            </a:pPr>
            <a:r>
              <a:rPr lang="en-US" sz="1800" dirty="0" err="1">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Kucik</a:t>
            </a:r>
            <a:r>
              <a:rPr lang="en-US" sz="18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CJ, Martin GL, </a:t>
            </a:r>
            <a:r>
              <a:rPr lang="en-US" sz="1800" dirty="0" err="1">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Sortor</a:t>
            </a:r>
            <a:r>
              <a:rPr lang="en-US" sz="18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BV. Common intestinal parasites. Am Fam Physician. 2004 Mar </a:t>
            </a:r>
            <a:r>
              <a:rPr lang="en-US" sz="1400" dirty="0">
                <a:solidFill>
                  <a:srgbClr val="212121"/>
                </a:solidFill>
                <a:effectLst/>
                <a:latin typeface="+mn-lt"/>
                <a:ea typeface="Times New Roman" panose="02020603050405020304" pitchFamily="18" charset="0"/>
                <a:cs typeface="Times New Roman" panose="02020603050405020304" pitchFamily="18" charset="0"/>
              </a:rPr>
              <a:t>1;69(5):1161-8.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400" dirty="0" err="1">
                <a:solidFill>
                  <a:srgbClr val="333333"/>
                </a:solidFill>
                <a:effectLst/>
                <a:latin typeface="+mn-lt"/>
                <a:ea typeface="Times New Roman" panose="02020603050405020304" pitchFamily="18" charset="0"/>
                <a:cs typeface="Times New Roman" panose="02020603050405020304" pitchFamily="18" charset="0"/>
              </a:rPr>
              <a:t>Azab</a:t>
            </a:r>
            <a:r>
              <a:rPr lang="en-US" sz="1400" dirty="0">
                <a:solidFill>
                  <a:srgbClr val="333333"/>
                </a:solidFill>
                <a:effectLst/>
                <a:latin typeface="+mn-lt"/>
                <a:ea typeface="Times New Roman" panose="02020603050405020304" pitchFamily="18" charset="0"/>
                <a:cs typeface="Times New Roman" panose="02020603050405020304" pitchFamily="18" charset="0"/>
              </a:rPr>
              <a:t>, H.M.M., </a:t>
            </a:r>
            <a:r>
              <a:rPr lang="en-US" sz="1400" dirty="0" err="1">
                <a:solidFill>
                  <a:srgbClr val="333333"/>
                </a:solidFill>
                <a:effectLst/>
                <a:latin typeface="+mn-lt"/>
                <a:ea typeface="Times New Roman" panose="02020603050405020304" pitchFamily="18" charset="0"/>
                <a:cs typeface="Times New Roman" panose="02020603050405020304" pitchFamily="18" charset="0"/>
              </a:rPr>
              <a:t>Bayoumy</a:t>
            </a:r>
            <a:r>
              <a:rPr lang="en-US" sz="1400" dirty="0">
                <a:solidFill>
                  <a:srgbClr val="333333"/>
                </a:solidFill>
                <a:effectLst/>
                <a:latin typeface="+mn-lt"/>
                <a:ea typeface="Times New Roman" panose="02020603050405020304" pitchFamily="18" charset="0"/>
                <a:cs typeface="Times New Roman" panose="02020603050405020304" pitchFamily="18" charset="0"/>
              </a:rPr>
              <a:t>, A.M.S., </a:t>
            </a:r>
            <a:r>
              <a:rPr lang="en-US" sz="1400" dirty="0" err="1">
                <a:solidFill>
                  <a:srgbClr val="333333"/>
                </a:solidFill>
                <a:effectLst/>
                <a:latin typeface="+mn-lt"/>
                <a:ea typeface="Times New Roman" panose="02020603050405020304" pitchFamily="18" charset="0"/>
                <a:cs typeface="Times New Roman" panose="02020603050405020304" pitchFamily="18" charset="0"/>
              </a:rPr>
              <a:t>Zaalouk</a:t>
            </a:r>
            <a:r>
              <a:rPr lang="en-US" sz="1400" dirty="0">
                <a:solidFill>
                  <a:srgbClr val="333333"/>
                </a:solidFill>
                <a:effectLst/>
                <a:latin typeface="+mn-lt"/>
                <a:ea typeface="Times New Roman" panose="02020603050405020304" pitchFamily="18" charset="0"/>
                <a:cs typeface="Times New Roman" panose="02020603050405020304" pitchFamily="18" charset="0"/>
              </a:rPr>
              <a:t>, T.K. </a:t>
            </a:r>
            <a:r>
              <a:rPr lang="en-US" sz="1400" i="1" dirty="0">
                <a:solidFill>
                  <a:srgbClr val="333333"/>
                </a:solidFill>
                <a:effectLst/>
                <a:latin typeface="+mn-lt"/>
                <a:ea typeface="Times New Roman" panose="02020603050405020304" pitchFamily="18" charset="0"/>
                <a:cs typeface="Times New Roman" panose="02020603050405020304" pitchFamily="18" charset="0"/>
              </a:rPr>
              <a:t>et al.</a:t>
            </a:r>
            <a:r>
              <a:rPr lang="en-US" sz="1400" dirty="0">
                <a:solidFill>
                  <a:srgbClr val="333333"/>
                </a:solidFill>
                <a:effectLst/>
                <a:latin typeface="+mn-lt"/>
                <a:ea typeface="Times New Roman" panose="02020603050405020304" pitchFamily="18" charset="0"/>
                <a:cs typeface="Times New Roman" panose="02020603050405020304" pitchFamily="18" charset="0"/>
              </a:rPr>
              <a:t> Endoscopic procedure as a diagnostic tool for intestinal parasitic pathological changes. </a:t>
            </a:r>
            <a:r>
              <a:rPr lang="en-US" sz="1400" i="1" dirty="0" err="1">
                <a:solidFill>
                  <a:srgbClr val="333333"/>
                </a:solidFill>
                <a:effectLst/>
                <a:latin typeface="+mn-lt"/>
                <a:ea typeface="Times New Roman" panose="02020603050405020304" pitchFamily="18" charset="0"/>
                <a:cs typeface="Times New Roman" panose="02020603050405020304" pitchFamily="18" charset="0"/>
              </a:rPr>
              <a:t>Parasitol</a:t>
            </a:r>
            <a:r>
              <a:rPr lang="en-US" sz="1400" i="1" dirty="0">
                <a:solidFill>
                  <a:srgbClr val="333333"/>
                </a:solidFill>
                <a:effectLst/>
                <a:latin typeface="+mn-lt"/>
                <a:ea typeface="Times New Roman" panose="02020603050405020304" pitchFamily="18" charset="0"/>
                <a:cs typeface="Times New Roman" panose="02020603050405020304" pitchFamily="18" charset="0"/>
              </a:rPr>
              <a:t> Res</a:t>
            </a:r>
            <a:r>
              <a:rPr lang="en-US" sz="1400" dirty="0">
                <a:solidFill>
                  <a:srgbClr val="333333"/>
                </a:solidFill>
                <a:effectLst/>
                <a:latin typeface="+mn-lt"/>
                <a:ea typeface="Times New Roman" panose="02020603050405020304" pitchFamily="18" charset="0"/>
                <a:cs typeface="Times New Roman" panose="02020603050405020304" pitchFamily="18" charset="0"/>
              </a:rPr>
              <a:t> </a:t>
            </a:r>
            <a:r>
              <a:rPr lang="en-US" sz="1400" b="1" dirty="0">
                <a:solidFill>
                  <a:srgbClr val="333333"/>
                </a:solidFill>
                <a:effectLst/>
                <a:latin typeface="+mn-lt"/>
                <a:ea typeface="Times New Roman" panose="02020603050405020304" pitchFamily="18" charset="0"/>
                <a:cs typeface="Times New Roman" panose="02020603050405020304" pitchFamily="18" charset="0"/>
              </a:rPr>
              <a:t>121</a:t>
            </a:r>
            <a:r>
              <a:rPr lang="en-US" sz="1400" dirty="0">
                <a:solidFill>
                  <a:srgbClr val="333333"/>
                </a:solidFill>
                <a:effectLst/>
                <a:latin typeface="+mn-lt"/>
                <a:ea typeface="Times New Roman" panose="02020603050405020304" pitchFamily="18" charset="0"/>
                <a:cs typeface="Times New Roman" panose="02020603050405020304" pitchFamily="18" charset="0"/>
              </a:rPr>
              <a:t>, 245–254 (2022).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solidFill>
                  <a:srgbClr val="212121"/>
                </a:solidFill>
                <a:effectLst/>
                <a:latin typeface="+mn-lt"/>
                <a:ea typeface="Times New Roman" panose="02020603050405020304" pitchFamily="18" charset="0"/>
                <a:cs typeface="Times New Roman" panose="02020603050405020304" pitchFamily="18" charset="0"/>
              </a:rPr>
              <a:t>Do KR, Cho YS, Kim HK, Hwang BH, Shin EJ, </a:t>
            </a:r>
            <a:r>
              <a:rPr lang="en-US" sz="1400" dirty="0" err="1">
                <a:solidFill>
                  <a:srgbClr val="212121"/>
                </a:solidFill>
                <a:effectLst/>
                <a:latin typeface="+mn-lt"/>
                <a:ea typeface="Times New Roman" panose="02020603050405020304" pitchFamily="18" charset="0"/>
                <a:cs typeface="Times New Roman" panose="02020603050405020304" pitchFamily="18" charset="0"/>
              </a:rPr>
              <a:t>Jeong</a:t>
            </a:r>
            <a:r>
              <a:rPr lang="en-US" sz="1400" dirty="0">
                <a:solidFill>
                  <a:srgbClr val="212121"/>
                </a:solidFill>
                <a:effectLst/>
                <a:latin typeface="+mn-lt"/>
                <a:ea typeface="Times New Roman" panose="02020603050405020304" pitchFamily="18" charset="0"/>
                <a:cs typeface="Times New Roman" panose="02020603050405020304" pitchFamily="18" charset="0"/>
              </a:rPr>
              <a:t> HB, Kim SS, Chae HS, Choi MG. Intestinal helminthic infections diagnosed by colonoscopy in a regional hospital during 2001-2008. Korean J </a:t>
            </a:r>
            <a:r>
              <a:rPr lang="en-US" sz="1400" dirty="0" err="1">
                <a:solidFill>
                  <a:srgbClr val="212121"/>
                </a:solidFill>
                <a:effectLst/>
                <a:latin typeface="+mn-lt"/>
                <a:ea typeface="Times New Roman" panose="02020603050405020304" pitchFamily="18" charset="0"/>
                <a:cs typeface="Times New Roman" panose="02020603050405020304" pitchFamily="18" charset="0"/>
              </a:rPr>
              <a:t>Parasitol</a:t>
            </a:r>
            <a:r>
              <a:rPr lang="en-US" sz="1400" dirty="0">
                <a:solidFill>
                  <a:srgbClr val="212121"/>
                </a:solidFill>
                <a:effectLst/>
                <a:latin typeface="+mn-lt"/>
                <a:ea typeface="Times New Roman" panose="02020603050405020304" pitchFamily="18" charset="0"/>
                <a:cs typeface="Times New Roman" panose="02020603050405020304" pitchFamily="18" charset="0"/>
              </a:rPr>
              <a:t>. 2010 Mar;48(1):75-8.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err="1">
                <a:solidFill>
                  <a:srgbClr val="212121"/>
                </a:solidFill>
                <a:effectLst/>
                <a:latin typeface="+mn-lt"/>
                <a:ea typeface="Times New Roman" panose="02020603050405020304" pitchFamily="18" charset="0"/>
                <a:cs typeface="Times New Roman" panose="02020603050405020304" pitchFamily="18" charset="0"/>
              </a:rPr>
              <a:t>Juckett</a:t>
            </a:r>
            <a:r>
              <a:rPr lang="en-US" sz="1400" dirty="0">
                <a:solidFill>
                  <a:srgbClr val="212121"/>
                </a:solidFill>
                <a:effectLst/>
                <a:latin typeface="+mn-lt"/>
                <a:ea typeface="Times New Roman" panose="02020603050405020304" pitchFamily="18" charset="0"/>
                <a:cs typeface="Times New Roman" panose="02020603050405020304" pitchFamily="18" charset="0"/>
              </a:rPr>
              <a:t> G. Common intestinal helminths. Am Fam Physician. 1995 Nov 15;52(7):2039-48, 2051-2.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solidFill>
                  <a:srgbClr val="212121"/>
                </a:solidFill>
                <a:effectLst/>
                <a:latin typeface="+mn-lt"/>
                <a:ea typeface="Times New Roman" panose="02020603050405020304" pitchFamily="18" charset="0"/>
                <a:cs typeface="Times New Roman" panose="02020603050405020304" pitchFamily="18" charset="0"/>
              </a:rPr>
              <a:t>Goldenberg SP, </a:t>
            </a:r>
            <a:r>
              <a:rPr lang="en-US" sz="1400" dirty="0" err="1">
                <a:solidFill>
                  <a:srgbClr val="212121"/>
                </a:solidFill>
                <a:effectLst/>
                <a:latin typeface="+mn-lt"/>
                <a:ea typeface="Times New Roman" panose="02020603050405020304" pitchFamily="18" charset="0"/>
                <a:cs typeface="Times New Roman" panose="02020603050405020304" pitchFamily="18" charset="0"/>
              </a:rPr>
              <a:t>Marignani</a:t>
            </a:r>
            <a:r>
              <a:rPr lang="en-US" sz="1400" dirty="0">
                <a:solidFill>
                  <a:srgbClr val="212121"/>
                </a:solidFill>
                <a:effectLst/>
                <a:latin typeface="+mn-lt"/>
                <a:ea typeface="Times New Roman" panose="02020603050405020304" pitchFamily="18" charset="0"/>
                <a:cs typeface="Times New Roman" panose="02020603050405020304" pitchFamily="18" charset="0"/>
              </a:rPr>
              <a:t> P. The endoscopic diagnosis of colonic </a:t>
            </a:r>
            <a:r>
              <a:rPr lang="en-US" sz="1400" dirty="0" err="1">
                <a:solidFill>
                  <a:srgbClr val="212121"/>
                </a:solidFill>
                <a:effectLst/>
                <a:latin typeface="+mn-lt"/>
                <a:ea typeface="Times New Roman" panose="02020603050405020304" pitchFamily="18" charset="0"/>
                <a:cs typeface="Times New Roman" panose="02020603050405020304" pitchFamily="18" charset="0"/>
              </a:rPr>
              <a:t>enterobiasis</a:t>
            </a:r>
            <a:r>
              <a:rPr lang="en-US" sz="1400" dirty="0">
                <a:solidFill>
                  <a:srgbClr val="212121"/>
                </a:solidFill>
                <a:effectLst/>
                <a:latin typeface="+mn-lt"/>
                <a:ea typeface="Times New Roman" panose="02020603050405020304" pitchFamily="18" charset="0"/>
                <a:cs typeface="Times New Roman" panose="02020603050405020304" pitchFamily="18" charset="0"/>
              </a:rPr>
              <a:t>. </a:t>
            </a:r>
            <a:r>
              <a:rPr lang="en-US" sz="1400" dirty="0" err="1">
                <a:solidFill>
                  <a:srgbClr val="212121"/>
                </a:solidFill>
                <a:effectLst/>
                <a:latin typeface="+mn-lt"/>
                <a:ea typeface="Times New Roman" panose="02020603050405020304" pitchFamily="18" charset="0"/>
                <a:cs typeface="Times New Roman" panose="02020603050405020304" pitchFamily="18" charset="0"/>
              </a:rPr>
              <a:t>Gastrointest</a:t>
            </a:r>
            <a:r>
              <a:rPr lang="en-US" sz="1400" dirty="0">
                <a:solidFill>
                  <a:srgbClr val="212121"/>
                </a:solidFill>
                <a:effectLst/>
                <a:latin typeface="+mn-lt"/>
                <a:ea typeface="Times New Roman" panose="02020603050405020304" pitchFamily="18" charset="0"/>
                <a:cs typeface="Times New Roman" panose="02020603050405020304" pitchFamily="18" charset="0"/>
              </a:rPr>
              <a:t> </a:t>
            </a:r>
            <a:r>
              <a:rPr lang="en-US" sz="1400" dirty="0" err="1">
                <a:solidFill>
                  <a:srgbClr val="212121"/>
                </a:solidFill>
                <a:effectLst/>
                <a:latin typeface="+mn-lt"/>
                <a:ea typeface="Times New Roman" panose="02020603050405020304" pitchFamily="18" charset="0"/>
                <a:cs typeface="Times New Roman" panose="02020603050405020304" pitchFamily="18" charset="0"/>
              </a:rPr>
              <a:t>Endosc</a:t>
            </a:r>
            <a:r>
              <a:rPr lang="en-US" sz="1400" dirty="0">
                <a:solidFill>
                  <a:srgbClr val="212121"/>
                </a:solidFill>
                <a:effectLst/>
                <a:latin typeface="+mn-lt"/>
                <a:ea typeface="Times New Roman" panose="02020603050405020304" pitchFamily="18" charset="0"/>
                <a:cs typeface="Times New Roman" panose="02020603050405020304" pitchFamily="18" charset="0"/>
              </a:rPr>
              <a:t>. 1990 May-Jun;36(3):309-10.</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err="1">
                <a:solidFill>
                  <a:srgbClr val="212121"/>
                </a:solidFill>
                <a:effectLst/>
                <a:latin typeface="+mn-lt"/>
                <a:ea typeface="Times New Roman" panose="02020603050405020304" pitchFamily="18" charset="0"/>
                <a:cs typeface="Times New Roman" panose="02020603050405020304" pitchFamily="18" charset="0"/>
              </a:rPr>
              <a:t>Ariyarathenam</a:t>
            </a:r>
            <a:r>
              <a:rPr lang="en-US" sz="1400" dirty="0">
                <a:solidFill>
                  <a:srgbClr val="212121"/>
                </a:solidFill>
                <a:effectLst/>
                <a:latin typeface="+mn-lt"/>
                <a:ea typeface="Times New Roman" panose="02020603050405020304" pitchFamily="18" charset="0"/>
                <a:cs typeface="Times New Roman" panose="02020603050405020304" pitchFamily="18" charset="0"/>
              </a:rPr>
              <a:t> AV, </a:t>
            </a:r>
            <a:r>
              <a:rPr lang="en-US" sz="1400" dirty="0" err="1">
                <a:solidFill>
                  <a:srgbClr val="212121"/>
                </a:solidFill>
                <a:effectLst/>
                <a:latin typeface="+mn-lt"/>
                <a:ea typeface="Times New Roman" panose="02020603050405020304" pitchFamily="18" charset="0"/>
                <a:cs typeface="Times New Roman" panose="02020603050405020304" pitchFamily="18" charset="0"/>
              </a:rPr>
              <a:t>Nachimuthu</a:t>
            </a:r>
            <a:r>
              <a:rPr lang="en-US" sz="1400" dirty="0">
                <a:solidFill>
                  <a:srgbClr val="212121"/>
                </a:solidFill>
                <a:effectLst/>
                <a:latin typeface="+mn-lt"/>
                <a:ea typeface="Times New Roman" panose="02020603050405020304" pitchFamily="18" charset="0"/>
                <a:cs typeface="Times New Roman" panose="02020603050405020304" pitchFamily="18" charset="0"/>
              </a:rPr>
              <a:t> S, Tang TY, Courtney ED, Harris SA, Harris AM. Enterobius vermicularis infestation of the appendix and management at the time of laparoscopic appendectomy: case series and literature review. Int J Surg. 2010;8(6):466-9.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solidFill>
                  <a:srgbClr val="212121"/>
                </a:solidFill>
                <a:effectLst/>
                <a:latin typeface="+mn-lt"/>
                <a:ea typeface="Times New Roman" panose="02020603050405020304" pitchFamily="18" charset="0"/>
                <a:cs typeface="Times New Roman" panose="02020603050405020304" pitchFamily="18" charset="0"/>
              </a:rPr>
              <a:t>Abd El </a:t>
            </a:r>
            <a:r>
              <a:rPr lang="en-US" sz="1400" dirty="0" err="1">
                <a:solidFill>
                  <a:srgbClr val="212121"/>
                </a:solidFill>
                <a:effectLst/>
                <a:latin typeface="+mn-lt"/>
                <a:ea typeface="Times New Roman" panose="02020603050405020304" pitchFamily="18" charset="0"/>
                <a:cs typeface="Times New Roman" panose="02020603050405020304" pitchFamily="18" charset="0"/>
              </a:rPr>
              <a:t>Bagi</a:t>
            </a:r>
            <a:r>
              <a:rPr lang="en-US" sz="1400" dirty="0">
                <a:solidFill>
                  <a:srgbClr val="212121"/>
                </a:solidFill>
                <a:effectLst/>
                <a:latin typeface="+mn-lt"/>
                <a:ea typeface="Times New Roman" panose="02020603050405020304" pitchFamily="18" charset="0"/>
                <a:cs typeface="Times New Roman" panose="02020603050405020304" pitchFamily="18" charset="0"/>
              </a:rPr>
              <a:t> ME, </a:t>
            </a:r>
            <a:r>
              <a:rPr lang="en-US" sz="1400" dirty="0" err="1">
                <a:solidFill>
                  <a:srgbClr val="212121"/>
                </a:solidFill>
                <a:effectLst/>
                <a:latin typeface="+mn-lt"/>
                <a:ea typeface="Times New Roman" panose="02020603050405020304" pitchFamily="18" charset="0"/>
                <a:cs typeface="Times New Roman" panose="02020603050405020304" pitchFamily="18" charset="0"/>
              </a:rPr>
              <a:t>Sammak</a:t>
            </a:r>
            <a:r>
              <a:rPr lang="en-US" sz="1400" dirty="0">
                <a:solidFill>
                  <a:srgbClr val="212121"/>
                </a:solidFill>
                <a:effectLst/>
                <a:latin typeface="+mn-lt"/>
                <a:ea typeface="Times New Roman" panose="02020603050405020304" pitchFamily="18" charset="0"/>
                <a:cs typeface="Times New Roman" panose="02020603050405020304" pitchFamily="18" charset="0"/>
              </a:rPr>
              <a:t> BM, Mohamed AE, Al </a:t>
            </a:r>
            <a:r>
              <a:rPr lang="en-US" sz="1400" dirty="0" err="1">
                <a:solidFill>
                  <a:srgbClr val="212121"/>
                </a:solidFill>
                <a:effectLst/>
                <a:latin typeface="+mn-lt"/>
                <a:ea typeface="Times New Roman" panose="02020603050405020304" pitchFamily="18" charset="0"/>
                <a:cs typeface="Times New Roman" panose="02020603050405020304" pitchFamily="18" charset="0"/>
              </a:rPr>
              <a:t>Karawi</a:t>
            </a:r>
            <a:r>
              <a:rPr lang="en-US" sz="1400" dirty="0">
                <a:solidFill>
                  <a:srgbClr val="212121"/>
                </a:solidFill>
                <a:effectLst/>
                <a:latin typeface="+mn-lt"/>
                <a:ea typeface="Times New Roman" panose="02020603050405020304" pitchFamily="18" charset="0"/>
                <a:cs typeface="Times New Roman" panose="02020603050405020304" pitchFamily="18" charset="0"/>
              </a:rPr>
              <a:t> MA, Al Shahed M, Al </a:t>
            </a:r>
            <a:r>
              <a:rPr lang="en-US" sz="1400" dirty="0" err="1">
                <a:solidFill>
                  <a:srgbClr val="212121"/>
                </a:solidFill>
                <a:effectLst/>
                <a:latin typeface="+mn-lt"/>
                <a:ea typeface="Times New Roman" panose="02020603050405020304" pitchFamily="18" charset="0"/>
                <a:cs typeface="Times New Roman" panose="02020603050405020304" pitchFamily="18" charset="0"/>
              </a:rPr>
              <a:t>Thagafi</a:t>
            </a:r>
            <a:r>
              <a:rPr lang="en-US" sz="1400" dirty="0">
                <a:solidFill>
                  <a:srgbClr val="212121"/>
                </a:solidFill>
                <a:effectLst/>
                <a:latin typeface="+mn-lt"/>
                <a:ea typeface="Times New Roman" panose="02020603050405020304" pitchFamily="18" charset="0"/>
                <a:cs typeface="Times New Roman" panose="02020603050405020304" pitchFamily="18" charset="0"/>
              </a:rPr>
              <a:t> MA. Gastrointestinal parasite infestation. </a:t>
            </a:r>
            <a:r>
              <a:rPr lang="en-US" sz="1400" dirty="0" err="1">
                <a:solidFill>
                  <a:srgbClr val="212121"/>
                </a:solidFill>
                <a:effectLst/>
                <a:latin typeface="+mn-lt"/>
                <a:ea typeface="Times New Roman" panose="02020603050405020304" pitchFamily="18" charset="0"/>
                <a:cs typeface="Times New Roman" panose="02020603050405020304" pitchFamily="18" charset="0"/>
              </a:rPr>
              <a:t>Eur</a:t>
            </a:r>
            <a:r>
              <a:rPr lang="en-US" sz="1400" dirty="0">
                <a:solidFill>
                  <a:srgbClr val="212121"/>
                </a:solidFill>
                <a:effectLst/>
                <a:latin typeface="+mn-lt"/>
                <a:ea typeface="Times New Roman" panose="02020603050405020304" pitchFamily="18" charset="0"/>
                <a:cs typeface="Times New Roman" panose="02020603050405020304" pitchFamily="18" charset="0"/>
              </a:rPr>
              <a:t> </a:t>
            </a:r>
            <a:r>
              <a:rPr lang="en-US" sz="1400" dirty="0" err="1">
                <a:solidFill>
                  <a:srgbClr val="212121"/>
                </a:solidFill>
                <a:effectLst/>
                <a:latin typeface="+mn-lt"/>
                <a:ea typeface="Times New Roman" panose="02020603050405020304" pitchFamily="18" charset="0"/>
                <a:cs typeface="Times New Roman" panose="02020603050405020304" pitchFamily="18" charset="0"/>
              </a:rPr>
              <a:t>Radiol</a:t>
            </a:r>
            <a:r>
              <a:rPr lang="en-US" sz="1400" dirty="0">
                <a:solidFill>
                  <a:srgbClr val="212121"/>
                </a:solidFill>
                <a:effectLst/>
                <a:latin typeface="+mn-lt"/>
                <a:ea typeface="Times New Roman" panose="02020603050405020304" pitchFamily="18" charset="0"/>
                <a:cs typeface="Times New Roman" panose="02020603050405020304" pitchFamily="18" charset="0"/>
              </a:rPr>
              <a:t>. 2004 Mar;14 Suppl 3:E116-31.</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err="1">
                <a:solidFill>
                  <a:srgbClr val="212121"/>
                </a:solidFill>
                <a:effectLst/>
                <a:latin typeface="+mn-lt"/>
                <a:ea typeface="Times New Roman" panose="02020603050405020304" pitchFamily="18" charset="0"/>
                <a:cs typeface="Times New Roman" panose="02020603050405020304" pitchFamily="18" charset="0"/>
              </a:rPr>
              <a:t>Hechenbleikner</a:t>
            </a:r>
            <a:r>
              <a:rPr lang="en-US" sz="1400" dirty="0">
                <a:solidFill>
                  <a:srgbClr val="212121"/>
                </a:solidFill>
                <a:effectLst/>
                <a:latin typeface="+mn-lt"/>
                <a:ea typeface="Times New Roman" panose="02020603050405020304" pitchFamily="18" charset="0"/>
                <a:cs typeface="Times New Roman" panose="02020603050405020304" pitchFamily="18" charset="0"/>
              </a:rPr>
              <a:t> EM, McQuade JA. Parasitic colitis. Clin Colon Rectal Surg. 2015 Jun;28(2):79-86.</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err="1">
                <a:solidFill>
                  <a:srgbClr val="212121"/>
                </a:solidFill>
                <a:effectLst/>
                <a:latin typeface="+mn-lt"/>
                <a:ea typeface="Times New Roman" panose="02020603050405020304" pitchFamily="18" charset="0"/>
                <a:cs typeface="Times New Roman" panose="02020603050405020304" pitchFamily="18" charset="0"/>
              </a:rPr>
              <a:t>Eckardt</a:t>
            </a:r>
            <a:r>
              <a:rPr lang="en-US" sz="1400" dirty="0">
                <a:solidFill>
                  <a:srgbClr val="212121"/>
                </a:solidFill>
                <a:effectLst/>
                <a:latin typeface="+mn-lt"/>
                <a:ea typeface="Times New Roman" panose="02020603050405020304" pitchFamily="18" charset="0"/>
                <a:cs typeface="Times New Roman" panose="02020603050405020304" pitchFamily="18" charset="0"/>
              </a:rPr>
              <a:t> AJ, Barnard GF. Endoscopic diagnosis and removal of Ascaris lumbricoides during colonoscopy for polyp surveillance (with video). </a:t>
            </a:r>
            <a:r>
              <a:rPr lang="en-US" sz="1400" dirty="0" err="1">
                <a:solidFill>
                  <a:srgbClr val="212121"/>
                </a:solidFill>
                <a:effectLst/>
                <a:latin typeface="+mn-lt"/>
                <a:ea typeface="Times New Roman" panose="02020603050405020304" pitchFamily="18" charset="0"/>
                <a:cs typeface="Times New Roman" panose="02020603050405020304" pitchFamily="18" charset="0"/>
              </a:rPr>
              <a:t>Gastrointest</a:t>
            </a:r>
            <a:r>
              <a:rPr lang="en-US" sz="1400" dirty="0">
                <a:solidFill>
                  <a:srgbClr val="212121"/>
                </a:solidFill>
                <a:effectLst/>
                <a:latin typeface="+mn-lt"/>
                <a:ea typeface="Times New Roman" panose="02020603050405020304" pitchFamily="18" charset="0"/>
                <a:cs typeface="Times New Roman" panose="02020603050405020304" pitchFamily="18" charset="0"/>
              </a:rPr>
              <a:t> </a:t>
            </a:r>
            <a:r>
              <a:rPr lang="en-US" sz="1400" dirty="0" err="1">
                <a:solidFill>
                  <a:srgbClr val="212121"/>
                </a:solidFill>
                <a:effectLst/>
                <a:latin typeface="+mn-lt"/>
                <a:ea typeface="Times New Roman" panose="02020603050405020304" pitchFamily="18" charset="0"/>
                <a:cs typeface="Times New Roman" panose="02020603050405020304" pitchFamily="18" charset="0"/>
              </a:rPr>
              <a:t>Endosc</a:t>
            </a:r>
            <a:r>
              <a:rPr lang="en-US" sz="1400" dirty="0">
                <a:solidFill>
                  <a:srgbClr val="212121"/>
                </a:solidFill>
                <a:effectLst/>
                <a:latin typeface="+mn-lt"/>
                <a:ea typeface="Times New Roman" panose="02020603050405020304" pitchFamily="18" charset="0"/>
                <a:cs typeface="Times New Roman" panose="02020603050405020304" pitchFamily="18" charset="0"/>
              </a:rPr>
              <a:t>. 2006 Apr;63(4):708-9, discussion 709.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a:solidFill>
                  <a:srgbClr val="212121"/>
                </a:solidFill>
                <a:effectLst/>
                <a:latin typeface="+mn-lt"/>
                <a:ea typeface="Times New Roman" panose="02020603050405020304" pitchFamily="18" charset="0"/>
                <a:cs typeface="Times New Roman" panose="02020603050405020304" pitchFamily="18" charset="0"/>
              </a:rPr>
              <a:t>Chandra B, Long JD. Diagnosis of Trichuris </a:t>
            </a:r>
            <a:r>
              <a:rPr lang="en-US" sz="1400" dirty="0" err="1">
                <a:solidFill>
                  <a:srgbClr val="212121"/>
                </a:solidFill>
                <a:effectLst/>
                <a:latin typeface="+mn-lt"/>
                <a:ea typeface="Times New Roman" panose="02020603050405020304" pitchFamily="18" charset="0"/>
                <a:cs typeface="Times New Roman" panose="02020603050405020304" pitchFamily="18" charset="0"/>
              </a:rPr>
              <a:t>trichiura</a:t>
            </a:r>
            <a:r>
              <a:rPr lang="en-US" sz="1400" dirty="0">
                <a:solidFill>
                  <a:srgbClr val="212121"/>
                </a:solidFill>
                <a:effectLst/>
                <a:latin typeface="+mn-lt"/>
                <a:ea typeface="Times New Roman" panose="02020603050405020304" pitchFamily="18" charset="0"/>
                <a:cs typeface="Times New Roman" panose="02020603050405020304" pitchFamily="18" charset="0"/>
              </a:rPr>
              <a:t> (whipworm) by </a:t>
            </a:r>
            <a:r>
              <a:rPr lang="en-US" sz="1400" dirty="0" err="1">
                <a:solidFill>
                  <a:srgbClr val="212121"/>
                </a:solidFill>
                <a:effectLst/>
                <a:latin typeface="+mn-lt"/>
                <a:ea typeface="Times New Roman" panose="02020603050405020304" pitchFamily="18" charset="0"/>
                <a:cs typeface="Times New Roman" panose="02020603050405020304" pitchFamily="18" charset="0"/>
              </a:rPr>
              <a:t>colonoscopic</a:t>
            </a:r>
            <a:r>
              <a:rPr lang="en-US" sz="1400" dirty="0">
                <a:solidFill>
                  <a:srgbClr val="212121"/>
                </a:solidFill>
                <a:effectLst/>
                <a:latin typeface="+mn-lt"/>
                <a:ea typeface="Times New Roman" panose="02020603050405020304" pitchFamily="18" charset="0"/>
                <a:cs typeface="Times New Roman" panose="02020603050405020304" pitchFamily="18" charset="0"/>
              </a:rPr>
              <a:t> extraction. J Clin Gastroenterol. 1998 Sep;27(2):152-3.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err="1">
                <a:solidFill>
                  <a:srgbClr val="212121"/>
                </a:solidFill>
                <a:effectLst/>
                <a:latin typeface="+mn-lt"/>
                <a:ea typeface="Times New Roman" panose="02020603050405020304" pitchFamily="18" charset="0"/>
                <a:cs typeface="Times New Roman" panose="02020603050405020304" pitchFamily="18" charset="0"/>
              </a:rPr>
              <a:t>Chergui</a:t>
            </a:r>
            <a:r>
              <a:rPr lang="en-US" sz="1400" dirty="0">
                <a:solidFill>
                  <a:srgbClr val="212121"/>
                </a:solidFill>
                <a:effectLst/>
                <a:latin typeface="+mn-lt"/>
                <a:ea typeface="Times New Roman" panose="02020603050405020304" pitchFamily="18" charset="0"/>
                <a:cs typeface="Times New Roman" panose="02020603050405020304" pitchFamily="18" charset="0"/>
              </a:rPr>
              <a:t> H, </a:t>
            </a:r>
            <a:r>
              <a:rPr lang="en-US" sz="1400" dirty="0" err="1">
                <a:solidFill>
                  <a:srgbClr val="212121"/>
                </a:solidFill>
                <a:effectLst/>
                <a:latin typeface="+mn-lt"/>
                <a:ea typeface="Times New Roman" panose="02020603050405020304" pitchFamily="18" charset="0"/>
                <a:cs typeface="Times New Roman" panose="02020603050405020304" pitchFamily="18" charset="0"/>
              </a:rPr>
              <a:t>Akhoundi</a:t>
            </a:r>
            <a:r>
              <a:rPr lang="en-US" sz="1400" dirty="0">
                <a:solidFill>
                  <a:srgbClr val="212121"/>
                </a:solidFill>
                <a:effectLst/>
                <a:latin typeface="+mn-lt"/>
                <a:ea typeface="Times New Roman" panose="02020603050405020304" pitchFamily="18" charset="0"/>
                <a:cs typeface="Times New Roman" panose="02020603050405020304" pitchFamily="18" charset="0"/>
              </a:rPr>
              <a:t> M, Marteau A, </a:t>
            </a:r>
            <a:r>
              <a:rPr lang="en-US" sz="1400" dirty="0" err="1">
                <a:solidFill>
                  <a:srgbClr val="212121"/>
                </a:solidFill>
                <a:effectLst/>
                <a:latin typeface="+mn-lt"/>
                <a:ea typeface="Times New Roman" panose="02020603050405020304" pitchFamily="18" charset="0"/>
                <a:cs typeface="Times New Roman" panose="02020603050405020304" pitchFamily="18" charset="0"/>
              </a:rPr>
              <a:t>Bejou</a:t>
            </a:r>
            <a:r>
              <a:rPr lang="en-US" sz="1400" dirty="0">
                <a:solidFill>
                  <a:srgbClr val="212121"/>
                </a:solidFill>
                <a:effectLst/>
                <a:latin typeface="+mn-lt"/>
                <a:ea typeface="Times New Roman" panose="02020603050405020304" pitchFamily="18" charset="0"/>
                <a:cs typeface="Times New Roman" panose="02020603050405020304" pitchFamily="18" charset="0"/>
              </a:rPr>
              <a:t> B, </a:t>
            </a:r>
            <a:r>
              <a:rPr lang="en-US" sz="1400" dirty="0" err="1">
                <a:solidFill>
                  <a:srgbClr val="212121"/>
                </a:solidFill>
                <a:effectLst/>
                <a:latin typeface="+mn-lt"/>
                <a:ea typeface="Times New Roman" panose="02020603050405020304" pitchFamily="18" charset="0"/>
                <a:cs typeface="Times New Roman" panose="02020603050405020304" pitchFamily="18" charset="0"/>
              </a:rPr>
              <a:t>Lekhal</a:t>
            </a:r>
            <a:r>
              <a:rPr lang="en-US" sz="1400" dirty="0">
                <a:solidFill>
                  <a:srgbClr val="212121"/>
                </a:solidFill>
                <a:effectLst/>
                <a:latin typeface="+mn-lt"/>
                <a:ea typeface="Times New Roman" panose="02020603050405020304" pitchFamily="18" charset="0"/>
                <a:cs typeface="Times New Roman" panose="02020603050405020304" pitchFamily="18" charset="0"/>
              </a:rPr>
              <a:t> C, Deutsch D, Mantelet S, </a:t>
            </a:r>
            <a:r>
              <a:rPr lang="en-US" sz="1400" dirty="0" err="1">
                <a:solidFill>
                  <a:srgbClr val="212121"/>
                </a:solidFill>
                <a:effectLst/>
                <a:latin typeface="+mn-lt"/>
                <a:ea typeface="Times New Roman" panose="02020603050405020304" pitchFamily="18" charset="0"/>
                <a:cs typeface="Times New Roman" panose="02020603050405020304" pitchFamily="18" charset="0"/>
              </a:rPr>
              <a:t>Benamouzig</a:t>
            </a:r>
            <a:r>
              <a:rPr lang="en-US" sz="1400" dirty="0">
                <a:solidFill>
                  <a:srgbClr val="212121"/>
                </a:solidFill>
                <a:effectLst/>
                <a:latin typeface="+mn-lt"/>
                <a:ea typeface="Times New Roman" panose="02020603050405020304" pitchFamily="18" charset="0"/>
                <a:cs typeface="Times New Roman" panose="02020603050405020304" pitchFamily="18" charset="0"/>
              </a:rPr>
              <a:t> R, </a:t>
            </a:r>
            <a:r>
              <a:rPr lang="en-US" sz="1400" dirty="0" err="1">
                <a:solidFill>
                  <a:srgbClr val="212121"/>
                </a:solidFill>
                <a:effectLst/>
                <a:latin typeface="+mn-lt"/>
                <a:ea typeface="Times New Roman" panose="02020603050405020304" pitchFamily="18" charset="0"/>
                <a:cs typeface="Times New Roman" panose="02020603050405020304" pitchFamily="18" charset="0"/>
              </a:rPr>
              <a:t>Izri</a:t>
            </a:r>
            <a:r>
              <a:rPr lang="en-US" sz="1400" dirty="0">
                <a:solidFill>
                  <a:srgbClr val="212121"/>
                </a:solidFill>
                <a:effectLst/>
                <a:latin typeface="+mn-lt"/>
                <a:ea typeface="Times New Roman" panose="02020603050405020304" pitchFamily="18" charset="0"/>
                <a:cs typeface="Times New Roman" panose="02020603050405020304" pitchFamily="18" charset="0"/>
              </a:rPr>
              <a:t> A. Severe iron-deficiency </a:t>
            </a:r>
            <a:r>
              <a:rPr lang="en-US" sz="1400" dirty="0" err="1">
                <a:solidFill>
                  <a:srgbClr val="212121"/>
                </a:solidFill>
                <a:effectLst/>
                <a:latin typeface="+mn-lt"/>
                <a:ea typeface="Times New Roman" panose="02020603050405020304" pitchFamily="18" charset="0"/>
                <a:cs typeface="Times New Roman" panose="02020603050405020304" pitchFamily="18" charset="0"/>
              </a:rPr>
              <a:t>anaemia</a:t>
            </a:r>
            <a:r>
              <a:rPr lang="en-US" sz="1400" dirty="0">
                <a:solidFill>
                  <a:srgbClr val="212121"/>
                </a:solidFill>
                <a:effectLst/>
                <a:latin typeface="+mn-lt"/>
                <a:ea typeface="Times New Roman" panose="02020603050405020304" pitchFamily="18" charset="0"/>
                <a:cs typeface="Times New Roman" panose="02020603050405020304" pitchFamily="18" charset="0"/>
              </a:rPr>
              <a:t> due to hookworm infection diagnosed by capsule endoscopy. Int J Infect Dis. 2021 Mar;104:271-272.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dirty="0" err="1">
                <a:solidFill>
                  <a:srgbClr val="212121"/>
                </a:solidFill>
                <a:effectLst/>
                <a:latin typeface="+mn-lt"/>
                <a:ea typeface="Times New Roman" panose="02020603050405020304" pitchFamily="18" charset="0"/>
                <a:cs typeface="Times New Roman" panose="02020603050405020304" pitchFamily="18" charset="0"/>
              </a:rPr>
              <a:t>Nussinson</a:t>
            </a:r>
            <a:r>
              <a:rPr lang="en-US" sz="1400" dirty="0">
                <a:solidFill>
                  <a:srgbClr val="212121"/>
                </a:solidFill>
                <a:effectLst/>
                <a:latin typeface="+mn-lt"/>
                <a:ea typeface="Times New Roman" panose="02020603050405020304" pitchFamily="18" charset="0"/>
                <a:cs typeface="Times New Roman" panose="02020603050405020304" pitchFamily="18" charset="0"/>
              </a:rPr>
              <a:t> E, Yair-</a:t>
            </a:r>
            <a:r>
              <a:rPr lang="en-US" sz="1400" dirty="0" err="1">
                <a:solidFill>
                  <a:srgbClr val="212121"/>
                </a:solidFill>
                <a:effectLst/>
                <a:latin typeface="+mn-lt"/>
                <a:ea typeface="Times New Roman" panose="02020603050405020304" pitchFamily="18" charset="0"/>
                <a:cs typeface="Times New Roman" panose="02020603050405020304" pitchFamily="18" charset="0"/>
              </a:rPr>
              <a:t>Sabag</a:t>
            </a:r>
            <a:r>
              <a:rPr lang="en-US" sz="1400" dirty="0">
                <a:solidFill>
                  <a:srgbClr val="212121"/>
                </a:solidFill>
                <a:effectLst/>
                <a:latin typeface="+mn-lt"/>
                <a:ea typeface="Times New Roman" panose="02020603050405020304" pitchFamily="18" charset="0"/>
                <a:cs typeface="Times New Roman" panose="02020603050405020304" pitchFamily="18" charset="0"/>
              </a:rPr>
              <a:t> S, Shibli F. Detection of </a:t>
            </a:r>
            <a:r>
              <a:rPr lang="en-US" sz="1400" i="1" dirty="0">
                <a:solidFill>
                  <a:srgbClr val="212121"/>
                </a:solidFill>
                <a:effectLst/>
                <a:latin typeface="+mn-lt"/>
                <a:ea typeface="Times New Roman" panose="02020603050405020304" pitchFamily="18" charset="0"/>
                <a:cs typeface="Times New Roman" panose="02020603050405020304" pitchFamily="18" charset="0"/>
              </a:rPr>
              <a:t>Taenia </a:t>
            </a:r>
            <a:r>
              <a:rPr lang="en-US" sz="1400" i="1" dirty="0" err="1">
                <a:solidFill>
                  <a:srgbClr val="212121"/>
                </a:solidFill>
                <a:effectLst/>
                <a:latin typeface="+mn-lt"/>
                <a:ea typeface="Times New Roman" panose="02020603050405020304" pitchFamily="18" charset="0"/>
                <a:cs typeface="Times New Roman" panose="02020603050405020304" pitchFamily="18" charset="0"/>
              </a:rPr>
              <a:t>saginata</a:t>
            </a:r>
            <a:r>
              <a:rPr lang="en-US" sz="1400" dirty="0">
                <a:solidFill>
                  <a:srgbClr val="212121"/>
                </a:solidFill>
                <a:effectLst/>
                <a:latin typeface="+mn-lt"/>
                <a:ea typeface="Times New Roman" panose="02020603050405020304" pitchFamily="18" charset="0"/>
                <a:cs typeface="Times New Roman" panose="02020603050405020304" pitchFamily="18" charset="0"/>
              </a:rPr>
              <a:t> infection mimicking Crohn's disease using video capsule endoscopy. Clin Case Rep. 2018 Mar 4;6(4):741-744. </a:t>
            </a: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400" dirty="0">
                <a:solidFill>
                  <a:srgbClr val="212121"/>
                </a:solidFill>
                <a:effectLst/>
                <a:latin typeface="+mn-lt"/>
                <a:ea typeface="Times New Roman" panose="02020603050405020304" pitchFamily="18" charset="0"/>
                <a:cs typeface="Times New Roman" panose="02020603050405020304" pitchFamily="18" charset="0"/>
              </a:rPr>
              <a:t>Patra AA, Nath P, Pati GK, </a:t>
            </a:r>
            <a:r>
              <a:rPr lang="en-US" sz="1400" dirty="0" err="1">
                <a:solidFill>
                  <a:srgbClr val="212121"/>
                </a:solidFill>
                <a:effectLst/>
                <a:latin typeface="+mn-lt"/>
                <a:ea typeface="Times New Roman" panose="02020603050405020304" pitchFamily="18" charset="0"/>
                <a:cs typeface="Times New Roman" panose="02020603050405020304" pitchFamily="18" charset="0"/>
              </a:rPr>
              <a:t>Panigrahi</a:t>
            </a:r>
            <a:r>
              <a:rPr lang="en-US" sz="1400" dirty="0">
                <a:solidFill>
                  <a:srgbClr val="212121"/>
                </a:solidFill>
                <a:effectLst/>
                <a:latin typeface="+mn-lt"/>
                <a:ea typeface="Times New Roman" panose="02020603050405020304" pitchFamily="18" charset="0"/>
                <a:cs typeface="Times New Roman" panose="02020603050405020304" pitchFamily="18" charset="0"/>
              </a:rPr>
              <a:t> SC, Mallick B, Acharya JCK, </a:t>
            </a:r>
            <a:r>
              <a:rPr lang="en-US" sz="1400" dirty="0" err="1">
                <a:solidFill>
                  <a:srgbClr val="212121"/>
                </a:solidFill>
                <a:effectLst/>
                <a:latin typeface="+mn-lt"/>
                <a:ea typeface="Times New Roman" panose="02020603050405020304" pitchFamily="18" charset="0"/>
                <a:cs typeface="Times New Roman" panose="02020603050405020304" pitchFamily="18" charset="0"/>
              </a:rPr>
              <a:t>Adhya</a:t>
            </a:r>
            <a:r>
              <a:rPr lang="en-US" sz="1400" dirty="0">
                <a:solidFill>
                  <a:srgbClr val="212121"/>
                </a:solidFill>
                <a:effectLst/>
                <a:latin typeface="+mn-lt"/>
                <a:ea typeface="Times New Roman" panose="02020603050405020304" pitchFamily="18" charset="0"/>
                <a:cs typeface="Times New Roman" panose="02020603050405020304" pitchFamily="18" charset="0"/>
              </a:rPr>
              <a:t> A. </a:t>
            </a:r>
            <a:r>
              <a:rPr lang="en-US" sz="1400" dirty="0" err="1">
                <a:solidFill>
                  <a:srgbClr val="212121"/>
                </a:solidFill>
                <a:effectLst/>
                <a:latin typeface="+mn-lt"/>
                <a:ea typeface="Times New Roman" panose="02020603050405020304" pitchFamily="18" charset="0"/>
                <a:cs typeface="Times New Roman" panose="02020603050405020304" pitchFamily="18" charset="0"/>
              </a:rPr>
              <a:t>Strongyloides</a:t>
            </a:r>
            <a:r>
              <a:rPr lang="en-US" sz="1400" dirty="0">
                <a:solidFill>
                  <a:srgbClr val="212121"/>
                </a:solidFill>
                <a:effectLst/>
                <a:latin typeface="+mn-lt"/>
                <a:ea typeface="Times New Roman" panose="02020603050405020304" pitchFamily="18" charset="0"/>
                <a:cs typeface="Times New Roman" panose="02020603050405020304" pitchFamily="18" charset="0"/>
              </a:rPr>
              <a:t> Infection Presenting as Proximal Small Intestinal Obstruction. ACG Case Rep J. 2019 Jun 25;6(6):e00124. </a:t>
            </a:r>
            <a:endParaRPr lang="en-US" sz="1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212121"/>
                </a:solidFill>
                <a:effectLst/>
                <a:latin typeface="+mn-lt"/>
                <a:ea typeface="Times New Roman" panose="02020603050405020304" pitchFamily="18"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p:txBody>
      </p:sp>
      <p:sp>
        <p:nvSpPr>
          <p:cNvPr id="1049" name="Rectangle 1149"/>
          <p:cNvSpPr>
            <a:spLocks noGrp="1" noChangeArrowheads="1"/>
          </p:cNvSpPr>
          <p:nvPr>
            <p:ph type="body" sz="half" idx="1"/>
          </p:nvPr>
        </p:nvSpPr>
        <p:spPr>
          <a:xfrm>
            <a:off x="542290" y="6536833"/>
            <a:ext cx="18233389" cy="617492"/>
          </a:xfrm>
          <a:noFill/>
        </p:spPr>
        <p:txBody>
          <a:bodyPr/>
          <a:lstStyle/>
          <a:p>
            <a:pPr marL="0" indent="0" eaLnBrk="1" hangingPunct="1"/>
            <a:r>
              <a:rPr lang="en-US" sz="6200" b="1" dirty="0">
                <a:solidFill>
                  <a:schemeClr val="bg1"/>
                </a:solidFill>
              </a:rPr>
              <a:t>Introduction</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769" y="810820"/>
            <a:ext cx="6716486" cy="3104444"/>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58675" y="810820"/>
            <a:ext cx="3548050" cy="3655569"/>
          </a:xfrm>
          <a:prstGeom prst="rect">
            <a:avLst/>
          </a:prstGeom>
          <a:noFill/>
        </p:spPr>
      </p:pic>
      <p:sp>
        <p:nvSpPr>
          <p:cNvPr id="10" name="TextBox 9">
            <a:extLst>
              <a:ext uri="{FF2B5EF4-FFF2-40B4-BE49-F238E27FC236}">
                <a16:creationId xmlns:a16="http://schemas.microsoft.com/office/drawing/2014/main" id="{0E4E9CFC-1D0A-975A-96BC-FDCA12EC8065}"/>
              </a:ext>
            </a:extLst>
          </p:cNvPr>
          <p:cNvSpPr txBox="1"/>
          <p:nvPr/>
        </p:nvSpPr>
        <p:spPr>
          <a:xfrm>
            <a:off x="12538334" y="16908337"/>
            <a:ext cx="13706343" cy="1077218"/>
          </a:xfrm>
          <a:prstGeom prst="rect">
            <a:avLst/>
          </a:prstGeom>
          <a:noFill/>
        </p:spPr>
        <p:txBody>
          <a:bodyPr wrap="square" rtlCol="0">
            <a:spAutoFit/>
          </a:bodyPr>
          <a:lstStyle/>
          <a:p>
            <a:r>
              <a:rPr lang="en-US" sz="3200" b="1" dirty="0">
                <a:latin typeface="+mn-lt"/>
              </a:rPr>
              <a:t>Image 1. Enterobius vermicularis discovered in the cecum during colonoscopy.  </a:t>
            </a:r>
          </a:p>
        </p:txBody>
      </p:sp>
      <p:sp>
        <p:nvSpPr>
          <p:cNvPr id="12" name="TextBox 11">
            <a:extLst>
              <a:ext uri="{FF2B5EF4-FFF2-40B4-BE49-F238E27FC236}">
                <a16:creationId xmlns:a16="http://schemas.microsoft.com/office/drawing/2014/main" id="{40840DDB-D59F-A424-7EF7-2920A43E0220}"/>
              </a:ext>
            </a:extLst>
          </p:cNvPr>
          <p:cNvSpPr txBox="1"/>
          <p:nvPr/>
        </p:nvSpPr>
        <p:spPr>
          <a:xfrm>
            <a:off x="12538334" y="29409306"/>
            <a:ext cx="13577080" cy="1077218"/>
          </a:xfrm>
          <a:prstGeom prst="rect">
            <a:avLst/>
          </a:prstGeom>
          <a:noFill/>
        </p:spPr>
        <p:txBody>
          <a:bodyPr wrap="square" rtlCol="0">
            <a:spAutoFit/>
          </a:bodyPr>
          <a:lstStyle/>
          <a:p>
            <a:r>
              <a:rPr lang="en-US" sz="3200" b="1" dirty="0">
                <a:latin typeface="+mn-lt"/>
              </a:rPr>
              <a:t>Image 2. Enterobius vermicularis incidentally discovered during colonoscopy </a:t>
            </a:r>
          </a:p>
        </p:txBody>
      </p:sp>
      <p:pic>
        <p:nvPicPr>
          <p:cNvPr id="2" name="Picture 1" descr="A close-up of a worm&#10;&#10;Description automatically generated">
            <a:extLst>
              <a:ext uri="{FF2B5EF4-FFF2-40B4-BE49-F238E27FC236}">
                <a16:creationId xmlns:a16="http://schemas.microsoft.com/office/drawing/2014/main" id="{DEF3F5C3-8910-33C0-E231-AA018EBDEA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42197" y="6367055"/>
            <a:ext cx="13602480" cy="10371504"/>
          </a:xfrm>
          <a:prstGeom prst="rect">
            <a:avLst/>
          </a:prstGeom>
        </p:spPr>
      </p:pic>
      <p:pic>
        <p:nvPicPr>
          <p:cNvPr id="3" name="Picture 2" descr="A close-up of a worm&#10;&#10;Description automatically generated">
            <a:extLst>
              <a:ext uri="{FF2B5EF4-FFF2-40B4-BE49-F238E27FC236}">
                <a16:creationId xmlns:a16="http://schemas.microsoft.com/office/drawing/2014/main" id="{F3010D22-1427-1FF5-23B4-C1BD252DC2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42197" y="18612923"/>
            <a:ext cx="13597823" cy="10707624"/>
          </a:xfrm>
          <a:prstGeom prst="rect">
            <a:avLst/>
          </a:prstGeom>
        </p:spPr>
      </p:pic>
      <p:pic>
        <p:nvPicPr>
          <p:cNvPr id="5" name="Audio Recording Apr 2, 2024 at 7:03:31 AM">
            <a:hlinkClick r:id="" action="ppaction://media"/>
            <a:extLst>
              <a:ext uri="{FF2B5EF4-FFF2-40B4-BE49-F238E27FC236}">
                <a16:creationId xmlns:a16="http://schemas.microsoft.com/office/drawing/2014/main" id="{D3F01F69-14F2-DB2B-B1A8-49F3DB10065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9710400" y="15138400"/>
            <a:ext cx="812800" cy="812800"/>
          </a:xfrm>
          <a:prstGeom prst="rect">
            <a:avLst/>
          </a:prstGeom>
        </p:spPr>
      </p:pic>
      <p:pic>
        <p:nvPicPr>
          <p:cNvPr id="16" name="Audio 15">
            <a:extLst>
              <a:ext uri="{FF2B5EF4-FFF2-40B4-BE49-F238E27FC236}">
                <a16:creationId xmlns:a16="http://schemas.microsoft.com/office/drawing/2014/main" id="{E3E40945-6B44-A5BB-5A75-5E8AB4F167A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9268400" y="301244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5570"/>
    </mc:Choice>
    <mc:Fallback>
      <p:transition spd="slow" advTm="185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91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isNarration="1">
              <p:cMediaNode vol="80000" showWhenStopped="0">
                <p:cTn id="12"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92F82F71-98B6-4D25-AA7A-444F511DC325}"/>
</file>

<file path=customXml/itemProps2.xml><?xml version="1.0" encoding="utf-8"?>
<ds:datastoreItem xmlns:ds="http://schemas.openxmlformats.org/officeDocument/2006/customXml" ds:itemID="{4C7F46E0-FA18-4FEE-98CB-02E07138834A}"/>
</file>

<file path=customXml/itemProps3.xml><?xml version="1.0" encoding="utf-8"?>
<ds:datastoreItem xmlns:ds="http://schemas.openxmlformats.org/officeDocument/2006/customXml" ds:itemID="{4E41CCFF-B00F-4115-AFD9-55A3C5EC4AF8}"/>
</file>

<file path=docProps/app.xml><?xml version="1.0" encoding="utf-8"?>
<Properties xmlns="http://schemas.openxmlformats.org/officeDocument/2006/extended-properties" xmlns:vt="http://schemas.openxmlformats.org/officeDocument/2006/docPropsVTypes">
  <Template>C:\MSOffice\Templates\Blank Presentation.pot</Template>
  <TotalTime>2148</TotalTime>
  <Words>943</Words>
  <Application>Microsoft Macintosh PowerPoint</Application>
  <PresentationFormat>Custom</PresentationFormat>
  <Paragraphs>33</Paragraphs>
  <Slides>1</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What Swims Within: A Case of Enterobius Vermicularis Discovery Wayne Wheeler MD1, Will Chastant MD2, John Hutchings MD FACG2  1Department of Internal Medicine, LSU Health Sciences Center, New Orleans, LA 2Department of Gastroenterology, LSU Health Sciences Center, New Orleans, 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Wheeler, Austin W.</cp:lastModifiedBy>
  <cp:revision>200</cp:revision>
  <cp:lastPrinted>2000-03-29T22:47:03Z</cp:lastPrinted>
  <dcterms:created xsi:type="dcterms:W3CDTF">1995-06-17T23:31:02Z</dcterms:created>
  <dcterms:modified xsi:type="dcterms:W3CDTF">2024-04-02T12:10:24Z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