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43"/>
  </p:notesMasterIdLst>
  <p:sldIdLst>
    <p:sldId id="256" r:id="rId2"/>
    <p:sldId id="257" r:id="rId3"/>
    <p:sldId id="259" r:id="rId4"/>
    <p:sldId id="294" r:id="rId5"/>
    <p:sldId id="326" r:id="rId6"/>
    <p:sldId id="295" r:id="rId7"/>
    <p:sldId id="258" r:id="rId8"/>
    <p:sldId id="262" r:id="rId9"/>
    <p:sldId id="263" r:id="rId10"/>
    <p:sldId id="261" r:id="rId11"/>
    <p:sldId id="266" r:id="rId12"/>
    <p:sldId id="310" r:id="rId13"/>
    <p:sldId id="296" r:id="rId14"/>
    <p:sldId id="321" r:id="rId15"/>
    <p:sldId id="270" r:id="rId16"/>
    <p:sldId id="271" r:id="rId17"/>
    <p:sldId id="293" r:id="rId18"/>
    <p:sldId id="272" r:id="rId19"/>
    <p:sldId id="318" r:id="rId20"/>
    <p:sldId id="311" r:id="rId21"/>
    <p:sldId id="276" r:id="rId22"/>
    <p:sldId id="312" r:id="rId23"/>
    <p:sldId id="313" r:id="rId24"/>
    <p:sldId id="314" r:id="rId25"/>
    <p:sldId id="319" r:id="rId26"/>
    <p:sldId id="316" r:id="rId27"/>
    <p:sldId id="317" r:id="rId28"/>
    <p:sldId id="277" r:id="rId29"/>
    <p:sldId id="309" r:id="rId30"/>
    <p:sldId id="300" r:id="rId31"/>
    <p:sldId id="301" r:id="rId32"/>
    <p:sldId id="302" r:id="rId33"/>
    <p:sldId id="308" r:id="rId34"/>
    <p:sldId id="303" r:id="rId35"/>
    <p:sldId id="324" r:id="rId36"/>
    <p:sldId id="325" r:id="rId37"/>
    <p:sldId id="320" r:id="rId38"/>
    <p:sldId id="304" r:id="rId39"/>
    <p:sldId id="306" r:id="rId40"/>
    <p:sldId id="323" r:id="rId41"/>
    <p:sldId id="298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3399"/>
    <a:srgbClr val="DBE1F1"/>
    <a:srgbClr val="3B3F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49" autoAdjust="0"/>
  </p:normalViewPr>
  <p:slideViewPr>
    <p:cSldViewPr snapToGrid="0">
      <p:cViewPr varScale="1">
        <p:scale>
          <a:sx n="65" d="100"/>
          <a:sy n="65" d="100"/>
        </p:scale>
        <p:origin x="-1536" y="-96"/>
      </p:cViewPr>
      <p:guideLst>
        <p:guide orient="horz" pos="23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4566F3B-2BD9-4EFE-AD5E-BCBFC34E45C8}" type="datetimeFigureOut">
              <a:rPr lang="en-US"/>
              <a:pPr>
                <a:defRPr/>
              </a:pPr>
              <a:t>10/11/2010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045A4F-3DE8-4031-AA0F-7211C5A730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49453A6-B800-42ED-B96B-F53C7CCF18DE}" type="datetimeFigureOut">
              <a:rPr lang="en-US" smtClean="0"/>
              <a:pPr>
                <a:defRPr/>
              </a:pPr>
              <a:t>10/11/2010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08EEF5F-6EC4-4FFB-862F-64DD23DE51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BD543A-CEC0-45ED-90DA-BFB337DBDDB0}" type="datetimeFigureOut">
              <a:rPr lang="en-US" smtClean="0"/>
              <a:pPr>
                <a:defRPr/>
              </a:pPr>
              <a:t>10/11/2010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C40160-4114-41E0-A7C5-07DF60775C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F5D604C4-5C05-4EEB-82FC-EA768E200A64}" type="datetimeFigureOut">
              <a:rPr lang="en-US" smtClean="0"/>
              <a:pPr>
                <a:defRPr/>
              </a:pPr>
              <a:t>10/11/2010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66F4EB1-026B-4620-8A3A-B9F012D903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EFB2E1-C742-4518-BB63-EC88B64EBACC}" type="datetimeFigureOut">
              <a:rPr lang="en-US" smtClean="0"/>
              <a:pPr>
                <a:defRPr/>
              </a:pPr>
              <a:t>10/11/2010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1C88BA-0650-4A00-A296-F6F07EB770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D27C73F-CF21-4468-900D-0948025C0C4D}" type="datetimeFigureOut">
              <a:rPr lang="en-US" smtClean="0"/>
              <a:pPr>
                <a:defRPr/>
              </a:pPr>
              <a:t>10/11/2010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7CF9EE75-FFC0-4A88-9FC9-6B3E4C9185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071D08-8442-4F27-A598-B5393C390E0F}" type="datetimeFigureOut">
              <a:rPr lang="en-US" smtClean="0"/>
              <a:pPr>
                <a:defRPr/>
              </a:pPr>
              <a:t>10/11/2010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46D5A9-6E7F-4498-9885-9DA6A103CB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610EDF-E049-4FAF-BBAA-04647D57F236}" type="datetimeFigureOut">
              <a:rPr lang="en-US" smtClean="0"/>
              <a:pPr>
                <a:defRPr/>
              </a:pPr>
              <a:t>10/11/2010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988F13-F2E9-4450-B2B3-3B559616F0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AC8EC1-75A2-4A23-A2D8-1CE9C693D269}" type="datetimeFigureOut">
              <a:rPr lang="en-US" smtClean="0"/>
              <a:pPr>
                <a:defRPr/>
              </a:pPr>
              <a:t>10/11/2010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DF8847-3752-41E0-B419-4726730BC3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F110592-82CC-4969-B984-70CF3B336719}" type="datetimeFigureOut">
              <a:rPr lang="en-US" smtClean="0"/>
              <a:pPr>
                <a:defRPr/>
              </a:pPr>
              <a:t>10/11/2010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99E655-62A3-4775-ABF8-15E654A563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AC5E66-B1D1-486C-ABE9-9A0E51199E23}" type="datetimeFigureOut">
              <a:rPr lang="en-US" smtClean="0"/>
              <a:pPr>
                <a:defRPr/>
              </a:pPr>
              <a:t>10/11/2010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A17F19-24C3-44A8-9410-A9CAFDB28C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4C955B-A1B8-4FA3-8E17-985EC9ACDF39}" type="datetimeFigureOut">
              <a:rPr lang="en-US" smtClean="0"/>
              <a:pPr>
                <a:defRPr/>
              </a:pPr>
              <a:t>10/11/2010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439B82-E6A0-443B-B7D6-C2122E05D3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8E5A85F-1F4D-4094-A992-596F7DED56A1}" type="datetimeFigureOut">
              <a:rPr lang="en-US" smtClean="0"/>
              <a:pPr>
                <a:defRPr/>
              </a:pPr>
              <a:t>10/11/2010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CED7EEF-532D-45A5-930F-EA63E3FAA3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rginase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://en.wikipedia.org/wiki/Argininosuccinate_lyase" TargetMode="External"/><Relationship Id="rId2" Type="http://schemas.openxmlformats.org/officeDocument/2006/relationships/hyperlink" Target="http://en.wikipedia.org/wiki/File:Urea_cycle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Argininosuccinate_synthetase" TargetMode="External"/><Relationship Id="rId5" Type="http://schemas.openxmlformats.org/officeDocument/2006/relationships/hyperlink" Target="http://en.wikipedia.org/wiki/Ornithine_transcarbamylase" TargetMode="External"/><Relationship Id="rId4" Type="http://schemas.openxmlformats.org/officeDocument/2006/relationships/hyperlink" Target="http://en.wikipedia.org/wiki/Carbamoyl_phosphate_synthetase_I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Ornithine_transcarbamoylase" TargetMode="External"/><Relationship Id="rId13" Type="http://schemas.openxmlformats.org/officeDocument/2006/relationships/hyperlink" Target="http://en.wikipedia.org/wiki/Argininosuccinate_synthetase" TargetMode="External"/><Relationship Id="rId18" Type="http://schemas.openxmlformats.org/officeDocument/2006/relationships/hyperlink" Target="http://en.wikipedia.org/wiki/Arginase_1" TargetMode="External"/><Relationship Id="rId3" Type="http://schemas.openxmlformats.org/officeDocument/2006/relationships/hyperlink" Target="http://en.wikipedia.org/wiki/Carbamoyl_phosphate" TargetMode="External"/><Relationship Id="rId7" Type="http://schemas.openxmlformats.org/officeDocument/2006/relationships/hyperlink" Target="http://en.wikipedia.org/wiki/Citrulline" TargetMode="External"/><Relationship Id="rId12" Type="http://schemas.openxmlformats.org/officeDocument/2006/relationships/hyperlink" Target="http://en.wikipedia.org/wiki/Pyrophosphate" TargetMode="External"/><Relationship Id="rId17" Type="http://schemas.openxmlformats.org/officeDocument/2006/relationships/hyperlink" Target="http://en.wikipedia.org/wiki/Urea" TargetMode="External"/><Relationship Id="rId2" Type="http://schemas.openxmlformats.org/officeDocument/2006/relationships/hyperlink" Target="http://en.wikipedia.org/wiki/Adenosine_triphosphate" TargetMode="External"/><Relationship Id="rId16" Type="http://schemas.openxmlformats.org/officeDocument/2006/relationships/hyperlink" Target="http://en.wikipedia.org/wiki/Argininosuccinate_lyas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Ornithine" TargetMode="External"/><Relationship Id="rId11" Type="http://schemas.openxmlformats.org/officeDocument/2006/relationships/hyperlink" Target="http://en.wikipedia.org/wiki/Adenosine_monophosphate" TargetMode="External"/><Relationship Id="rId5" Type="http://schemas.openxmlformats.org/officeDocument/2006/relationships/hyperlink" Target="http://en.wikipedia.org/wiki/Carbamoyl_phosphate_synthetase_1" TargetMode="External"/><Relationship Id="rId15" Type="http://schemas.openxmlformats.org/officeDocument/2006/relationships/hyperlink" Target="http://en.wikipedia.org/wiki/Fumarate" TargetMode="External"/><Relationship Id="rId10" Type="http://schemas.openxmlformats.org/officeDocument/2006/relationships/hyperlink" Target="http://en.wikipedia.org/wiki/Arginosuccinic_acid" TargetMode="External"/><Relationship Id="rId4" Type="http://schemas.openxmlformats.org/officeDocument/2006/relationships/hyperlink" Target="http://en.wikipedia.org/wiki/Adenosine_diphosphate" TargetMode="External"/><Relationship Id="rId9" Type="http://schemas.openxmlformats.org/officeDocument/2006/relationships/hyperlink" Target="http://en.wikipedia.org/wiki/Aspartic_acid" TargetMode="External"/><Relationship Id="rId14" Type="http://schemas.openxmlformats.org/officeDocument/2006/relationships/hyperlink" Target="http://en.wikipedia.org/wiki/Arginine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n.wikipedia.org/wiki/File:Nucleotides_1.sv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e/e9/Coenzym_A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941" y="1971859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cs typeface="Arial" pitchFamily="34" charset="0"/>
              </a:rPr>
              <a:t/>
            </a:r>
            <a:br>
              <a:rPr lang="en-US" sz="4000" dirty="0" smtClean="0">
                <a:cs typeface="Arial" pitchFamily="34" charset="0"/>
              </a:rPr>
            </a:br>
            <a:r>
              <a:rPr lang="en-US" sz="4000" dirty="0" smtClean="0">
                <a:cs typeface="Arial" pitchFamily="34" charset="0"/>
              </a:rPr>
              <a:t>Purine and Pyrimidine anabolism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Scan0003.tif"/>
          <p:cNvPicPr>
            <a:picLocks noChangeAspect="1" noChangeArrowheads="1"/>
          </p:cNvPicPr>
          <p:nvPr/>
        </p:nvPicPr>
        <p:blipFill>
          <a:blip r:embed="rId2" cstate="print"/>
          <a:srcRect b="8499"/>
          <a:stretch>
            <a:fillRect/>
          </a:stretch>
        </p:blipFill>
        <p:spPr bwMode="auto">
          <a:xfrm>
            <a:off x="2079317" y="1313068"/>
            <a:ext cx="3746500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807855" y="397797"/>
            <a:ext cx="428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cs typeface="Arial" pitchFamily="34" charset="0"/>
              </a:rPr>
              <a:t>Signaling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84" y="2777614"/>
            <a:ext cx="2897188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39404" y="2065645"/>
            <a:ext cx="159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Arial" pitchFamily="34" charset="0"/>
              </a:rPr>
              <a:t>Hypoxanthine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567" y="2748015"/>
            <a:ext cx="2949575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260719" y="2095143"/>
            <a:ext cx="1095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Arial" pitchFamily="34" charset="0"/>
              </a:rPr>
              <a:t>Xanthine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84558" y="754371"/>
            <a:ext cx="67730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Important  metabolic intermediates; not typically </a:t>
            </a:r>
          </a:p>
          <a:p>
            <a:r>
              <a:rPr lang="en-US" sz="2400" dirty="0" smtClean="0">
                <a:cs typeface="Arial" pitchFamily="34" charset="0"/>
              </a:rPr>
              <a:t>found in either DNA or RNA. </a:t>
            </a:r>
            <a:endParaRPr lang="en-US" sz="24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2193085"/>
            <a:ext cx="7242048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Purine synthesis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Purine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Two ways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b="1" i="1" u="sng" dirty="0" smtClean="0"/>
              <a:t>De Novo </a:t>
            </a:r>
            <a:r>
              <a:rPr lang="en-US" b="1" u="sng" dirty="0" smtClean="0"/>
              <a:t>Pathway</a:t>
            </a:r>
            <a:r>
              <a:rPr lang="en-US" dirty="0" smtClean="0"/>
              <a:t>: means from scratch; nucleotide bases are produced from simpler compounds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Purines</a:t>
            </a:r>
            <a:r>
              <a:rPr lang="en-US" dirty="0" smtClean="0"/>
              <a:t>: base is synthesized in segments, in order, directly onto the ribose structure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Pyrimidines</a:t>
            </a:r>
            <a:r>
              <a:rPr lang="en-US" dirty="0" smtClean="0"/>
              <a:t>: base is synthesized first and then assembled onto the ribose structure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/>
            <a:r>
              <a:rPr lang="en-US" b="1" u="sng" dirty="0" smtClean="0"/>
              <a:t>Salvage Pathway</a:t>
            </a:r>
            <a:r>
              <a:rPr lang="en-US" dirty="0" smtClean="0"/>
              <a:t>: “a process whereby a metabolite is reutilized for biosynthesis of a compound from which the metabolite was derived”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0325" y="209550"/>
            <a:ext cx="2992438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3399"/>
                </a:solidFill>
                <a:cs typeface="Arial" pitchFamily="34" charset="0"/>
              </a:rPr>
              <a:t>De novo</a:t>
            </a:r>
            <a:r>
              <a:rPr lang="en-US" b="1" dirty="0">
                <a:solidFill>
                  <a:srgbClr val="FF3399"/>
                </a:solidFill>
                <a:cs typeface="Arial" pitchFamily="34" charset="0"/>
              </a:rPr>
              <a:t> purine synthesis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55725" y="1581150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cs typeface="Arial" pitchFamily="34" charset="0"/>
              </a:rPr>
              <a:t>IMP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951038" y="742950"/>
            <a:ext cx="6251575" cy="2514600"/>
            <a:chOff x="1229" y="468"/>
            <a:chExt cx="3938" cy="1584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229" y="468"/>
              <a:ext cx="3938" cy="1169"/>
              <a:chOff x="1229" y="468"/>
              <a:chExt cx="3938" cy="1169"/>
            </a:xfrm>
          </p:grpSpPr>
          <p:sp>
            <p:nvSpPr>
              <p:cNvPr id="15395" name="Text Box 4"/>
              <p:cNvSpPr txBox="1">
                <a:spLocks noChangeArrowheads="1"/>
              </p:cNvSpPr>
              <p:nvPr/>
            </p:nvSpPr>
            <p:spPr bwMode="auto">
              <a:xfrm>
                <a:off x="1814" y="468"/>
                <a:ext cx="43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pitchFamily="34" charset="0"/>
                  </a:rPr>
                  <a:t>AMP</a:t>
                </a:r>
              </a:p>
            </p:txBody>
          </p:sp>
          <p:sp>
            <p:nvSpPr>
              <p:cNvPr id="15396" name="Text Box 5"/>
              <p:cNvSpPr txBox="1">
                <a:spLocks noChangeArrowheads="1"/>
              </p:cNvSpPr>
              <p:nvPr/>
            </p:nvSpPr>
            <p:spPr bwMode="auto">
              <a:xfrm>
                <a:off x="1814" y="1404"/>
                <a:ext cx="44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pitchFamily="34" charset="0"/>
                  </a:rPr>
                  <a:t>GMP</a:t>
                </a:r>
              </a:p>
            </p:txBody>
          </p:sp>
          <p:cxnSp>
            <p:nvCxnSpPr>
              <p:cNvPr id="15397" name="AutoShape 8"/>
              <p:cNvCxnSpPr>
                <a:cxnSpLocks noChangeShapeType="1"/>
                <a:stCxn id="15363" idx="3"/>
                <a:endCxn id="15395" idx="1"/>
              </p:cNvCxnSpPr>
              <p:nvPr/>
            </p:nvCxnSpPr>
            <p:spPr bwMode="auto">
              <a:xfrm flipV="1">
                <a:off x="1229" y="584"/>
                <a:ext cx="585" cy="528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5398" name="AutoShape 9"/>
              <p:cNvCxnSpPr>
                <a:cxnSpLocks noChangeShapeType="1"/>
                <a:stCxn id="15363" idx="3"/>
                <a:endCxn id="15396" idx="1"/>
              </p:cNvCxnSpPr>
              <p:nvPr/>
            </p:nvCxnSpPr>
            <p:spPr bwMode="auto">
              <a:xfrm>
                <a:off x="1229" y="1112"/>
                <a:ext cx="585" cy="408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5399" name="Text Box 10"/>
              <p:cNvSpPr txBox="1">
                <a:spLocks noChangeArrowheads="1"/>
              </p:cNvSpPr>
              <p:nvPr/>
            </p:nvSpPr>
            <p:spPr bwMode="auto">
              <a:xfrm>
                <a:off x="3299" y="468"/>
                <a:ext cx="41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pitchFamily="34" charset="0"/>
                  </a:rPr>
                  <a:t>ADP</a:t>
                </a:r>
              </a:p>
            </p:txBody>
          </p:sp>
          <p:sp>
            <p:nvSpPr>
              <p:cNvPr id="15400" name="Text Box 11"/>
              <p:cNvSpPr txBox="1">
                <a:spLocks noChangeArrowheads="1"/>
              </p:cNvSpPr>
              <p:nvPr/>
            </p:nvSpPr>
            <p:spPr bwMode="auto">
              <a:xfrm>
                <a:off x="4752" y="468"/>
                <a:ext cx="38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pitchFamily="34" charset="0"/>
                  </a:rPr>
                  <a:t>ATP</a:t>
                </a:r>
              </a:p>
            </p:txBody>
          </p:sp>
          <p:sp>
            <p:nvSpPr>
              <p:cNvPr id="15401" name="Text Box 12"/>
              <p:cNvSpPr txBox="1">
                <a:spLocks noChangeArrowheads="1"/>
              </p:cNvSpPr>
              <p:nvPr/>
            </p:nvSpPr>
            <p:spPr bwMode="auto">
              <a:xfrm>
                <a:off x="3299" y="1404"/>
                <a:ext cx="43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pitchFamily="34" charset="0"/>
                  </a:rPr>
                  <a:t>GDP</a:t>
                </a:r>
              </a:p>
            </p:txBody>
          </p:sp>
          <p:sp>
            <p:nvSpPr>
              <p:cNvPr id="15402" name="Text Box 13"/>
              <p:cNvSpPr txBox="1">
                <a:spLocks noChangeArrowheads="1"/>
              </p:cNvSpPr>
              <p:nvPr/>
            </p:nvSpPr>
            <p:spPr bwMode="auto">
              <a:xfrm>
                <a:off x="4752" y="1404"/>
                <a:ext cx="41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pitchFamily="34" charset="0"/>
                  </a:rPr>
                  <a:t>GTP</a:t>
                </a:r>
              </a:p>
            </p:txBody>
          </p:sp>
          <p:cxnSp>
            <p:nvCxnSpPr>
              <p:cNvPr id="15403" name="AutoShape 14"/>
              <p:cNvCxnSpPr>
                <a:cxnSpLocks noChangeShapeType="1"/>
                <a:stCxn id="15395" idx="3"/>
                <a:endCxn id="15399" idx="1"/>
              </p:cNvCxnSpPr>
              <p:nvPr/>
            </p:nvCxnSpPr>
            <p:spPr bwMode="auto">
              <a:xfrm>
                <a:off x="2245" y="584"/>
                <a:ext cx="1054" cy="1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5404" name="AutoShape 15"/>
              <p:cNvCxnSpPr>
                <a:cxnSpLocks noChangeShapeType="1"/>
                <a:stCxn id="15399" idx="3"/>
                <a:endCxn id="15400" idx="1"/>
              </p:cNvCxnSpPr>
              <p:nvPr/>
            </p:nvCxnSpPr>
            <p:spPr bwMode="auto">
              <a:xfrm>
                <a:off x="3714" y="584"/>
                <a:ext cx="1038" cy="1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5405" name="AutoShape 17"/>
              <p:cNvCxnSpPr>
                <a:cxnSpLocks noChangeShapeType="1"/>
                <a:stCxn id="15396" idx="3"/>
                <a:endCxn id="15401" idx="1"/>
              </p:cNvCxnSpPr>
              <p:nvPr/>
            </p:nvCxnSpPr>
            <p:spPr bwMode="auto">
              <a:xfrm>
                <a:off x="2262" y="1520"/>
                <a:ext cx="1037" cy="1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5406" name="AutoShape 18"/>
              <p:cNvCxnSpPr>
                <a:cxnSpLocks noChangeShapeType="1"/>
                <a:stCxn id="15401" idx="3"/>
                <a:endCxn id="15402" idx="1"/>
              </p:cNvCxnSpPr>
              <p:nvPr/>
            </p:nvCxnSpPr>
            <p:spPr bwMode="auto">
              <a:xfrm>
                <a:off x="3730" y="1520"/>
                <a:ext cx="1022" cy="1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5391" name="Text Box 20"/>
            <p:cNvSpPr txBox="1">
              <a:spLocks noChangeArrowheads="1"/>
            </p:cNvSpPr>
            <p:nvPr/>
          </p:nvSpPr>
          <p:spPr bwMode="auto">
            <a:xfrm>
              <a:off x="2252" y="620"/>
              <a:ext cx="103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cs typeface="Arial" pitchFamily="34" charset="0"/>
                </a:rPr>
                <a:t>Adenosine</a:t>
              </a:r>
            </a:p>
            <a:p>
              <a:pPr algn="ctr"/>
              <a:r>
                <a:rPr lang="en-US" sz="1600" dirty="0">
                  <a:cs typeface="Arial" pitchFamily="34" charset="0"/>
                </a:rPr>
                <a:t>monophosphate</a:t>
              </a:r>
            </a:p>
            <a:p>
              <a:pPr algn="ctr"/>
              <a:r>
                <a:rPr lang="en-US" sz="1600" dirty="0">
                  <a:cs typeface="Arial" pitchFamily="34" charset="0"/>
                </a:rPr>
                <a:t>kinase</a:t>
              </a:r>
            </a:p>
          </p:txBody>
        </p:sp>
        <p:sp>
          <p:nvSpPr>
            <p:cNvPr id="15392" name="Text Box 21"/>
            <p:cNvSpPr txBox="1">
              <a:spLocks noChangeArrowheads="1"/>
            </p:cNvSpPr>
            <p:nvPr/>
          </p:nvSpPr>
          <p:spPr bwMode="auto">
            <a:xfrm>
              <a:off x="3898" y="620"/>
              <a:ext cx="81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cs typeface="Arial" pitchFamily="34" charset="0"/>
                </a:rPr>
                <a:t>Adenosine</a:t>
              </a:r>
            </a:p>
            <a:p>
              <a:pPr algn="ctr"/>
              <a:r>
                <a:rPr lang="en-US" sz="1600" dirty="0">
                  <a:cs typeface="Arial" pitchFamily="34" charset="0"/>
                </a:rPr>
                <a:t>diphosphate</a:t>
              </a:r>
            </a:p>
            <a:p>
              <a:pPr algn="ctr"/>
              <a:r>
                <a:rPr lang="en-US" sz="1600" dirty="0">
                  <a:cs typeface="Arial" pitchFamily="34" charset="0"/>
                </a:rPr>
                <a:t>kinase</a:t>
              </a:r>
            </a:p>
          </p:txBody>
        </p:sp>
        <p:sp>
          <p:nvSpPr>
            <p:cNvPr id="15393" name="Text Box 22"/>
            <p:cNvSpPr txBox="1">
              <a:spLocks noChangeArrowheads="1"/>
            </p:cNvSpPr>
            <p:nvPr/>
          </p:nvSpPr>
          <p:spPr bwMode="auto">
            <a:xfrm>
              <a:off x="2252" y="1532"/>
              <a:ext cx="103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cs typeface="Arial" pitchFamily="34" charset="0"/>
                </a:rPr>
                <a:t>Guanosine</a:t>
              </a:r>
            </a:p>
            <a:p>
              <a:pPr algn="ctr"/>
              <a:r>
                <a:rPr lang="en-US" sz="1600" dirty="0">
                  <a:cs typeface="Arial" pitchFamily="34" charset="0"/>
                </a:rPr>
                <a:t>monophosphate</a:t>
              </a:r>
            </a:p>
            <a:p>
              <a:pPr algn="ctr"/>
              <a:r>
                <a:rPr lang="en-US" sz="1600" dirty="0">
                  <a:cs typeface="Arial" pitchFamily="34" charset="0"/>
                </a:rPr>
                <a:t>kinase</a:t>
              </a:r>
            </a:p>
          </p:txBody>
        </p:sp>
        <p:sp>
          <p:nvSpPr>
            <p:cNvPr id="15394" name="Text Box 23"/>
            <p:cNvSpPr txBox="1">
              <a:spLocks noChangeArrowheads="1"/>
            </p:cNvSpPr>
            <p:nvPr/>
          </p:nvSpPr>
          <p:spPr bwMode="auto">
            <a:xfrm>
              <a:off x="3898" y="1532"/>
              <a:ext cx="81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cs typeface="Arial" pitchFamily="34" charset="0"/>
                </a:rPr>
                <a:t>Guanosine</a:t>
              </a:r>
            </a:p>
            <a:p>
              <a:pPr algn="ctr"/>
              <a:r>
                <a:rPr lang="en-US" sz="1600" dirty="0">
                  <a:cs typeface="Arial" pitchFamily="34" charset="0"/>
                </a:rPr>
                <a:t>diphosphate</a:t>
              </a:r>
            </a:p>
            <a:p>
              <a:pPr algn="ctr"/>
              <a:r>
                <a:rPr lang="en-US" sz="1600" dirty="0">
                  <a:cs typeface="Arial" pitchFamily="34" charset="0"/>
                </a:rPr>
                <a:t>kinase</a:t>
              </a:r>
            </a:p>
          </p:txBody>
        </p:sp>
      </p:grpSp>
      <p:sp>
        <p:nvSpPr>
          <p:cNvPr id="15365" name="Text Box 25"/>
          <p:cNvSpPr txBox="1">
            <a:spLocks noChangeArrowheads="1"/>
          </p:cNvSpPr>
          <p:nvPr/>
        </p:nvSpPr>
        <p:spPr bwMode="auto">
          <a:xfrm>
            <a:off x="60325" y="3257550"/>
            <a:ext cx="34544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3399"/>
                </a:solidFill>
                <a:cs typeface="Arial" pitchFamily="34" charset="0"/>
              </a:rPr>
              <a:t>De novo</a:t>
            </a:r>
            <a:r>
              <a:rPr lang="en-US" b="1" dirty="0">
                <a:solidFill>
                  <a:srgbClr val="FF3399"/>
                </a:solidFill>
                <a:cs typeface="Arial" pitchFamily="34" charset="0"/>
              </a:rPr>
              <a:t> pyrimidine synthesis</a:t>
            </a:r>
          </a:p>
        </p:txBody>
      </p:sp>
      <p:sp>
        <p:nvSpPr>
          <p:cNvPr id="15366" name="Text Box 26"/>
          <p:cNvSpPr txBox="1">
            <a:spLocks noChangeArrowheads="1"/>
          </p:cNvSpPr>
          <p:nvPr/>
        </p:nvSpPr>
        <p:spPr bwMode="auto">
          <a:xfrm>
            <a:off x="1355725" y="3867150"/>
            <a:ext cx="69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cs typeface="Arial" pitchFamily="34" charset="0"/>
              </a:rPr>
              <a:t>UMP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052638" y="3867150"/>
            <a:ext cx="6062662" cy="1528763"/>
            <a:chOff x="1293" y="2436"/>
            <a:chExt cx="3819" cy="963"/>
          </a:xfrm>
        </p:grpSpPr>
        <p:sp>
          <p:nvSpPr>
            <p:cNvPr id="15382" name="Text Box 27"/>
            <p:cNvSpPr txBox="1">
              <a:spLocks noChangeArrowheads="1"/>
            </p:cNvSpPr>
            <p:nvPr/>
          </p:nvSpPr>
          <p:spPr bwMode="auto">
            <a:xfrm>
              <a:off x="3264" y="2436"/>
              <a:ext cx="4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cs typeface="Arial" pitchFamily="34" charset="0"/>
                </a:rPr>
                <a:t>UDP</a:t>
              </a:r>
            </a:p>
          </p:txBody>
        </p:sp>
        <p:cxnSp>
          <p:nvCxnSpPr>
            <p:cNvPr id="15383" name="AutoShape 28"/>
            <p:cNvCxnSpPr>
              <a:cxnSpLocks noChangeShapeType="1"/>
              <a:stCxn id="15366" idx="3"/>
              <a:endCxn id="15382" idx="1"/>
            </p:cNvCxnSpPr>
            <p:nvPr/>
          </p:nvCxnSpPr>
          <p:spPr bwMode="auto">
            <a:xfrm>
              <a:off x="1293" y="2552"/>
              <a:ext cx="1971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84" name="Text Box 30"/>
            <p:cNvSpPr txBox="1">
              <a:spLocks noChangeArrowheads="1"/>
            </p:cNvSpPr>
            <p:nvPr/>
          </p:nvSpPr>
          <p:spPr bwMode="auto">
            <a:xfrm>
              <a:off x="1392" y="2588"/>
              <a:ext cx="18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cs typeface="Arial" pitchFamily="34" charset="0"/>
                </a:rPr>
                <a:t>Uridine monophosphate kinase</a:t>
              </a:r>
            </a:p>
          </p:txBody>
        </p:sp>
        <p:sp>
          <p:nvSpPr>
            <p:cNvPr id="15385" name="Text Box 31"/>
            <p:cNvSpPr txBox="1">
              <a:spLocks noChangeArrowheads="1"/>
            </p:cNvSpPr>
            <p:nvPr/>
          </p:nvSpPr>
          <p:spPr bwMode="auto">
            <a:xfrm>
              <a:off x="4705" y="2436"/>
              <a:ext cx="4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cs typeface="Arial" pitchFamily="34" charset="0"/>
                </a:rPr>
                <a:t>UTP</a:t>
              </a:r>
            </a:p>
          </p:txBody>
        </p:sp>
        <p:cxnSp>
          <p:nvCxnSpPr>
            <p:cNvPr id="15386" name="AutoShape 32"/>
            <p:cNvCxnSpPr>
              <a:cxnSpLocks noChangeShapeType="1"/>
              <a:stCxn id="15382" idx="3"/>
              <a:endCxn id="15385" idx="1"/>
            </p:cNvCxnSpPr>
            <p:nvPr/>
          </p:nvCxnSpPr>
          <p:spPr bwMode="auto">
            <a:xfrm>
              <a:off x="3687" y="2552"/>
              <a:ext cx="1018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87" name="Text Box 33"/>
            <p:cNvSpPr txBox="1">
              <a:spLocks noChangeArrowheads="1"/>
            </p:cNvSpPr>
            <p:nvPr/>
          </p:nvSpPr>
          <p:spPr bwMode="auto">
            <a:xfrm>
              <a:off x="3802" y="2588"/>
              <a:ext cx="81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cs typeface="Arial" pitchFamily="34" charset="0"/>
                </a:rPr>
                <a:t>Uridine</a:t>
              </a:r>
            </a:p>
            <a:p>
              <a:pPr algn="ctr"/>
              <a:r>
                <a:rPr lang="en-US" sz="1600" dirty="0">
                  <a:cs typeface="Arial" pitchFamily="34" charset="0"/>
                </a:rPr>
                <a:t>diphosphate</a:t>
              </a:r>
            </a:p>
            <a:p>
              <a:pPr algn="ctr"/>
              <a:r>
                <a:rPr lang="en-US" sz="1600" dirty="0">
                  <a:cs typeface="Arial" pitchFamily="34" charset="0"/>
                </a:rPr>
                <a:t>kinase</a:t>
              </a:r>
            </a:p>
          </p:txBody>
        </p:sp>
        <p:sp>
          <p:nvSpPr>
            <p:cNvPr id="15388" name="Text Box 34"/>
            <p:cNvSpPr txBox="1">
              <a:spLocks noChangeArrowheads="1"/>
            </p:cNvSpPr>
            <p:nvPr/>
          </p:nvSpPr>
          <p:spPr bwMode="auto">
            <a:xfrm>
              <a:off x="4704" y="3166"/>
              <a:ext cx="4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cs typeface="Arial" pitchFamily="34" charset="0"/>
                </a:rPr>
                <a:t>CTP</a:t>
              </a:r>
            </a:p>
          </p:txBody>
        </p:sp>
        <p:cxnSp>
          <p:nvCxnSpPr>
            <p:cNvPr id="15389" name="AutoShape 35"/>
            <p:cNvCxnSpPr>
              <a:cxnSpLocks noChangeShapeType="1"/>
              <a:stCxn id="15385" idx="2"/>
              <a:endCxn id="15388" idx="0"/>
            </p:cNvCxnSpPr>
            <p:nvPr/>
          </p:nvCxnSpPr>
          <p:spPr bwMode="auto">
            <a:xfrm rot="5400000">
              <a:off x="4659" y="2917"/>
              <a:ext cx="497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688975" y="4343400"/>
            <a:ext cx="7451725" cy="2432050"/>
            <a:chOff x="434" y="2736"/>
            <a:chExt cx="4694" cy="1532"/>
          </a:xfrm>
        </p:grpSpPr>
        <p:sp>
          <p:nvSpPr>
            <p:cNvPr id="15369" name="Text Box 37"/>
            <p:cNvSpPr txBox="1">
              <a:spLocks noChangeArrowheads="1"/>
            </p:cNvSpPr>
            <p:nvPr/>
          </p:nvSpPr>
          <p:spPr bwMode="auto">
            <a:xfrm>
              <a:off x="3168" y="3166"/>
              <a:ext cx="5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cs typeface="Arial" pitchFamily="34" charset="0"/>
                </a:rPr>
                <a:t>dUDP</a:t>
              </a:r>
            </a:p>
          </p:txBody>
        </p:sp>
        <p:sp>
          <p:nvSpPr>
            <p:cNvPr id="15370" name="Line 38"/>
            <p:cNvSpPr>
              <a:spLocks noChangeShapeType="1"/>
            </p:cNvSpPr>
            <p:nvPr/>
          </p:nvSpPr>
          <p:spPr bwMode="auto">
            <a:xfrm>
              <a:off x="3456" y="2736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71" name="Text Box 39"/>
            <p:cNvSpPr txBox="1">
              <a:spLocks noChangeArrowheads="1"/>
            </p:cNvSpPr>
            <p:nvPr/>
          </p:nvSpPr>
          <p:spPr bwMode="auto">
            <a:xfrm>
              <a:off x="816" y="3166"/>
              <a:ext cx="52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cs typeface="Arial" pitchFamily="34" charset="0"/>
                </a:rPr>
                <a:t>dUMP</a:t>
              </a:r>
            </a:p>
          </p:txBody>
        </p:sp>
        <p:cxnSp>
          <p:nvCxnSpPr>
            <p:cNvPr id="15372" name="AutoShape 40"/>
            <p:cNvCxnSpPr>
              <a:cxnSpLocks noChangeShapeType="1"/>
              <a:stCxn id="15369" idx="1"/>
              <a:endCxn id="15371" idx="3"/>
            </p:cNvCxnSpPr>
            <p:nvPr/>
          </p:nvCxnSpPr>
          <p:spPr bwMode="auto">
            <a:xfrm rot="10800000">
              <a:off x="1336" y="3282"/>
              <a:ext cx="1832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73" name="Text Box 41"/>
            <p:cNvSpPr txBox="1">
              <a:spLocks noChangeArrowheads="1"/>
            </p:cNvSpPr>
            <p:nvPr/>
          </p:nvSpPr>
          <p:spPr bwMode="auto">
            <a:xfrm>
              <a:off x="827" y="3780"/>
              <a:ext cx="5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cs typeface="Arial" pitchFamily="34" charset="0"/>
                </a:rPr>
                <a:t>dTMP</a:t>
              </a:r>
            </a:p>
          </p:txBody>
        </p:sp>
        <p:cxnSp>
          <p:nvCxnSpPr>
            <p:cNvPr id="15374" name="AutoShape 42"/>
            <p:cNvCxnSpPr>
              <a:cxnSpLocks noChangeShapeType="1"/>
              <a:stCxn id="15371" idx="2"/>
              <a:endCxn id="15373" idx="0"/>
            </p:cNvCxnSpPr>
            <p:nvPr/>
          </p:nvCxnSpPr>
          <p:spPr bwMode="auto">
            <a:xfrm rot="16200000" flipH="1">
              <a:off x="887" y="3588"/>
              <a:ext cx="381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75" name="Text Box 43"/>
            <p:cNvSpPr txBox="1">
              <a:spLocks noChangeArrowheads="1"/>
            </p:cNvSpPr>
            <p:nvPr/>
          </p:nvSpPr>
          <p:spPr bwMode="auto">
            <a:xfrm>
              <a:off x="434" y="3480"/>
              <a:ext cx="13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cs typeface="Arial" pitchFamily="34" charset="0"/>
                </a:rPr>
                <a:t>Thymidylate synthase</a:t>
              </a:r>
            </a:p>
          </p:txBody>
        </p:sp>
        <p:sp>
          <p:nvSpPr>
            <p:cNvPr id="15376" name="Text Box 44"/>
            <p:cNvSpPr txBox="1">
              <a:spLocks noChangeArrowheads="1"/>
            </p:cNvSpPr>
            <p:nvPr/>
          </p:nvSpPr>
          <p:spPr bwMode="auto">
            <a:xfrm>
              <a:off x="3179" y="3780"/>
              <a:ext cx="4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cs typeface="Arial" pitchFamily="34" charset="0"/>
                </a:rPr>
                <a:t>dTDP</a:t>
              </a:r>
            </a:p>
          </p:txBody>
        </p:sp>
        <p:sp>
          <p:nvSpPr>
            <p:cNvPr id="15377" name="Text Box 45"/>
            <p:cNvSpPr txBox="1">
              <a:spLocks noChangeArrowheads="1"/>
            </p:cNvSpPr>
            <p:nvPr/>
          </p:nvSpPr>
          <p:spPr bwMode="auto">
            <a:xfrm>
              <a:off x="4656" y="3780"/>
              <a:ext cx="4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cs typeface="Arial" pitchFamily="34" charset="0"/>
                </a:rPr>
                <a:t>dTTP</a:t>
              </a:r>
            </a:p>
          </p:txBody>
        </p:sp>
        <p:cxnSp>
          <p:nvCxnSpPr>
            <p:cNvPr id="15378" name="AutoShape 46"/>
            <p:cNvCxnSpPr>
              <a:cxnSpLocks noChangeShapeType="1"/>
              <a:stCxn id="15373" idx="3"/>
              <a:endCxn id="15376" idx="1"/>
            </p:cNvCxnSpPr>
            <p:nvPr/>
          </p:nvCxnSpPr>
          <p:spPr bwMode="auto">
            <a:xfrm>
              <a:off x="1331" y="3896"/>
              <a:ext cx="1848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9" name="AutoShape 47"/>
            <p:cNvCxnSpPr>
              <a:cxnSpLocks noChangeShapeType="1"/>
              <a:stCxn id="15376" idx="3"/>
              <a:endCxn id="15377" idx="1"/>
            </p:cNvCxnSpPr>
            <p:nvPr/>
          </p:nvCxnSpPr>
          <p:spPr bwMode="auto">
            <a:xfrm>
              <a:off x="3667" y="3896"/>
              <a:ext cx="989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80" name="Text Box 48"/>
            <p:cNvSpPr txBox="1">
              <a:spLocks noChangeArrowheads="1"/>
            </p:cNvSpPr>
            <p:nvPr/>
          </p:nvSpPr>
          <p:spPr bwMode="auto">
            <a:xfrm>
              <a:off x="1344" y="3932"/>
              <a:ext cx="20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cs typeface="Arial" pitchFamily="34" charset="0"/>
                </a:rPr>
                <a:t>Thymidine monophosphate kinase</a:t>
              </a:r>
            </a:p>
          </p:txBody>
        </p:sp>
        <p:sp>
          <p:nvSpPr>
            <p:cNvPr id="15381" name="Text Box 49"/>
            <p:cNvSpPr txBox="1">
              <a:spLocks noChangeArrowheads="1"/>
            </p:cNvSpPr>
            <p:nvPr/>
          </p:nvSpPr>
          <p:spPr bwMode="auto">
            <a:xfrm>
              <a:off x="3754" y="3748"/>
              <a:ext cx="81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cs typeface="Arial" pitchFamily="34" charset="0"/>
                </a:rPr>
                <a:t>Thymidine</a:t>
              </a:r>
            </a:p>
            <a:p>
              <a:pPr algn="ctr"/>
              <a:r>
                <a:rPr lang="en-US" sz="1600" dirty="0">
                  <a:cs typeface="Arial" pitchFamily="34" charset="0"/>
                </a:rPr>
                <a:t>diphosphate</a:t>
              </a:r>
            </a:p>
            <a:p>
              <a:pPr algn="ctr"/>
              <a:r>
                <a:rPr lang="en-US" sz="1600" dirty="0">
                  <a:cs typeface="Arial" pitchFamily="34" charset="0"/>
                </a:rPr>
                <a:t>kinase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i="1" dirty="0" smtClean="0">
                <a:latin typeface="Arial" pitchFamily="34" charset="0"/>
              </a:rPr>
              <a:t>De novo</a:t>
            </a:r>
            <a:r>
              <a:rPr lang="en-US" sz="3600" dirty="0" smtClean="0">
                <a:latin typeface="Arial" pitchFamily="34" charset="0"/>
              </a:rPr>
              <a:t> purine synthesis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 b="17007"/>
          <a:stretch>
            <a:fillRect/>
          </a:stretch>
        </p:blipFill>
        <p:spPr bwMode="auto">
          <a:xfrm>
            <a:off x="887156" y="1678858"/>
            <a:ext cx="6337300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>
                <a:latin typeface="Arial" pitchFamily="34" charset="0"/>
              </a:rPr>
              <a:t>De novo</a:t>
            </a:r>
            <a:r>
              <a:rPr lang="en-US" sz="3600" dirty="0" smtClean="0">
                <a:latin typeface="Arial" pitchFamily="34" charset="0"/>
              </a:rPr>
              <a:t> purine synthesis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</a:rPr>
              <a:t>Purine ring: </a:t>
            </a:r>
            <a:r>
              <a:rPr lang="en-US" sz="2400" dirty="0" smtClean="0">
                <a:latin typeface="Arial" pitchFamily="34" charset="0"/>
              </a:rPr>
              <a:t>synthesized by a series of 12 reactions; carbon and nitrogen atoms added to a pre-formed ribose-5-phosphate.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</a:rPr>
              <a:t>Ribose-5-phosphate: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</a:rPr>
              <a:t>Hexose MonoPhosphate Pathway.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solidFill>
                <a:srgbClr val="FFFF00"/>
              </a:solidFill>
              <a:latin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</a:rPr>
              <a:t>In humans: enzymes found in the cytoplasm of the cell.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E:\Scann0003.tif"/>
          <p:cNvPicPr>
            <a:picLocks noChangeAspect="1" noChangeArrowheads="1"/>
          </p:cNvPicPr>
          <p:nvPr/>
        </p:nvPicPr>
        <p:blipFill>
          <a:blip r:embed="rId2" cstate="print"/>
          <a:srcRect l="2032" t="12440" r="43742" b="50890"/>
          <a:stretch>
            <a:fillRect/>
          </a:stretch>
        </p:blipFill>
        <p:spPr bwMode="auto">
          <a:xfrm>
            <a:off x="1036074" y="1062653"/>
            <a:ext cx="5715000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37394" y="265778"/>
            <a:ext cx="6800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cs typeface="Arial" pitchFamily="34" charset="0"/>
              </a:rPr>
              <a:t>Source For Ribose-5-Phosphate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 b="67920"/>
          <a:stretch>
            <a:fillRect/>
          </a:stretch>
        </p:blipFill>
        <p:spPr bwMode="auto">
          <a:xfrm>
            <a:off x="0" y="3473246"/>
            <a:ext cx="8200103" cy="247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13403" y="1503568"/>
            <a:ext cx="7543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cs typeface="Arial" pitchFamily="34" charset="0"/>
              </a:rPr>
              <a:t>Ribose: Pentose sugar; may be reduced to </a:t>
            </a:r>
            <a:r>
              <a:rPr lang="en-US" sz="2000" dirty="0">
                <a:cs typeface="Arial" pitchFamily="34" charset="0"/>
              </a:rPr>
              <a:t>deoxyribose </a:t>
            </a:r>
            <a:r>
              <a:rPr lang="en-US" sz="2000" dirty="0" smtClean="0">
                <a:cs typeface="Arial" pitchFamily="34" charset="0"/>
              </a:rPr>
              <a:t>(DNA).</a:t>
            </a:r>
            <a:endParaRPr lang="en-US" sz="2000" dirty="0">
              <a:cs typeface="Arial" pitchFamily="34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FFFF00"/>
                </a:solidFill>
                <a:cs typeface="Arial" pitchFamily="34" charset="0"/>
              </a:rPr>
              <a:t>5-Phosphoribosyl-1-pyrophosphate (PRPP</a:t>
            </a: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): </a:t>
            </a:r>
            <a:r>
              <a:rPr lang="en-US" sz="2000" dirty="0" smtClean="0">
                <a:cs typeface="Arial" pitchFamily="34" charset="0"/>
              </a:rPr>
              <a:t>also </a:t>
            </a:r>
            <a:r>
              <a:rPr lang="en-US" sz="2000" dirty="0">
                <a:cs typeface="Arial" pitchFamily="34" charset="0"/>
              </a:rPr>
              <a:t>involved in </a:t>
            </a:r>
            <a:r>
              <a:rPr lang="en-US" sz="2000" dirty="0" smtClean="0">
                <a:cs typeface="Arial" pitchFamily="34" charset="0"/>
              </a:rPr>
              <a:t>pyrimidine synthesis, </a:t>
            </a:r>
            <a:r>
              <a:rPr lang="en-US" sz="2000" dirty="0">
                <a:cs typeface="Arial" pitchFamily="34" charset="0"/>
              </a:rPr>
              <a:t>NAD</a:t>
            </a:r>
            <a:r>
              <a:rPr lang="en-US" sz="2000" baseline="30000" dirty="0">
                <a:cs typeface="Arial" pitchFamily="34" charset="0"/>
              </a:rPr>
              <a:t>+</a:t>
            </a:r>
            <a:r>
              <a:rPr lang="en-US" sz="2000" dirty="0">
                <a:cs typeface="Arial" pitchFamily="34" charset="0"/>
              </a:rPr>
              <a:t>, and histidine biosynthesis.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90500" y="211393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cs typeface="Arial" pitchFamily="34" charset="0"/>
              </a:rPr>
              <a:t>Conversion of Ribose-5-phosphate to PRPP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b="18866"/>
          <a:stretch>
            <a:fillRect/>
          </a:stretch>
        </p:blipFill>
        <p:spPr bwMode="auto">
          <a:xfrm>
            <a:off x="378542" y="855407"/>
            <a:ext cx="7315200" cy="483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715" y="332351"/>
            <a:ext cx="7718425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cs typeface="Arial" pitchFamily="34" charset="0"/>
              </a:rPr>
              <a:t>OBJECTIVES:</a:t>
            </a:r>
            <a:endParaRPr lang="en-US" sz="2000" b="1" dirty="0"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cs typeface="Arial" pitchFamily="34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smtClean="0">
                <a:cs typeface="Arial" pitchFamily="34" charset="0"/>
              </a:rPr>
              <a:t>Nomenclature of nucleic acids: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FF00"/>
                </a:solidFill>
                <a:cs typeface="Arial" pitchFamily="34" charset="0"/>
              </a:rPr>
              <a:t>	a. nucleosides*</a:t>
            </a:r>
            <a:r>
              <a:rPr lang="en-US" sz="2000" b="1" dirty="0" smtClean="0">
                <a:cs typeface="Arial" pitchFamily="34" charset="0"/>
              </a:rPr>
              <a:t>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FF00"/>
                </a:solidFill>
                <a:cs typeface="Arial" pitchFamily="34" charset="0"/>
              </a:rPr>
              <a:t>       b. nucleotides</a:t>
            </a:r>
            <a:endParaRPr lang="en-US" sz="2000" b="1" dirty="0">
              <a:cs typeface="Arial" pitchFamily="34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smtClean="0">
                <a:cs typeface="Arial" pitchFamily="34" charset="0"/>
              </a:rPr>
              <a:t>Structure </a:t>
            </a:r>
            <a:r>
              <a:rPr lang="en-US" sz="2000" b="1" dirty="0">
                <a:cs typeface="Arial" pitchFamily="34" charset="0"/>
              </a:rPr>
              <a:t>and function of </a:t>
            </a:r>
            <a:r>
              <a:rPr lang="en-US" sz="2000" b="1" dirty="0" smtClean="0">
                <a:solidFill>
                  <a:srgbClr val="FFFF00"/>
                </a:solidFill>
                <a:cs typeface="Arial" pitchFamily="34" charset="0"/>
              </a:rPr>
              <a:t>purines and pyrimidines. </a:t>
            </a:r>
            <a:endParaRPr lang="en-US" sz="2000" b="1" dirty="0">
              <a:cs typeface="Arial" pitchFamily="34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smtClean="0">
                <a:cs typeface="Arial" pitchFamily="34" charset="0"/>
              </a:rPr>
              <a:t>Origin </a:t>
            </a:r>
            <a:r>
              <a:rPr lang="en-US" sz="2000" b="1" dirty="0">
                <a:cs typeface="Arial" pitchFamily="34" charset="0"/>
              </a:rPr>
              <a:t>of atoms in the purine </a:t>
            </a:r>
            <a:r>
              <a:rPr lang="en-US" sz="2000" b="1" dirty="0" smtClean="0">
                <a:cs typeface="Arial" pitchFamily="34" charset="0"/>
              </a:rPr>
              <a:t>ring and in the pyrimidine ring.</a:t>
            </a:r>
            <a:endParaRPr lang="en-US" sz="2000" b="1" dirty="0">
              <a:cs typeface="Arial" pitchFamily="34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smtClean="0">
                <a:cs typeface="Arial" pitchFamily="34" charset="0"/>
              </a:rPr>
              <a:t>Essential </a:t>
            </a:r>
            <a:r>
              <a:rPr lang="en-US" sz="2000" b="1" dirty="0">
                <a:cs typeface="Arial" pitchFamily="34" charset="0"/>
              </a:rPr>
              <a:t>features of purine </a:t>
            </a:r>
            <a:r>
              <a:rPr lang="en-US" sz="2000" b="1" dirty="0" smtClean="0">
                <a:cs typeface="Arial" pitchFamily="34" charset="0"/>
              </a:rPr>
              <a:t>and pyrimidine metabolism (anabolism and catabolism).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smtClean="0">
                <a:cs typeface="Arial" pitchFamily="34" charset="0"/>
              </a:rPr>
              <a:t>Diseases associated with metabolic malfunction. 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568325" y="6234113"/>
            <a:ext cx="5319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cs typeface="Arial" pitchFamily="34" charset="0"/>
              </a:rPr>
              <a:t>*Keywords are highlighted in yellow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itchFamily="34" charset="0"/>
              </a:rPr>
              <a:t>Purine Salvage Pathway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</a:rPr>
              <a:t>From normal turnover of cellular nucleic acids</a:t>
            </a:r>
          </a:p>
          <a:p>
            <a:r>
              <a:rPr lang="en-US" sz="2800" dirty="0" smtClean="0">
                <a:latin typeface="Arial" pitchFamily="34" charset="0"/>
              </a:rPr>
              <a:t>Obtained from the diet</a:t>
            </a:r>
          </a:p>
          <a:p>
            <a:r>
              <a:rPr lang="en-US" sz="2800" dirty="0" smtClean="0">
                <a:latin typeface="Arial" pitchFamily="34" charset="0"/>
              </a:rPr>
              <a:t>Reutilization of adenine, hypoxanthine, and guanine</a:t>
            </a:r>
          </a:p>
          <a:p>
            <a:pPr lvl="1"/>
            <a:r>
              <a:rPr lang="en-US" sz="2800" dirty="0" smtClean="0">
                <a:latin typeface="Arial" pitchFamily="34" charset="0"/>
              </a:rPr>
              <a:t>Two enzymes:</a:t>
            </a:r>
          </a:p>
          <a:p>
            <a:pPr lvl="2"/>
            <a:r>
              <a:rPr lang="en-US" sz="2800" dirty="0" smtClean="0">
                <a:latin typeface="Arial" pitchFamily="34" charset="0"/>
              </a:rPr>
              <a:t>1.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</a:rPr>
              <a:t>Adenine phosphoribosyltransferase</a:t>
            </a:r>
          </a:p>
          <a:p>
            <a:pPr lvl="2"/>
            <a:r>
              <a:rPr lang="en-US" sz="2800" dirty="0" smtClean="0">
                <a:latin typeface="Arial" pitchFamily="34" charset="0"/>
              </a:rPr>
              <a:t>2.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</a:rPr>
              <a:t>Hypoxanthine-guanine  </a:t>
            </a:r>
          </a:p>
          <a:p>
            <a:pPr lvl="2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</a:rPr>
              <a:t>      phosphoribosyltransferase</a:t>
            </a:r>
          </a:p>
          <a:p>
            <a:endParaRPr lang="en-US" sz="2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</a:rPr>
              <a:t>Methotrexate</a:t>
            </a:r>
            <a:r>
              <a:rPr lang="en-US" sz="3600" dirty="0" smtClean="0">
                <a:latin typeface="Arial" pitchFamily="34" charset="0"/>
              </a:rPr>
              <a:t> and Cancer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08936" y="1465006"/>
            <a:ext cx="8153400" cy="4946650"/>
          </a:xfrm>
        </p:spPr>
        <p:txBody>
          <a:bodyPr rtlCol="0">
            <a:normAutofit fontScale="77500" lnSpcReduction="20000"/>
          </a:bodyPr>
          <a:lstStyle/>
          <a:p>
            <a:pPr algn="just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2800" dirty="0" smtClean="0">
                <a:latin typeface="Arial" charset="0"/>
              </a:rPr>
              <a:t>Mode of Action</a:t>
            </a:r>
          </a:p>
          <a:p>
            <a:pPr lvl="1" algn="just">
              <a:lnSpc>
                <a:spcPct val="170000"/>
              </a:lnSpc>
              <a:defRPr/>
            </a:pPr>
            <a:r>
              <a:rPr lang="en-US" sz="3100" b="1" dirty="0" smtClean="0">
                <a:solidFill>
                  <a:srgbClr val="FFFF00"/>
                </a:solidFill>
                <a:latin typeface="Arial" charset="0"/>
              </a:rPr>
              <a:t>Dihydrofolate reductase</a:t>
            </a:r>
          </a:p>
          <a:p>
            <a:pPr algn="just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2800" dirty="0" smtClean="0">
                <a:latin typeface="Arial" charset="0"/>
              </a:rPr>
              <a:t>Adverse events: </a:t>
            </a:r>
          </a:p>
          <a:p>
            <a:pPr lvl="1" algn="just">
              <a:lnSpc>
                <a:spcPct val="170000"/>
              </a:lnSpc>
              <a:defRPr/>
            </a:pPr>
            <a:r>
              <a:rPr lang="en-US" sz="2500" dirty="0" smtClean="0">
                <a:latin typeface="Arial" charset="0"/>
              </a:rPr>
              <a:t>Anemia, scaly skin, GI </a:t>
            </a:r>
            <a:r>
              <a:rPr lang="en-US" sz="2500" dirty="0">
                <a:latin typeface="Arial" charset="0"/>
              </a:rPr>
              <a:t>tract disturbances (diarrhea</a:t>
            </a:r>
            <a:r>
              <a:rPr lang="en-US" sz="2500" dirty="0" smtClean="0">
                <a:latin typeface="Arial" charset="0"/>
              </a:rPr>
              <a:t>), Baldness</a:t>
            </a:r>
            <a:endParaRPr lang="en-US" sz="2500" dirty="0">
              <a:latin typeface="Arial" charset="0"/>
            </a:endParaRPr>
          </a:p>
          <a:p>
            <a:pPr algn="just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2800" dirty="0" smtClean="0">
                <a:latin typeface="Arial" charset="0"/>
              </a:rPr>
              <a:t>Resistance: Amplification of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dihydrofolate</a:t>
            </a:r>
            <a:r>
              <a:rPr lang="en-US" sz="280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reductase</a:t>
            </a:r>
            <a:r>
              <a:rPr lang="en-US" sz="2800" dirty="0">
                <a:latin typeface="Arial" charset="0"/>
              </a:rPr>
              <a:t> gene</a:t>
            </a:r>
          </a:p>
          <a:p>
            <a:pPr algn="just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2800" dirty="0" smtClean="0">
                <a:latin typeface="Arial" charset="0"/>
              </a:rPr>
              <a:t>Other indications: </a:t>
            </a:r>
          </a:p>
          <a:p>
            <a:pPr lvl="1" algn="just">
              <a:lnSpc>
                <a:spcPct val="170000"/>
              </a:lnSpc>
              <a:defRPr/>
            </a:pPr>
            <a:r>
              <a:rPr lang="en-US" sz="2500" dirty="0" smtClean="0">
                <a:solidFill>
                  <a:srgbClr val="FFFF00"/>
                </a:solidFill>
                <a:latin typeface="Arial" charset="0"/>
              </a:rPr>
              <a:t>Rheumatoid </a:t>
            </a:r>
            <a:r>
              <a:rPr lang="en-US" sz="2500" dirty="0">
                <a:solidFill>
                  <a:srgbClr val="FFFF00"/>
                </a:solidFill>
                <a:latin typeface="Arial" charset="0"/>
              </a:rPr>
              <a:t>arthritis </a:t>
            </a:r>
            <a:endParaRPr lang="en-US" sz="2500" dirty="0" smtClean="0">
              <a:solidFill>
                <a:srgbClr val="FFFF00"/>
              </a:solidFill>
              <a:latin typeface="Arial" charset="0"/>
            </a:endParaRPr>
          </a:p>
          <a:p>
            <a:pPr lvl="1" algn="just">
              <a:lnSpc>
                <a:spcPct val="170000"/>
              </a:lnSpc>
              <a:defRPr/>
            </a:pPr>
            <a:r>
              <a:rPr lang="en-US" sz="2500" dirty="0" smtClean="0">
                <a:latin typeface="Arial" charset="0"/>
              </a:rPr>
              <a:t>Psoriasis (lower doses; inhibition </a:t>
            </a:r>
            <a:r>
              <a:rPr lang="en-US" sz="2500" dirty="0">
                <a:latin typeface="Arial" charset="0"/>
              </a:rPr>
              <a:t>of salvage </a:t>
            </a:r>
            <a:r>
              <a:rPr lang="en-US" sz="2500" dirty="0" smtClean="0">
                <a:latin typeface="Arial" charset="0"/>
              </a:rPr>
              <a:t>pathways; increased </a:t>
            </a:r>
          </a:p>
          <a:p>
            <a:pPr lvl="2" algn="just">
              <a:lnSpc>
                <a:spcPct val="170000"/>
              </a:lnSpc>
              <a:buNone/>
              <a:defRPr/>
            </a:pPr>
            <a:r>
              <a:rPr lang="en-US" sz="2600" dirty="0" smtClean="0">
                <a:latin typeface="Arial" charset="0"/>
              </a:rPr>
              <a:t>  adenosine, </a:t>
            </a:r>
            <a:r>
              <a:rPr lang="en-US" sz="2600" dirty="0">
                <a:latin typeface="Arial" charset="0"/>
              </a:rPr>
              <a:t>inhibits T cell activation</a:t>
            </a:r>
            <a:r>
              <a:rPr lang="en-US" sz="2200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639" y="1283110"/>
            <a:ext cx="5766619" cy="412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b="65375"/>
          <a:stretch>
            <a:fillRect/>
          </a:stretch>
        </p:blipFill>
        <p:spPr bwMode="auto">
          <a:xfrm>
            <a:off x="0" y="1312606"/>
            <a:ext cx="8305800" cy="41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219200" y="1295400"/>
            <a:ext cx="239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99"/>
                </a:solidFill>
                <a:cs typeface="Arial" pitchFamily="34" charset="0"/>
              </a:rPr>
              <a:t>Can synthesize folate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800600" y="1295400"/>
            <a:ext cx="271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99"/>
                </a:solidFill>
                <a:cs typeface="Arial" pitchFamily="34" charset="0"/>
              </a:rPr>
              <a:t>Cannot synthesize folate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/>
          <a:srcRect b="21078"/>
          <a:stretch>
            <a:fillRect/>
          </a:stretch>
        </p:blipFill>
        <p:spPr bwMode="auto">
          <a:xfrm>
            <a:off x="733425" y="190500"/>
            <a:ext cx="762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817813" y="4695825"/>
            <a:ext cx="5749925" cy="1423988"/>
            <a:chOff x="1775" y="2958"/>
            <a:chExt cx="3622" cy="897"/>
          </a:xfrm>
        </p:grpSpPr>
        <p:sp>
          <p:nvSpPr>
            <p:cNvPr id="25607" name="Text Box 5"/>
            <p:cNvSpPr txBox="1">
              <a:spLocks noChangeArrowheads="1"/>
            </p:cNvSpPr>
            <p:nvPr/>
          </p:nvSpPr>
          <p:spPr bwMode="auto">
            <a:xfrm>
              <a:off x="2939" y="3448"/>
              <a:ext cx="2458" cy="40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FF3399"/>
                  </a:solidFill>
                  <a:cs typeface="Arial" pitchFamily="34" charset="0"/>
                </a:rPr>
                <a:t>High levels shut down</a:t>
              </a:r>
              <a:r>
                <a:rPr lang="en-US" i="1" dirty="0">
                  <a:solidFill>
                    <a:srgbClr val="FF3399"/>
                  </a:solidFill>
                  <a:cs typeface="Arial" pitchFamily="34" charset="0"/>
                </a:rPr>
                <a:t> de novo</a:t>
              </a:r>
              <a:r>
                <a:rPr lang="en-US" dirty="0">
                  <a:solidFill>
                    <a:srgbClr val="FF3399"/>
                  </a:solidFill>
                  <a:cs typeface="Arial" pitchFamily="34" charset="0"/>
                </a:rPr>
                <a:t> purine synthesis</a:t>
              </a:r>
            </a:p>
          </p:txBody>
        </p:sp>
        <p:sp>
          <p:nvSpPr>
            <p:cNvPr id="25608" name="Line 6"/>
            <p:cNvSpPr>
              <a:spLocks noChangeShapeType="1"/>
            </p:cNvSpPr>
            <p:nvPr/>
          </p:nvSpPr>
          <p:spPr bwMode="auto">
            <a:xfrm flipH="1" flipV="1">
              <a:off x="1775" y="2977"/>
              <a:ext cx="2412" cy="41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09" name="Line 7"/>
            <p:cNvSpPr>
              <a:spLocks noChangeShapeType="1"/>
            </p:cNvSpPr>
            <p:nvPr/>
          </p:nvSpPr>
          <p:spPr bwMode="auto">
            <a:xfrm flipV="1">
              <a:off x="4187" y="2958"/>
              <a:ext cx="240" cy="4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44488" y="4922838"/>
            <a:ext cx="3863975" cy="1951037"/>
            <a:chOff x="217" y="3101"/>
            <a:chExt cx="2434" cy="1229"/>
          </a:xfrm>
        </p:grpSpPr>
        <p:pic>
          <p:nvPicPr>
            <p:cNvPr id="25605" name="Picture 10" descr="Image:Mycophenolic aci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7" y="3101"/>
              <a:ext cx="2349" cy="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6" name="Text Box 12"/>
            <p:cNvSpPr txBox="1">
              <a:spLocks noChangeArrowheads="1"/>
            </p:cNvSpPr>
            <p:nvPr/>
          </p:nvSpPr>
          <p:spPr bwMode="auto">
            <a:xfrm>
              <a:off x="594" y="4080"/>
              <a:ext cx="20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FFFF00"/>
                  </a:solidFill>
                  <a:cs typeface="Arial" pitchFamily="34" charset="0"/>
                </a:rPr>
                <a:t>Mycophenolic acid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KEY</a:t>
            </a:r>
            <a:r>
              <a:rPr lang="en-US" dirty="0" smtClean="0"/>
              <a:t>: </a:t>
            </a:r>
            <a:r>
              <a:rPr lang="en-US" sz="3600" dirty="0" smtClean="0"/>
              <a:t>Feedback Inhibition</a:t>
            </a:r>
          </a:p>
          <a:p>
            <a:pPr lvl="1"/>
            <a:r>
              <a:rPr lang="en-US" sz="2800" dirty="0" smtClean="0"/>
              <a:t>Purine biosynthesis: 3 sites:</a:t>
            </a:r>
          </a:p>
          <a:p>
            <a:pPr lvl="2"/>
            <a:r>
              <a:rPr lang="en-US" sz="2800" dirty="0" smtClean="0"/>
              <a:t>1) glutamine phosphoribosyl amidotransferase</a:t>
            </a:r>
          </a:p>
          <a:p>
            <a:pPr lvl="2"/>
            <a:r>
              <a:rPr lang="en-US" sz="2800" dirty="0" smtClean="0"/>
              <a:t>2) the reactions leading away from inosinate</a:t>
            </a:r>
          </a:p>
          <a:p>
            <a:pPr lvl="2"/>
            <a:r>
              <a:rPr lang="en-US" sz="2800" dirty="0" smtClean="0"/>
              <a:t>3) the reciprocal substrate relationship between GTP and ATP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 flipH="1">
            <a:off x="3413125" y="2784475"/>
            <a:ext cx="2876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Fig 26.6</a:t>
            </a:r>
          </a:p>
        </p:txBody>
      </p:sp>
      <p:pic>
        <p:nvPicPr>
          <p:cNvPr id="26627" name="Picture 2" descr="C:\Documents and Settings\Fred Streich\Desktop\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981" y="1407396"/>
            <a:ext cx="7919884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1256635" y="310228"/>
            <a:ext cx="577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cs typeface="Arial" pitchFamily="34" charset="0"/>
              </a:rPr>
              <a:t>Another Look at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 l="23491" r="23491" b="15347"/>
          <a:stretch>
            <a:fillRect/>
          </a:stretch>
        </p:blipFill>
        <p:spPr bwMode="auto">
          <a:xfrm>
            <a:off x="0" y="0"/>
            <a:ext cx="2813050" cy="573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3184525" y="593725"/>
            <a:ext cx="59594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cs typeface="Arial" pitchFamily="34" charset="0"/>
              </a:rPr>
              <a:t>Build up of hypoxanthine and guanine</a:t>
            </a:r>
          </a:p>
          <a:p>
            <a:pPr>
              <a:buFontTx/>
              <a:buChar char="•"/>
            </a:pPr>
            <a:r>
              <a:rPr lang="en-US" sz="2000" dirty="0">
                <a:cs typeface="Arial" pitchFamily="34" charset="0"/>
              </a:rPr>
              <a:t>Degradation of hypoxanthine and guanine results in increased </a:t>
            </a:r>
            <a:r>
              <a:rPr lang="en-US" sz="2000" dirty="0">
                <a:solidFill>
                  <a:srgbClr val="FFFF00"/>
                </a:solidFill>
                <a:cs typeface="Arial" pitchFamily="34" charset="0"/>
              </a:rPr>
              <a:t>uric acid</a:t>
            </a:r>
          </a:p>
          <a:p>
            <a:pPr>
              <a:buFontTx/>
              <a:buChar char="•"/>
            </a:pPr>
            <a:r>
              <a:rPr lang="en-US" sz="2000" dirty="0">
                <a:cs typeface="Arial" pitchFamily="34" charset="0"/>
              </a:rPr>
              <a:t>Excess uric acid in urine often results in orange crystals in the diaper of affected children</a:t>
            </a:r>
          </a:p>
          <a:p>
            <a:pPr>
              <a:buFontTx/>
              <a:buChar char="•"/>
            </a:pPr>
            <a:r>
              <a:rPr lang="en-US" sz="2000" dirty="0">
                <a:cs typeface="Arial" pitchFamily="34" charset="0"/>
              </a:rPr>
              <a:t>Severe mental retardation</a:t>
            </a:r>
          </a:p>
          <a:p>
            <a:pPr>
              <a:buFontTx/>
              <a:buChar char="•"/>
            </a:pPr>
            <a:r>
              <a:rPr lang="en-US" sz="2000" dirty="0">
                <a:cs typeface="Arial" pitchFamily="34" charset="0"/>
              </a:rPr>
              <a:t>Self-mutilation</a:t>
            </a:r>
          </a:p>
          <a:p>
            <a:pPr>
              <a:buFontTx/>
              <a:buChar char="•"/>
            </a:pPr>
            <a:r>
              <a:rPr lang="en-US" sz="2000" dirty="0">
                <a:cs typeface="Arial" pitchFamily="34" charset="0"/>
              </a:rPr>
              <a:t>Involuntary movements</a:t>
            </a:r>
          </a:p>
          <a:p>
            <a:pPr>
              <a:buFontTx/>
              <a:buChar char="•"/>
            </a:pPr>
            <a:r>
              <a:rPr lang="en-US" sz="2000" dirty="0">
                <a:cs typeface="Arial" pitchFamily="34" charset="0"/>
              </a:rPr>
              <a:t>Gout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 bwMode="auto">
          <a:xfrm>
            <a:off x="6316663" y="3392129"/>
            <a:ext cx="2827337" cy="280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5100" y="4144297"/>
            <a:ext cx="3733800" cy="271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3276600" y="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cs typeface="Arial" pitchFamily="34" charset="0"/>
              </a:rPr>
              <a:t>Lesch-Nyhan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Purine Biosynthesis Summary: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 algn="ctr">
              <a:spcBef>
                <a:spcPct val="50000"/>
              </a:spcBef>
              <a:buNone/>
            </a:pPr>
            <a:endParaRPr lang="en-US" sz="2800" dirty="0" smtClean="0">
              <a:solidFill>
                <a:srgbClr val="FFFF00"/>
              </a:solidFill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  <a:buFont typeface="Times"/>
              <a:buAutoNum type="arabicPeriod"/>
            </a:pPr>
            <a:r>
              <a:rPr lang="en-US" sz="2800" dirty="0" smtClean="0">
                <a:cs typeface="Arial" pitchFamily="34" charset="0"/>
              </a:rPr>
              <a:t>Sulfonamides inhibit purine synthesis in bacteria by interfering with folate synthesis.</a:t>
            </a:r>
          </a:p>
          <a:p>
            <a:pPr marL="457200" indent="-457200">
              <a:spcBef>
                <a:spcPct val="50000"/>
              </a:spcBef>
              <a:buFont typeface="Times"/>
              <a:buAutoNum type="arabicPeriod"/>
            </a:pPr>
            <a:r>
              <a:rPr lang="en-US" sz="2800" dirty="0" smtClean="0">
                <a:cs typeface="Arial" pitchFamily="34" charset="0"/>
              </a:rPr>
              <a:t>Methotrexate inhibits dihydrofolate reductase.</a:t>
            </a:r>
          </a:p>
          <a:p>
            <a:pPr marL="457200" indent="-457200">
              <a:spcBef>
                <a:spcPct val="50000"/>
              </a:spcBef>
              <a:buFont typeface="Times"/>
              <a:buAutoNum type="arabicPeriod"/>
            </a:pPr>
            <a:r>
              <a:rPr lang="en-US" sz="2800" dirty="0" smtClean="0">
                <a:cs typeface="Arial" pitchFamily="34" charset="0"/>
              </a:rPr>
              <a:t>IMP, end product of</a:t>
            </a:r>
            <a:r>
              <a:rPr lang="en-US" sz="2800" i="1" dirty="0" smtClean="0">
                <a:cs typeface="Arial" pitchFamily="34" charset="0"/>
              </a:rPr>
              <a:t> de novo</a:t>
            </a:r>
            <a:r>
              <a:rPr lang="en-US" sz="2800" dirty="0" smtClean="0">
                <a:cs typeface="Arial" pitchFamily="34" charset="0"/>
              </a:rPr>
              <a:t> purine synthesis.</a:t>
            </a:r>
          </a:p>
          <a:p>
            <a:pPr marL="457200" indent="-457200">
              <a:spcBef>
                <a:spcPct val="50000"/>
              </a:spcBef>
              <a:buFont typeface="Times"/>
              <a:buAutoNum type="arabicPeriod"/>
            </a:pPr>
            <a:r>
              <a:rPr lang="en-US" sz="2800" dirty="0" smtClean="0">
                <a:cs typeface="Arial" pitchFamily="34" charset="0"/>
              </a:rPr>
              <a:t>AMP, GMP, and IMP inhibit; </a:t>
            </a:r>
            <a:r>
              <a:rPr lang="en-US" sz="2800" dirty="0" smtClean="0">
                <a:solidFill>
                  <a:srgbClr val="FFFF00"/>
                </a:solidFill>
                <a:cs typeface="Arial" pitchFamily="34" charset="0"/>
              </a:rPr>
              <a:t>PRPP</a:t>
            </a:r>
            <a:r>
              <a:rPr lang="en-US" sz="2800" dirty="0" smtClean="0">
                <a:cs typeface="Arial" pitchFamily="34" charset="0"/>
              </a:rPr>
              <a:t> is an activator.</a:t>
            </a:r>
          </a:p>
          <a:p>
            <a:pPr marL="457200" indent="-457200">
              <a:spcBef>
                <a:spcPct val="50000"/>
              </a:spcBef>
              <a:buFont typeface="Times"/>
              <a:buAutoNum type="arabicPeriod"/>
            </a:pPr>
            <a:r>
              <a:rPr lang="en-US" sz="2800" dirty="0" smtClean="0">
                <a:cs typeface="Arial" pitchFamily="34" charset="0"/>
              </a:rPr>
              <a:t>Rate limiting step of the pathway and source of atoms for the purine ring.</a:t>
            </a:r>
          </a:p>
          <a:p>
            <a:pPr marL="457200" indent="-457200">
              <a:spcBef>
                <a:spcPct val="50000"/>
              </a:spcBef>
              <a:buFont typeface="Times"/>
              <a:buAutoNum type="arabicPeriod"/>
            </a:pPr>
            <a:r>
              <a:rPr lang="en-US" sz="2800" dirty="0" smtClean="0">
                <a:cs typeface="Arial" pitchFamily="34" charset="0"/>
              </a:rPr>
              <a:t>Requires 4 ATP molecules.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09" y="1986608"/>
            <a:ext cx="7242048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Pyrimidine synthesis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latin typeface="Arial" pitchFamily="34" charset="0"/>
              </a:rPr>
              <a:t>Nucleotides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51387" y="1371600"/>
            <a:ext cx="662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Arial" pitchFamily="34" charset="0"/>
              </a:rPr>
              <a:t>Chemical compound composed of three components:  (1) </a:t>
            </a:r>
            <a:r>
              <a:rPr lang="en-US" dirty="0">
                <a:solidFill>
                  <a:srgbClr val="FFFF00"/>
                </a:solidFill>
                <a:cs typeface="Arial" pitchFamily="34" charset="0"/>
              </a:rPr>
              <a:t>heterocyclic base</a:t>
            </a:r>
            <a:r>
              <a:rPr lang="en-US" dirty="0">
                <a:cs typeface="Arial" pitchFamily="34" charset="0"/>
              </a:rPr>
              <a:t>; (2) sugar </a:t>
            </a:r>
            <a:r>
              <a:rPr lang="en-US" dirty="0" smtClean="0">
                <a:cs typeface="Arial" pitchFamily="34" charset="0"/>
              </a:rPr>
              <a:t>(pentose; ribose); </a:t>
            </a:r>
            <a:r>
              <a:rPr lang="en-US" dirty="0">
                <a:cs typeface="Arial" pitchFamily="34" charset="0"/>
              </a:rPr>
              <a:t>and (3) one or more phosphate groups</a:t>
            </a:r>
          </a:p>
        </p:txBody>
      </p:sp>
      <p:pic>
        <p:nvPicPr>
          <p:cNvPr id="5124" name="Picture 8" descr="http://upload.wikimedia.org/wikipedia/commons/f/ff/AMP_chemical_stru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041650"/>
            <a:ext cx="35052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2590800" y="6013450"/>
            <a:ext cx="396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Adenosine monophosphate (AMP)</a:t>
            </a: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6715125" y="3713163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C000"/>
                </a:solidFill>
                <a:latin typeface="Calibri" pitchFamily="34" charset="0"/>
              </a:rPr>
              <a:t>Base</a:t>
            </a:r>
          </a:p>
        </p:txBody>
      </p:sp>
      <p:sp>
        <p:nvSpPr>
          <p:cNvPr id="5127" name="AutoShape 12"/>
          <p:cNvSpPr>
            <a:spLocks/>
          </p:cNvSpPr>
          <p:nvPr/>
        </p:nvSpPr>
        <p:spPr bwMode="auto">
          <a:xfrm>
            <a:off x="6434138" y="3270250"/>
            <a:ext cx="293687" cy="1295400"/>
          </a:xfrm>
          <a:prstGeom prst="rightBrace">
            <a:avLst>
              <a:gd name="adj1" fmla="val 3675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8" name="AutoShape 13"/>
          <p:cNvSpPr>
            <a:spLocks/>
          </p:cNvSpPr>
          <p:nvPr/>
        </p:nvSpPr>
        <p:spPr bwMode="auto">
          <a:xfrm>
            <a:off x="6415088" y="4852988"/>
            <a:ext cx="261937" cy="869950"/>
          </a:xfrm>
          <a:prstGeom prst="rightBrace">
            <a:avLst>
              <a:gd name="adj1" fmla="val 2767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6708775" y="5113338"/>
            <a:ext cx="2365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C000"/>
                </a:solidFill>
                <a:latin typeface="Calibri" pitchFamily="34" charset="0"/>
              </a:rPr>
              <a:t>Pentose sugar</a:t>
            </a:r>
          </a:p>
        </p:txBody>
      </p:sp>
      <p:sp>
        <p:nvSpPr>
          <p:cNvPr id="5130" name="AutoShape 15"/>
          <p:cNvSpPr>
            <a:spLocks/>
          </p:cNvSpPr>
          <p:nvPr/>
        </p:nvSpPr>
        <p:spPr bwMode="auto">
          <a:xfrm>
            <a:off x="2438400" y="3981450"/>
            <a:ext cx="277813" cy="1190625"/>
          </a:xfrm>
          <a:prstGeom prst="leftBrace">
            <a:avLst>
              <a:gd name="adj1" fmla="val 3571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31" name="Text Box 16"/>
          <p:cNvSpPr txBox="1">
            <a:spLocks noChangeArrowheads="1"/>
          </p:cNvSpPr>
          <p:nvPr/>
        </p:nvSpPr>
        <p:spPr bwMode="auto">
          <a:xfrm>
            <a:off x="1187450" y="4373563"/>
            <a:ext cx="187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C000"/>
                </a:solidFill>
                <a:latin typeface="Calibri" pitchFamily="34" charset="0"/>
              </a:rPr>
              <a:t>Phosphate</a:t>
            </a:r>
          </a:p>
        </p:txBody>
      </p:sp>
      <p:sp>
        <p:nvSpPr>
          <p:cNvPr id="5132" name="Text Box 17"/>
          <p:cNvSpPr txBox="1">
            <a:spLocks noChangeArrowheads="1"/>
          </p:cNvSpPr>
          <p:nvPr/>
        </p:nvSpPr>
        <p:spPr bwMode="auto">
          <a:xfrm>
            <a:off x="2806700" y="3560763"/>
            <a:ext cx="2714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99"/>
                </a:solidFill>
                <a:latin typeface="Calibri" pitchFamily="34" charset="0"/>
              </a:rPr>
              <a:t>Glycosidic bond</a:t>
            </a:r>
          </a:p>
        </p:txBody>
      </p:sp>
      <p:sp>
        <p:nvSpPr>
          <p:cNvPr id="5133" name="Line 18"/>
          <p:cNvSpPr>
            <a:spLocks noChangeShapeType="1"/>
          </p:cNvSpPr>
          <p:nvPr/>
        </p:nvSpPr>
        <p:spPr bwMode="auto">
          <a:xfrm>
            <a:off x="4203291" y="4011560"/>
            <a:ext cx="978566" cy="85597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latin typeface="Arial" pitchFamily="34" charset="0"/>
              </a:rPr>
              <a:t>Pyrimidine Synthesis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>
              <a:latin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</a:rPr>
              <a:t>Pyrimidine ring: completely synthesized, then attached to a ribose-5-phosphate donated by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</a:rPr>
              <a:t>PRPP</a:t>
            </a:r>
          </a:p>
          <a:p>
            <a:endParaRPr lang="en-US" sz="2400" dirty="0" smtClean="0">
              <a:solidFill>
                <a:srgbClr val="FFFF00"/>
              </a:solidFill>
              <a:latin typeface="Arial" pitchFamily="34" charset="0"/>
            </a:endParaRPr>
          </a:p>
          <a:p>
            <a:endParaRPr lang="en-US" sz="2400" dirty="0" smtClean="0">
              <a:solidFill>
                <a:srgbClr val="FFFF00"/>
              </a:solidFill>
              <a:latin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</a:rPr>
              <a:t>Source of carbons and nitrogens less diverse than purines.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 b="24031"/>
          <a:stretch>
            <a:fillRect/>
          </a:stretch>
        </p:blipFill>
        <p:spPr bwMode="auto">
          <a:xfrm>
            <a:off x="336755" y="1122363"/>
            <a:ext cx="74676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944563" y="3503613"/>
            <a:ext cx="1906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Carbamoyl-P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" name="Left Brace 4"/>
          <p:cNvSpPr/>
          <p:nvPr/>
        </p:nvSpPr>
        <p:spPr>
          <a:xfrm>
            <a:off x="2832100" y="3289300"/>
            <a:ext cx="192088" cy="869950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3529" b="20000"/>
          <a:stretch>
            <a:fillRect/>
          </a:stretch>
        </p:blipFill>
        <p:spPr bwMode="auto">
          <a:xfrm>
            <a:off x="152400" y="1066800"/>
            <a:ext cx="8839200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3400" y="301625"/>
            <a:ext cx="5942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Arial" pitchFamily="34" charset="0"/>
              </a:rPr>
              <a:t>Enzymatic functions from one large protein (215,000 Mr</a:t>
            </a:r>
            <a:r>
              <a:rPr lang="en-US" dirty="0">
                <a:cs typeface="Arial" pitchFamily="34" charset="0"/>
              </a:rPr>
              <a:t>)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H="1">
            <a:off x="2286000" y="838200"/>
            <a:ext cx="2286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4267200" y="838200"/>
            <a:ext cx="304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4572000" y="838200"/>
            <a:ext cx="1676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820863" y="6397625"/>
            <a:ext cx="4557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Arial" pitchFamily="34" charset="0"/>
              </a:rPr>
              <a:t>Enzymatic functions from one large protein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 flipV="1">
            <a:off x="3124200" y="5638800"/>
            <a:ext cx="1447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4572000" y="5715000"/>
            <a:ext cx="1524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038600" y="3581400"/>
            <a:ext cx="3352800" cy="685800"/>
            <a:chOff x="2544" y="2256"/>
            <a:chExt cx="2112" cy="432"/>
          </a:xfrm>
        </p:grpSpPr>
        <p:sp>
          <p:nvSpPr>
            <p:cNvPr id="9227" name="Rectangle 10"/>
            <p:cNvSpPr>
              <a:spLocks noChangeArrowheads="1"/>
            </p:cNvSpPr>
            <p:nvPr/>
          </p:nvSpPr>
          <p:spPr bwMode="auto">
            <a:xfrm>
              <a:off x="2544" y="2256"/>
              <a:ext cx="1968" cy="19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228" name="Rectangle 11"/>
            <p:cNvSpPr>
              <a:spLocks noChangeArrowheads="1"/>
            </p:cNvSpPr>
            <p:nvPr/>
          </p:nvSpPr>
          <p:spPr bwMode="auto">
            <a:xfrm>
              <a:off x="2544" y="2496"/>
              <a:ext cx="2112" cy="19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Pyrimidine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Carbamoyl-phosphate synthetase II, Aspartate transcarbamoylase, Dihydroorotase, i.e. the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 Complex </a:t>
            </a:r>
            <a:r>
              <a:rPr lang="en-US" sz="2800" dirty="0" smtClean="0"/>
              <a:t>(in mammals); located on the outer face of the inner mitochondrial membrane.</a:t>
            </a:r>
          </a:p>
          <a:p>
            <a:endParaRPr lang="en-US" sz="2800" dirty="0" smtClean="0"/>
          </a:p>
          <a:p>
            <a:r>
              <a:rPr lang="en-US" sz="2800" dirty="0" smtClean="0"/>
              <a:t>Orotate phosphoribosyltransferase and Orotidylate decarboxylase, i.e., the </a:t>
            </a:r>
          </a:p>
          <a:p>
            <a:pPr lvl="1">
              <a:buNone/>
            </a:pPr>
            <a:r>
              <a:rPr lang="en-US" sz="2800" dirty="0" smtClean="0"/>
              <a:t>	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UMP Synthase</a:t>
            </a:r>
            <a:endParaRPr lang="en-US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25717"/>
          <a:stretch>
            <a:fillRect/>
          </a:stretch>
        </p:blipFill>
        <p:spPr bwMode="auto">
          <a:xfrm>
            <a:off x="1981200" y="838200"/>
            <a:ext cx="4422775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Line 5"/>
          <p:cNvSpPr>
            <a:spLocks noChangeShapeType="1"/>
          </p:cNvSpPr>
          <p:nvPr/>
        </p:nvSpPr>
        <p:spPr bwMode="auto">
          <a:xfrm flipV="1">
            <a:off x="1981200" y="1246188"/>
            <a:ext cx="1600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 flipH="1" flipV="1">
            <a:off x="5791200" y="1246188"/>
            <a:ext cx="609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6362700" y="1062038"/>
            <a:ext cx="2552700" cy="406400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Calibri" pitchFamily="34" charset="0"/>
              </a:rPr>
              <a:t>Pyrimidine Synthesis</a:t>
            </a: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141288" y="1062038"/>
            <a:ext cx="1916112" cy="406400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Calibri" pitchFamily="34" charset="0"/>
              </a:rPr>
              <a:t>Urea 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rea cycl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00000" contrast="100000"/>
          </a:blip>
          <a:stretch>
            <a:fillRect/>
          </a:stretch>
        </p:blipFill>
        <p:spPr bwMode="auto">
          <a:xfrm>
            <a:off x="2944813" y="-1"/>
            <a:ext cx="4572000" cy="6858001"/>
          </a:xfrm>
          <a:prstGeom prst="rect">
            <a:avLst/>
          </a:prstGeom>
          <a:solidFill>
            <a:srgbClr val="7030A0"/>
          </a:solidFill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5974" y="1165123"/>
            <a:ext cx="256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Urea Cycle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76981" y="1672697"/>
            <a:ext cx="28021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CPS-1 </a:t>
            </a:r>
            <a:r>
              <a:rPr lang="en-US" dirty="0" err="1" smtClean="0">
                <a:hlinkClick r:id="rId4" action="ppaction://hlinkfile" tooltip="Carbamoyl phosphate synthetase I"/>
              </a:rPr>
              <a:t>carbamoyl</a:t>
            </a:r>
            <a:r>
              <a:rPr lang="en-US" dirty="0" smtClean="0">
                <a:hlinkClick r:id="rId4" action="ppaction://hlinkfile" tooltip="Carbamoyl phosphate synthetase I"/>
              </a:rPr>
              <a:t> phosphate synthetase 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OTC </a:t>
            </a:r>
            <a:r>
              <a:rPr lang="en-US" dirty="0" err="1" smtClean="0">
                <a:hlinkClick r:id="rId5" action="ppaction://hlinkfile" tooltip="Ornithine transcarbamylase"/>
              </a:rPr>
              <a:t>Ornithine</a:t>
            </a:r>
            <a:r>
              <a:rPr lang="en-US" dirty="0" smtClean="0">
                <a:hlinkClick r:id="rId5" action="ppaction://hlinkfile" tooltip="Ornithine transcarbamylase"/>
              </a:rPr>
              <a:t> </a:t>
            </a:r>
            <a:r>
              <a:rPr lang="en-US" dirty="0" err="1" smtClean="0">
                <a:hlinkClick r:id="rId5" action="ppaction://hlinkfile" tooltip="Ornithine transcarbamylase"/>
              </a:rPr>
              <a:t>transcarbamylase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 </a:t>
            </a:r>
            <a:r>
              <a:rPr lang="en-US" dirty="0" err="1" smtClean="0">
                <a:hlinkClick r:id="rId6" action="ppaction://hlinkfile" tooltip="Argininosuccinate synthetase"/>
              </a:rPr>
              <a:t>argininosuccinate</a:t>
            </a:r>
            <a:r>
              <a:rPr lang="en-US" dirty="0" smtClean="0">
                <a:hlinkClick r:id="rId6" action="ppaction://hlinkfile" tooltip="Argininosuccinate synthetase"/>
              </a:rPr>
              <a:t> synthetase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ASL </a:t>
            </a:r>
            <a:r>
              <a:rPr lang="en-US" dirty="0" err="1" smtClean="0">
                <a:hlinkClick r:id="rId7" action="ppaction://hlinkfile" tooltip="Argininosuccinate lyase"/>
              </a:rPr>
              <a:t>argininosuccinate</a:t>
            </a:r>
            <a:r>
              <a:rPr lang="en-US" dirty="0" smtClean="0">
                <a:hlinkClick r:id="rId7" action="ppaction://hlinkfile" tooltip="Argininosuccinate lyase"/>
              </a:rPr>
              <a:t> </a:t>
            </a:r>
            <a:r>
              <a:rPr lang="en-US" dirty="0" err="1" smtClean="0">
                <a:hlinkClick r:id="rId7" action="ppaction://hlinkfile" tooltip="Argininosuccinate lyase"/>
              </a:rPr>
              <a:t>lyase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ARG1 </a:t>
            </a:r>
            <a:r>
              <a:rPr lang="en-US" dirty="0" err="1" smtClean="0">
                <a:hlinkClick r:id="rId8" action="ppaction://hlinkfile" tooltip="Arginase"/>
              </a:rPr>
              <a:t>arginase</a:t>
            </a:r>
            <a:r>
              <a:rPr lang="en-US" dirty="0" smtClean="0">
                <a:hlinkClick r:id="rId8" action="ppaction://hlinkfile" tooltip="Arginase"/>
              </a:rPr>
              <a:t>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9712" y="1397000"/>
          <a:ext cx="7757655" cy="5157455"/>
        </p:xfrm>
        <a:graphic>
          <a:graphicData uri="http://schemas.openxmlformats.org/drawingml/2006/table">
            <a:tbl>
              <a:tblPr/>
              <a:tblGrid>
                <a:gridCol w="752172"/>
                <a:gridCol w="1932039"/>
                <a:gridCol w="1970382"/>
                <a:gridCol w="1551531"/>
                <a:gridCol w="1551531"/>
              </a:tblGrid>
              <a:tr h="532270">
                <a:tc>
                  <a:txBody>
                    <a:bodyPr/>
                    <a:lstStyle/>
                    <a:p>
                      <a:r>
                        <a:rPr lang="en-US" sz="2000" b="1" dirty="0"/>
                        <a:t>Step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Reactants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Products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Catalyzed by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Location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618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NH</a:t>
                      </a:r>
                      <a:r>
                        <a:rPr lang="en-US" sz="1800" baseline="-25000" dirty="0"/>
                        <a:t>4</a:t>
                      </a:r>
                      <a:r>
                        <a:rPr lang="en-US" sz="1800" baseline="30000" dirty="0"/>
                        <a:t>+</a:t>
                      </a:r>
                      <a:r>
                        <a:rPr lang="en-US" sz="1800" dirty="0"/>
                        <a:t> + HCO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baseline="30000" dirty="0"/>
                        <a:t>−</a:t>
                      </a:r>
                      <a:r>
                        <a:rPr lang="en-US" sz="1800" dirty="0"/>
                        <a:t> + 2</a:t>
                      </a:r>
                      <a:r>
                        <a:rPr lang="en-US" sz="1800" dirty="0">
                          <a:hlinkClick r:id="rId2" action="ppaction://hlinkfile" tooltip="Adenosine triphosphate"/>
                        </a:rPr>
                        <a:t>ATP</a:t>
                      </a:r>
                      <a:endParaRPr lang="en-US" sz="1800" dirty="0"/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hlinkClick r:id="rId3" action="ppaction://hlinkfile" tooltip="Carbamoyl phosphate"/>
                        </a:rPr>
                        <a:t>carbamoyl</a:t>
                      </a:r>
                      <a:r>
                        <a:rPr lang="en-US" sz="1800" dirty="0">
                          <a:hlinkClick r:id="rId3" action="ppaction://hlinkfile" tooltip="Carbamoyl phosphate"/>
                        </a:rPr>
                        <a:t> phosphate</a:t>
                      </a:r>
                      <a:r>
                        <a:rPr lang="en-US" sz="1800" dirty="0"/>
                        <a:t> + 2</a:t>
                      </a:r>
                      <a:r>
                        <a:rPr lang="en-US" sz="1800" dirty="0">
                          <a:hlinkClick r:id="rId4" action="ppaction://hlinkfile" tooltip="Adenosine diphosphate"/>
                        </a:rPr>
                        <a:t>ADP</a:t>
                      </a:r>
                      <a:r>
                        <a:rPr lang="en-US" sz="1800" dirty="0"/>
                        <a:t> + P</a:t>
                      </a:r>
                      <a:r>
                        <a:rPr lang="en-US" sz="1800" baseline="-25000" dirty="0"/>
                        <a:t>i</a:t>
                      </a:r>
                      <a:endParaRPr lang="en-US" sz="1800" dirty="0"/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5" action="ppaction://hlinkfile" tooltip="Carbamoyl phosphate synthetase 1"/>
                        </a:rPr>
                        <a:t>CPS1</a:t>
                      </a:r>
                      <a:endParaRPr lang="en-US" sz="1800" dirty="0"/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mitochondria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618">
                <a:tc>
                  <a:txBody>
                    <a:bodyPr/>
                    <a:lstStyle/>
                    <a:p>
                      <a:r>
                        <a:rPr lang="en-US" sz="1800"/>
                        <a:t>2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3" action="ppaction://hlinkfile" tooltip="Carbamoyl phosphate"/>
                        </a:rPr>
                        <a:t>carbamoyl phosphate</a:t>
                      </a:r>
                      <a:r>
                        <a:rPr lang="en-US" sz="1800"/>
                        <a:t> + </a:t>
                      </a:r>
                      <a:r>
                        <a:rPr lang="en-US" sz="1800">
                          <a:hlinkClick r:id="rId6" action="ppaction://hlinkfile" tooltip="Ornithine"/>
                        </a:rPr>
                        <a:t>ornithine</a:t>
                      </a:r>
                      <a:endParaRPr lang="en-US" sz="1800"/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hlinkClick r:id="rId7" action="ppaction://hlinkfile" tooltip="Citrulline"/>
                        </a:rPr>
                        <a:t>citrulline</a:t>
                      </a:r>
                      <a:r>
                        <a:rPr lang="en-US" sz="1800" dirty="0"/>
                        <a:t> + P</a:t>
                      </a:r>
                      <a:r>
                        <a:rPr lang="en-US" sz="1800" baseline="-25000" dirty="0"/>
                        <a:t>i</a:t>
                      </a:r>
                      <a:endParaRPr lang="en-US" sz="1800" dirty="0"/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8" action="ppaction://hlinkfile" tooltip="Ornithine transcarbamoylase"/>
                        </a:rPr>
                        <a:t>OTC</a:t>
                      </a:r>
                      <a:endParaRPr lang="en-US" sz="1800" dirty="0"/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mitochondria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8503">
                <a:tc>
                  <a:txBody>
                    <a:bodyPr/>
                    <a:lstStyle/>
                    <a:p>
                      <a:r>
                        <a:rPr lang="en-US" sz="1800"/>
                        <a:t>3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7" action="ppaction://hlinkfile" tooltip="Citrulline"/>
                        </a:rPr>
                        <a:t>citrulline</a:t>
                      </a:r>
                      <a:r>
                        <a:rPr lang="en-US" sz="1800"/>
                        <a:t> + </a:t>
                      </a:r>
                      <a:r>
                        <a:rPr lang="en-US" sz="1800">
                          <a:hlinkClick r:id="rId9" action="ppaction://hlinkfile" tooltip="Aspartic acid"/>
                        </a:rPr>
                        <a:t>aspartate</a:t>
                      </a:r>
                      <a:r>
                        <a:rPr lang="en-US" sz="1800"/>
                        <a:t> + </a:t>
                      </a:r>
                      <a:r>
                        <a:rPr lang="en-US" sz="1800">
                          <a:hlinkClick r:id="rId2" action="ppaction://hlinkfile" tooltip="Adenosine triphosphate"/>
                        </a:rPr>
                        <a:t>ATP</a:t>
                      </a:r>
                      <a:endParaRPr lang="en-US" sz="1800"/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10" action="ppaction://hlinkfile" tooltip="Arginosuccinic acid"/>
                        </a:rPr>
                        <a:t>argininosuccinate</a:t>
                      </a:r>
                      <a:r>
                        <a:rPr lang="en-US" sz="1800"/>
                        <a:t> + </a:t>
                      </a:r>
                      <a:r>
                        <a:rPr lang="en-US" sz="1800">
                          <a:hlinkClick r:id="rId11" action="ppaction://hlinkfile" tooltip="Adenosine monophosphate"/>
                        </a:rPr>
                        <a:t>AMP</a:t>
                      </a:r>
                      <a:r>
                        <a:rPr lang="en-US" sz="1800"/>
                        <a:t> + </a:t>
                      </a:r>
                      <a:r>
                        <a:rPr lang="en-US" sz="1800">
                          <a:hlinkClick r:id="rId12" action="ppaction://hlinkfile" tooltip="Pyrophosphate"/>
                        </a:rPr>
                        <a:t>PP</a:t>
                      </a:r>
                      <a:r>
                        <a:rPr lang="en-US" sz="1800" baseline="-25000">
                          <a:hlinkClick r:id="rId12" action="ppaction://hlinkfile" tooltip="Pyrophosphate"/>
                        </a:rPr>
                        <a:t>i</a:t>
                      </a:r>
                      <a:endParaRPr lang="en-US" sz="1800"/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13" action="ppaction://hlinkfile" tooltip="Argininosuccinate synthetase"/>
                        </a:rPr>
                        <a:t>ASS</a:t>
                      </a:r>
                      <a:endParaRPr lang="en-US" sz="1800"/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cytosol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270">
                <a:tc>
                  <a:txBody>
                    <a:bodyPr/>
                    <a:lstStyle/>
                    <a:p>
                      <a:r>
                        <a:rPr lang="en-US" sz="1800"/>
                        <a:t>4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hlinkClick r:id="rId10" action="ppaction://hlinkfile" tooltip="Arginosuccinic acid"/>
                        </a:rPr>
                        <a:t>argininosuccinate</a:t>
                      </a:r>
                      <a:endParaRPr lang="en-US" sz="1800" dirty="0"/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14" action="ppaction://hlinkfile" tooltip="Arginine"/>
                        </a:rPr>
                        <a:t>Arg</a:t>
                      </a:r>
                      <a:r>
                        <a:rPr lang="en-US" sz="1800"/>
                        <a:t> + </a:t>
                      </a:r>
                      <a:r>
                        <a:rPr lang="en-US" sz="1800">
                          <a:hlinkClick r:id="rId15" action="ppaction://hlinkfile" tooltip="Fumarate"/>
                        </a:rPr>
                        <a:t>fumarate</a:t>
                      </a:r>
                      <a:endParaRPr lang="en-US" sz="1800"/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16" action="ppaction://hlinkfile" tooltip="Argininosuccinate lyase"/>
                        </a:rPr>
                        <a:t>ASL</a:t>
                      </a:r>
                      <a:endParaRPr lang="en-US" sz="1800"/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cytosol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270">
                <a:tc>
                  <a:txBody>
                    <a:bodyPr/>
                    <a:lstStyle/>
                    <a:p>
                      <a:r>
                        <a:rPr lang="en-US" sz="1800"/>
                        <a:t>5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14" action="ppaction://hlinkfile" tooltip="Arginine"/>
                        </a:rPr>
                        <a:t>Arg</a:t>
                      </a:r>
                      <a:r>
                        <a:rPr lang="en-US" sz="1800"/>
                        <a:t> + H</a:t>
                      </a:r>
                      <a:r>
                        <a:rPr lang="en-US" sz="1800" baseline="-25000"/>
                        <a:t>2</a:t>
                      </a:r>
                      <a:r>
                        <a:rPr lang="en-US" sz="1800"/>
                        <a:t>O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6" action="ppaction://hlinkfile" tooltip="Ornithine"/>
                        </a:rPr>
                        <a:t>ornithine</a:t>
                      </a:r>
                      <a:r>
                        <a:rPr lang="en-US" sz="1800"/>
                        <a:t> + </a:t>
                      </a:r>
                      <a:r>
                        <a:rPr lang="en-US" sz="1800">
                          <a:hlinkClick r:id="rId17" action="ppaction://hlinkfile" tooltip="Urea"/>
                        </a:rPr>
                        <a:t>urea</a:t>
                      </a:r>
                      <a:endParaRPr lang="en-US" sz="1800"/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18" action="ppaction://hlinkfile" tooltip="Arginase 1"/>
                        </a:rPr>
                        <a:t>ARG1</a:t>
                      </a:r>
                      <a:endParaRPr lang="en-US" sz="1800"/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cytosol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-324465" y="181501"/>
            <a:ext cx="79493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reactions of the urea cycle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KEY: Feedback Inhibition</a:t>
            </a:r>
          </a:p>
          <a:p>
            <a:pPr lvl="1"/>
            <a:r>
              <a:rPr lang="en-US" sz="3600" dirty="0" smtClean="0"/>
              <a:t>Pyrimidine Biosynthesis</a:t>
            </a:r>
          </a:p>
          <a:p>
            <a:pPr lvl="2"/>
            <a:r>
              <a:rPr lang="en-US" sz="3600" dirty="0" smtClean="0"/>
              <a:t>In bacteria: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Aspartate Transcarbamoylase</a:t>
            </a:r>
          </a:p>
          <a:p>
            <a:pPr lvl="2">
              <a:buNone/>
            </a:pPr>
            <a:endParaRPr lang="en-US" sz="3600" dirty="0" smtClean="0"/>
          </a:p>
          <a:p>
            <a:pPr lvl="2"/>
            <a:r>
              <a:rPr lang="en-US" sz="3600" dirty="0" smtClean="0"/>
              <a:t>In both prokaryotes and eukaryotes: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Carbamoyl phosphate synthetase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Pyrimidine Biosynthesis summary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50000"/>
              </a:spcBef>
              <a:buFont typeface="Times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CPSII, aspartate transcarbamoylase</a:t>
            </a:r>
            <a:r>
              <a:rPr lang="en-US" sz="2400" dirty="0" smtClean="0">
                <a:cs typeface="Arial" pitchFamily="34" charset="0"/>
              </a:rPr>
              <a:t>, and </a:t>
            </a:r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dihydroorotase</a:t>
            </a:r>
            <a:r>
              <a:rPr lang="en-US" sz="2400" dirty="0" smtClean="0">
                <a:cs typeface="Arial" pitchFamily="34" charset="0"/>
              </a:rPr>
              <a:t> are three enzymatic functions in one protein.</a:t>
            </a:r>
          </a:p>
          <a:p>
            <a:pPr marL="457200" indent="-457200">
              <a:spcBef>
                <a:spcPct val="50000"/>
              </a:spcBef>
              <a:buFont typeface="Times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Orotate</a:t>
            </a:r>
            <a:r>
              <a:rPr lang="en-US" sz="2400" dirty="0" smtClean="0">
                <a:solidFill>
                  <a:schemeClr val="folHlink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phosphoribosyltransferase</a:t>
            </a:r>
            <a:r>
              <a:rPr lang="en-US" sz="2400" dirty="0" smtClean="0">
                <a:cs typeface="Arial" pitchFamily="34" charset="0"/>
              </a:rPr>
              <a:t> and</a:t>
            </a:r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 OMP decarboxylase </a:t>
            </a:r>
            <a:r>
              <a:rPr lang="en-US" sz="2400" dirty="0" smtClean="0">
                <a:cs typeface="Arial" pitchFamily="34" charset="0"/>
              </a:rPr>
              <a:t>are two enzymatic functions in one protein; deficiency = </a:t>
            </a:r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Orotic Aciduria</a:t>
            </a:r>
            <a:r>
              <a:rPr lang="en-US" sz="2400" dirty="0" smtClean="0">
                <a:cs typeface="Arial" pitchFamily="34" charset="0"/>
              </a:rPr>
              <a:t>. </a:t>
            </a:r>
          </a:p>
          <a:p>
            <a:pPr marL="457200" indent="-457200">
              <a:spcBef>
                <a:spcPct val="50000"/>
              </a:spcBef>
              <a:buFont typeface="Times"/>
              <a:buAutoNum type="arabicPeriod"/>
            </a:pPr>
            <a:r>
              <a:rPr lang="en-US" sz="2400" dirty="0" smtClean="0">
                <a:cs typeface="Arial" pitchFamily="34" charset="0"/>
              </a:rPr>
              <a:t>Orotate, 1</a:t>
            </a:r>
            <a:r>
              <a:rPr lang="en-US" sz="2400" baseline="30000" dirty="0" smtClean="0">
                <a:cs typeface="Arial" pitchFamily="34" charset="0"/>
              </a:rPr>
              <a:t>st</a:t>
            </a:r>
            <a:r>
              <a:rPr lang="en-US" sz="2400" dirty="0" smtClean="0">
                <a:cs typeface="Arial" pitchFamily="34" charset="0"/>
              </a:rPr>
              <a:t> pyrimidine base made, then attached to a PRPP.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" y="44450"/>
            <a:ext cx="8921750" cy="1143000"/>
          </a:xfrm>
        </p:spPr>
        <p:txBody>
          <a:bodyPr/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Ribonucleotides to Deoxyribonucleotides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 b="52490"/>
          <a:stretch>
            <a:fillRect/>
          </a:stretch>
        </p:blipFill>
        <p:spPr bwMode="auto">
          <a:xfrm>
            <a:off x="-1" y="1755057"/>
            <a:ext cx="5914103" cy="255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 l="17618" r="17618" b="12308"/>
          <a:stretch>
            <a:fillRect/>
          </a:stretch>
        </p:blipFill>
        <p:spPr bwMode="auto">
          <a:xfrm>
            <a:off x="6204155" y="1831258"/>
            <a:ext cx="24780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02603" y="2474452"/>
            <a:ext cx="4467226" cy="2224088"/>
            <a:chOff x="1748" y="1604"/>
            <a:chExt cx="2814" cy="1401"/>
          </a:xfrm>
        </p:grpSpPr>
        <p:sp>
          <p:nvSpPr>
            <p:cNvPr id="16390" name="Text Box 5"/>
            <p:cNvSpPr txBox="1">
              <a:spLocks noChangeArrowheads="1"/>
            </p:cNvSpPr>
            <p:nvPr/>
          </p:nvSpPr>
          <p:spPr bwMode="auto">
            <a:xfrm>
              <a:off x="1939" y="2772"/>
              <a:ext cx="1102" cy="2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3399"/>
                  </a:solidFill>
                  <a:cs typeface="Arial" pitchFamily="34" charset="0"/>
                </a:rPr>
                <a:t>Very Important!</a:t>
              </a:r>
            </a:p>
          </p:txBody>
        </p:sp>
        <p:sp>
          <p:nvSpPr>
            <p:cNvPr id="16391" name="Line 6"/>
            <p:cNvSpPr>
              <a:spLocks noChangeShapeType="1"/>
            </p:cNvSpPr>
            <p:nvPr/>
          </p:nvSpPr>
          <p:spPr bwMode="auto">
            <a:xfrm flipH="1" flipV="1">
              <a:off x="1748" y="1680"/>
              <a:ext cx="816" cy="10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392" name="Line 7"/>
            <p:cNvSpPr>
              <a:spLocks noChangeShapeType="1"/>
            </p:cNvSpPr>
            <p:nvPr/>
          </p:nvSpPr>
          <p:spPr bwMode="auto">
            <a:xfrm flipV="1">
              <a:off x="2834" y="1604"/>
              <a:ext cx="1728" cy="105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6"/>
          <p:cNvPicPr>
            <a:picLocks noChangeAspect="1" noChangeArrowheads="1"/>
          </p:cNvPicPr>
          <p:nvPr/>
        </p:nvPicPr>
        <p:blipFill>
          <a:blip r:embed="rId2" cstate="print"/>
          <a:srcRect b="67796"/>
          <a:stretch>
            <a:fillRect/>
          </a:stretch>
        </p:blipFill>
        <p:spPr bwMode="auto">
          <a:xfrm>
            <a:off x="386633" y="276430"/>
            <a:ext cx="71628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443" name="Group 155"/>
          <p:cNvGraphicFramePr>
            <a:graphicFrameLocks noGrp="1"/>
          </p:cNvGraphicFramePr>
          <p:nvPr/>
        </p:nvGraphicFramePr>
        <p:xfrm>
          <a:off x="0" y="2794000"/>
          <a:ext cx="8001000" cy="3872274"/>
        </p:xfrm>
        <a:graphic>
          <a:graphicData uri="http://schemas.openxmlformats.org/drawingml/2006/table">
            <a:tbl>
              <a:tblPr/>
              <a:tblGrid>
                <a:gridCol w="1684338"/>
                <a:gridCol w="1852612"/>
                <a:gridCol w="2106613"/>
                <a:gridCol w="2357437"/>
              </a:tblGrid>
              <a:tr h="484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charset="0"/>
                        </a:rPr>
                        <a:t>Base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charset="0"/>
                        </a:rPr>
                        <a:t>Ribonucleoside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charset="0"/>
                        </a:rPr>
                        <a:t>Ribonucleotide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charset="0"/>
                        </a:rPr>
                        <a:t>Deoxyribonucleotide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Adenine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Adenosine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Adenylate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Deoxyadenylate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Guanine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Guanosine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Guanylate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Deoxyguanylate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Cytosine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Cytidine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Cytidylate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Deoxycytidylate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Thymine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Thymidine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Ribothymidylate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Thymidylate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Uracil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Uridine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Uridylate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Deoxyuridylate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Hypoxanthine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Inosine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Inosinate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Deoxyinosinate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Xanthine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Xanthosine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Xanthylate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Deoxanthylate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56"/>
          <p:cNvGrpSpPr>
            <a:grpSpLocks/>
          </p:cNvGrpSpPr>
          <p:nvPr/>
        </p:nvGrpSpPr>
        <p:grpSpPr bwMode="auto">
          <a:xfrm>
            <a:off x="1987294" y="1805193"/>
            <a:ext cx="4605337" cy="762000"/>
            <a:chOff x="1632" y="1056"/>
            <a:chExt cx="2901" cy="480"/>
          </a:xfrm>
        </p:grpSpPr>
        <p:sp>
          <p:nvSpPr>
            <p:cNvPr id="13352" name="Line 151"/>
            <p:cNvSpPr>
              <a:spLocks noChangeShapeType="1"/>
            </p:cNvSpPr>
            <p:nvPr/>
          </p:nvSpPr>
          <p:spPr bwMode="auto">
            <a:xfrm flipH="1" flipV="1">
              <a:off x="1632" y="1056"/>
              <a:ext cx="288" cy="4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53" name="Line 152"/>
            <p:cNvSpPr>
              <a:spLocks noChangeShapeType="1"/>
            </p:cNvSpPr>
            <p:nvPr/>
          </p:nvSpPr>
          <p:spPr bwMode="auto">
            <a:xfrm flipV="1">
              <a:off x="1920" y="1056"/>
              <a:ext cx="336" cy="4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54" name="Text Box 150"/>
            <p:cNvSpPr txBox="1">
              <a:spLocks noChangeArrowheads="1"/>
            </p:cNvSpPr>
            <p:nvPr/>
          </p:nvSpPr>
          <p:spPr bwMode="auto">
            <a:xfrm>
              <a:off x="1659" y="1302"/>
              <a:ext cx="2874" cy="23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3399"/>
                  </a:solidFill>
                  <a:cs typeface="Arial" pitchFamily="34" charset="0"/>
                </a:rPr>
                <a:t>RNA is sensitive to alkaline degradation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39725" y="1784350"/>
            <a:ext cx="8288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Basis for Deoxyribonucleotide synthesis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600200"/>
            <a:ext cx="7239000" cy="48463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High [ATP]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plenty of energy, make DNA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activation of </a:t>
            </a:r>
            <a:r>
              <a:rPr lang="en-US" dirty="0" err="1" smtClean="0">
                <a:cs typeface="Arial" pitchFamily="34" charset="0"/>
              </a:rPr>
              <a:t>ribonucleotide</a:t>
            </a:r>
            <a:r>
              <a:rPr lang="en-US" dirty="0" smtClean="0">
                <a:cs typeface="Arial" pitchFamily="34" charset="0"/>
              </a:rPr>
              <a:t> reductase is active (ON)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ATP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in specificity site S favors CDP or UDP in catalytic site C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 [</a:t>
            </a:r>
            <a:r>
              <a:rPr lang="en-US" dirty="0" err="1" smtClean="0">
                <a:cs typeface="Arial" pitchFamily="34" charset="0"/>
                <a:sym typeface="Wingdings" pitchFamily="2" charset="2"/>
              </a:rPr>
              <a:t>dCDP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] and [dUDP] ↑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>
                <a:cs typeface="Arial" pitchFamily="34" charset="0"/>
                <a:sym typeface="Wingdings" pitchFamily="2" charset="2"/>
              </a:rPr>
              <a:t>dCDP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 and dUDP become metabolized to dTTP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  <a:sym typeface="Wingdings" pitchFamily="2" charset="2"/>
              </a:rPr>
              <a:t>[dTTP]↑, occupies specificity site favoring GDP in catalytic site;	[</a:t>
            </a:r>
            <a:r>
              <a:rPr lang="en-US" dirty="0" err="1" smtClean="0">
                <a:cs typeface="Arial" pitchFamily="34" charset="0"/>
                <a:sym typeface="Wingdings" pitchFamily="2" charset="2"/>
              </a:rPr>
              <a:t>dGP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]↑  [</a:t>
            </a:r>
            <a:r>
              <a:rPr lang="en-US" dirty="0" err="1" smtClean="0">
                <a:cs typeface="Arial" pitchFamily="34" charset="0"/>
                <a:sym typeface="Wingdings" pitchFamily="2" charset="2"/>
              </a:rPr>
              <a:t>dGTP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]↑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  <a:sym typeface="Wingdings" pitchFamily="2" charset="2"/>
              </a:rPr>
              <a:t>[</a:t>
            </a:r>
            <a:r>
              <a:rPr lang="en-US" dirty="0" err="1" smtClean="0">
                <a:cs typeface="Arial" pitchFamily="34" charset="0"/>
                <a:sym typeface="Wingdings" pitchFamily="2" charset="2"/>
              </a:rPr>
              <a:t>dGTP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]↑,occupies specificity site, favors ADP in catalytic site, 	[</a:t>
            </a:r>
            <a:r>
              <a:rPr lang="en-US" dirty="0" err="1" smtClean="0">
                <a:cs typeface="Arial" pitchFamily="34" charset="0"/>
                <a:sym typeface="Wingdings" pitchFamily="2" charset="2"/>
              </a:rPr>
              <a:t>dADP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]↑   replace ATP in activity site and turn enzyme off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Purines:</a:t>
            </a:r>
          </a:p>
          <a:p>
            <a:pPr lvl="1"/>
            <a:r>
              <a:rPr lang="en-US" dirty="0" smtClean="0"/>
              <a:t>Synthesis begins with PRPP, from  Ribose 5-PO</a:t>
            </a:r>
            <a:r>
              <a:rPr lang="en-US" baseline="-25000" dirty="0" smtClean="0"/>
              <a:t>4</a:t>
            </a:r>
            <a:endParaRPr lang="en-US" dirty="0" smtClean="0"/>
          </a:p>
          <a:p>
            <a:pPr lvl="1"/>
            <a:r>
              <a:rPr lang="en-US" dirty="0" smtClean="0"/>
              <a:t>12 steps, from nine sources</a:t>
            </a:r>
          </a:p>
          <a:p>
            <a:pPr lvl="1"/>
            <a:r>
              <a:rPr lang="en-US" dirty="0" smtClean="0"/>
              <a:t>2 nucleotides</a:t>
            </a:r>
          </a:p>
          <a:p>
            <a:pPr lvl="1"/>
            <a:r>
              <a:rPr lang="en-US" dirty="0" smtClean="0"/>
              <a:t>Two-ringed structures	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Pyrimidines: </a:t>
            </a:r>
          </a:p>
          <a:p>
            <a:pPr lvl="1"/>
            <a:r>
              <a:rPr lang="en-US" dirty="0" smtClean="0"/>
              <a:t>Synthesis begins  with the pyrimidine ring, then attached to Ribose 5-PO</a:t>
            </a:r>
            <a:r>
              <a:rPr lang="en-US" baseline="-25000" dirty="0" smtClean="0"/>
              <a:t>4</a:t>
            </a:r>
            <a:endParaRPr lang="en-US" dirty="0" smtClean="0"/>
          </a:p>
          <a:p>
            <a:pPr lvl="1"/>
            <a:r>
              <a:rPr lang="en-US" dirty="0" smtClean="0"/>
              <a:t>6 to 7 steps, from three sources</a:t>
            </a:r>
          </a:p>
          <a:p>
            <a:pPr lvl="1"/>
            <a:r>
              <a:rPr lang="en-US" dirty="0" smtClean="0"/>
              <a:t>3  nucleotides</a:t>
            </a:r>
          </a:p>
          <a:p>
            <a:pPr lvl="1"/>
            <a:r>
              <a:rPr lang="en-US" dirty="0" smtClean="0"/>
              <a:t>Single ringed structures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upload.wikimedia.org/wikipedia/commons/thumb/e/e2/Nucleotides_1.svg/400px-Nucleotides_1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974" y="1106128"/>
            <a:ext cx="7757652" cy="383458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 b="6097"/>
          <a:stretch>
            <a:fillRect/>
          </a:stretch>
        </p:blipFill>
        <p:spPr bwMode="auto">
          <a:xfrm>
            <a:off x="3118619" y="990600"/>
            <a:ext cx="483076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0" y="209806"/>
            <a:ext cx="394335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cs typeface="Arial" pitchFamily="34" charset="0"/>
              </a:rPr>
              <a:t>The Nitrogenous </a:t>
            </a:r>
            <a:r>
              <a:rPr lang="en-US" sz="2800" dirty="0" smtClean="0">
                <a:solidFill>
                  <a:schemeClr val="tx2"/>
                </a:solidFill>
                <a:cs typeface="Arial" pitchFamily="34" charset="0"/>
              </a:rPr>
              <a:t>Bases</a:t>
            </a:r>
          </a:p>
          <a:p>
            <a:pPr algn="ctr"/>
            <a:endParaRPr lang="en-US" dirty="0" smtClean="0">
              <a:cs typeface="Arial" pitchFamily="34" charset="0"/>
            </a:endParaRPr>
          </a:p>
          <a:p>
            <a:pPr algn="ctr"/>
            <a:r>
              <a:rPr lang="en-US" dirty="0" smtClean="0">
                <a:cs typeface="Arial" pitchFamily="34" charset="0"/>
              </a:rPr>
              <a:t>In DNA:</a:t>
            </a:r>
          </a:p>
          <a:p>
            <a:pPr algn="ctr"/>
            <a:r>
              <a:rPr lang="en-US" dirty="0">
                <a:solidFill>
                  <a:srgbClr val="92D050"/>
                </a:solidFill>
                <a:cs typeface="Arial" pitchFamily="34" charset="0"/>
              </a:rPr>
              <a:t>	</a:t>
            </a:r>
            <a:r>
              <a:rPr lang="en-US" dirty="0">
                <a:solidFill>
                  <a:srgbClr val="FFFF00"/>
                </a:solidFill>
                <a:cs typeface="Arial" pitchFamily="34" charset="0"/>
              </a:rPr>
              <a:t>Adenine</a:t>
            </a:r>
          </a:p>
          <a:p>
            <a:pPr algn="ctr"/>
            <a:r>
              <a:rPr lang="en-US" dirty="0">
                <a:solidFill>
                  <a:srgbClr val="FFFF00"/>
                </a:solidFill>
                <a:cs typeface="Arial" pitchFamily="34" charset="0"/>
              </a:rPr>
              <a:t>	Guanine</a:t>
            </a:r>
          </a:p>
          <a:p>
            <a:pPr algn="ctr"/>
            <a:r>
              <a:rPr lang="en-US" dirty="0">
                <a:solidFill>
                  <a:srgbClr val="FFFF00"/>
                </a:solidFill>
                <a:cs typeface="Arial" pitchFamily="34" charset="0"/>
              </a:rPr>
              <a:t>	*Thymine*</a:t>
            </a:r>
          </a:p>
          <a:p>
            <a:pPr algn="ctr"/>
            <a:r>
              <a:rPr lang="en-US" dirty="0">
                <a:solidFill>
                  <a:srgbClr val="FFFF00"/>
                </a:solidFill>
                <a:cs typeface="Arial" pitchFamily="34" charset="0"/>
              </a:rPr>
              <a:t>	Cytosine</a:t>
            </a:r>
          </a:p>
          <a:p>
            <a:pPr algn="ctr"/>
            <a:r>
              <a:rPr lang="en-US" dirty="0">
                <a:cs typeface="Arial" pitchFamily="34" charset="0"/>
              </a:rPr>
              <a:t>In RNA:</a:t>
            </a:r>
          </a:p>
          <a:p>
            <a:pPr algn="ctr"/>
            <a:r>
              <a:rPr lang="en-US" dirty="0">
                <a:cs typeface="Arial" pitchFamily="34" charset="0"/>
              </a:rPr>
              <a:t>	</a:t>
            </a:r>
            <a:r>
              <a:rPr lang="en-US" dirty="0">
                <a:solidFill>
                  <a:srgbClr val="FFFF00"/>
                </a:solidFill>
                <a:cs typeface="Arial" pitchFamily="34" charset="0"/>
              </a:rPr>
              <a:t>Adenine</a:t>
            </a:r>
          </a:p>
          <a:p>
            <a:pPr algn="ctr"/>
            <a:r>
              <a:rPr lang="en-US" dirty="0">
                <a:solidFill>
                  <a:srgbClr val="FFFF00"/>
                </a:solidFill>
                <a:cs typeface="Arial" pitchFamily="34" charset="0"/>
              </a:rPr>
              <a:t>	Guanine</a:t>
            </a:r>
          </a:p>
          <a:p>
            <a:pPr algn="ctr"/>
            <a:r>
              <a:rPr lang="en-US" dirty="0">
                <a:solidFill>
                  <a:srgbClr val="FFFF00"/>
                </a:solidFill>
                <a:cs typeface="Arial" pitchFamily="34" charset="0"/>
              </a:rPr>
              <a:t>             *Uracil*</a:t>
            </a:r>
          </a:p>
          <a:p>
            <a:pPr algn="ctr"/>
            <a:r>
              <a:rPr lang="en-US" dirty="0">
                <a:solidFill>
                  <a:srgbClr val="FFFF00"/>
                </a:solidFill>
                <a:cs typeface="Arial" pitchFamily="34" charset="0"/>
              </a:rPr>
              <a:t>	Cytosine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Fred Streich Jr\Desktop\Atp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1754188"/>
            <a:ext cx="516255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747963" y="427038"/>
            <a:ext cx="3648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cs typeface="Arial" pitchFamily="34" charset="0"/>
              </a:rPr>
              <a:t>Energy Currency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50"/>
          <p:cNvSpPr>
            <a:spLocks noChangeArrowheads="1"/>
          </p:cNvSpPr>
          <p:nvPr/>
        </p:nvSpPr>
        <p:spPr bwMode="auto">
          <a:xfrm>
            <a:off x="0" y="481473"/>
            <a:ext cx="8220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cs typeface="Arial" pitchFamily="34" charset="0"/>
              </a:rPr>
              <a:t>Carriers for Activated Intermediates</a:t>
            </a:r>
          </a:p>
        </p:txBody>
      </p:sp>
      <p:pic>
        <p:nvPicPr>
          <p:cNvPr id="8195" name="Picture 2052" descr="E:\data\images\jpg\c12\12_006.jpg"/>
          <p:cNvPicPr>
            <a:picLocks noChangeAspect="1" noChangeArrowheads="1"/>
          </p:cNvPicPr>
          <p:nvPr/>
        </p:nvPicPr>
        <p:blipFill>
          <a:blip r:embed="rId2" cstate="print"/>
          <a:srcRect l="4712" t="3363" r="4350" b="37950"/>
          <a:stretch>
            <a:fillRect/>
          </a:stretch>
        </p:blipFill>
        <p:spPr bwMode="auto">
          <a:xfrm>
            <a:off x="1717113" y="1644855"/>
            <a:ext cx="4645025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19263" y="344488"/>
            <a:ext cx="5705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cs typeface="Arial" pitchFamily="34" charset="0"/>
              </a:rPr>
              <a:t>Structural Components of:</a:t>
            </a:r>
          </a:p>
        </p:txBody>
      </p:sp>
      <p:pic>
        <p:nvPicPr>
          <p:cNvPr id="9219" name="Picture 4" descr="Image:Coenzym 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3" y="1460500"/>
            <a:ext cx="3732212" cy="1571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566863" y="3062288"/>
            <a:ext cx="184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latin typeface="Calibri" pitchFamily="34" charset="0"/>
              </a:rPr>
              <a:t>Coenzyme A</a:t>
            </a:r>
          </a:p>
        </p:txBody>
      </p:sp>
      <p:pic>
        <p:nvPicPr>
          <p:cNvPr id="9221" name="Picture 6" descr="Image:Flavin adenin dinucleotid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3525" y="1455738"/>
            <a:ext cx="2611438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5183188" y="4354513"/>
            <a:ext cx="3294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latin typeface="Calibri" pitchFamily="34" charset="0"/>
              </a:rPr>
              <a:t>Flavin adenine dinucleotide (FAD)</a:t>
            </a:r>
          </a:p>
        </p:txBody>
      </p:sp>
      <p:pic>
        <p:nvPicPr>
          <p:cNvPr id="9223" name="Picture 8" descr="Image:NADplu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4113" y="3617913"/>
            <a:ext cx="20637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1593850" y="6153150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latin typeface="Calibri" pitchFamily="34" charset="0"/>
              </a:rPr>
              <a:t>NAD(P)</a:t>
            </a:r>
            <a:r>
              <a:rPr lang="en-US" b="1" baseline="30000" dirty="0">
                <a:solidFill>
                  <a:srgbClr val="FFFF00"/>
                </a:solidFill>
                <a:latin typeface="Calibri" pitchFamily="34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1917</TotalTime>
  <Words>928</Words>
  <Application>Microsoft Office PowerPoint</Application>
  <PresentationFormat>On-screen Show (4:3)</PresentationFormat>
  <Paragraphs>262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Opulent</vt:lpstr>
      <vt:lpstr> Purine and Pyrimidine anabolism</vt:lpstr>
      <vt:lpstr>Slide 2</vt:lpstr>
      <vt:lpstr>Nucleotides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Purine synthesis</vt:lpstr>
      <vt:lpstr>Purine Synthesis</vt:lpstr>
      <vt:lpstr>Slide 14</vt:lpstr>
      <vt:lpstr>De novo purine synthesis</vt:lpstr>
      <vt:lpstr>De novo purine synthesis</vt:lpstr>
      <vt:lpstr>Slide 17</vt:lpstr>
      <vt:lpstr>Slide 18</vt:lpstr>
      <vt:lpstr>Slide 19</vt:lpstr>
      <vt:lpstr>Purine Salvage Pathway</vt:lpstr>
      <vt:lpstr>Methotrexate and Cancer</vt:lpstr>
      <vt:lpstr>Slide 22</vt:lpstr>
      <vt:lpstr>Slide 23</vt:lpstr>
      <vt:lpstr>Slide 24</vt:lpstr>
      <vt:lpstr>Regulation</vt:lpstr>
      <vt:lpstr>Slide 26</vt:lpstr>
      <vt:lpstr>Slide 27</vt:lpstr>
      <vt:lpstr>Purine Biosynthesis Summary:</vt:lpstr>
      <vt:lpstr>Pyrimidine synthesis</vt:lpstr>
      <vt:lpstr>Pyrimidine Synthesis</vt:lpstr>
      <vt:lpstr>Slide 31</vt:lpstr>
      <vt:lpstr>Slide 32</vt:lpstr>
      <vt:lpstr>Pyrimidine synthesis</vt:lpstr>
      <vt:lpstr>Slide 34</vt:lpstr>
      <vt:lpstr>Slide 35</vt:lpstr>
      <vt:lpstr>Slide 36</vt:lpstr>
      <vt:lpstr>Regulation</vt:lpstr>
      <vt:lpstr>Pyrimidine Biosynthesis summary</vt:lpstr>
      <vt:lpstr>Ribonucleotides to Deoxyribonucleotides</vt:lpstr>
      <vt:lpstr>Basis for Deoxyribonucleotide synthesis</vt:lpstr>
      <vt:lpstr>Overall Summary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 Streich Jr;Allison C.A. Wallace</dc:creator>
  <cp:lastModifiedBy>ACAWallace</cp:lastModifiedBy>
  <cp:revision>174</cp:revision>
  <dcterms:created xsi:type="dcterms:W3CDTF">2008-10-13T17:08:51Z</dcterms:created>
  <dcterms:modified xsi:type="dcterms:W3CDTF">2010-10-11T13:07:09Z</dcterms:modified>
</cp:coreProperties>
</file>