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1089600"/>
  <p:notesSz cx="92329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29631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59262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8889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18523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48154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577785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007416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437047" algn="l" defTabSz="859262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6">
          <p15:clr>
            <a:srgbClr val="A4A3A4"/>
          </p15:clr>
        </p15:guide>
        <p15:guide id="2" pos="214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RIMAR MARCANO-SANTANA" initials="MMS" lastIdx="1" clrIdx="0">
    <p:extLst>
      <p:ext uri="{19B8F6BF-5375-455C-9EA6-DF929625EA0E}">
        <p15:presenceInfo xmlns:p15="http://schemas.microsoft.com/office/powerpoint/2012/main" userId="S::mayrimar.marcano@upr.edu::f562656c-2677-483b-97af-3f918e335c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B6F4"/>
    <a:srgbClr val="D9A1F5"/>
    <a:srgbClr val="B296F4"/>
    <a:srgbClr val="EEEE41"/>
    <a:srgbClr val="E9EE6E"/>
    <a:srgbClr val="7A81FF"/>
    <a:srgbClr val="FF9300"/>
    <a:srgbClr val="945200"/>
    <a:srgbClr val="FFD579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141" autoAdjust="0"/>
    <p:restoredTop sz="95788" autoAdjust="0"/>
  </p:normalViewPr>
  <p:slideViewPr>
    <p:cSldViewPr>
      <p:cViewPr varScale="1">
        <p:scale>
          <a:sx n="15" d="100"/>
          <a:sy n="15" d="100"/>
        </p:scale>
        <p:origin x="1878" y="126"/>
      </p:cViewPr>
      <p:guideLst>
        <p:guide orient="horz" pos="1306"/>
        <p:guide pos="214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03826" y="1"/>
            <a:ext cx="4048124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t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03826" y="6488113"/>
            <a:ext cx="404812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563" tIns="43782" rIns="87563" bIns="43782" numCol="1" anchor="b" anchorCtr="0" compatLnSpc="1">
            <a:prstTxWarp prst="textNoShape">
              <a:avLst/>
            </a:prstTxWarp>
          </a:bodyPr>
          <a:lstStyle>
            <a:lvl1pPr algn="r" defTabSz="869950" eaLnBrk="0" hangingPunct="0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9F62BFA9-7E6E-452A-B958-901C28B22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4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8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2963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5926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8889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71852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148154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7785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7416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7047" algn="l" defTabSz="8592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492125"/>
            <a:ext cx="3382962" cy="2614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2539" y="3270250"/>
            <a:ext cx="6746875" cy="3054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7563" tIns="43782" rIns="87563" bIns="43782"/>
          <a:lstStyle/>
          <a:p>
            <a:endParaRPr lang="en-PR" sz="1100" kern="1200" dirty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8445"/>
            <a:ext cx="34198560" cy="6663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/>
            </a:lvl1pPr>
            <a:lvl2pPr marL="429631" indent="0" algn="ctr">
              <a:buNone/>
              <a:defRPr/>
            </a:lvl2pPr>
            <a:lvl3pPr marL="859262" indent="0" algn="ctr">
              <a:buNone/>
              <a:defRPr/>
            </a:lvl3pPr>
            <a:lvl4pPr marL="1288893" indent="0" algn="ctr">
              <a:buNone/>
              <a:defRPr/>
            </a:lvl4pPr>
            <a:lvl5pPr marL="1718523" indent="0" algn="ctr">
              <a:buNone/>
              <a:defRPr/>
            </a:lvl5pPr>
            <a:lvl6pPr marL="2148154" indent="0" algn="ctr">
              <a:buNone/>
              <a:defRPr/>
            </a:lvl6pPr>
            <a:lvl7pPr marL="2577785" indent="0" algn="ctr">
              <a:buNone/>
              <a:defRPr/>
            </a:lvl7pPr>
            <a:lvl8pPr marL="3007416" indent="0" algn="ctr">
              <a:buNone/>
              <a:defRPr/>
            </a:lvl8pPr>
            <a:lvl9pPr marL="34370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59423-5283-4F0E-9D1A-FB757D96F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6B1E5-5A56-4514-9CBF-24373CD77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264613" y="37013"/>
            <a:ext cx="9146540" cy="275981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2452" y="37013"/>
            <a:ext cx="27320241" cy="275981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5D89-FBFC-483A-859D-2A1CFC51F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321" y="37015"/>
            <a:ext cx="31048960" cy="32107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2454" y="5109120"/>
            <a:ext cx="18233389" cy="22526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0177761" y="5109120"/>
            <a:ext cx="18233390" cy="11188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0177761" y="16445413"/>
            <a:ext cx="18233390" cy="11189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834E-12F4-40ED-AA13-50A65C03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7E40-44F4-4FE2-8ED5-F2A691B4F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10" y="19978461"/>
            <a:ext cx="34198560" cy="6174740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810" y="13177613"/>
            <a:ext cx="34198560" cy="6800850"/>
          </a:xfrm>
        </p:spPr>
        <p:txBody>
          <a:bodyPr anchor="b"/>
          <a:lstStyle>
            <a:lvl1pPr marL="0" indent="0">
              <a:buNone/>
              <a:defRPr sz="1900"/>
            </a:lvl1pPr>
            <a:lvl2pPr marL="429631" indent="0">
              <a:buNone/>
              <a:defRPr sz="1700"/>
            </a:lvl2pPr>
            <a:lvl3pPr marL="859262" indent="0">
              <a:buNone/>
              <a:defRPr sz="1500"/>
            </a:lvl3pPr>
            <a:lvl4pPr marL="1288893" indent="0">
              <a:buNone/>
              <a:defRPr sz="1300"/>
            </a:lvl4pPr>
            <a:lvl5pPr marL="1718523" indent="0">
              <a:buNone/>
              <a:defRPr sz="1300"/>
            </a:lvl5pPr>
            <a:lvl6pPr marL="2148154" indent="0">
              <a:buNone/>
              <a:defRPr sz="1300"/>
            </a:lvl6pPr>
            <a:lvl7pPr marL="2577785" indent="0">
              <a:buNone/>
              <a:defRPr sz="1300"/>
            </a:lvl7pPr>
            <a:lvl8pPr marL="3007416" indent="0">
              <a:buNone/>
              <a:defRPr sz="1300"/>
            </a:lvl8pPr>
            <a:lvl9pPr marL="343704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4253A-CD2E-4AFA-8765-6A0A4BECA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2454" y="5109120"/>
            <a:ext cx="18233389" cy="2252608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77761" y="5109120"/>
            <a:ext cx="18233390" cy="22526080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51974-479F-4542-83E9-4CCCEE2EE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4510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1" y="6959693"/>
            <a:ext cx="17777460" cy="289922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631" indent="0">
              <a:buNone/>
              <a:defRPr sz="1900" b="1"/>
            </a:lvl2pPr>
            <a:lvl3pPr marL="859262" indent="0">
              <a:buNone/>
              <a:defRPr sz="1700" b="1"/>
            </a:lvl3pPr>
            <a:lvl4pPr marL="1288893" indent="0">
              <a:buNone/>
              <a:defRPr sz="1500" b="1"/>
            </a:lvl4pPr>
            <a:lvl5pPr marL="1718523" indent="0">
              <a:buNone/>
              <a:defRPr sz="1500" b="1"/>
            </a:lvl5pPr>
            <a:lvl6pPr marL="2148154" indent="0">
              <a:buNone/>
              <a:defRPr sz="1500" b="1"/>
            </a:lvl6pPr>
            <a:lvl7pPr marL="2577785" indent="0">
              <a:buNone/>
              <a:defRPr sz="1500" b="1"/>
            </a:lvl7pPr>
            <a:lvl8pPr marL="3007416" indent="0">
              <a:buNone/>
              <a:defRPr sz="1500" b="1"/>
            </a:lvl8pPr>
            <a:lvl9pPr marL="3437047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1" y="9858922"/>
            <a:ext cx="17777460" cy="179135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693"/>
            <a:ext cx="17783810" cy="2899229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9631" indent="0">
              <a:buNone/>
              <a:defRPr sz="1900" b="1"/>
            </a:lvl2pPr>
            <a:lvl3pPr marL="859262" indent="0">
              <a:buNone/>
              <a:defRPr sz="1700" b="1"/>
            </a:lvl3pPr>
            <a:lvl4pPr marL="1288893" indent="0">
              <a:buNone/>
              <a:defRPr sz="1500" b="1"/>
            </a:lvl4pPr>
            <a:lvl5pPr marL="1718523" indent="0">
              <a:buNone/>
              <a:defRPr sz="1500" b="1"/>
            </a:lvl5pPr>
            <a:lvl6pPr marL="2148154" indent="0">
              <a:buNone/>
              <a:defRPr sz="1500" b="1"/>
            </a:lvl6pPr>
            <a:lvl7pPr marL="2577785" indent="0">
              <a:buNone/>
              <a:defRPr sz="1500" b="1"/>
            </a:lvl7pPr>
            <a:lvl8pPr marL="3007416" indent="0">
              <a:buNone/>
              <a:defRPr sz="1500" b="1"/>
            </a:lvl8pPr>
            <a:lvl9pPr marL="3437047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8922"/>
            <a:ext cx="17783810" cy="1791353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E3D9E-1D0A-499E-BB03-0FEB14A2F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A4DA-8366-4B07-806A-F313CE261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220-332A-4D55-A164-591430683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3" y="1238341"/>
            <a:ext cx="13237210" cy="526796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8343"/>
            <a:ext cx="22491700" cy="265341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3" y="6506303"/>
            <a:ext cx="13237210" cy="21266150"/>
          </a:xfrm>
        </p:spPr>
        <p:txBody>
          <a:bodyPr/>
          <a:lstStyle>
            <a:lvl1pPr marL="0" indent="0">
              <a:buNone/>
              <a:defRPr sz="1300"/>
            </a:lvl1pPr>
            <a:lvl2pPr marL="429631" indent="0">
              <a:buNone/>
              <a:defRPr sz="1100"/>
            </a:lvl2pPr>
            <a:lvl3pPr marL="859262" indent="0">
              <a:buNone/>
              <a:defRPr sz="900"/>
            </a:lvl3pPr>
            <a:lvl4pPr marL="1288893" indent="0">
              <a:buNone/>
              <a:defRPr sz="800"/>
            </a:lvl4pPr>
            <a:lvl5pPr marL="1718523" indent="0">
              <a:buNone/>
              <a:defRPr sz="800"/>
            </a:lvl5pPr>
            <a:lvl6pPr marL="2148154" indent="0">
              <a:buNone/>
              <a:defRPr sz="800"/>
            </a:lvl6pPr>
            <a:lvl7pPr marL="2577785" indent="0">
              <a:buNone/>
              <a:defRPr sz="800"/>
            </a:lvl7pPr>
            <a:lvl8pPr marL="3007416" indent="0">
              <a:buNone/>
              <a:defRPr sz="800"/>
            </a:lvl8pPr>
            <a:lvl9pPr marL="343704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87F-99FA-41E8-93BB-4D027D51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700" y="21762721"/>
            <a:ext cx="24140160" cy="256921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700" y="2777400"/>
            <a:ext cx="24140160" cy="18653760"/>
          </a:xfrm>
        </p:spPr>
        <p:txBody>
          <a:bodyPr/>
          <a:lstStyle>
            <a:lvl1pPr marL="0" indent="0">
              <a:buNone/>
              <a:defRPr sz="3000"/>
            </a:lvl1pPr>
            <a:lvl2pPr marL="429631" indent="0">
              <a:buNone/>
              <a:defRPr sz="2600"/>
            </a:lvl2pPr>
            <a:lvl3pPr marL="859262" indent="0">
              <a:buNone/>
              <a:defRPr sz="2300"/>
            </a:lvl3pPr>
            <a:lvl4pPr marL="1288893" indent="0">
              <a:buNone/>
              <a:defRPr sz="1900"/>
            </a:lvl4pPr>
            <a:lvl5pPr marL="1718523" indent="0">
              <a:buNone/>
              <a:defRPr sz="1900"/>
            </a:lvl5pPr>
            <a:lvl6pPr marL="2148154" indent="0">
              <a:buNone/>
              <a:defRPr sz="1900"/>
            </a:lvl6pPr>
            <a:lvl7pPr marL="2577785" indent="0">
              <a:buNone/>
              <a:defRPr sz="1900"/>
            </a:lvl7pPr>
            <a:lvl8pPr marL="3007416" indent="0">
              <a:buNone/>
              <a:defRPr sz="1900"/>
            </a:lvl8pPr>
            <a:lvl9pPr marL="3437047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700" y="24331931"/>
            <a:ext cx="24140160" cy="3648710"/>
          </a:xfrm>
        </p:spPr>
        <p:txBody>
          <a:bodyPr/>
          <a:lstStyle>
            <a:lvl1pPr marL="0" indent="0">
              <a:buNone/>
              <a:defRPr sz="1300"/>
            </a:lvl1pPr>
            <a:lvl2pPr marL="429631" indent="0">
              <a:buNone/>
              <a:defRPr sz="1100"/>
            </a:lvl2pPr>
            <a:lvl3pPr marL="859262" indent="0">
              <a:buNone/>
              <a:defRPr sz="900"/>
            </a:lvl3pPr>
            <a:lvl4pPr marL="1288893" indent="0">
              <a:buNone/>
              <a:defRPr sz="800"/>
            </a:lvl4pPr>
            <a:lvl5pPr marL="1718523" indent="0">
              <a:buNone/>
              <a:defRPr sz="800"/>
            </a:lvl5pPr>
            <a:lvl6pPr marL="2148154" indent="0">
              <a:buNone/>
              <a:defRPr sz="800"/>
            </a:lvl6pPr>
            <a:lvl7pPr marL="2577785" indent="0">
              <a:buNone/>
              <a:defRPr sz="800"/>
            </a:lvl7pPr>
            <a:lvl8pPr marL="3007416" indent="0">
              <a:buNone/>
              <a:defRPr sz="800"/>
            </a:lvl8pPr>
            <a:lvl9pPr marL="343704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0A3B2-596D-4437-83F5-1685CD9214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92321" y="37015"/>
            <a:ext cx="31048960" cy="321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9752" tIns="199875" rIns="399752" bIns="1998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2451" y="5109120"/>
            <a:ext cx="36588700" cy="225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8790" y="28326080"/>
            <a:ext cx="8382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45211" y="28326080"/>
            <a:ext cx="1274318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60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832810" y="28326080"/>
            <a:ext cx="8382000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99752" tIns="199875" rIns="399752" bIns="19987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000">
                <a:latin typeface="Times New Roman" charset="0"/>
              </a:defRPr>
            </a:lvl1pPr>
          </a:lstStyle>
          <a:p>
            <a:pPr>
              <a:defRPr/>
            </a:pPr>
            <a:fld id="{3DA2D13A-81BF-4FD9-B034-831A40ECC6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7488064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17488064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2pPr>
      <a:lvl3pPr algn="ctr" defTabSz="17488064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3pPr>
      <a:lvl4pPr algn="ctr" defTabSz="17488064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4pPr>
      <a:lvl5pPr algn="ctr" defTabSz="17488064" rtl="0" eaLnBrk="0" fontAlgn="base" hangingPunct="0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5pPr>
      <a:lvl6pPr marL="429631" algn="ctr" defTabSz="17488064" rtl="0" fontAlgn="base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6pPr>
      <a:lvl7pPr marL="859262" algn="ctr" defTabSz="17488064" rtl="0" fontAlgn="base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7pPr>
      <a:lvl8pPr marL="1288893" algn="ctr" defTabSz="17488064" rtl="0" fontAlgn="base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8pPr>
      <a:lvl9pPr marL="1718523" algn="ctr" defTabSz="17488064" rtl="0" fontAlgn="base">
        <a:spcBef>
          <a:spcPct val="0"/>
        </a:spcBef>
        <a:spcAft>
          <a:spcPct val="0"/>
        </a:spcAft>
        <a:defRPr sz="7600" b="1">
          <a:solidFill>
            <a:schemeClr val="bg1"/>
          </a:solidFill>
          <a:latin typeface="Arial" charset="0"/>
        </a:defRPr>
      </a:lvl9pPr>
    </p:titleStyle>
    <p:bodyStyle>
      <a:lvl1pPr marL="1491774" indent="-1491774" algn="l" defTabSz="17488064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3226707" indent="-1239664" algn="l" defTabSz="17488064" rtl="0" eaLnBrk="0" fontAlgn="base" hangingPunct="0">
        <a:spcBef>
          <a:spcPct val="20000"/>
        </a:spcBef>
        <a:spcAft>
          <a:spcPct val="0"/>
        </a:spcAft>
        <a:defRPr sz="12800">
          <a:solidFill>
            <a:schemeClr val="tx1"/>
          </a:solidFill>
          <a:latin typeface="Times New Roman" charset="0"/>
        </a:defRPr>
      </a:lvl2pPr>
      <a:lvl3pPr marL="4967607" indent="-992030" algn="l" defTabSz="17488064" rtl="0" eaLnBrk="0" fontAlgn="base" hangingPunct="0">
        <a:spcBef>
          <a:spcPct val="20000"/>
        </a:spcBef>
        <a:spcAft>
          <a:spcPct val="0"/>
        </a:spcAft>
        <a:defRPr sz="10900">
          <a:solidFill>
            <a:schemeClr val="tx1"/>
          </a:solidFill>
          <a:latin typeface="Times New Roman" charset="0"/>
        </a:defRPr>
      </a:lvl3pPr>
      <a:lvl4pPr marL="6953158" indent="-993521" algn="l" defTabSz="17488064" rtl="0" eaLnBrk="0" fontAlgn="base" hangingPunct="0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4pPr>
      <a:lvl5pPr marL="8943184" indent="-997997" algn="l" defTabSz="17488064" rtl="0" eaLnBrk="0" fontAlgn="base" hangingPunct="0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5pPr>
      <a:lvl6pPr marL="9372815" indent="-997997" algn="l" defTabSz="17488064" rtl="0" fontAlgn="base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6pPr>
      <a:lvl7pPr marL="9802446" indent="-997997" algn="l" defTabSz="17488064" rtl="0" fontAlgn="base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7pPr>
      <a:lvl8pPr marL="10232077" indent="-997997" algn="l" defTabSz="17488064" rtl="0" fontAlgn="base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8pPr>
      <a:lvl9pPr marL="10661707" indent="-997997" algn="l" defTabSz="17488064" rtl="0" fontAlgn="base">
        <a:spcBef>
          <a:spcPct val="20000"/>
        </a:spcBef>
        <a:spcAft>
          <a:spcPct val="0"/>
        </a:spcAft>
        <a:defRPr sz="91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9631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9262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8893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8523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154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77785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07416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37047" algn="l" defTabSz="8592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ti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ti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1147">
            <a:extLst>
              <a:ext uri="{FF2B5EF4-FFF2-40B4-BE49-F238E27FC236}">
                <a16:creationId xmlns:a16="http://schemas.microsoft.com/office/drawing/2014/main" id="{AFD7FA17-EFB9-8C44-9B03-2E8C58369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6031" y="17725235"/>
            <a:ext cx="15347274" cy="1304529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71" name="Rectangle 1148">
            <a:extLst>
              <a:ext uri="{FF2B5EF4-FFF2-40B4-BE49-F238E27FC236}">
                <a16:creationId xmlns:a16="http://schemas.microsoft.com/office/drawing/2014/main" id="{4410279F-D7BC-C241-8EFA-6E51C816B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2693" y="6569750"/>
            <a:ext cx="27793589" cy="12128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73" name="Rectangle 1148">
            <a:extLst>
              <a:ext uri="{FF2B5EF4-FFF2-40B4-BE49-F238E27FC236}">
                <a16:creationId xmlns:a16="http://schemas.microsoft.com/office/drawing/2014/main" id="{21B636F8-0824-2047-91A6-13F6701E1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8951" y="26184167"/>
            <a:ext cx="12085478" cy="12592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1048" name="Text Box 1167"/>
          <p:cNvSpPr txBox="1">
            <a:spLocks noChangeArrowheads="1"/>
          </p:cNvSpPr>
          <p:nvPr/>
        </p:nvSpPr>
        <p:spPr bwMode="auto">
          <a:xfrm>
            <a:off x="27688951" y="27544118"/>
            <a:ext cx="12048258" cy="206104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endParaRPr lang="en-U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-17413"/>
            <a:ext cx="40233600" cy="625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endParaRPr lang="en-US" dirty="0"/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6095535" y="605509"/>
            <a:ext cx="28031066" cy="3570208"/>
          </a:xfrm>
          <a:noFill/>
        </p:spPr>
        <p:txBody>
          <a:bodyPr wrap="square" lIns="0" tIns="0" rIns="0" bIns="0">
            <a:sp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Alcohol-mediated changes in mitochondrial dynamics proteins in skeletal muscle of SIV-infected rhesus macaques</a:t>
            </a:r>
            <a:r>
              <a:rPr lang="en-US" sz="8800" dirty="0">
                <a:solidFill>
                  <a:schemeClr val="tx1"/>
                </a:solidFill>
              </a:rPr>
              <a:t/>
            </a:r>
            <a:br>
              <a:rPr lang="en-US" sz="8800" dirty="0">
                <a:solidFill>
                  <a:schemeClr val="tx1"/>
                </a:solidFill>
              </a:rPr>
            </a:br>
            <a:endParaRPr lang="en-US" sz="8800" b="0" dirty="0">
              <a:solidFill>
                <a:srgbClr val="000000"/>
              </a:solidFill>
            </a:endParaRPr>
          </a:p>
        </p:txBody>
      </p:sp>
      <p:sp>
        <p:nvSpPr>
          <p:cNvPr id="1029" name="Text Box 1147"/>
          <p:cNvSpPr txBox="1">
            <a:spLocks noChangeArrowheads="1"/>
          </p:cNvSpPr>
          <p:nvPr/>
        </p:nvSpPr>
        <p:spPr bwMode="auto">
          <a:xfrm>
            <a:off x="457318" y="7895197"/>
            <a:ext cx="11162773" cy="1179277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In the US, there are approximately 1.2 million people living with  human immunodeficiency virus (PLWH).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PLWH have near normal life expectancies. 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Heavy alcohol use is 2x as prevalent among PLWH. </a:t>
            </a:r>
          </a:p>
          <a:p>
            <a:pPr marL="772531" lvl="1" indent="-3429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May increase risk for myopathy.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Mitochondria are necessary to maintain skeletal muscle (SKM) mass</a:t>
            </a:r>
            <a:r>
              <a:rPr lang="en-PR" sz="3800" dirty="0">
                <a:latin typeface="+mn-lt"/>
              </a:rPr>
              <a:t>. </a:t>
            </a:r>
          </a:p>
          <a:p>
            <a:pPr marL="772531" lvl="1" indent="-342900" algn="just" eaLnBrk="0" hangingPunct="0">
              <a:buFont typeface="Arial" panose="020B0604020202020204" pitchFamily="34" charset="0"/>
              <a:buChar char="•"/>
            </a:pPr>
            <a:r>
              <a:rPr lang="en-PR" sz="3800" dirty="0">
                <a:latin typeface="+mn-lt"/>
              </a:rPr>
              <a:t>Quality is controlled by fusion and fission.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n-PR" sz="3800" dirty="0">
                <a:latin typeface="+mn-lt"/>
                <a:cs typeface="Arial" panose="020B0604020202020204" pitchFamily="34" charset="0"/>
              </a:rPr>
              <a:t>Our recent work shows decreased expression of mitochondrial dynamics genes and bionenergetic health in SKM. </a:t>
            </a:r>
            <a:endParaRPr lang="en-US" sz="2400" dirty="0">
              <a:latin typeface="+mn-lt"/>
            </a:endParaRPr>
          </a:p>
        </p:txBody>
      </p:sp>
      <p:sp>
        <p:nvSpPr>
          <p:cNvPr id="1030" name="Rectangle 1148"/>
          <p:cNvSpPr>
            <a:spLocks noChangeArrowheads="1"/>
          </p:cNvSpPr>
          <p:nvPr/>
        </p:nvSpPr>
        <p:spPr bwMode="auto">
          <a:xfrm>
            <a:off x="453779" y="6570237"/>
            <a:ext cx="11166312" cy="1207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1041" name="Rectangle 1160"/>
          <p:cNvSpPr>
            <a:spLocks noChangeArrowheads="1"/>
          </p:cNvSpPr>
          <p:nvPr/>
        </p:nvSpPr>
        <p:spPr bwMode="auto">
          <a:xfrm>
            <a:off x="28435613" y="26249483"/>
            <a:ext cx="11389762" cy="111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A96D3-815B-D44E-8F79-7947781BEFD5}"/>
              </a:ext>
            </a:extLst>
          </p:cNvPr>
          <p:cNvSpPr txBox="1"/>
          <p:nvPr/>
        </p:nvSpPr>
        <p:spPr>
          <a:xfrm>
            <a:off x="7677190" y="3289393"/>
            <a:ext cx="24867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kern="0" dirty="0" err="1">
                <a:latin typeface="+mn-lt"/>
              </a:rPr>
              <a:t>Mayrimar</a:t>
            </a:r>
            <a:r>
              <a:rPr lang="en-US" sz="5000" b="1" kern="0" dirty="0">
                <a:latin typeface="+mn-lt"/>
              </a:rPr>
              <a:t> </a:t>
            </a:r>
            <a:r>
              <a:rPr lang="en-US" sz="5000" b="1" kern="0" dirty="0" err="1">
                <a:latin typeface="+mn-lt"/>
              </a:rPr>
              <a:t>Marcano</a:t>
            </a:r>
            <a:r>
              <a:rPr lang="en-US" sz="5000" b="1" kern="0" dirty="0">
                <a:latin typeface="+mn-lt"/>
              </a:rPr>
              <a:t> Santana</a:t>
            </a:r>
            <a:r>
              <a:rPr lang="en-US" sz="5000" b="1" kern="0" dirty="0">
                <a:solidFill>
                  <a:srgbClr val="000000"/>
                </a:solidFill>
                <a:latin typeface="+mn-lt"/>
              </a:rPr>
              <a:t>, Danielle E. Levitt, Liz Simon, Patricia E. Molina</a:t>
            </a:r>
            <a:r>
              <a:rPr lang="en-US" sz="5000" kern="0" dirty="0">
                <a:solidFill>
                  <a:srgbClr val="000000"/>
                </a:solidFill>
                <a:latin typeface="+mn-lt"/>
              </a:rPr>
              <a:t/>
            </a:r>
            <a:br>
              <a:rPr lang="en-US" sz="5000" kern="0" dirty="0">
                <a:solidFill>
                  <a:srgbClr val="000000"/>
                </a:solidFill>
                <a:latin typeface="+mn-lt"/>
              </a:rPr>
            </a:br>
            <a:endParaRPr lang="en-US" sz="5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13124-EDBA-BA47-9F2F-9797DB320494}"/>
              </a:ext>
            </a:extLst>
          </p:cNvPr>
          <p:cNvSpPr txBox="1"/>
          <p:nvPr/>
        </p:nvSpPr>
        <p:spPr>
          <a:xfrm rot="10800000" flipV="1">
            <a:off x="4078855" y="4500579"/>
            <a:ext cx="3206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n-lt"/>
              </a:rPr>
              <a:t>Department of Physiology, Comprehensive Alcohol-HIV/AIDS Research Center, Louisiana State University Health Sciences Center, New Orleans, LA</a:t>
            </a:r>
          </a:p>
        </p:txBody>
      </p:sp>
      <p:sp>
        <p:nvSpPr>
          <p:cNvPr id="44" name="Rectangle 1148">
            <a:extLst>
              <a:ext uri="{FF2B5EF4-FFF2-40B4-BE49-F238E27FC236}">
                <a16:creationId xmlns:a16="http://schemas.microsoft.com/office/drawing/2014/main" id="{64EC076E-073C-2B41-BF98-51F501E72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85" y="19839029"/>
            <a:ext cx="11156606" cy="1110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35" name="Rectangle 1154">
            <a:extLst>
              <a:ext uri="{FF2B5EF4-FFF2-40B4-BE49-F238E27FC236}">
                <a16:creationId xmlns:a16="http://schemas.microsoft.com/office/drawing/2014/main" id="{6E9AF4D2-EC14-A54C-84E0-6F508C697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116" y="6721620"/>
            <a:ext cx="6461760" cy="91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Background</a:t>
            </a:r>
          </a:p>
        </p:txBody>
      </p:sp>
      <p:sp>
        <p:nvSpPr>
          <p:cNvPr id="37" name="Text Box 1147">
            <a:extLst>
              <a:ext uri="{FF2B5EF4-FFF2-40B4-BE49-F238E27FC236}">
                <a16:creationId xmlns:a16="http://schemas.microsoft.com/office/drawing/2014/main" id="{6165AE1D-7D60-F042-AF0A-9953BDD8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85" y="21046346"/>
            <a:ext cx="11156606" cy="311866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algn="just" eaLnBrk="0" hangingPunct="0"/>
            <a:r>
              <a:rPr lang="en-US" sz="3800" dirty="0">
                <a:latin typeface="+mn-lt"/>
              </a:rPr>
              <a:t>Chronic binge alcohol decreases SKM expression of mitochondrial dynamics proteins in SIV infection. </a:t>
            </a:r>
          </a:p>
        </p:txBody>
      </p:sp>
      <p:sp>
        <p:nvSpPr>
          <p:cNvPr id="39" name="Rectangle 1148">
            <a:extLst>
              <a:ext uri="{FF2B5EF4-FFF2-40B4-BE49-F238E27FC236}">
                <a16:creationId xmlns:a16="http://schemas.microsoft.com/office/drawing/2014/main" id="{ADB10797-18AB-E74D-A227-68AD77620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79" y="24306811"/>
            <a:ext cx="11161412" cy="1110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45" name="Rectangle 1156">
            <a:extLst>
              <a:ext uri="{FF2B5EF4-FFF2-40B4-BE49-F238E27FC236}">
                <a16:creationId xmlns:a16="http://schemas.microsoft.com/office/drawing/2014/main" id="{9C5DBB2F-7FCA-3546-AA9F-C9F044FA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008" y="19861234"/>
            <a:ext cx="646176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Hypothesis</a:t>
            </a:r>
          </a:p>
        </p:txBody>
      </p:sp>
      <p:sp>
        <p:nvSpPr>
          <p:cNvPr id="64" name="Text Box 1167">
            <a:extLst>
              <a:ext uri="{FF2B5EF4-FFF2-40B4-BE49-F238E27FC236}">
                <a16:creationId xmlns:a16="http://schemas.microsoft.com/office/drawing/2014/main" id="{D68D4770-3A93-B14F-90B6-012AEC61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72" y="25520020"/>
            <a:ext cx="11151213" cy="526223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eaLnBrk="0" hangingPunct="0"/>
            <a:endParaRPr lang="en-US" b="1" dirty="0"/>
          </a:p>
        </p:txBody>
      </p:sp>
      <p:sp>
        <p:nvSpPr>
          <p:cNvPr id="41" name="Rectangle 1154">
            <a:extLst>
              <a:ext uri="{FF2B5EF4-FFF2-40B4-BE49-F238E27FC236}">
                <a16:creationId xmlns:a16="http://schemas.microsoft.com/office/drawing/2014/main" id="{175CFD4F-BD83-A142-B523-6A0D9D1FE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85" y="24377551"/>
            <a:ext cx="11156606" cy="102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Methods</a:t>
            </a:r>
          </a:p>
        </p:txBody>
      </p:sp>
      <p:sp>
        <p:nvSpPr>
          <p:cNvPr id="34" name="Text Box 1165">
            <a:extLst>
              <a:ext uri="{FF2B5EF4-FFF2-40B4-BE49-F238E27FC236}">
                <a16:creationId xmlns:a16="http://schemas.microsoft.com/office/drawing/2014/main" id="{93FCC127-FA02-EB4A-81D3-9DA753953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8951" y="17725235"/>
            <a:ext cx="12085478" cy="831337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Chronic binge alcohol (CBA) did not dysregulate the expression of mitochondrial dynamic proteins in SKM of SIV infected female rhesus macaques.</a:t>
            </a:r>
          </a:p>
          <a:p>
            <a:pPr algn="just" eaLnBrk="0" hangingPunct="0"/>
            <a:endParaRPr lang="en-US" sz="3800" dirty="0">
              <a:latin typeface="+mn-lt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It is possible that differences in pDRP1 at S616 would have been detected with a larger sample size. It is also possible that other post-translational modifications (e.g., pDRP1</a:t>
            </a:r>
            <a:r>
              <a:rPr lang="en-US" sz="3800" baseline="30000" dirty="0">
                <a:latin typeface="+mn-lt"/>
              </a:rPr>
              <a:t>S637</a:t>
            </a:r>
            <a:r>
              <a:rPr lang="en-US" sz="3800" dirty="0">
                <a:latin typeface="+mn-lt"/>
              </a:rPr>
              <a:t>, pMFF</a:t>
            </a:r>
            <a:r>
              <a:rPr lang="en-US" sz="3800" baseline="30000" dirty="0">
                <a:latin typeface="+mn-lt"/>
              </a:rPr>
              <a:t>S155</a:t>
            </a:r>
            <a:r>
              <a:rPr lang="en-US" sz="3800" dirty="0">
                <a:latin typeface="+mn-lt"/>
              </a:rPr>
              <a:t>, pMFF</a:t>
            </a:r>
            <a:r>
              <a:rPr lang="en-US" sz="3800" baseline="30000" dirty="0">
                <a:latin typeface="+mn-lt"/>
              </a:rPr>
              <a:t>S172</a:t>
            </a:r>
            <a:r>
              <a:rPr lang="en-US" sz="3800" dirty="0">
                <a:latin typeface="+mn-lt"/>
              </a:rPr>
              <a:t>) are more robustly affected by CBA.</a:t>
            </a:r>
          </a:p>
          <a:p>
            <a:pPr algn="just" eaLnBrk="0" hangingPunct="0"/>
            <a:endParaRPr lang="en-US" sz="3800" dirty="0">
              <a:highlight>
                <a:srgbClr val="00FFFF"/>
              </a:highlight>
              <a:latin typeface="+mn-lt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</a:rPr>
              <a:t>Future experiments are planned to explore ex vivo SKM mitochondrial dynamic to discern the effects CBA on SKM in the context of SIV/HIV. </a:t>
            </a:r>
          </a:p>
        </p:txBody>
      </p:sp>
      <p:pic>
        <p:nvPicPr>
          <p:cNvPr id="46" name="Picture 45" descr="A picture containing diagram&#10;&#10;Description automatically generated">
            <a:extLst>
              <a:ext uri="{FF2B5EF4-FFF2-40B4-BE49-F238E27FC236}">
                <a16:creationId xmlns:a16="http://schemas.microsoft.com/office/drawing/2014/main" id="{4F8DE495-617B-0642-848A-48CD72F7C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3" t="32820" r="12256" b="32405"/>
          <a:stretch/>
        </p:blipFill>
        <p:spPr>
          <a:xfrm>
            <a:off x="2527400" y="21962124"/>
            <a:ext cx="7351191" cy="2202883"/>
          </a:xfrm>
          <a:prstGeom prst="rect">
            <a:avLst/>
          </a:prstGeom>
        </p:spPr>
      </p:pic>
      <p:sp>
        <p:nvSpPr>
          <p:cNvPr id="78" name="Text Box 1147">
            <a:extLst>
              <a:ext uri="{FF2B5EF4-FFF2-40B4-BE49-F238E27FC236}">
                <a16:creationId xmlns:a16="http://schemas.microsoft.com/office/drawing/2014/main" id="{A4DE843C-50F7-274E-ADF5-E6585C9D3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8072" y="7924808"/>
            <a:ext cx="27798210" cy="81967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85926" tIns="42963" rIns="85926" bIns="42963"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1035" name="Rectangle 1154"/>
          <p:cNvSpPr>
            <a:spLocks noChangeArrowheads="1"/>
          </p:cNvSpPr>
          <p:nvPr/>
        </p:nvSpPr>
        <p:spPr bwMode="auto">
          <a:xfrm>
            <a:off x="11914513" y="6672914"/>
            <a:ext cx="27861769" cy="9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Fission proteins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DA3F5-B412-AA49-9D15-19F683A82006}"/>
              </a:ext>
            </a:extLst>
          </p:cNvPr>
          <p:cNvSpPr txBox="1"/>
          <p:nvPr/>
        </p:nvSpPr>
        <p:spPr>
          <a:xfrm rot="10800000" flipH="1" flipV="1">
            <a:off x="3183965" y="28080040"/>
            <a:ext cx="8433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+mn-lt"/>
              </a:rPr>
              <a:t>Figure 1. Female rhesus macaque study design. Daily intragastric alcohol administration. </a:t>
            </a:r>
          </a:p>
        </p:txBody>
      </p:sp>
      <p:pic>
        <p:nvPicPr>
          <p:cNvPr id="68" name="Picture 48" descr="NIAAA Logo - New NIAAA Strategic Plan Aims to Advance Behavioral Treatments for ...">
            <a:extLst>
              <a:ext uri="{FF2B5EF4-FFF2-40B4-BE49-F238E27FC236}">
                <a16:creationId xmlns:a16="http://schemas.microsoft.com/office/drawing/2014/main" id="{094560DF-B1DF-A44E-9DBF-07E2999EF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3" t="22789" r="-1331" b="24917"/>
          <a:stretch/>
        </p:blipFill>
        <p:spPr bwMode="auto">
          <a:xfrm>
            <a:off x="32407845" y="1538612"/>
            <a:ext cx="7847528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C62D2777-F45E-DE4E-9E96-868CC2DFBD71}"/>
              </a:ext>
            </a:extLst>
          </p:cNvPr>
          <p:cNvSpPr/>
          <p:nvPr/>
        </p:nvSpPr>
        <p:spPr>
          <a:xfrm rot="10800000" flipV="1">
            <a:off x="27688948" y="29650039"/>
            <a:ext cx="12048256" cy="1133205"/>
          </a:xfrm>
          <a:prstGeom prst="rect">
            <a:avLst/>
          </a:prstGeom>
        </p:spPr>
        <p:txBody>
          <a:bodyPr wrap="square" lIns="85926" tIns="42963" rIns="85926" bIns="42963">
            <a:spAutoFit/>
          </a:bodyPr>
          <a:lstStyle/>
          <a:p>
            <a:pPr algn="ctr"/>
            <a:r>
              <a:rPr lang="en-US" sz="3400" b="1" dirty="0">
                <a:latin typeface="+mn-lt"/>
                <a:cs typeface="Times New Roman" panose="02020603050405020304" pitchFamily="18" charset="0"/>
              </a:rPr>
              <a:t>This research project was supported through the LSU Health Sciences Center, School of Medicine</a:t>
            </a:r>
            <a:r>
              <a:rPr lang="en-US" sz="3300" b="1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33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F4DD4C-9E32-5944-A722-1705D1A446DA}"/>
              </a:ext>
            </a:extLst>
          </p:cNvPr>
          <p:cNvSpPr/>
          <p:nvPr/>
        </p:nvSpPr>
        <p:spPr>
          <a:xfrm>
            <a:off x="27679246" y="27609265"/>
            <a:ext cx="1204825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  <a:cs typeface="Arial" panose="020B0604020202020204" pitchFamily="34" charset="0"/>
              </a:rPr>
              <a:t>NIH/NIAAA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  <a:cs typeface="Arial" panose="020B0604020202020204" pitchFamily="34" charset="0"/>
              </a:rPr>
              <a:t>P60AA009803 (PEM)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en-US" sz="3800" dirty="0">
                <a:latin typeface="+mn-lt"/>
                <a:cs typeface="Arial" panose="020B0604020202020204" pitchFamily="34" charset="0"/>
              </a:rPr>
              <a:t>F32AA027982 (DEL)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7ABA5A-99A9-404D-A472-D52F1F9FB3CE}"/>
              </a:ext>
            </a:extLst>
          </p:cNvPr>
          <p:cNvSpPr txBox="1"/>
          <p:nvPr/>
        </p:nvSpPr>
        <p:spPr>
          <a:xfrm>
            <a:off x="7677190" y="29001571"/>
            <a:ext cx="4262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+mn-lt"/>
                <a:cs typeface="Arial" panose="020B0604020202020204" pitchFamily="34" charset="0"/>
              </a:rPr>
              <a:t>Conditions: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  <a:cs typeface="Arial" panose="020B0604020202020204" pitchFamily="34" charset="0"/>
              </a:rPr>
              <a:t>Naïve (N=8)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  <a:cs typeface="Arial" panose="020B0604020202020204" pitchFamily="34" charset="0"/>
              </a:rPr>
              <a:t>VEH/SIV/ART (N=8)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+mn-lt"/>
                <a:cs typeface="Arial" panose="020B0604020202020204" pitchFamily="34" charset="0"/>
              </a:rPr>
              <a:t>CBA/SIV/ART (N=7)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706F70B9-55A2-AE46-8D1A-2D898B157C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0" t="16666" r="33348" b="15476"/>
          <a:stretch/>
        </p:blipFill>
        <p:spPr>
          <a:xfrm>
            <a:off x="624210" y="26977950"/>
            <a:ext cx="2484771" cy="3792579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AD5B001-EC8B-5647-A049-4D6393C733F5}"/>
              </a:ext>
            </a:extLst>
          </p:cNvPr>
          <p:cNvSpPr txBox="1"/>
          <p:nvPr/>
        </p:nvSpPr>
        <p:spPr>
          <a:xfrm rot="10800000" flipH="1" flipV="1">
            <a:off x="12091252" y="14887182"/>
            <a:ext cx="2764595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+mn-lt"/>
              </a:rPr>
              <a:t>Figure 2. Dynamin-related protein (DRP1) 1 phosphorylated at S616 (pDRP1) (left), total DRP1 (center) and mitochondrial fission factor (MFF) (right) normalized to β-Tubulin.</a:t>
            </a:r>
          </a:p>
          <a:p>
            <a:pPr algn="just"/>
            <a:r>
              <a:rPr lang="en-US" sz="2200" dirty="0">
                <a:latin typeface="+mn-lt"/>
              </a:rPr>
              <a:t>    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82B29B0-9CC8-3B4C-9351-046BCC0F0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3" y="1943043"/>
            <a:ext cx="6612723" cy="2692701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D2165767-9BE1-CB44-912F-5021813D6141}"/>
              </a:ext>
            </a:extLst>
          </p:cNvPr>
          <p:cNvSpPr txBox="1"/>
          <p:nvPr/>
        </p:nvSpPr>
        <p:spPr>
          <a:xfrm>
            <a:off x="33288914" y="10224417"/>
            <a:ext cx="16225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MFF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0CA8699-2895-6C46-B5AD-EF921A727B75}"/>
              </a:ext>
            </a:extLst>
          </p:cNvPr>
          <p:cNvSpPr txBox="1"/>
          <p:nvPr/>
        </p:nvSpPr>
        <p:spPr>
          <a:xfrm>
            <a:off x="26691985" y="11552881"/>
            <a:ext cx="16225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DRP1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5BBF5E-41F4-124B-86CE-02261D162DEE}"/>
              </a:ext>
            </a:extLst>
          </p:cNvPr>
          <p:cNvSpPr txBox="1"/>
          <p:nvPr/>
        </p:nvSpPr>
        <p:spPr>
          <a:xfrm>
            <a:off x="26691985" y="12738748"/>
            <a:ext cx="22081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β-Tub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8FFC9E5-AA0B-AB44-AE78-F00D55686A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0" y="25550413"/>
            <a:ext cx="8433427" cy="2645464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1C0094C4-DECC-F746-BA95-9D4EDED87930}"/>
              </a:ext>
            </a:extLst>
          </p:cNvPr>
          <p:cNvSpPr txBox="1"/>
          <p:nvPr/>
        </p:nvSpPr>
        <p:spPr>
          <a:xfrm>
            <a:off x="28066366" y="9340328"/>
            <a:ext cx="48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  Naïve     VEH       CBA</a:t>
            </a:r>
          </a:p>
        </p:txBody>
      </p:sp>
      <p:sp>
        <p:nvSpPr>
          <p:cNvPr id="88" name="Rectangle 1148">
            <a:extLst>
              <a:ext uri="{FF2B5EF4-FFF2-40B4-BE49-F238E27FC236}">
                <a16:creationId xmlns:a16="http://schemas.microsoft.com/office/drawing/2014/main" id="{C9F0E4C8-2A33-3E48-9B01-847061B1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4514" y="16331986"/>
            <a:ext cx="15408792" cy="1207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91" name="Rectangle 1154">
            <a:extLst>
              <a:ext uri="{FF2B5EF4-FFF2-40B4-BE49-F238E27FC236}">
                <a16:creationId xmlns:a16="http://schemas.microsoft.com/office/drawing/2014/main" id="{9DE2D769-D4A0-6C41-B4E5-7DBEFF979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4356" y="16399899"/>
            <a:ext cx="15388949" cy="11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Fusion proteins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59182B-86A1-1243-A1B7-32F17E2D407A}"/>
              </a:ext>
            </a:extLst>
          </p:cNvPr>
          <p:cNvSpPr txBox="1"/>
          <p:nvPr/>
        </p:nvSpPr>
        <p:spPr>
          <a:xfrm>
            <a:off x="26691985" y="10224418"/>
            <a:ext cx="22081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pDRP1</a:t>
            </a:r>
          </a:p>
        </p:txBody>
      </p:sp>
      <p:pic>
        <p:nvPicPr>
          <p:cNvPr id="13" name="Picture 12" descr="A picture containing device, blur&#10;&#10;Description automatically generated">
            <a:extLst>
              <a:ext uri="{FF2B5EF4-FFF2-40B4-BE49-F238E27FC236}">
                <a16:creationId xmlns:a16="http://schemas.microsoft.com/office/drawing/2014/main" id="{762811E4-5748-5142-9A99-21CAEDDDBDB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69966" y="11273902"/>
            <a:ext cx="4896000" cy="10692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F190C7C7-1415-D248-AE20-28725088427E}"/>
              </a:ext>
            </a:extLst>
          </p:cNvPr>
          <p:cNvSpPr txBox="1"/>
          <p:nvPr/>
        </p:nvSpPr>
        <p:spPr>
          <a:xfrm>
            <a:off x="33288914" y="11576323"/>
            <a:ext cx="12635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n-lt"/>
              </a:rPr>
              <a:t>β-Tub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3B30CF3-AFFF-ED4B-84CC-C121110DC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356" y="8026050"/>
            <a:ext cx="5031859" cy="6768000"/>
          </a:xfrm>
          <a:prstGeom prst="rect">
            <a:avLst/>
          </a:prstGeom>
        </p:spPr>
      </p:pic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2781B28-1F6A-7C4D-8136-8E3968A6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198" y="8192323"/>
            <a:ext cx="5032310" cy="676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C3F0A8-D390-8B46-80B3-F06497B826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0996" y="8223256"/>
            <a:ext cx="5032309" cy="6768000"/>
          </a:xfrm>
          <a:prstGeom prst="rect">
            <a:avLst/>
          </a:prstGeom>
        </p:spPr>
      </p:pic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60AAA3B-FEF3-744B-997E-B341ED627404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323" y="17933872"/>
            <a:ext cx="5936400" cy="7610400"/>
          </a:xfrm>
          <a:prstGeom prst="rect">
            <a:avLst/>
          </a:prstGeom>
        </p:spPr>
      </p:pic>
      <p:pic>
        <p:nvPicPr>
          <p:cNvPr id="19" name="Picture 18" descr="A picture containing text, electronics, vector graphics&#10;&#10;Description automatically generated">
            <a:extLst>
              <a:ext uri="{FF2B5EF4-FFF2-40B4-BE49-F238E27FC236}">
                <a16:creationId xmlns:a16="http://schemas.microsoft.com/office/drawing/2014/main" id="{E72D5F93-B94B-9545-B247-2E1444FB03C1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953" y="18009663"/>
            <a:ext cx="5936400" cy="76104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EDB7A696-2847-F949-81E2-A630A158C03A}"/>
              </a:ext>
            </a:extLst>
          </p:cNvPr>
          <p:cNvSpPr txBox="1"/>
          <p:nvPr/>
        </p:nvSpPr>
        <p:spPr>
          <a:xfrm rot="10800000" flipH="1" flipV="1">
            <a:off x="12091253" y="29500074"/>
            <a:ext cx="15232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+mn-lt"/>
              </a:rPr>
              <a:t>Figure 3. </a:t>
            </a:r>
            <a:r>
              <a:rPr lang="en-US" sz="3000" dirty="0" err="1">
                <a:latin typeface="+mn-lt"/>
              </a:rPr>
              <a:t>Mitofusin</a:t>
            </a:r>
            <a:r>
              <a:rPr lang="en-US" sz="3000" dirty="0">
                <a:latin typeface="+mn-lt"/>
              </a:rPr>
              <a:t> 1 (MFN1) (left) and Optic atrophy (OPA1) (right) normalized to β-Tubulin.</a:t>
            </a:r>
          </a:p>
        </p:txBody>
      </p:sp>
      <p:sp>
        <p:nvSpPr>
          <p:cNvPr id="72" name="Rectangle 1148">
            <a:extLst>
              <a:ext uri="{FF2B5EF4-FFF2-40B4-BE49-F238E27FC236}">
                <a16:creationId xmlns:a16="http://schemas.microsoft.com/office/drawing/2014/main" id="{6C56228A-8234-AC45-ACC3-5C000D95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8951" y="16329333"/>
            <a:ext cx="12087331" cy="1194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none" lIns="85926" tIns="42963" rIns="85926" bIns="42963" anchor="ctr"/>
          <a:lstStyle/>
          <a:p>
            <a:pPr algn="ctr"/>
            <a:endParaRPr lang="en-US" dirty="0"/>
          </a:p>
        </p:txBody>
      </p:sp>
      <p:sp>
        <p:nvSpPr>
          <p:cNvPr id="63" name="Rectangle 1160">
            <a:extLst>
              <a:ext uri="{FF2B5EF4-FFF2-40B4-BE49-F238E27FC236}">
                <a16:creationId xmlns:a16="http://schemas.microsoft.com/office/drawing/2014/main" id="{C740C60F-6FB9-5843-BF89-AEF0B0F7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8950" y="16380322"/>
            <a:ext cx="12038554" cy="110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7488064">
              <a:spcBef>
                <a:spcPct val="20000"/>
              </a:spcBef>
            </a:pPr>
            <a:r>
              <a:rPr lang="en-US" sz="6200" b="1" dirty="0">
                <a:latin typeface="Arial" charset="0"/>
              </a:rPr>
              <a:t>Summary &amp; Conclusions</a:t>
            </a:r>
          </a:p>
        </p:txBody>
      </p:sp>
      <p:pic>
        <p:nvPicPr>
          <p:cNvPr id="22" name="Picture 21" descr="Text&#10;&#10;Description automatically generated with low confidence">
            <a:extLst>
              <a:ext uri="{FF2B5EF4-FFF2-40B4-BE49-F238E27FC236}">
                <a16:creationId xmlns:a16="http://schemas.microsoft.com/office/drawing/2014/main" id="{64E5BD8B-E0C3-6245-96A2-C79DCAF8877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66" y="10015988"/>
            <a:ext cx="4896000" cy="10692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7914FBB-A050-934C-B4C5-8605869DBFAA}"/>
              </a:ext>
            </a:extLst>
          </p:cNvPr>
          <p:cNvSpPr txBox="1"/>
          <p:nvPr/>
        </p:nvSpPr>
        <p:spPr>
          <a:xfrm>
            <a:off x="34488954" y="9340328"/>
            <a:ext cx="48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  Naïve     VEH       CBA</a:t>
            </a:r>
          </a:p>
        </p:txBody>
      </p:sp>
      <p:pic>
        <p:nvPicPr>
          <p:cNvPr id="26" name="Picture 25" descr="A picture containing blur&#10;&#10;Description automatically generated">
            <a:extLst>
              <a:ext uri="{FF2B5EF4-FFF2-40B4-BE49-F238E27FC236}">
                <a16:creationId xmlns:a16="http://schemas.microsoft.com/office/drawing/2014/main" id="{AAEB2271-46F4-6F42-9D1E-C9B2AAD53B0A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782" y="10015988"/>
            <a:ext cx="4896000" cy="1069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5A12107-E273-894F-B775-B12EBC406A0B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4"/>
          <a:stretch/>
        </p:blipFill>
        <p:spPr>
          <a:xfrm>
            <a:off x="20766207" y="27263969"/>
            <a:ext cx="4896000" cy="78122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B3DF627-2952-A349-8892-47BB5C26CE60}"/>
              </a:ext>
            </a:extLst>
          </p:cNvPr>
          <p:cNvSpPr txBox="1"/>
          <p:nvPr/>
        </p:nvSpPr>
        <p:spPr>
          <a:xfrm>
            <a:off x="19466693" y="27481961"/>
            <a:ext cx="22081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n-lt"/>
              </a:rPr>
              <a:t>β-Tub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2565A06-6D94-D841-AA95-3F8B93F111FE}"/>
              </a:ext>
            </a:extLst>
          </p:cNvPr>
          <p:cNvSpPr txBox="1"/>
          <p:nvPr/>
        </p:nvSpPr>
        <p:spPr>
          <a:xfrm>
            <a:off x="12683333" y="27475803"/>
            <a:ext cx="220816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β-Tub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320D738-4822-A242-866B-E8AC54F1959F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4"/>
          <a:stretch/>
        </p:blipFill>
        <p:spPr>
          <a:xfrm rot="10800000">
            <a:off x="13896078" y="25887253"/>
            <a:ext cx="4896000" cy="87884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FA54CE-F4D5-FF4F-A5BD-8CFF8603D5FB}"/>
              </a:ext>
            </a:extLst>
          </p:cNvPr>
          <p:cNvSpPr txBox="1"/>
          <p:nvPr/>
        </p:nvSpPr>
        <p:spPr>
          <a:xfrm>
            <a:off x="12683333" y="26098192"/>
            <a:ext cx="16225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MFN1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A9FB86B-F78E-DF47-A1EA-693244674846}"/>
              </a:ext>
            </a:extLst>
          </p:cNvPr>
          <p:cNvPicPr>
            <a:picLocks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4"/>
          <a:stretch/>
        </p:blipFill>
        <p:spPr>
          <a:xfrm>
            <a:off x="20761206" y="25887254"/>
            <a:ext cx="4896000" cy="87884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70719E9-B0D3-0D4F-898F-F0790284E788}"/>
              </a:ext>
            </a:extLst>
          </p:cNvPr>
          <p:cNvSpPr txBox="1"/>
          <p:nvPr/>
        </p:nvSpPr>
        <p:spPr>
          <a:xfrm>
            <a:off x="19466693" y="26104351"/>
            <a:ext cx="162250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+mn-lt"/>
              </a:rPr>
              <a:t>OPA1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DBC830-268E-7B4C-96E1-E2F544FBCA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119" y="27310993"/>
            <a:ext cx="4896000" cy="6817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26DFE62-CAA7-3248-AB96-5D8A4A90198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366" y="12623087"/>
            <a:ext cx="4896000" cy="68172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753727FD-854E-7F46-91D5-BE876FE33DD0}"/>
              </a:ext>
            </a:extLst>
          </p:cNvPr>
          <p:cNvPicPr>
            <a:picLocks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4"/>
          <a:stretch/>
        </p:blipFill>
        <p:spPr>
          <a:xfrm>
            <a:off x="34386782" y="11341119"/>
            <a:ext cx="4896000" cy="781221"/>
          </a:xfrm>
          <a:prstGeom prst="rect">
            <a:avLst/>
          </a:prstGeom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55346E-892F-C742-991D-66A3E463454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87" y="14630400"/>
            <a:ext cx="7472618" cy="52308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4983</TotalTime>
  <Words>374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Blank Presentation</vt:lpstr>
      <vt:lpstr>Alcohol-mediated changes in mitochondrial dynamics proteins in skeletal muscle of SIV-infected rhesus macaques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Bradley</dc:creator>
  <cp:lastModifiedBy>Bruno, Kirsten E.</cp:lastModifiedBy>
  <cp:revision>365</cp:revision>
  <cp:lastPrinted>2000-03-29T22:47:03Z</cp:lastPrinted>
  <dcterms:created xsi:type="dcterms:W3CDTF">1995-06-17T23:31:02Z</dcterms:created>
  <dcterms:modified xsi:type="dcterms:W3CDTF">2021-07-21T19:35:13Z</dcterms:modified>
</cp:coreProperties>
</file>