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1" r:id="rId4"/>
    <p:sldId id="265" r:id="rId5"/>
    <p:sldId id="266" r:id="rId6"/>
    <p:sldId id="258" r:id="rId7"/>
    <p:sldId id="267" r:id="rId8"/>
    <p:sldId id="262" r:id="rId9"/>
    <p:sldId id="263" r:id="rId10"/>
    <p:sldId id="268" r:id="rId11"/>
    <p:sldId id="264" r:id="rId12"/>
    <p:sldId id="270" r:id="rId13"/>
    <p:sldId id="272" r:id="rId14"/>
    <p:sldId id="273" r:id="rId15"/>
    <p:sldId id="274" r:id="rId1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6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2C68383-FB35-B04E-BCBA-B6C496CB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4FF66A-DA1C-EB4E-9CE5-8085E6BDD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93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7AF4CD-A265-164F-8783-A248CEBD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9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5224-1307-0F43-A820-1613AACF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3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FFC70-A017-0743-B6FB-1E4A8AADF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7402B-17C8-5B47-9050-780159FA2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3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6D7E4-F2B4-8B45-8365-358ACEAF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3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91F9-C7F6-5B48-97D3-2E5F90EED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5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52528-2DA7-1D41-A409-EDA801758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0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1C6F4-47BA-694E-86E9-E7B848F98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3D5F9-5637-654A-A91B-735832F10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6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181DF-DD2D-9A47-A27F-40454223A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5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EA9CB-7139-AE4E-9168-BE3A8CD9F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3A66E401-EFE0-E84C-A665-C35AC56C6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¡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¡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071563"/>
            <a:ext cx="7315200" cy="2052637"/>
          </a:xfrm>
        </p:spPr>
        <p:txBody>
          <a:bodyPr/>
          <a:lstStyle/>
          <a:p>
            <a:pPr eaLnBrk="1" hangingPunct="1"/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CSI 102 </a:t>
            </a:r>
            <a:b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</a:br>
            <a:r>
              <a:rPr lang="en-US" sz="5400" b="1" dirty="0">
                <a:latin typeface="Calisto MT" charset="0"/>
                <a:ea typeface="ＭＳ Ｐゴシック" charset="0"/>
                <a:cs typeface="ＭＳ Ｐゴシック" charset="0"/>
              </a:rPr>
              <a:t>Skills Lab </a:t>
            </a:r>
            <a:r>
              <a:rPr lang="en-US" sz="5400" b="1" dirty="0" smtClean="0">
                <a:latin typeface="Calisto MT" charset="0"/>
                <a:ea typeface="ＭＳ Ｐゴシック" charset="0"/>
                <a:cs typeface="ＭＳ Ｐゴシック" charset="0"/>
              </a:rPr>
              <a:t>4</a:t>
            </a:r>
            <a:endParaRPr lang="en-US" sz="5400" b="1" dirty="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458200" cy="2514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Emergency Assessment</a:t>
            </a: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Calisto MT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2400">
              <a:latin typeface="Calisto MT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Calisto MT" charset="0"/>
                <a:ea typeface="ＭＳ Ｐゴシック" charset="0"/>
                <a:cs typeface="ＭＳ Ｐゴシック" charset="0"/>
              </a:rPr>
              <a:t>Daryl P. Lofaso, M.Ed, RRT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350962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Patient</a:t>
            </a:r>
            <a:r>
              <a:rPr lang="ja-JP" altLang="en-US" sz="5400" b="1">
                <a:latin typeface="Calisto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5400" b="1">
                <a:latin typeface="Calisto MT" charset="0"/>
                <a:ea typeface="ＭＳ Ｐゴシック" charset="0"/>
                <a:cs typeface="ＭＳ Ｐゴシック" charset="0"/>
              </a:rPr>
              <a:t>s Condition</a:t>
            </a:r>
            <a:endParaRPr lang="en-US" sz="5400" b="1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Stable – VS within normal limits.  Pt conscious &amp; comfortable.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Guarded – VS within normal limits.  Pt has some discomfort.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Unstable – VS outside of normal limits.  Major complications.  Prognosis guarded.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86600" cy="10668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4800" b="1" dirty="0">
                <a:latin typeface="Calisto MT" charset="0"/>
                <a:ea typeface="ＭＳ Ｐゴシック" charset="0"/>
                <a:cs typeface="ＭＳ Ｐゴシック" charset="0"/>
              </a:rPr>
              <a:t>Universal Precautions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77200" cy="4038600"/>
          </a:xfrm>
        </p:spPr>
        <p:txBody>
          <a:bodyPr/>
          <a:lstStyle/>
          <a:p>
            <a:pPr eaLnBrk="1" hangingPunct="1"/>
            <a:r>
              <a:rPr lang="en-US" sz="360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All Patients are potentially infectious.</a:t>
            </a:r>
          </a:p>
          <a:p>
            <a:pPr eaLnBrk="1" hangingPunct="1"/>
            <a:r>
              <a:rPr lang="en-US" sz="360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Good Hand Hygiene is the key to reducing nosocomial infections</a:t>
            </a:r>
          </a:p>
          <a:p>
            <a:pPr eaLnBrk="1" hangingPunct="1"/>
            <a:r>
              <a:rPr lang="en-US" sz="360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Wash before and after patient contact</a:t>
            </a:r>
          </a:p>
          <a:p>
            <a:pPr eaLnBrk="1" hangingPunct="1"/>
            <a:r>
              <a:rPr lang="en-US" sz="360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Wear a mask, eye protection, gloves and gown when needed</a:t>
            </a:r>
          </a:p>
          <a:p>
            <a:pPr eaLnBrk="1" hangingPunct="1">
              <a:buFont typeface="Wingdings" charset="0"/>
              <a:buNone/>
            </a:pPr>
            <a:endParaRPr lang="en-US" sz="3600">
              <a:solidFill>
                <a:schemeClr val="tx2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274762"/>
          </a:xfrm>
        </p:spPr>
        <p:txBody>
          <a:bodyPr/>
          <a:lstStyle/>
          <a:p>
            <a:pPr algn="ctr"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3 Types of Precautions</a:t>
            </a:r>
            <a:endParaRPr lang="en-US" sz="540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514600"/>
            <a:ext cx="7661275" cy="2971800"/>
          </a:xfrm>
        </p:spPr>
        <p:txBody>
          <a:bodyPr/>
          <a:lstStyle/>
          <a:p>
            <a:pPr eaLnBrk="1" hangingPunct="1"/>
            <a:r>
              <a:rPr lang="en-US" sz="4000">
                <a:latin typeface="Calisto MT" charset="0"/>
                <a:ea typeface="ＭＳ Ｐゴシック" charset="0"/>
                <a:cs typeface="ＭＳ Ｐゴシック" charset="0"/>
              </a:rPr>
              <a:t>Airborne</a:t>
            </a:r>
          </a:p>
          <a:p>
            <a:pPr eaLnBrk="1" hangingPunct="1"/>
            <a:r>
              <a:rPr lang="en-US" sz="4000">
                <a:latin typeface="Calisto MT" charset="0"/>
                <a:ea typeface="ＭＳ Ｐゴシック" charset="0"/>
                <a:cs typeface="ＭＳ Ｐゴシック" charset="0"/>
              </a:rPr>
              <a:t>Droplet</a:t>
            </a:r>
          </a:p>
          <a:p>
            <a:pPr eaLnBrk="1" hangingPunct="1"/>
            <a:r>
              <a:rPr lang="en-US" sz="4000">
                <a:latin typeface="Calisto MT" charset="0"/>
                <a:ea typeface="ＭＳ Ｐゴシック" charset="0"/>
                <a:cs typeface="ＭＳ Ｐゴシック" charset="0"/>
              </a:rPr>
              <a:t>Contact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086600" cy="1752600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Pathogens Requiring Airborne Precautions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8001000" cy="3505200"/>
          </a:xfrm>
        </p:spPr>
        <p:txBody>
          <a:bodyPr/>
          <a:lstStyle/>
          <a:p>
            <a:pPr eaLnBrk="1" hangingPunct="1"/>
            <a:r>
              <a:rPr lang="en-US" sz="400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Tuberculosis</a:t>
            </a:r>
          </a:p>
          <a:p>
            <a:pPr eaLnBrk="1" hangingPunct="1"/>
            <a:r>
              <a:rPr lang="en-US" sz="400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Measles (Rubeola)</a:t>
            </a:r>
          </a:p>
          <a:p>
            <a:pPr eaLnBrk="1" hangingPunct="1"/>
            <a:r>
              <a:rPr lang="en-US" sz="400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Varicella (Chickenpox)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239000" cy="1752600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Airborne Precautions Management</a:t>
            </a:r>
          </a:p>
        </p:txBody>
      </p:sp>
      <p:sp>
        <p:nvSpPr>
          <p:cNvPr id="2867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924800" cy="3581400"/>
          </a:xfrm>
        </p:spPr>
        <p:txBody>
          <a:bodyPr/>
          <a:lstStyle/>
          <a:p>
            <a:pPr eaLnBrk="1" hangingPunct="1"/>
            <a:r>
              <a:rPr lang="en-US" sz="360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Place patient in an isolation room with negative pressure</a:t>
            </a:r>
          </a:p>
          <a:p>
            <a:pPr eaLnBrk="1" hangingPunct="1"/>
            <a:r>
              <a:rPr lang="en-US" sz="360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Keep door closed</a:t>
            </a:r>
          </a:p>
          <a:p>
            <a:pPr eaLnBrk="1" hangingPunct="1"/>
            <a:r>
              <a:rPr lang="en-US" sz="360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Wear N-95 mask </a:t>
            </a:r>
          </a:p>
          <a:p>
            <a:pPr eaLnBrk="1" hangingPunct="1">
              <a:buFont typeface="Wingdings" charset="0"/>
              <a:buNone/>
            </a:pPr>
            <a:endParaRPr lang="en-US" sz="3600">
              <a:solidFill>
                <a:schemeClr val="tx2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010400" cy="2057400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Pathogens Requiring Contact Precautions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0772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ulti-drug resistance bacteria</a:t>
            </a:r>
            <a:r>
              <a:rPr lang="en-US" sz="44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 </a:t>
            </a:r>
            <a:endParaRPr lang="en-US" sz="4400" dirty="0" smtClean="0">
              <a:solidFill>
                <a:schemeClr val="tx2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  <a:p>
            <a:pPr marL="406400" indent="5080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e.g., </a:t>
            </a:r>
            <a:r>
              <a:rPr lang="en-US" sz="2400" u="sng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VRE</a:t>
            </a:r>
            <a:r>
              <a:rPr lang="en-US" sz="24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 – </a:t>
            </a:r>
            <a:r>
              <a:rPr lang="en-US" sz="2400" dirty="0" err="1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Vancomycin</a:t>
            </a:r>
            <a:r>
              <a:rPr lang="en-US" sz="24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 Resistant Enterococci,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400" u="sng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MRSA</a:t>
            </a:r>
            <a:r>
              <a:rPr lang="en-US" sz="24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 - Methicillin Resistant </a:t>
            </a:r>
            <a:r>
              <a:rPr lang="en-US" sz="2400" i="1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Staphylococcus </a:t>
            </a:r>
            <a:r>
              <a:rPr lang="en-US" sz="2400" i="1" dirty="0" err="1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Aureus</a:t>
            </a:r>
            <a:r>
              <a:rPr lang="en-US" sz="24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RSV - Respiratory Syncytial Virus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i="1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Clostridium </a:t>
            </a:r>
            <a:r>
              <a:rPr lang="en-US" sz="3600" i="1" dirty="0" err="1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difficile</a:t>
            </a:r>
            <a:endParaRPr lang="en-US" sz="3600" i="1" dirty="0">
              <a:solidFill>
                <a:schemeClr val="tx2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tx2"/>
                </a:solidFill>
                <a:latin typeface="Calisto MT" charset="0"/>
                <a:ea typeface="ＭＳ Ｐゴシック" charset="0"/>
                <a:cs typeface="ＭＳ Ｐゴシック" charset="0"/>
              </a:rPr>
              <a:t>Scabies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6838"/>
            <a:ext cx="7023100" cy="1274762"/>
          </a:xfrm>
        </p:spPr>
        <p:txBody>
          <a:bodyPr/>
          <a:lstStyle/>
          <a:p>
            <a:pPr eaLnBrk="1" hangingPunct="1"/>
            <a:r>
              <a:rPr lang="en-US" sz="4800" b="1">
                <a:latin typeface="Calisto MT" charset="0"/>
                <a:ea typeface="ＭＳ Ｐゴシック" charset="0"/>
                <a:cs typeface="ＭＳ Ｐゴシック" charset="0"/>
              </a:rPr>
              <a:t>Initial Assessment Guide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4495800"/>
          </a:xfrm>
        </p:spPr>
        <p:txBody>
          <a:bodyPr/>
          <a:lstStyle/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Primary Assessment</a:t>
            </a:r>
          </a:p>
          <a:p>
            <a:pPr lvl="1" eaLnBrk="1" hangingPunct="1"/>
            <a:r>
              <a:rPr lang="en-US">
                <a:latin typeface="Calisto MT" charset="0"/>
                <a:ea typeface="ＭＳ Ｐゴシック" charset="0"/>
              </a:rPr>
              <a:t>Observational Assessment</a:t>
            </a:r>
          </a:p>
          <a:p>
            <a:pPr lvl="2" eaLnBrk="1" hangingPunct="1"/>
            <a:r>
              <a:rPr lang="en-US">
                <a:latin typeface="Calisto MT" charset="0"/>
                <a:ea typeface="ＭＳ Ｐゴシック" charset="0"/>
              </a:rPr>
              <a:t>Appearance, WOB, and Circulation</a:t>
            </a:r>
          </a:p>
          <a:p>
            <a:pPr lvl="2" eaLnBrk="1" hangingPunct="1"/>
            <a:r>
              <a:rPr lang="en-US">
                <a:latin typeface="Calisto MT" charset="0"/>
                <a:ea typeface="ＭＳ Ｐゴシック" charset="0"/>
              </a:rPr>
              <a:t>Intervention to any life-threatening condition</a:t>
            </a:r>
          </a:p>
          <a:p>
            <a:pPr lvl="2" eaLnBrk="1" hangingPunct="1">
              <a:buFont typeface="Wingdings" charset="0"/>
              <a:buNone/>
            </a:pPr>
            <a:endParaRPr lang="en-US">
              <a:latin typeface="Calisto MT" charset="0"/>
              <a:ea typeface="ＭＳ Ｐゴシック" charset="0"/>
            </a:endParaRP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Secondary Assessment </a:t>
            </a:r>
            <a:r>
              <a:rPr lang="en-US" sz="3600" i="1">
                <a:latin typeface="Calisto MT" charset="0"/>
                <a:ea typeface="ＭＳ Ｐゴシック" charset="0"/>
                <a:cs typeface="ＭＳ Ｐゴシック" charset="0"/>
              </a:rPr>
              <a:t>(Serial)</a:t>
            </a:r>
          </a:p>
          <a:p>
            <a:pPr lvl="1" eaLnBrk="1" hangingPunct="1"/>
            <a:r>
              <a:rPr lang="en-US">
                <a:latin typeface="Calisto MT" charset="0"/>
                <a:ea typeface="ＭＳ Ｐゴシック" charset="0"/>
              </a:rPr>
              <a:t>Vital Signs</a:t>
            </a:r>
          </a:p>
          <a:p>
            <a:pPr lvl="1" eaLnBrk="1" hangingPunct="1"/>
            <a:r>
              <a:rPr lang="en-US">
                <a:latin typeface="Calisto MT" charset="0"/>
                <a:ea typeface="ＭＳ Ｐゴシック" charset="0"/>
              </a:rPr>
              <a:t>GCS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274762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Primary Assessment</a:t>
            </a:r>
          </a:p>
        </p:txBody>
      </p:sp>
      <p:sp>
        <p:nvSpPr>
          <p:cNvPr id="1741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229600" cy="3657600"/>
          </a:xfrm>
        </p:spPr>
        <p:txBody>
          <a:bodyPr/>
          <a:lstStyle/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A = Airway / C-spine immobilization 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B = Breathing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C = Circulation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D = Disability or Neurologic Status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11125"/>
            <a:ext cx="7386638" cy="1336675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Secondary Assessment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61275" cy="4648200"/>
          </a:xfrm>
        </p:spPr>
        <p:txBody>
          <a:bodyPr/>
          <a:lstStyle/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E = Exposure and environmental 		    control to prevent heat loss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F = Full set of vital signs, wt.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G = Give comfort measures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H = Head-to-toe assessment and 		    History (Hx)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I = Inspect posterior surfaces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6838"/>
            <a:ext cx="7315200" cy="1350962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Triage Assessment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2286000"/>
            <a:ext cx="7661275" cy="2971800"/>
          </a:xfrm>
        </p:spPr>
        <p:txBody>
          <a:bodyPr/>
          <a:lstStyle/>
          <a:p>
            <a:pPr eaLnBrk="1" hangingPunct="1"/>
            <a:r>
              <a:rPr lang="en-US" sz="4400">
                <a:latin typeface="Calisto MT" charset="0"/>
                <a:ea typeface="ＭＳ Ｐゴシック" charset="0"/>
                <a:cs typeface="ＭＳ Ｐゴシック" charset="0"/>
              </a:rPr>
              <a:t>Emergent</a:t>
            </a:r>
          </a:p>
          <a:p>
            <a:pPr eaLnBrk="1" hangingPunct="1"/>
            <a:r>
              <a:rPr lang="en-US" sz="4400">
                <a:latin typeface="Calisto MT" charset="0"/>
                <a:ea typeface="ＭＳ Ｐゴシック" charset="0"/>
                <a:cs typeface="ＭＳ Ｐゴシック" charset="0"/>
              </a:rPr>
              <a:t>Urgent</a:t>
            </a:r>
          </a:p>
          <a:p>
            <a:pPr eaLnBrk="1" hangingPunct="1"/>
            <a:r>
              <a:rPr lang="en-US" sz="4400">
                <a:latin typeface="Calisto MT" charset="0"/>
                <a:ea typeface="ＭＳ Ｐゴシック" charset="0"/>
                <a:cs typeface="ＭＳ Ｐゴシック" charset="0"/>
              </a:rPr>
              <a:t>Non-urgent</a:t>
            </a:r>
          </a:p>
          <a:p>
            <a:pPr eaLnBrk="1" hangingPunct="1">
              <a:buFont typeface="Wingdings" charset="0"/>
              <a:buNone/>
            </a:pPr>
            <a:endParaRPr lang="en-US" sz="4000"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6838"/>
            <a:ext cx="7099300" cy="1274762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Emergent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495800"/>
          </a:xfrm>
        </p:spPr>
        <p:txBody>
          <a:bodyPr/>
          <a:lstStyle/>
          <a:p>
            <a:pPr eaLnBrk="1" hangingPunct="1"/>
            <a:r>
              <a:rPr lang="en-US" sz="4000">
                <a:latin typeface="Calisto MT" charset="0"/>
                <a:ea typeface="ＭＳ Ｐゴシック" charset="0"/>
                <a:cs typeface="ＭＳ Ｐゴシック" charset="0"/>
              </a:rPr>
              <a:t>Airway and Breathing Difficulties</a:t>
            </a:r>
          </a:p>
          <a:p>
            <a:pPr eaLnBrk="1" hangingPunct="1"/>
            <a:r>
              <a:rPr lang="en-US" sz="4000">
                <a:latin typeface="Calisto MT" charset="0"/>
                <a:ea typeface="ＭＳ Ｐゴシック" charset="0"/>
                <a:cs typeface="ＭＳ Ｐゴシック" charset="0"/>
              </a:rPr>
              <a:t>Cardiac Arrest</a:t>
            </a:r>
          </a:p>
          <a:p>
            <a:pPr eaLnBrk="1" hangingPunct="1"/>
            <a:r>
              <a:rPr lang="en-US" sz="4000">
                <a:latin typeface="Calisto MT" charset="0"/>
                <a:ea typeface="ＭＳ Ｐゴシック" charset="0"/>
                <a:cs typeface="ＭＳ Ｐゴシック" charset="0"/>
              </a:rPr>
              <a:t>C-spine compromise</a:t>
            </a:r>
          </a:p>
          <a:p>
            <a:pPr eaLnBrk="1" hangingPunct="1"/>
            <a:r>
              <a:rPr lang="en-US" sz="4000">
                <a:latin typeface="Calisto MT" charset="0"/>
                <a:ea typeface="ＭＳ Ｐゴシック" charset="0"/>
                <a:cs typeface="ＭＳ Ｐゴシック" charset="0"/>
              </a:rPr>
              <a:t>Seizure states</a:t>
            </a:r>
          </a:p>
          <a:p>
            <a:pPr eaLnBrk="1" hangingPunct="1"/>
            <a:r>
              <a:rPr lang="en-US" sz="4000">
                <a:latin typeface="Calisto MT" charset="0"/>
                <a:ea typeface="ＭＳ Ｐゴシック" charset="0"/>
                <a:cs typeface="ＭＳ Ｐゴシック" charset="0"/>
              </a:rPr>
              <a:t>Life or limb-threatening condition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350962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Emergent </a:t>
            </a:r>
            <a:r>
              <a:rPr lang="en-US" sz="5400">
                <a:latin typeface="Calisto MT" charset="0"/>
                <a:ea typeface="ＭＳ Ｐゴシック" charset="0"/>
                <a:cs typeface="ＭＳ Ｐゴシック" charset="0"/>
              </a:rPr>
              <a:t>(continued)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800600"/>
          </a:xfrm>
        </p:spPr>
        <p:txBody>
          <a:bodyPr/>
          <a:lstStyle/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Severe medical problems</a:t>
            </a:r>
            <a:r>
              <a:rPr lang="en-US" sz="4400">
                <a:latin typeface="Calisto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i="1">
                <a:latin typeface="Calisto MT" charset="0"/>
                <a:ea typeface="ＭＳ Ｐゴシック" charset="0"/>
                <a:cs typeface="ＭＳ Ｐゴシック" charset="0"/>
              </a:rPr>
              <a:t>(Overdose, poisoning, DM complications)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Obvious multiple injuries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Excessive high temperature 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Calisto MT" charset="0"/>
                <a:ea typeface="ＭＳ Ｐゴシック" charset="0"/>
                <a:cs typeface="ＭＳ Ｐゴシック" charset="0"/>
              </a:rPr>
              <a:t>		(&gt; 105</a:t>
            </a:r>
            <a:r>
              <a:rPr lang="en-US" sz="2800" baseline="3000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2800">
                <a:latin typeface="Calisto MT" charset="0"/>
                <a:ea typeface="ＭＳ Ｐゴシック" charset="0"/>
                <a:cs typeface="ＭＳ Ｐゴシック" charset="0"/>
              </a:rPr>
              <a:t>F or 40.5</a:t>
            </a:r>
            <a:r>
              <a:rPr lang="en-US" sz="2800" baseline="3000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2800">
                <a:latin typeface="Calisto MT" charset="0"/>
                <a:ea typeface="ＭＳ Ｐゴシック" charset="0"/>
                <a:cs typeface="ＭＳ Ｐゴシック" charset="0"/>
              </a:rPr>
              <a:t>C)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Cardiac CP</a:t>
            </a:r>
          </a:p>
          <a:p>
            <a:pPr eaLnBrk="1" hangingPunct="1"/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Neurological Deficit – Stroke (CVA)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6838"/>
            <a:ext cx="7099300" cy="1350962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Urgent	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889875" cy="4495800"/>
          </a:xfrm>
        </p:spPr>
        <p:txBody>
          <a:bodyPr/>
          <a:lstStyle/>
          <a:p>
            <a:pPr eaLnBrk="1" hangingPunct="1"/>
            <a:r>
              <a:rPr lang="en-US">
                <a:latin typeface="Calisto MT" charset="0"/>
                <a:ea typeface="ＭＳ Ｐゴシック" charset="0"/>
                <a:cs typeface="ＭＳ Ｐゴシック" charset="0"/>
              </a:rPr>
              <a:t>Chest Pain </a:t>
            </a:r>
            <a:r>
              <a:rPr lang="en-US" i="1">
                <a:latin typeface="Calisto MT" charset="0"/>
                <a:ea typeface="ＭＳ Ｐゴシック" charset="0"/>
                <a:cs typeface="ＭＳ Ｐゴシック" charset="0"/>
              </a:rPr>
              <a:t>(Non-Cardiac)</a:t>
            </a:r>
          </a:p>
          <a:p>
            <a:pPr eaLnBrk="1" hangingPunct="1"/>
            <a:r>
              <a:rPr lang="en-US">
                <a:latin typeface="Calisto MT" charset="0"/>
                <a:ea typeface="ＭＳ Ｐゴシック" charset="0"/>
                <a:cs typeface="ＭＳ Ｐゴシック" charset="0"/>
              </a:rPr>
              <a:t>Burns</a:t>
            </a:r>
          </a:p>
          <a:p>
            <a:pPr eaLnBrk="1" hangingPunct="1"/>
            <a:r>
              <a:rPr lang="en-US">
                <a:latin typeface="Calisto MT" charset="0"/>
                <a:ea typeface="ＭＳ Ｐゴシック" charset="0"/>
                <a:cs typeface="Arial" charset="0"/>
              </a:rPr>
              <a:t>↓</a:t>
            </a:r>
            <a:r>
              <a:rPr lang="en-US">
                <a:latin typeface="Calisto MT" charset="0"/>
                <a:ea typeface="ＭＳ Ｐゴシック" charset="0"/>
                <a:cs typeface="ＭＳ Ｐゴシック" charset="0"/>
              </a:rPr>
              <a:t> LOC</a:t>
            </a:r>
          </a:p>
          <a:p>
            <a:pPr eaLnBrk="1" hangingPunct="1"/>
            <a:r>
              <a:rPr lang="en-US">
                <a:latin typeface="Calisto MT" charset="0"/>
                <a:ea typeface="ＭＳ Ｐゴシック" charset="0"/>
                <a:cs typeface="ＭＳ Ｐゴシック" charset="0"/>
              </a:rPr>
              <a:t>Persistent nausea, vomiting, or diarrhea</a:t>
            </a:r>
          </a:p>
          <a:p>
            <a:pPr eaLnBrk="1" hangingPunct="1"/>
            <a:r>
              <a:rPr lang="en-US">
                <a:latin typeface="Calisto MT" charset="0"/>
                <a:ea typeface="ＭＳ Ｐゴシック" charset="0"/>
                <a:cs typeface="ＭＳ Ｐゴシック" charset="0"/>
              </a:rPr>
              <a:t>Severe pain</a:t>
            </a:r>
          </a:p>
          <a:p>
            <a:pPr eaLnBrk="1" hangingPunct="1"/>
            <a:r>
              <a:rPr lang="en-US">
                <a:latin typeface="Calisto MT" charset="0"/>
                <a:ea typeface="ＭＳ Ｐゴシック" charset="0"/>
                <a:cs typeface="ＭＳ Ｐゴシック" charset="0"/>
              </a:rPr>
              <a:t>Temperature (102-105</a:t>
            </a:r>
            <a:r>
              <a:rPr lang="en-US" baseline="3000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>
                <a:latin typeface="Calisto MT" charset="0"/>
                <a:ea typeface="ＭＳ Ｐゴシック" charset="0"/>
                <a:cs typeface="ＭＳ Ｐゴシック" charset="0"/>
              </a:rPr>
              <a:t>F or 39</a:t>
            </a:r>
            <a:r>
              <a:rPr lang="en-US" baseline="3000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>
                <a:latin typeface="Calisto MT" charset="0"/>
                <a:ea typeface="ＭＳ Ｐゴシック" charset="0"/>
                <a:cs typeface="ＭＳ Ｐゴシック" charset="0"/>
              </a:rPr>
              <a:t>-40.5</a:t>
            </a:r>
            <a:r>
              <a:rPr lang="en-US" baseline="30000">
                <a:latin typeface="Calisto MT" charset="0"/>
                <a:ea typeface="ＭＳ Ｐゴシック" charset="0"/>
                <a:cs typeface="ＭＳ Ｐゴシック" charset="0"/>
              </a:rPr>
              <a:t>o</a:t>
            </a:r>
            <a:r>
              <a:rPr lang="en-US">
                <a:latin typeface="Calisto MT" charset="0"/>
                <a:ea typeface="ＭＳ Ｐゴシック" charset="0"/>
                <a:cs typeface="ＭＳ Ｐゴシック" charset="0"/>
              </a:rPr>
              <a:t>C)</a:t>
            </a:r>
          </a:p>
          <a:p>
            <a:pPr eaLnBrk="1" hangingPunct="1"/>
            <a:r>
              <a:rPr lang="en-US">
                <a:latin typeface="Calisto MT" charset="0"/>
                <a:ea typeface="ＭＳ Ｐゴシック" charset="0"/>
                <a:cs typeface="ＭＳ Ｐゴシック" charset="0"/>
              </a:rPr>
              <a:t>Delay of up to 2 hrs will not compromise life or limb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6838"/>
            <a:ext cx="7023100" cy="1350962"/>
          </a:xfrm>
        </p:spPr>
        <p:txBody>
          <a:bodyPr/>
          <a:lstStyle/>
          <a:p>
            <a:pPr eaLnBrk="1" hangingPunct="1"/>
            <a:r>
              <a:rPr lang="en-US" sz="5400" b="1">
                <a:latin typeface="Calisto MT" charset="0"/>
                <a:ea typeface="ＭＳ Ｐゴシック" charset="0"/>
                <a:cs typeface="ＭＳ Ｐゴシック" charset="0"/>
              </a:rPr>
              <a:t>Non-Urgent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612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Chronic backache</a:t>
            </a:r>
          </a:p>
          <a:p>
            <a:pPr eaLnBrk="1" hangingPunct="1">
              <a:lnSpc>
                <a:spcPct val="90000"/>
              </a:lnSpc>
            </a:pPr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Moderate headache</a:t>
            </a:r>
          </a:p>
          <a:p>
            <a:pPr eaLnBrk="1" hangingPunct="1">
              <a:lnSpc>
                <a:spcPct val="90000"/>
              </a:lnSpc>
            </a:pPr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Minor Fx or other injuries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Obviously dead on arrival (DOA)</a:t>
            </a:r>
          </a:p>
          <a:p>
            <a:pPr eaLnBrk="1" hangingPunct="1">
              <a:lnSpc>
                <a:spcPct val="90000"/>
              </a:lnSpc>
            </a:pPr>
            <a:r>
              <a:rPr lang="en-US" sz="3600">
                <a:latin typeface="Calisto MT" charset="0"/>
                <a:ea typeface="ＭＳ Ｐゴシック" charset="0"/>
                <a:cs typeface="ＭＳ Ｐゴシック" charset="0"/>
              </a:rPr>
              <a:t>Stable illness or injury, wait &gt; than 2 hrs without an increased risk of morbidity or mortality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300</TotalTime>
  <Words>330</Words>
  <Application>Microsoft Macintosh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ＭＳ Ｐゴシック</vt:lpstr>
      <vt:lpstr>Calisto MT</vt:lpstr>
      <vt:lpstr>Wingdings</vt:lpstr>
      <vt:lpstr>Times New Roman</vt:lpstr>
      <vt:lpstr>Axis</vt:lpstr>
      <vt:lpstr>CSI 102  Skills Lab 4</vt:lpstr>
      <vt:lpstr>Initial Assessment Guide</vt:lpstr>
      <vt:lpstr>Primary Assessment</vt:lpstr>
      <vt:lpstr>Secondary Assessment</vt:lpstr>
      <vt:lpstr>Triage Assessment</vt:lpstr>
      <vt:lpstr>Emergent</vt:lpstr>
      <vt:lpstr>Emergent (continued)</vt:lpstr>
      <vt:lpstr>Urgent </vt:lpstr>
      <vt:lpstr>Non-Urgent</vt:lpstr>
      <vt:lpstr>Patient’s Condition</vt:lpstr>
      <vt:lpstr>Universal Precautions</vt:lpstr>
      <vt:lpstr>3 Types of Precautions</vt:lpstr>
      <vt:lpstr>Pathogens Requiring Airborne Precautions</vt:lpstr>
      <vt:lpstr>Airborne Precautions Management</vt:lpstr>
      <vt:lpstr>Pathogens Requiring Contact Precautions</vt:lpstr>
    </vt:vector>
  </TitlesOfParts>
  <Company>lsuhsc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SPM 200  Skills Lab 8</dc:title>
  <dc:creator>Daryl Lofaso</dc:creator>
  <cp:lastModifiedBy>Daryl Lofaso</cp:lastModifiedBy>
  <cp:revision>53</cp:revision>
  <dcterms:created xsi:type="dcterms:W3CDTF">2012-06-04T13:59:03Z</dcterms:created>
  <dcterms:modified xsi:type="dcterms:W3CDTF">2016-07-25T14:18:27Z</dcterms:modified>
</cp:coreProperties>
</file>