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2" r:id="rId8"/>
    <p:sldId id="268" r:id="rId9"/>
    <p:sldId id="269" r:id="rId10"/>
    <p:sldId id="263" r:id="rId11"/>
    <p:sldId id="265" r:id="rId12"/>
    <p:sldId id="264" r:id="rId13"/>
    <p:sldId id="267" r:id="rId14"/>
    <p:sldId id="261" r:id="rId15"/>
    <p:sldId id="270" r:id="rId16"/>
    <p:sldId id="271" r:id="rId17"/>
    <p:sldId id="272" r:id="rId18"/>
    <p:sldId id="273" r:id="rId19"/>
    <p:sldId id="275" r:id="rId20"/>
    <p:sldId id="274" r:id="rId21"/>
    <p:sldId id="276" r:id="rId22"/>
    <p:sldId id="277" r:id="rId23"/>
    <p:sldId id="278" r:id="rId24"/>
    <p:sldId id="279" r:id="rId25"/>
    <p:sldId id="288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9E4A-C0D5-A04C-AD67-4F0C169C86F0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AE396-FC07-2045-BC25-81CDE15C26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9E4A-C0D5-A04C-AD67-4F0C169C86F0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AE396-FC07-2045-BC25-81CDE15C26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9E4A-C0D5-A04C-AD67-4F0C169C86F0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AE396-FC07-2045-BC25-81CDE15C26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9E4A-C0D5-A04C-AD67-4F0C169C86F0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AE396-FC07-2045-BC25-81CDE15C26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9E4A-C0D5-A04C-AD67-4F0C169C86F0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AE396-FC07-2045-BC25-81CDE15C26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9E4A-C0D5-A04C-AD67-4F0C169C86F0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AE396-FC07-2045-BC25-81CDE15C26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9E4A-C0D5-A04C-AD67-4F0C169C86F0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AE396-FC07-2045-BC25-81CDE15C26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9E4A-C0D5-A04C-AD67-4F0C169C86F0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AE396-FC07-2045-BC25-81CDE15C26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9E4A-C0D5-A04C-AD67-4F0C169C86F0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AE396-FC07-2045-BC25-81CDE15C26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9E4A-C0D5-A04C-AD67-4F0C169C86F0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AE396-FC07-2045-BC25-81CDE15C26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9E4A-C0D5-A04C-AD67-4F0C169C86F0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AE396-FC07-2045-BC25-81CDE15C26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29E4A-C0D5-A04C-AD67-4F0C169C86F0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AE396-FC07-2045-BC25-81CDE15C26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Board Questions and Answers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patients with intrinsic brainstem </a:t>
            </a:r>
            <a:r>
              <a:rPr lang="en-US" dirty="0" err="1" smtClean="0"/>
              <a:t>gliomas</a:t>
            </a:r>
            <a:r>
              <a:rPr lang="en-US" dirty="0" smtClean="0"/>
              <a:t> initially present with:</a:t>
            </a:r>
          </a:p>
          <a:p>
            <a:pPr lvl="1"/>
            <a:r>
              <a:rPr lang="en-US" dirty="0" smtClean="0"/>
              <a:t>Cranial neuropathies</a:t>
            </a:r>
          </a:p>
          <a:p>
            <a:pPr lvl="1"/>
            <a:r>
              <a:rPr lang="en-US" dirty="0" smtClean="0"/>
              <a:t>Headache</a:t>
            </a:r>
          </a:p>
          <a:p>
            <a:pPr lvl="1"/>
            <a:r>
              <a:rPr lang="en-US" dirty="0" smtClean="0"/>
              <a:t>Hydrocephalus</a:t>
            </a:r>
          </a:p>
          <a:p>
            <a:pPr lvl="1"/>
            <a:r>
              <a:rPr lang="en-US" dirty="0" smtClean="0"/>
              <a:t>Nausea and vomiting</a:t>
            </a:r>
          </a:p>
          <a:p>
            <a:pPr lvl="1"/>
            <a:r>
              <a:rPr lang="en-US" dirty="0" err="1" smtClean="0"/>
              <a:t>Papilledema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Cranial nerve palsies and weakness/ataxia (in that order) are the initial symptoms</a:t>
            </a:r>
          </a:p>
          <a:p>
            <a:r>
              <a:rPr lang="en-US" dirty="0" smtClean="0"/>
              <a:t>Headache, N/V, </a:t>
            </a:r>
            <a:r>
              <a:rPr lang="en-US" dirty="0" err="1" smtClean="0"/>
              <a:t>Papilledema</a:t>
            </a:r>
            <a:r>
              <a:rPr lang="en-US" dirty="0" smtClean="0"/>
              <a:t> are late findings.</a:t>
            </a:r>
          </a:p>
          <a:p>
            <a:pPr lvl="1"/>
            <a:r>
              <a:rPr lang="en-US" dirty="0" smtClean="0"/>
              <a:t>These are symptoms related to hydrocephalus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of the following is characteristic of complex regional pain syndrome II (</a:t>
            </a:r>
            <a:r>
              <a:rPr lang="en-US" dirty="0" err="1" smtClean="0"/>
              <a:t>causalgia</a:t>
            </a:r>
            <a:r>
              <a:rPr lang="en-US" dirty="0" smtClean="0"/>
              <a:t>) </a:t>
            </a:r>
            <a:r>
              <a:rPr lang="en-US" i="1" dirty="0" smtClean="0"/>
              <a:t>except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Atrophic changes in the limb</a:t>
            </a:r>
          </a:p>
          <a:p>
            <a:pPr lvl="1"/>
            <a:r>
              <a:rPr lang="en-US" dirty="0" err="1" smtClean="0"/>
              <a:t>Hypesthesia</a:t>
            </a:r>
            <a:endParaRPr lang="en-US" dirty="0" smtClean="0"/>
          </a:p>
          <a:p>
            <a:pPr lvl="1"/>
            <a:r>
              <a:rPr lang="en-US" dirty="0" smtClean="0"/>
              <a:t>Increased sweating</a:t>
            </a:r>
          </a:p>
          <a:p>
            <a:pPr lvl="1"/>
            <a:r>
              <a:rPr lang="en-US" dirty="0" smtClean="0"/>
              <a:t>Lack of major motor deficit</a:t>
            </a:r>
          </a:p>
          <a:p>
            <a:pPr lvl="1"/>
            <a:r>
              <a:rPr lang="en-US" dirty="0" smtClean="0"/>
              <a:t>Good relief with sympathetic block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7</a:t>
            </a:r>
            <a:endParaRPr lang="en-US" dirty="0"/>
          </a:p>
        </p:txBody>
      </p:sp>
      <p:pic>
        <p:nvPicPr>
          <p:cNvPr id="4" name="Content Placeholder 3" descr="CRPS.tiff"/>
          <p:cNvPicPr>
            <a:picLocks noGrp="1" noChangeAspect="1"/>
          </p:cNvPicPr>
          <p:nvPr>
            <p:ph idx="1"/>
          </p:nvPr>
        </p:nvPicPr>
        <p:blipFill>
          <a:blip r:embed="rId2"/>
          <a:srcRect t="-30670" b="-30670"/>
          <a:stretch>
            <a:fillRect/>
          </a:stretch>
        </p:blipFill>
        <p:spPr>
          <a:xfrm>
            <a:off x="457200" y="1600200"/>
            <a:ext cx="8229600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8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For the following questions, match the description with the structure.</a:t>
            </a:r>
          </a:p>
          <a:p>
            <a:pPr lvl="1"/>
            <a:r>
              <a:rPr lang="en-US" dirty="0" smtClean="0"/>
              <a:t>A. </a:t>
            </a:r>
            <a:r>
              <a:rPr lang="en-US" dirty="0" err="1" smtClean="0"/>
              <a:t>Dermoid</a:t>
            </a:r>
            <a:r>
              <a:rPr lang="en-US" dirty="0" smtClean="0"/>
              <a:t> cyst</a:t>
            </a:r>
          </a:p>
          <a:p>
            <a:pPr lvl="1"/>
            <a:r>
              <a:rPr lang="en-US" dirty="0" smtClean="0"/>
              <a:t>B. </a:t>
            </a:r>
            <a:r>
              <a:rPr lang="en-US" dirty="0" err="1" smtClean="0"/>
              <a:t>Epidermoid</a:t>
            </a:r>
            <a:r>
              <a:rPr lang="en-US" dirty="0" smtClean="0"/>
              <a:t> cyst</a:t>
            </a:r>
          </a:p>
          <a:p>
            <a:pPr lvl="1"/>
            <a:r>
              <a:rPr lang="en-US" dirty="0" smtClean="0"/>
              <a:t>C. both</a:t>
            </a:r>
          </a:p>
          <a:p>
            <a:pPr lvl="1"/>
            <a:r>
              <a:rPr lang="en-US" dirty="0" smtClean="0"/>
              <a:t>D. Neither	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1. Bacterial meningitis</a:t>
            </a:r>
          </a:p>
          <a:p>
            <a:r>
              <a:rPr lang="en-US" dirty="0" smtClean="0"/>
              <a:t>2. Aseptic meningitis</a:t>
            </a:r>
          </a:p>
          <a:p>
            <a:r>
              <a:rPr lang="en-US" dirty="0" smtClean="0"/>
              <a:t>3. Associated congenital malformations</a:t>
            </a:r>
          </a:p>
          <a:p>
            <a:r>
              <a:rPr lang="en-US" dirty="0" smtClean="0"/>
              <a:t>4. Most often midline</a:t>
            </a:r>
          </a:p>
          <a:p>
            <a:r>
              <a:rPr lang="en-US" dirty="0" smtClean="0"/>
              <a:t>5. Responsive to radiation therapy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Dermoid</a:t>
            </a:r>
            <a:r>
              <a:rPr lang="en-US" dirty="0" smtClean="0"/>
              <a:t> Cyst:</a:t>
            </a:r>
          </a:p>
          <a:p>
            <a:pPr lvl="1"/>
            <a:r>
              <a:rPr lang="en-US" dirty="0" smtClean="0"/>
              <a:t>Occur in midline (</a:t>
            </a:r>
            <a:r>
              <a:rPr lang="en-US" dirty="0" err="1" smtClean="0"/>
              <a:t>lumbosacral</a:t>
            </a:r>
            <a:r>
              <a:rPr lang="en-US" dirty="0" smtClean="0"/>
              <a:t> spine, </a:t>
            </a:r>
            <a:r>
              <a:rPr lang="en-US" dirty="0" err="1" smtClean="0"/>
              <a:t>parasellar</a:t>
            </a:r>
            <a:r>
              <a:rPr lang="en-US" dirty="0" smtClean="0"/>
              <a:t>, post. </a:t>
            </a:r>
            <a:r>
              <a:rPr lang="en-US" dirty="0" err="1" smtClean="0"/>
              <a:t>Fossa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Capsular calcification sometimes bright on T1</a:t>
            </a:r>
          </a:p>
          <a:p>
            <a:pPr lvl="1"/>
            <a:r>
              <a:rPr lang="en-US" dirty="0" smtClean="0"/>
              <a:t>0.3% brain tumors</a:t>
            </a:r>
          </a:p>
          <a:p>
            <a:pPr lvl="1"/>
            <a:r>
              <a:rPr lang="en-US" dirty="0" smtClean="0"/>
              <a:t>Occur when cell rests with dermal and epidermal </a:t>
            </a:r>
            <a:r>
              <a:rPr lang="en-US" dirty="0" err="1" smtClean="0"/>
              <a:t>componenets</a:t>
            </a:r>
            <a:r>
              <a:rPr lang="en-US" dirty="0" smtClean="0"/>
              <a:t> are included in neural ectoderm</a:t>
            </a:r>
          </a:p>
          <a:p>
            <a:pPr lvl="1"/>
            <a:r>
              <a:rPr lang="en-US" dirty="0" smtClean="0"/>
              <a:t>Communication with exterior predisposes to bacterial meningitis</a:t>
            </a:r>
          </a:p>
          <a:p>
            <a:pPr lvl="1"/>
            <a:r>
              <a:rPr lang="en-US" dirty="0" smtClean="0"/>
              <a:t>Seen mostly in </a:t>
            </a:r>
            <a:r>
              <a:rPr lang="en-US" dirty="0" err="1" smtClean="0"/>
              <a:t>peds</a:t>
            </a:r>
            <a:r>
              <a:rPr lang="en-US" dirty="0" smtClean="0"/>
              <a:t>-congenital malformations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Epidermoid</a:t>
            </a:r>
            <a:r>
              <a:rPr lang="en-US" dirty="0" smtClean="0"/>
              <a:t> Cyst:</a:t>
            </a:r>
          </a:p>
          <a:p>
            <a:pPr lvl="1"/>
            <a:r>
              <a:rPr lang="en-US" dirty="0" smtClean="0"/>
              <a:t>Found off midline (CPA, </a:t>
            </a:r>
            <a:r>
              <a:rPr lang="en-US" dirty="0" err="1" smtClean="0"/>
              <a:t>parasellar</a:t>
            </a:r>
            <a:r>
              <a:rPr lang="en-US" dirty="0" smtClean="0"/>
              <a:t>, middle </a:t>
            </a:r>
            <a:r>
              <a:rPr lang="en-US" dirty="0" err="1" smtClean="0"/>
              <a:t>fossa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Signal characteristics of </a:t>
            </a:r>
            <a:r>
              <a:rPr lang="en-US" dirty="0" err="1" smtClean="0"/>
              <a:t>csf</a:t>
            </a:r>
            <a:r>
              <a:rPr lang="en-US" dirty="0" smtClean="0"/>
              <a:t>-increased signal on </a:t>
            </a:r>
            <a:r>
              <a:rPr lang="en-US" dirty="0" err="1" smtClean="0"/>
              <a:t>dwi</a:t>
            </a:r>
            <a:endParaRPr lang="en-US" dirty="0" smtClean="0"/>
          </a:p>
          <a:p>
            <a:pPr lvl="1"/>
            <a:r>
              <a:rPr lang="en-US" dirty="0" smtClean="0"/>
              <a:t>Comprise 0.5-1.8% brain tumors</a:t>
            </a:r>
          </a:p>
          <a:p>
            <a:pPr lvl="1"/>
            <a:r>
              <a:rPr lang="en-US" dirty="0" smtClean="0"/>
              <a:t>Result from epidermal cell rests</a:t>
            </a:r>
          </a:p>
          <a:p>
            <a:pPr lvl="1"/>
            <a:r>
              <a:rPr lang="en-US" dirty="0" smtClean="0"/>
              <a:t>Spillage </a:t>
            </a:r>
            <a:r>
              <a:rPr lang="en-US" dirty="0" err="1" smtClean="0"/>
              <a:t>casuses</a:t>
            </a:r>
            <a:r>
              <a:rPr lang="en-US" dirty="0" smtClean="0"/>
              <a:t> aseptic meningitis</a:t>
            </a:r>
          </a:p>
          <a:p>
            <a:pPr lvl="1"/>
            <a:r>
              <a:rPr lang="en-US" dirty="0" smtClean="0"/>
              <a:t>Seen mostly in adults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9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Ventricular enlargement from choroid plexus </a:t>
            </a:r>
            <a:r>
              <a:rPr lang="en-US" dirty="0" err="1" smtClean="0"/>
              <a:t>papillomas</a:t>
            </a:r>
            <a:r>
              <a:rPr lang="en-US" dirty="0" smtClean="0"/>
              <a:t> can be secondary to :</a:t>
            </a:r>
          </a:p>
          <a:p>
            <a:pPr lvl="1"/>
            <a:r>
              <a:rPr lang="en-US" dirty="0" smtClean="0"/>
              <a:t>I. Entrapment of CSF</a:t>
            </a:r>
          </a:p>
          <a:p>
            <a:pPr lvl="1"/>
            <a:r>
              <a:rPr lang="en-US" dirty="0" smtClean="0"/>
              <a:t>II. Decreased absorption of CSF from hemorrhage-</a:t>
            </a:r>
            <a:r>
              <a:rPr lang="en-US" dirty="0" err="1" smtClean="0"/>
              <a:t>indruced</a:t>
            </a:r>
            <a:r>
              <a:rPr lang="en-US" dirty="0" smtClean="0"/>
              <a:t> </a:t>
            </a:r>
            <a:r>
              <a:rPr lang="en-US" dirty="0" err="1" smtClean="0"/>
              <a:t>arachnoiditis</a:t>
            </a:r>
            <a:endParaRPr lang="en-US" dirty="0" smtClean="0"/>
          </a:p>
          <a:p>
            <a:pPr lvl="1"/>
            <a:r>
              <a:rPr lang="en-US" dirty="0" smtClean="0"/>
              <a:t>III. Tumor Growth</a:t>
            </a:r>
          </a:p>
          <a:p>
            <a:pPr lvl="1"/>
            <a:r>
              <a:rPr lang="en-US" dirty="0" smtClean="0"/>
              <a:t>IV. Excessive production of CSF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A. I, II, III</a:t>
            </a:r>
          </a:p>
          <a:p>
            <a:r>
              <a:rPr lang="en-US" dirty="0" smtClean="0"/>
              <a:t>B. I, III</a:t>
            </a:r>
          </a:p>
          <a:p>
            <a:r>
              <a:rPr lang="en-US" dirty="0" smtClean="0"/>
              <a:t>C. II, IV</a:t>
            </a:r>
          </a:p>
          <a:p>
            <a:r>
              <a:rPr lang="en-US" dirty="0" smtClean="0"/>
              <a:t>D. IV</a:t>
            </a:r>
          </a:p>
          <a:p>
            <a:r>
              <a:rPr lang="en-US" dirty="0" smtClean="0"/>
              <a:t>E. all of the above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9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Cause hydrocephalus by obstruction of CSF pathways and overproduction of CSF</a:t>
            </a:r>
          </a:p>
          <a:p>
            <a:r>
              <a:rPr lang="en-US" dirty="0" smtClean="0"/>
              <a:t>Most common in lateral ventricles in children/ fourth ventricle in adults</a:t>
            </a:r>
          </a:p>
          <a:p>
            <a:r>
              <a:rPr lang="en-US" dirty="0" smtClean="0"/>
              <a:t>Vascular tumor that occasionally cause </a:t>
            </a:r>
            <a:r>
              <a:rPr lang="en-US" dirty="0" err="1" smtClean="0"/>
              <a:t>intraventricular</a:t>
            </a:r>
            <a:r>
              <a:rPr lang="en-US" dirty="0" smtClean="0"/>
              <a:t> hemorrhage</a:t>
            </a:r>
          </a:p>
          <a:p>
            <a:r>
              <a:rPr lang="en-US" dirty="0" smtClean="0"/>
              <a:t>Prominent enhancement with contrast-usually show feeding vessels from </a:t>
            </a:r>
            <a:r>
              <a:rPr lang="en-US" dirty="0" err="1" smtClean="0"/>
              <a:t>choroidal</a:t>
            </a:r>
            <a:r>
              <a:rPr lang="en-US" dirty="0" smtClean="0"/>
              <a:t> vessels on angiography.</a:t>
            </a:r>
          </a:p>
          <a:p>
            <a:r>
              <a:rPr lang="en-US" dirty="0" smtClean="0"/>
              <a:t>Surgical removal is the treatment of choice.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10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approach is favored for a patient with an 8 mm acoustic </a:t>
            </a:r>
            <a:r>
              <a:rPr lang="en-US" dirty="0" err="1" smtClean="0"/>
              <a:t>neuroma</a:t>
            </a:r>
            <a:r>
              <a:rPr lang="en-US" dirty="0" smtClean="0"/>
              <a:t> in which hearing preservation is a goal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Good results of hearing preservation have been reported with both the </a:t>
            </a:r>
            <a:r>
              <a:rPr lang="en-US" dirty="0" err="1" smtClean="0"/>
              <a:t>suboccipital</a:t>
            </a:r>
            <a:r>
              <a:rPr lang="en-US" dirty="0" smtClean="0"/>
              <a:t> approach and middle </a:t>
            </a:r>
            <a:r>
              <a:rPr lang="en-US" dirty="0" err="1" smtClean="0"/>
              <a:t>fossa</a:t>
            </a:r>
            <a:r>
              <a:rPr lang="en-US" dirty="0" smtClean="0"/>
              <a:t> approach to acoustic </a:t>
            </a:r>
            <a:r>
              <a:rPr lang="en-US" dirty="0" err="1" smtClean="0"/>
              <a:t>neuromas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The middle </a:t>
            </a:r>
            <a:r>
              <a:rPr lang="en-US" dirty="0" err="1" smtClean="0"/>
              <a:t>fossa</a:t>
            </a:r>
            <a:r>
              <a:rPr lang="en-US" dirty="0" smtClean="0"/>
              <a:t> approach is best used for small laterally placed tumors in the IAC.</a:t>
            </a:r>
          </a:p>
          <a:p>
            <a:pPr lvl="1"/>
            <a:r>
              <a:rPr lang="en-US" dirty="0" smtClean="0"/>
              <a:t>Hearing preservation results ranging from 52% to 100% have been described in the literature.</a:t>
            </a:r>
          </a:p>
          <a:p>
            <a:pPr lvl="1"/>
            <a:r>
              <a:rPr lang="en-US" dirty="0" smtClean="0"/>
              <a:t>The hearing preservation rates for the middle </a:t>
            </a:r>
            <a:r>
              <a:rPr lang="en-US" dirty="0" err="1" smtClean="0"/>
              <a:t>fossa</a:t>
            </a:r>
            <a:r>
              <a:rPr lang="en-US" dirty="0" smtClean="0"/>
              <a:t> approach and </a:t>
            </a:r>
            <a:r>
              <a:rPr lang="en-US" dirty="0" err="1" smtClean="0"/>
              <a:t>suboccipital</a:t>
            </a:r>
            <a:r>
              <a:rPr lang="en-US" dirty="0" smtClean="0"/>
              <a:t> approach were 57% and 47%, respectively</a:t>
            </a:r>
          </a:p>
          <a:p>
            <a:pPr lvl="1"/>
            <a:r>
              <a:rPr lang="en-US" dirty="0" smtClean="0"/>
              <a:t>tumors between 1 and 2 cm, hearing preservation rates for the middle </a:t>
            </a:r>
            <a:r>
              <a:rPr lang="en-US" dirty="0" err="1" smtClean="0"/>
              <a:t>fossa</a:t>
            </a:r>
            <a:r>
              <a:rPr lang="en-US" dirty="0" smtClean="0"/>
              <a:t> approach and </a:t>
            </a:r>
            <a:r>
              <a:rPr lang="en-US" dirty="0" err="1" smtClean="0"/>
              <a:t>retrosigmoid</a:t>
            </a:r>
            <a:r>
              <a:rPr lang="en-US" dirty="0" smtClean="0"/>
              <a:t> approach were 0% and 47%,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 descr="vent anatomy.tif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1287" y="0"/>
            <a:ext cx="4660900" cy="6883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Uncinate</a:t>
            </a:r>
            <a:r>
              <a:rPr lang="en-US" dirty="0" smtClean="0"/>
              <a:t> seizures typically produce:</a:t>
            </a:r>
          </a:p>
          <a:p>
            <a:pPr lvl="1"/>
            <a:r>
              <a:rPr lang="en-US" dirty="0" smtClean="0"/>
              <a:t>A. Auditory hallucinations</a:t>
            </a:r>
          </a:p>
          <a:p>
            <a:pPr lvl="1"/>
            <a:r>
              <a:rPr lang="en-US" dirty="0" smtClean="0"/>
              <a:t>B. Gustatory hallucinations</a:t>
            </a:r>
          </a:p>
          <a:p>
            <a:pPr lvl="1"/>
            <a:r>
              <a:rPr lang="en-US" dirty="0" smtClean="0"/>
              <a:t>C. Olfactory hallucinations</a:t>
            </a:r>
          </a:p>
          <a:p>
            <a:pPr lvl="1"/>
            <a:r>
              <a:rPr lang="en-US" dirty="0" smtClean="0"/>
              <a:t>D. Vertiginous sensations</a:t>
            </a:r>
          </a:p>
          <a:p>
            <a:pPr lvl="1"/>
            <a:r>
              <a:rPr lang="en-US" dirty="0" smtClean="0"/>
              <a:t>E. Visual seizures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C. Olfactory hallucinations.</a:t>
            </a:r>
          </a:p>
          <a:p>
            <a:pPr lvl="1"/>
            <a:r>
              <a:rPr lang="en-US" dirty="0" smtClean="0"/>
              <a:t>olfactory auras are more commonly associated with temporal lobe tumors (</a:t>
            </a:r>
            <a:r>
              <a:rPr lang="en-US" dirty="0" err="1" smtClean="0"/>
              <a:t>hamartomas</a:t>
            </a:r>
            <a:r>
              <a:rPr lang="en-US" dirty="0" smtClean="0"/>
              <a:t> and </a:t>
            </a:r>
            <a:r>
              <a:rPr lang="en-US" dirty="0" err="1" smtClean="0"/>
              <a:t>gliomas</a:t>
            </a:r>
            <a:r>
              <a:rPr lang="en-US" smtClean="0"/>
              <a:t>) </a:t>
            </a:r>
            <a:r>
              <a:rPr lang="en-US" dirty="0" smtClean="0"/>
              <a:t>than with other causes of temporal lobe epilepsy</a:t>
            </a:r>
          </a:p>
          <a:p>
            <a:pPr lvl="1"/>
            <a:r>
              <a:rPr lang="en-US" dirty="0" smtClean="0"/>
              <a:t>pathway may be from the </a:t>
            </a:r>
            <a:r>
              <a:rPr lang="en-US" dirty="0" err="1" smtClean="0"/>
              <a:t>amygdala</a:t>
            </a:r>
            <a:r>
              <a:rPr lang="en-US" dirty="0" smtClean="0"/>
              <a:t> which receives input from the olfactory tract to the </a:t>
            </a:r>
            <a:r>
              <a:rPr lang="en-US" dirty="0" err="1" smtClean="0"/>
              <a:t>corticomedial</a:t>
            </a:r>
            <a:r>
              <a:rPr lang="en-US" dirty="0" smtClean="0"/>
              <a:t> nucleus under the </a:t>
            </a:r>
            <a:r>
              <a:rPr lang="en-US" dirty="0" err="1" smtClean="0"/>
              <a:t>pyriform</a:t>
            </a:r>
            <a:r>
              <a:rPr lang="en-US" dirty="0" smtClean="0"/>
              <a:t> cortex</a:t>
            </a:r>
          </a:p>
          <a:p>
            <a:pPr lvl="2"/>
            <a:r>
              <a:rPr lang="en-US" dirty="0" err="1" smtClean="0"/>
              <a:t>pyriform</a:t>
            </a:r>
            <a:r>
              <a:rPr lang="en-US" dirty="0" smtClean="0"/>
              <a:t> cortex is the primary olfactory cortex	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12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Match the description with the structure</a:t>
            </a:r>
          </a:p>
          <a:p>
            <a:pPr lvl="1"/>
            <a:r>
              <a:rPr lang="en-US" dirty="0" smtClean="0"/>
              <a:t>A. </a:t>
            </a:r>
            <a:r>
              <a:rPr lang="en-US" dirty="0" err="1" smtClean="0"/>
              <a:t>Calcarine</a:t>
            </a:r>
            <a:r>
              <a:rPr lang="en-US" dirty="0" smtClean="0"/>
              <a:t> </a:t>
            </a:r>
            <a:r>
              <a:rPr lang="en-US" dirty="0" err="1" smtClean="0"/>
              <a:t>sulcus</a:t>
            </a:r>
            <a:endParaRPr lang="en-US" dirty="0" smtClean="0"/>
          </a:p>
          <a:p>
            <a:pPr lvl="1"/>
            <a:r>
              <a:rPr lang="en-US" dirty="0" smtClean="0"/>
              <a:t>B. Lateral </a:t>
            </a:r>
            <a:r>
              <a:rPr lang="en-US" dirty="0" err="1" smtClean="0"/>
              <a:t>mesencephalic</a:t>
            </a:r>
            <a:r>
              <a:rPr lang="en-US" dirty="0" smtClean="0"/>
              <a:t> </a:t>
            </a:r>
            <a:r>
              <a:rPr lang="en-US" dirty="0" err="1" smtClean="0"/>
              <a:t>sulcus</a:t>
            </a:r>
            <a:endParaRPr lang="en-US" dirty="0" smtClean="0"/>
          </a:p>
          <a:p>
            <a:pPr lvl="1"/>
            <a:r>
              <a:rPr lang="en-US" dirty="0" smtClean="0"/>
              <a:t>C. Posterior communicating artery</a:t>
            </a:r>
          </a:p>
          <a:p>
            <a:pPr lvl="1"/>
            <a:r>
              <a:rPr lang="en-US" dirty="0" smtClean="0"/>
              <a:t>D. </a:t>
            </a:r>
            <a:r>
              <a:rPr lang="en-US" dirty="0" err="1" smtClean="0"/>
              <a:t>Tectal</a:t>
            </a:r>
            <a:r>
              <a:rPr lang="en-US" dirty="0" smtClean="0"/>
              <a:t> plate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Separates the P1 and P2A segments of the PCA</a:t>
            </a:r>
          </a:p>
          <a:p>
            <a:r>
              <a:rPr lang="en-US" dirty="0" smtClean="0"/>
              <a:t>Separates the P2A and P2P segments of the PCA</a:t>
            </a:r>
          </a:p>
          <a:p>
            <a:r>
              <a:rPr lang="en-US" dirty="0" smtClean="0"/>
              <a:t>Separates the P2P and P3 segments of the PCA</a:t>
            </a:r>
          </a:p>
          <a:p>
            <a:r>
              <a:rPr lang="en-US" dirty="0" smtClean="0"/>
              <a:t>Separates the P3 and P4 segments of the PCA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12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PCA was divided into four segments: </a:t>
            </a:r>
          </a:p>
          <a:p>
            <a:pPr lvl="1"/>
            <a:r>
              <a:rPr lang="en-US" dirty="0" smtClean="0"/>
              <a:t>P1 was the segment proximal to the posterior communicating artery (</a:t>
            </a:r>
            <a:r>
              <a:rPr lang="en-US" dirty="0" err="1" smtClean="0"/>
              <a:t>PCoA</a:t>
            </a:r>
            <a:r>
              <a:rPr lang="en-US" dirty="0" smtClean="0"/>
              <a:t>); </a:t>
            </a:r>
          </a:p>
          <a:p>
            <a:pPr lvl="1"/>
            <a:r>
              <a:rPr lang="en-US" dirty="0" smtClean="0"/>
              <a:t>P2 extended from the </a:t>
            </a:r>
            <a:r>
              <a:rPr lang="en-US" dirty="0" err="1" smtClean="0"/>
              <a:t>PCoA</a:t>
            </a:r>
            <a:r>
              <a:rPr lang="en-US" dirty="0" smtClean="0"/>
              <a:t> to the posterior margin of the midbrain and was subdivided into an equal anterior (P2A) and posterior (P2P) half; </a:t>
            </a:r>
          </a:p>
          <a:p>
            <a:pPr lvl="1"/>
            <a:r>
              <a:rPr lang="en-US" dirty="0" smtClean="0"/>
              <a:t>P3 began at the posterior midbrain, ran within the </a:t>
            </a:r>
            <a:r>
              <a:rPr lang="en-US" dirty="0" err="1" smtClean="0"/>
              <a:t>quadrigeminal</a:t>
            </a:r>
            <a:r>
              <a:rPr lang="en-US" dirty="0" smtClean="0"/>
              <a:t> cistern, and ended at the anterior limit of the </a:t>
            </a:r>
            <a:r>
              <a:rPr lang="en-US" dirty="0" err="1" smtClean="0"/>
              <a:t>calcarine</a:t>
            </a:r>
            <a:r>
              <a:rPr lang="en-US" dirty="0" smtClean="0"/>
              <a:t> fissure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radial nerve or one of its branches innervates each of the following </a:t>
            </a:r>
            <a:r>
              <a:rPr lang="en-US" i="1" dirty="0" smtClean="0"/>
              <a:t>except</a:t>
            </a:r>
            <a:r>
              <a:rPr lang="en-US" dirty="0" smtClean="0"/>
              <a:t> the:</a:t>
            </a:r>
          </a:p>
          <a:p>
            <a:pPr lvl="1"/>
            <a:r>
              <a:rPr lang="en-US" dirty="0" smtClean="0"/>
              <a:t>A. Abductor </a:t>
            </a:r>
            <a:r>
              <a:rPr lang="en-US" dirty="0" err="1" smtClean="0"/>
              <a:t>pollicis</a:t>
            </a:r>
            <a:r>
              <a:rPr lang="en-US" dirty="0" smtClean="0"/>
              <a:t> </a:t>
            </a:r>
            <a:r>
              <a:rPr lang="en-US" dirty="0" err="1" smtClean="0"/>
              <a:t>longus</a:t>
            </a:r>
            <a:endParaRPr lang="en-US" dirty="0" smtClean="0"/>
          </a:p>
          <a:p>
            <a:pPr lvl="1"/>
            <a:r>
              <a:rPr lang="en-US" dirty="0" smtClean="0"/>
              <a:t>B. Adductor </a:t>
            </a:r>
            <a:r>
              <a:rPr lang="en-US" dirty="0" err="1" smtClean="0"/>
              <a:t>pollicis</a:t>
            </a:r>
            <a:endParaRPr lang="en-US" dirty="0" smtClean="0"/>
          </a:p>
          <a:p>
            <a:pPr lvl="1"/>
            <a:r>
              <a:rPr lang="en-US" dirty="0" smtClean="0"/>
              <a:t>C. </a:t>
            </a:r>
            <a:r>
              <a:rPr lang="en-US" dirty="0" err="1" smtClean="0"/>
              <a:t>Brachioradialis</a:t>
            </a:r>
            <a:endParaRPr lang="en-US" dirty="0" smtClean="0"/>
          </a:p>
          <a:p>
            <a:pPr lvl="1"/>
            <a:r>
              <a:rPr lang="en-US" dirty="0" smtClean="0"/>
              <a:t>D. Extensor </a:t>
            </a:r>
            <a:r>
              <a:rPr lang="en-US" dirty="0" err="1" smtClean="0"/>
              <a:t>pollicis</a:t>
            </a:r>
            <a:r>
              <a:rPr lang="en-US" dirty="0" smtClean="0"/>
              <a:t> </a:t>
            </a:r>
            <a:r>
              <a:rPr lang="en-US" dirty="0" err="1" smtClean="0"/>
              <a:t>brevis</a:t>
            </a:r>
            <a:endParaRPr lang="en-US" dirty="0" smtClean="0"/>
          </a:p>
          <a:p>
            <a:pPr lvl="1"/>
            <a:r>
              <a:rPr lang="en-US" dirty="0" smtClean="0"/>
              <a:t>E. </a:t>
            </a:r>
            <a:r>
              <a:rPr lang="en-US" dirty="0" err="1" smtClean="0"/>
              <a:t>Supinator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rachial plexus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19383" r="-19383"/>
          <a:stretch>
            <a:fillRect/>
          </a:stretch>
        </p:blipFill>
        <p:spPr/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Musculocutaneous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Coracobrachialis</a:t>
            </a:r>
            <a:r>
              <a:rPr lang="en-US" dirty="0" smtClean="0"/>
              <a:t>, biceps </a:t>
            </a:r>
            <a:r>
              <a:rPr lang="en-US" dirty="0" err="1" smtClean="0"/>
              <a:t>brachii</a:t>
            </a:r>
            <a:r>
              <a:rPr lang="en-US" dirty="0" smtClean="0"/>
              <a:t>, </a:t>
            </a:r>
            <a:r>
              <a:rPr lang="en-US" dirty="0" err="1" smtClean="0"/>
              <a:t>brachialis</a:t>
            </a:r>
            <a:endParaRPr lang="en-US" dirty="0" smtClean="0"/>
          </a:p>
          <a:p>
            <a:r>
              <a:rPr lang="en-US" dirty="0" err="1" smtClean="0"/>
              <a:t>Axillary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Teres</a:t>
            </a:r>
            <a:r>
              <a:rPr lang="en-US" dirty="0" smtClean="0"/>
              <a:t> minor and deltoid</a:t>
            </a:r>
          </a:p>
          <a:p>
            <a:r>
              <a:rPr lang="en-US" dirty="0" smtClean="0"/>
              <a:t>Radial:</a:t>
            </a:r>
          </a:p>
          <a:p>
            <a:pPr lvl="1"/>
            <a:r>
              <a:rPr lang="en-US" dirty="0" smtClean="0"/>
              <a:t>Triceps, </a:t>
            </a:r>
            <a:r>
              <a:rPr lang="en-US" dirty="0" err="1" smtClean="0"/>
              <a:t>anconeus</a:t>
            </a:r>
            <a:r>
              <a:rPr lang="en-US" dirty="0" smtClean="0"/>
              <a:t>, </a:t>
            </a:r>
            <a:r>
              <a:rPr lang="en-US" dirty="0" err="1" smtClean="0"/>
              <a:t>brachioradialis</a:t>
            </a:r>
            <a:r>
              <a:rPr lang="en-US" dirty="0" smtClean="0"/>
              <a:t>, </a:t>
            </a:r>
            <a:r>
              <a:rPr lang="en-US" dirty="0" err="1" smtClean="0"/>
              <a:t>extesnor</a:t>
            </a:r>
            <a:r>
              <a:rPr lang="en-US" dirty="0" smtClean="0"/>
              <a:t> </a:t>
            </a:r>
            <a:r>
              <a:rPr lang="en-US" dirty="0" err="1" smtClean="0"/>
              <a:t>carpi</a:t>
            </a:r>
            <a:r>
              <a:rPr lang="en-US" dirty="0" smtClean="0"/>
              <a:t> </a:t>
            </a:r>
            <a:r>
              <a:rPr lang="en-US" dirty="0" err="1" smtClean="0"/>
              <a:t>radialis</a:t>
            </a:r>
            <a:r>
              <a:rPr lang="en-US" dirty="0" smtClean="0"/>
              <a:t> (</a:t>
            </a:r>
            <a:r>
              <a:rPr lang="en-US" dirty="0" err="1" smtClean="0"/>
              <a:t>brevis/longus</a:t>
            </a:r>
            <a:r>
              <a:rPr lang="en-US" dirty="0" smtClean="0"/>
              <a:t>), </a:t>
            </a:r>
            <a:r>
              <a:rPr lang="en-US" dirty="0" err="1" smtClean="0"/>
              <a:t>supinator</a:t>
            </a:r>
            <a:endParaRPr lang="en-US" dirty="0" smtClean="0"/>
          </a:p>
          <a:p>
            <a:pPr lvl="1"/>
            <a:r>
              <a:rPr lang="en-US" dirty="0" smtClean="0"/>
              <a:t>PIN: abductor </a:t>
            </a:r>
            <a:r>
              <a:rPr lang="en-US" dirty="0" err="1" smtClean="0"/>
              <a:t>pollicis</a:t>
            </a:r>
            <a:r>
              <a:rPr lang="en-US" dirty="0" smtClean="0"/>
              <a:t> </a:t>
            </a:r>
            <a:r>
              <a:rPr lang="en-US" dirty="0" err="1" smtClean="0"/>
              <a:t>longus</a:t>
            </a:r>
            <a:r>
              <a:rPr lang="en-US" dirty="0" smtClean="0"/>
              <a:t>, extensor </a:t>
            </a:r>
            <a:r>
              <a:rPr lang="en-US" dirty="0" err="1" smtClean="0"/>
              <a:t>pollicis</a:t>
            </a:r>
            <a:r>
              <a:rPr lang="en-US" dirty="0" smtClean="0"/>
              <a:t> </a:t>
            </a:r>
            <a:r>
              <a:rPr lang="en-US" dirty="0" err="1" smtClean="0"/>
              <a:t>longus/brevis</a:t>
            </a:r>
            <a:r>
              <a:rPr lang="en-US" dirty="0" smtClean="0"/>
              <a:t>, extensor indices, extensor </a:t>
            </a:r>
            <a:r>
              <a:rPr lang="en-US" dirty="0" err="1" smtClean="0"/>
              <a:t>carpi</a:t>
            </a:r>
            <a:r>
              <a:rPr lang="en-US" dirty="0" smtClean="0"/>
              <a:t> </a:t>
            </a:r>
            <a:r>
              <a:rPr lang="en-US" dirty="0" err="1" smtClean="0"/>
              <a:t>ulnaris</a:t>
            </a:r>
            <a:r>
              <a:rPr lang="en-US" dirty="0" smtClean="0"/>
              <a:t>, extensor </a:t>
            </a:r>
            <a:r>
              <a:rPr lang="en-US" dirty="0" err="1" smtClean="0"/>
              <a:t>digitorum</a:t>
            </a:r>
            <a:r>
              <a:rPr lang="en-US" dirty="0" smtClean="0"/>
              <a:t>, extensor </a:t>
            </a:r>
            <a:r>
              <a:rPr lang="en-US" dirty="0" err="1" smtClean="0"/>
              <a:t>digiti</a:t>
            </a:r>
            <a:r>
              <a:rPr lang="en-US" dirty="0" smtClean="0"/>
              <a:t> </a:t>
            </a:r>
            <a:r>
              <a:rPr lang="en-US" dirty="0" err="1" smtClean="0"/>
              <a:t>minimi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Median:</a:t>
            </a:r>
          </a:p>
          <a:p>
            <a:pPr lvl="1"/>
            <a:r>
              <a:rPr lang="en-US" dirty="0" smtClean="0"/>
              <a:t>Flexor </a:t>
            </a:r>
            <a:r>
              <a:rPr lang="en-US" dirty="0" err="1" smtClean="0"/>
              <a:t>carpi</a:t>
            </a:r>
            <a:r>
              <a:rPr lang="en-US" dirty="0" smtClean="0"/>
              <a:t> </a:t>
            </a:r>
            <a:r>
              <a:rPr lang="en-US" dirty="0" err="1" smtClean="0"/>
              <a:t>radialis</a:t>
            </a:r>
            <a:r>
              <a:rPr lang="en-US" dirty="0" smtClean="0"/>
              <a:t>, </a:t>
            </a:r>
            <a:r>
              <a:rPr lang="en-US" dirty="0" err="1" smtClean="0"/>
              <a:t>palmaris</a:t>
            </a:r>
            <a:r>
              <a:rPr lang="en-US" dirty="0" smtClean="0"/>
              <a:t> </a:t>
            </a:r>
            <a:r>
              <a:rPr lang="en-US" dirty="0" err="1" smtClean="0"/>
              <a:t>longus</a:t>
            </a:r>
            <a:r>
              <a:rPr lang="en-US" dirty="0" smtClean="0"/>
              <a:t>, flexor </a:t>
            </a:r>
            <a:r>
              <a:rPr lang="en-US" dirty="0" err="1" smtClean="0"/>
              <a:t>pollicis</a:t>
            </a:r>
            <a:r>
              <a:rPr lang="en-US" dirty="0" smtClean="0"/>
              <a:t> </a:t>
            </a:r>
            <a:r>
              <a:rPr lang="en-US" dirty="0" err="1" smtClean="0"/>
              <a:t>brevis</a:t>
            </a:r>
            <a:r>
              <a:rPr lang="en-US" dirty="0" smtClean="0"/>
              <a:t> (sup head), flexor </a:t>
            </a:r>
            <a:r>
              <a:rPr lang="en-US" dirty="0" err="1" smtClean="0"/>
              <a:t>digitorum</a:t>
            </a:r>
            <a:r>
              <a:rPr lang="en-US" dirty="0" smtClean="0"/>
              <a:t> </a:t>
            </a:r>
            <a:r>
              <a:rPr lang="en-US" dirty="0" err="1" smtClean="0"/>
              <a:t>superficialis</a:t>
            </a:r>
            <a:r>
              <a:rPr lang="en-US" dirty="0" smtClean="0"/>
              <a:t>, flexor </a:t>
            </a:r>
            <a:r>
              <a:rPr lang="en-US" dirty="0" err="1" smtClean="0"/>
              <a:t>digitorum</a:t>
            </a:r>
            <a:r>
              <a:rPr lang="en-US" dirty="0" smtClean="0"/>
              <a:t> </a:t>
            </a:r>
            <a:r>
              <a:rPr lang="en-US" dirty="0" err="1" smtClean="0"/>
              <a:t>profundus</a:t>
            </a:r>
            <a:r>
              <a:rPr lang="en-US" dirty="0" smtClean="0"/>
              <a:t>, abductor </a:t>
            </a:r>
            <a:r>
              <a:rPr lang="en-US" dirty="0" err="1" smtClean="0"/>
              <a:t>pollicis</a:t>
            </a:r>
            <a:r>
              <a:rPr lang="en-US" dirty="0" smtClean="0"/>
              <a:t> </a:t>
            </a:r>
            <a:r>
              <a:rPr lang="en-US" dirty="0" err="1" smtClean="0"/>
              <a:t>brevis</a:t>
            </a:r>
            <a:r>
              <a:rPr lang="en-US" dirty="0" smtClean="0"/>
              <a:t>, </a:t>
            </a:r>
            <a:r>
              <a:rPr lang="en-US" dirty="0" err="1" smtClean="0"/>
              <a:t>opponens</a:t>
            </a:r>
            <a:r>
              <a:rPr lang="en-US" dirty="0" smtClean="0"/>
              <a:t> </a:t>
            </a:r>
            <a:r>
              <a:rPr lang="en-US" dirty="0" err="1" smtClean="0"/>
              <a:t>pollicis</a:t>
            </a:r>
            <a:r>
              <a:rPr lang="en-US" dirty="0" smtClean="0"/>
              <a:t>, </a:t>
            </a:r>
            <a:r>
              <a:rPr lang="en-US" dirty="0" err="1" smtClean="0"/>
              <a:t>lumbricals</a:t>
            </a:r>
            <a:r>
              <a:rPr lang="en-US" dirty="0" smtClean="0"/>
              <a:t> (2,3)</a:t>
            </a:r>
          </a:p>
          <a:p>
            <a:pPr lvl="1"/>
            <a:r>
              <a:rPr lang="en-US" dirty="0" smtClean="0"/>
              <a:t>AIN: flexor </a:t>
            </a:r>
            <a:r>
              <a:rPr lang="en-US" dirty="0" err="1" smtClean="0"/>
              <a:t>pollicis</a:t>
            </a:r>
            <a:r>
              <a:rPr lang="en-US" dirty="0" smtClean="0"/>
              <a:t> </a:t>
            </a:r>
            <a:r>
              <a:rPr lang="en-US" dirty="0" err="1" smtClean="0"/>
              <a:t>longus</a:t>
            </a:r>
            <a:r>
              <a:rPr lang="en-US" dirty="0" smtClean="0"/>
              <a:t>, </a:t>
            </a:r>
            <a:r>
              <a:rPr lang="en-US" dirty="0" err="1" smtClean="0"/>
              <a:t>pronator</a:t>
            </a:r>
            <a:r>
              <a:rPr lang="en-US" dirty="0" smtClean="0"/>
              <a:t> </a:t>
            </a:r>
            <a:r>
              <a:rPr lang="en-US" dirty="0" err="1" smtClean="0"/>
              <a:t>quadratus</a:t>
            </a:r>
            <a:r>
              <a:rPr lang="en-US" dirty="0" smtClean="0"/>
              <a:t>, flexor </a:t>
            </a:r>
            <a:r>
              <a:rPr lang="en-US" dirty="0" err="1" smtClean="0"/>
              <a:t>digitorum</a:t>
            </a:r>
            <a:r>
              <a:rPr lang="en-US" dirty="0" smtClean="0"/>
              <a:t> </a:t>
            </a:r>
            <a:r>
              <a:rPr lang="en-US" dirty="0" err="1" smtClean="0"/>
              <a:t>profundus</a:t>
            </a:r>
            <a:endParaRPr lang="en-US" dirty="0" smtClean="0"/>
          </a:p>
          <a:p>
            <a:r>
              <a:rPr lang="en-US" dirty="0" err="1" smtClean="0"/>
              <a:t>Ulnar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Flexor </a:t>
            </a:r>
            <a:r>
              <a:rPr lang="en-US" dirty="0" err="1" smtClean="0"/>
              <a:t>carpi</a:t>
            </a:r>
            <a:r>
              <a:rPr lang="en-US" dirty="0" smtClean="0"/>
              <a:t> </a:t>
            </a:r>
            <a:r>
              <a:rPr lang="en-US" dirty="0" err="1" smtClean="0"/>
              <a:t>ulnaris</a:t>
            </a:r>
            <a:r>
              <a:rPr lang="en-US" dirty="0" smtClean="0"/>
              <a:t>, flexor </a:t>
            </a:r>
            <a:r>
              <a:rPr lang="en-US" dirty="0" err="1" smtClean="0"/>
              <a:t>digitorum</a:t>
            </a:r>
            <a:r>
              <a:rPr lang="en-US" dirty="0" smtClean="0"/>
              <a:t> </a:t>
            </a:r>
            <a:r>
              <a:rPr lang="en-US" dirty="0" err="1" smtClean="0"/>
              <a:t>profundus</a:t>
            </a:r>
            <a:r>
              <a:rPr lang="en-US" dirty="0" smtClean="0"/>
              <a:t>, adductor </a:t>
            </a:r>
            <a:r>
              <a:rPr lang="en-US" dirty="0" err="1" smtClean="0"/>
              <a:t>pollicis</a:t>
            </a:r>
            <a:r>
              <a:rPr lang="en-US" dirty="0" smtClean="0"/>
              <a:t>, </a:t>
            </a:r>
            <a:r>
              <a:rPr lang="en-US" dirty="0" err="1" smtClean="0"/>
              <a:t>palmaris</a:t>
            </a:r>
            <a:r>
              <a:rPr lang="en-US" dirty="0" smtClean="0"/>
              <a:t> </a:t>
            </a:r>
            <a:r>
              <a:rPr lang="en-US" dirty="0" err="1" smtClean="0"/>
              <a:t>brevis</a:t>
            </a:r>
            <a:r>
              <a:rPr lang="en-US" dirty="0" smtClean="0"/>
              <a:t>, flexor </a:t>
            </a:r>
            <a:r>
              <a:rPr lang="en-US" dirty="0" err="1" smtClean="0"/>
              <a:t>pollicis</a:t>
            </a:r>
            <a:r>
              <a:rPr lang="en-US" dirty="0" smtClean="0"/>
              <a:t> </a:t>
            </a:r>
            <a:r>
              <a:rPr lang="en-US" dirty="0" err="1" smtClean="0"/>
              <a:t>brevis</a:t>
            </a:r>
            <a:r>
              <a:rPr lang="en-US" dirty="0" smtClean="0"/>
              <a:t> (deep head), </a:t>
            </a:r>
            <a:r>
              <a:rPr lang="en-US" dirty="0" err="1" smtClean="0"/>
              <a:t>lumbricals</a:t>
            </a:r>
            <a:r>
              <a:rPr lang="en-US" dirty="0" smtClean="0"/>
              <a:t> (4,5), </a:t>
            </a:r>
            <a:r>
              <a:rPr lang="en-US" dirty="0" err="1" smtClean="0"/>
              <a:t>hypothenar</a:t>
            </a:r>
            <a:r>
              <a:rPr lang="en-US" dirty="0" smtClean="0"/>
              <a:t> muscles, </a:t>
            </a:r>
            <a:r>
              <a:rPr lang="en-US" dirty="0" err="1" smtClean="0"/>
              <a:t>palmar</a:t>
            </a:r>
            <a:r>
              <a:rPr lang="en-US" dirty="0" smtClean="0"/>
              <a:t> and dorsal </a:t>
            </a:r>
            <a:r>
              <a:rPr lang="en-US" dirty="0" err="1" smtClean="0"/>
              <a:t>interossei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Each of the following is true of </a:t>
            </a:r>
            <a:r>
              <a:rPr lang="en-US" dirty="0" err="1" smtClean="0"/>
              <a:t>intraventricular</a:t>
            </a:r>
            <a:r>
              <a:rPr lang="en-US" dirty="0" smtClean="0"/>
              <a:t> hemorrhage in the </a:t>
            </a:r>
            <a:r>
              <a:rPr lang="en-US" dirty="0" err="1" smtClean="0"/>
              <a:t>newbown</a:t>
            </a:r>
            <a:r>
              <a:rPr lang="en-US" dirty="0" smtClean="0"/>
              <a:t> except:</a:t>
            </a:r>
          </a:p>
          <a:p>
            <a:pPr lvl="1"/>
            <a:r>
              <a:rPr lang="en-US" dirty="0" smtClean="0"/>
              <a:t>A. </a:t>
            </a:r>
            <a:r>
              <a:rPr lang="en-US" dirty="0" err="1" smtClean="0"/>
              <a:t>Periventricular</a:t>
            </a:r>
            <a:r>
              <a:rPr lang="en-US" dirty="0" smtClean="0"/>
              <a:t> hemorrhagic infarction is one </a:t>
            </a:r>
            <a:r>
              <a:rPr lang="en-US" dirty="0" err="1" smtClean="0"/>
              <a:t>sequela</a:t>
            </a:r>
            <a:endParaRPr lang="en-US" dirty="0" smtClean="0"/>
          </a:p>
          <a:p>
            <a:pPr lvl="1"/>
            <a:r>
              <a:rPr lang="en-US" dirty="0" smtClean="0"/>
              <a:t>B. </a:t>
            </a:r>
            <a:r>
              <a:rPr lang="en-US" dirty="0" err="1" smtClean="0"/>
              <a:t>Posthemorrhagic</a:t>
            </a:r>
            <a:r>
              <a:rPr lang="en-US" dirty="0" smtClean="0"/>
              <a:t> hydrocephalus can result in </a:t>
            </a:r>
            <a:r>
              <a:rPr lang="en-US" dirty="0" err="1" smtClean="0"/>
              <a:t>peristent</a:t>
            </a:r>
            <a:r>
              <a:rPr lang="en-US" dirty="0" smtClean="0"/>
              <a:t> </a:t>
            </a:r>
            <a:r>
              <a:rPr lang="en-US" dirty="0" err="1" smtClean="0"/>
              <a:t>bradycarida</a:t>
            </a:r>
            <a:r>
              <a:rPr lang="en-US" dirty="0" smtClean="0"/>
              <a:t> and </a:t>
            </a:r>
            <a:r>
              <a:rPr lang="en-US" dirty="0" err="1" smtClean="0"/>
              <a:t>apneic</a:t>
            </a:r>
            <a:r>
              <a:rPr lang="en-US" dirty="0" smtClean="0"/>
              <a:t> spells.</a:t>
            </a:r>
          </a:p>
          <a:p>
            <a:pPr lvl="1"/>
            <a:r>
              <a:rPr lang="en-US" dirty="0" smtClean="0"/>
              <a:t>C. The capillary bed of the germinal matrix is composed of large irregular vessels.</a:t>
            </a:r>
          </a:p>
          <a:p>
            <a:pPr lvl="1"/>
            <a:r>
              <a:rPr lang="en-US" dirty="0" smtClean="0"/>
              <a:t>D. The germinal matrix is the most common site of IVH in the full-term neonate</a:t>
            </a:r>
          </a:p>
          <a:p>
            <a:pPr lvl="1"/>
            <a:r>
              <a:rPr lang="en-US" dirty="0" smtClean="0"/>
              <a:t>E. The risk of IVH is greater in the preterm than in the term infant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most common site of IVH in a full term neonate is the choroid plexus</a:t>
            </a:r>
          </a:p>
          <a:p>
            <a:r>
              <a:rPr lang="en-US" dirty="0" smtClean="0"/>
              <a:t>The most common site of IVH in a pre-term neonate is the germinal matrix</a:t>
            </a:r>
          </a:p>
          <a:p>
            <a:pPr lvl="1"/>
            <a:r>
              <a:rPr lang="en-US" dirty="0" smtClean="0"/>
              <a:t>Pathogenesis of hemorrhage involves hypoxic injury to the fragile microcirculation of the germinal matrix, which leads to loss of </a:t>
            </a:r>
            <a:r>
              <a:rPr lang="en-US" dirty="0" err="1" smtClean="0"/>
              <a:t>autoregulation</a:t>
            </a:r>
            <a:r>
              <a:rPr lang="en-US" dirty="0" smtClean="0"/>
              <a:t>, </a:t>
            </a:r>
            <a:r>
              <a:rPr lang="en-US" dirty="0" err="1" smtClean="0"/>
              <a:t>overperfusion</a:t>
            </a:r>
            <a:r>
              <a:rPr lang="en-US" dirty="0" smtClean="0"/>
              <a:t>, and hemorrhage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ventanatomy2.tif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7791" y="274638"/>
            <a:ext cx="4610100" cy="6210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ossification centers of the </a:t>
            </a:r>
            <a:r>
              <a:rPr lang="en-US" dirty="0" err="1" smtClean="0"/>
              <a:t>odontoid</a:t>
            </a:r>
            <a:r>
              <a:rPr lang="en-US" dirty="0" smtClean="0"/>
              <a:t> consist of:</a:t>
            </a:r>
          </a:p>
          <a:p>
            <a:pPr lvl="1"/>
            <a:r>
              <a:rPr lang="en-US" dirty="0" smtClean="0"/>
              <a:t>A. One primary and two secondary centers</a:t>
            </a:r>
          </a:p>
          <a:p>
            <a:pPr lvl="1"/>
            <a:r>
              <a:rPr lang="en-US" dirty="0" smtClean="0"/>
              <a:t>B. One secondary and three primary centers</a:t>
            </a:r>
          </a:p>
          <a:p>
            <a:pPr lvl="1"/>
            <a:r>
              <a:rPr lang="en-US" dirty="0" smtClean="0"/>
              <a:t>C. Three secondary and one primary center</a:t>
            </a:r>
          </a:p>
          <a:p>
            <a:pPr lvl="1"/>
            <a:r>
              <a:rPr lang="en-US" dirty="0" smtClean="0"/>
              <a:t>D. Two primary centers</a:t>
            </a:r>
          </a:p>
          <a:p>
            <a:pPr lvl="1"/>
            <a:r>
              <a:rPr lang="en-US" dirty="0" smtClean="0"/>
              <a:t>E. Two primary and one secondary center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E. Two primary and one secondary centers</a:t>
            </a:r>
          </a:p>
          <a:p>
            <a:pPr lvl="1"/>
            <a:r>
              <a:rPr lang="en-US" dirty="0" smtClean="0"/>
              <a:t>The secondary center is apical</a:t>
            </a:r>
          </a:p>
          <a:p>
            <a:pPr lvl="1"/>
            <a:r>
              <a:rPr lang="en-US" dirty="0" smtClean="0"/>
              <a:t>The primary centers lie inferiorly on either side of midline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 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most common single-suture </a:t>
            </a:r>
            <a:r>
              <a:rPr lang="en-US" dirty="0" err="1" smtClean="0"/>
              <a:t>synostosis</a:t>
            </a:r>
            <a:r>
              <a:rPr lang="en-US" dirty="0" smtClean="0"/>
              <a:t> is:</a:t>
            </a:r>
          </a:p>
          <a:p>
            <a:pPr lvl="1"/>
            <a:r>
              <a:rPr lang="en-US" dirty="0" smtClean="0"/>
              <a:t>A. Coronal</a:t>
            </a:r>
          </a:p>
          <a:p>
            <a:pPr lvl="1"/>
            <a:r>
              <a:rPr lang="en-US" dirty="0" smtClean="0"/>
              <a:t>B. </a:t>
            </a:r>
            <a:r>
              <a:rPr lang="en-US" dirty="0" err="1" smtClean="0"/>
              <a:t>Lambdoid</a:t>
            </a:r>
            <a:endParaRPr lang="en-US" dirty="0" smtClean="0"/>
          </a:p>
          <a:p>
            <a:pPr lvl="1"/>
            <a:r>
              <a:rPr lang="en-US" dirty="0" smtClean="0"/>
              <a:t>C. </a:t>
            </a:r>
            <a:r>
              <a:rPr lang="en-US" dirty="0" err="1" smtClean="0"/>
              <a:t>Metopic</a:t>
            </a:r>
            <a:endParaRPr lang="en-US" dirty="0" smtClean="0"/>
          </a:p>
          <a:p>
            <a:pPr lvl="1"/>
            <a:r>
              <a:rPr lang="en-US" dirty="0" smtClean="0"/>
              <a:t>D. </a:t>
            </a:r>
            <a:r>
              <a:rPr lang="en-US" dirty="0" err="1" smtClean="0"/>
              <a:t>Sagittal</a:t>
            </a:r>
            <a:endParaRPr lang="en-US" dirty="0" smtClean="0"/>
          </a:p>
          <a:p>
            <a:pPr lvl="1"/>
            <a:r>
              <a:rPr lang="en-US" dirty="0" smtClean="0"/>
              <a:t>E. </a:t>
            </a:r>
            <a:r>
              <a:rPr lang="en-US" dirty="0" err="1" smtClean="0"/>
              <a:t>Sphenozygomatic</a:t>
            </a:r>
            <a:endParaRPr lang="en-US" dirty="0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Sagittal</a:t>
            </a:r>
            <a:r>
              <a:rPr lang="en-US" dirty="0" smtClean="0"/>
              <a:t> (</a:t>
            </a:r>
            <a:r>
              <a:rPr lang="en-US" dirty="0" err="1" smtClean="0"/>
              <a:t>scaphocephaly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Accounts for up to 50% in some studies</a:t>
            </a:r>
          </a:p>
          <a:p>
            <a:pPr lvl="1"/>
            <a:r>
              <a:rPr lang="en-US" dirty="0" smtClean="0"/>
              <a:t>Increased AO skull diameter and narrowed </a:t>
            </a:r>
            <a:r>
              <a:rPr lang="en-US" dirty="0" err="1" smtClean="0"/>
              <a:t>biparietal</a:t>
            </a:r>
            <a:r>
              <a:rPr lang="en-US" dirty="0" smtClean="0"/>
              <a:t> diameter.</a:t>
            </a:r>
          </a:p>
          <a:p>
            <a:r>
              <a:rPr lang="en-US" dirty="0" smtClean="0"/>
              <a:t>Coronal </a:t>
            </a:r>
            <a:r>
              <a:rPr lang="en-US" dirty="0" err="1" smtClean="0"/>
              <a:t>synostosis</a:t>
            </a:r>
            <a:endParaRPr lang="en-US" dirty="0" smtClean="0"/>
          </a:p>
          <a:p>
            <a:pPr lvl="1"/>
            <a:r>
              <a:rPr lang="en-US" dirty="0" err="1" smtClean="0"/>
              <a:t>Brachycephaly</a:t>
            </a:r>
            <a:r>
              <a:rPr lang="en-US" dirty="0" smtClean="0"/>
              <a:t>-increased </a:t>
            </a:r>
            <a:r>
              <a:rPr lang="en-US" dirty="0" err="1" smtClean="0"/>
              <a:t>bitemporal</a:t>
            </a:r>
            <a:r>
              <a:rPr lang="en-US" dirty="0" smtClean="0"/>
              <a:t>  diameter and bulging forehead</a:t>
            </a:r>
          </a:p>
          <a:p>
            <a:pPr lvl="1"/>
            <a:r>
              <a:rPr lang="en-US" dirty="0" err="1" smtClean="0"/>
              <a:t>Oxycephaly</a:t>
            </a:r>
            <a:r>
              <a:rPr lang="en-US" dirty="0" smtClean="0"/>
              <a:t>-slightly </a:t>
            </a:r>
            <a:r>
              <a:rPr lang="en-US" dirty="0" err="1" smtClean="0"/>
              <a:t>retroverted</a:t>
            </a:r>
            <a:r>
              <a:rPr lang="en-US" dirty="0" smtClean="0"/>
              <a:t> forehead</a:t>
            </a:r>
          </a:p>
          <a:p>
            <a:pPr lvl="1"/>
            <a:r>
              <a:rPr lang="en-US" dirty="0" err="1" smtClean="0"/>
              <a:t>Turricephaly</a:t>
            </a:r>
            <a:r>
              <a:rPr lang="en-US" dirty="0" smtClean="0"/>
              <a:t>-high/vertical forehead</a:t>
            </a:r>
          </a:p>
          <a:p>
            <a:r>
              <a:rPr lang="en-US" dirty="0" err="1" smtClean="0"/>
              <a:t>Metopic</a:t>
            </a:r>
            <a:r>
              <a:rPr lang="en-US" dirty="0" smtClean="0"/>
              <a:t> (</a:t>
            </a:r>
            <a:r>
              <a:rPr lang="en-US" dirty="0" err="1" smtClean="0"/>
              <a:t>Trigonocephaly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Wedge-shaped head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ventanatomy3.tif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4956" y="675215"/>
            <a:ext cx="5321300" cy="5448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Surgical procedures utilized in the treatment of spasmodic </a:t>
            </a:r>
            <a:r>
              <a:rPr lang="en-US" dirty="0" err="1" smtClean="0"/>
              <a:t>torticollis</a:t>
            </a:r>
            <a:r>
              <a:rPr lang="en-US" dirty="0" smtClean="0"/>
              <a:t> include:</a:t>
            </a:r>
          </a:p>
          <a:p>
            <a:pPr lvl="1"/>
            <a:r>
              <a:rPr lang="en-US" dirty="0" smtClean="0"/>
              <a:t>Upper cervical ventral </a:t>
            </a:r>
            <a:r>
              <a:rPr lang="en-US" dirty="0" err="1" smtClean="0"/>
              <a:t>rhizotomies</a:t>
            </a:r>
            <a:r>
              <a:rPr lang="en-US" dirty="0" smtClean="0"/>
              <a:t> and spinal accessory </a:t>
            </a:r>
            <a:r>
              <a:rPr lang="en-US" dirty="0" err="1" smtClean="0"/>
              <a:t>neurectomy</a:t>
            </a:r>
            <a:endParaRPr lang="en-US" dirty="0" smtClean="0"/>
          </a:p>
          <a:p>
            <a:pPr lvl="1"/>
            <a:r>
              <a:rPr lang="en-US" dirty="0" smtClean="0"/>
              <a:t>Stereotactic </a:t>
            </a:r>
            <a:r>
              <a:rPr lang="en-US" dirty="0" err="1" smtClean="0"/>
              <a:t>thalamotomy</a:t>
            </a:r>
            <a:endParaRPr lang="en-US" dirty="0" smtClean="0"/>
          </a:p>
          <a:p>
            <a:pPr lvl="1"/>
            <a:r>
              <a:rPr lang="en-US" dirty="0" err="1" smtClean="0"/>
              <a:t>Microvascular</a:t>
            </a:r>
            <a:r>
              <a:rPr lang="en-US" dirty="0" smtClean="0"/>
              <a:t> decompression of the spinal accessory nerve</a:t>
            </a:r>
          </a:p>
          <a:p>
            <a:pPr lvl="1"/>
            <a:r>
              <a:rPr lang="en-US" dirty="0" err="1" smtClean="0"/>
              <a:t>myotomy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I, II, III</a:t>
            </a:r>
          </a:p>
          <a:p>
            <a:r>
              <a:rPr lang="en-US" dirty="0" smtClean="0"/>
              <a:t>I, III</a:t>
            </a:r>
          </a:p>
          <a:p>
            <a:r>
              <a:rPr lang="en-US" dirty="0" smtClean="0"/>
              <a:t>II, IV</a:t>
            </a:r>
          </a:p>
          <a:p>
            <a:r>
              <a:rPr lang="en-US" dirty="0" smtClean="0"/>
              <a:t>IV</a:t>
            </a:r>
          </a:p>
          <a:p>
            <a:r>
              <a:rPr lang="en-US" dirty="0" smtClean="0"/>
              <a:t>All of the above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4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Torticollis</a:t>
            </a:r>
            <a:r>
              <a:rPr lang="en-US" dirty="0" smtClean="0"/>
              <a:t> that is refractory to medical therapies and relaxation techniques can be treated with selective </a:t>
            </a:r>
            <a:r>
              <a:rPr lang="en-US" dirty="0" err="1" smtClean="0"/>
              <a:t>rhizotomy</a:t>
            </a:r>
            <a:r>
              <a:rPr lang="en-US" dirty="0" smtClean="0"/>
              <a:t> of the spinal accessory nerve-81-97% improve</a:t>
            </a:r>
          </a:p>
          <a:p>
            <a:r>
              <a:rPr lang="en-US" dirty="0" err="1" smtClean="0"/>
              <a:t>Myotomy</a:t>
            </a:r>
            <a:r>
              <a:rPr lang="en-US" dirty="0" smtClean="0"/>
              <a:t> was the earliest surgical procedure used to treat </a:t>
            </a:r>
            <a:r>
              <a:rPr lang="en-US" dirty="0" err="1" smtClean="0"/>
              <a:t>torticollis</a:t>
            </a:r>
            <a:endParaRPr lang="en-US" dirty="0" smtClean="0"/>
          </a:p>
          <a:p>
            <a:r>
              <a:rPr lang="en-US" dirty="0" smtClean="0"/>
              <a:t>70% patients improve after MVD of spinal accessory nerve</a:t>
            </a:r>
          </a:p>
          <a:p>
            <a:r>
              <a:rPr lang="en-US" dirty="0" smtClean="0"/>
              <a:t>Roughly 2/3 patients have good result after stereotactic </a:t>
            </a:r>
            <a:r>
              <a:rPr lang="en-US" dirty="0" err="1" smtClean="0"/>
              <a:t>thalamotomy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5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surgical approach for thoracic disk </a:t>
            </a:r>
            <a:r>
              <a:rPr lang="en-US" dirty="0" err="1" smtClean="0"/>
              <a:t>herniations</a:t>
            </a:r>
            <a:r>
              <a:rPr lang="en-US" dirty="0" smtClean="0"/>
              <a:t> is associated with the highest rate of neurologic injury</a:t>
            </a:r>
          </a:p>
          <a:p>
            <a:pPr lvl="1"/>
            <a:r>
              <a:rPr lang="en-US" dirty="0" err="1" smtClean="0"/>
              <a:t>Costotransversectomy</a:t>
            </a:r>
            <a:endParaRPr lang="en-US" dirty="0" smtClean="0"/>
          </a:p>
          <a:p>
            <a:pPr lvl="1"/>
            <a:r>
              <a:rPr lang="en-US" dirty="0" smtClean="0"/>
              <a:t>Lateral </a:t>
            </a:r>
            <a:r>
              <a:rPr lang="en-US" dirty="0" err="1" smtClean="0"/>
              <a:t>extracavitary</a:t>
            </a:r>
            <a:endParaRPr lang="en-US" dirty="0" smtClean="0"/>
          </a:p>
          <a:p>
            <a:pPr lvl="1"/>
            <a:r>
              <a:rPr lang="en-US" dirty="0" smtClean="0"/>
              <a:t>Midline </a:t>
            </a:r>
            <a:r>
              <a:rPr lang="en-US" dirty="0" err="1" smtClean="0"/>
              <a:t>Laminectomy</a:t>
            </a:r>
            <a:endParaRPr lang="en-US" dirty="0" smtClean="0"/>
          </a:p>
          <a:p>
            <a:pPr lvl="1"/>
            <a:r>
              <a:rPr lang="en-US" dirty="0" err="1" smtClean="0"/>
              <a:t>Transpedicular</a:t>
            </a:r>
            <a:endParaRPr lang="en-US" dirty="0" smtClean="0"/>
          </a:p>
          <a:p>
            <a:pPr lvl="1"/>
            <a:r>
              <a:rPr lang="en-US" dirty="0" err="1" smtClean="0"/>
              <a:t>Thransthoracic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reports that thoracic </a:t>
            </a:r>
            <a:r>
              <a:rPr lang="en-US" dirty="0" err="1"/>
              <a:t>laminectomy</a:t>
            </a:r>
            <a:r>
              <a:rPr lang="en-US" dirty="0"/>
              <a:t> performed for thoracic </a:t>
            </a:r>
            <a:r>
              <a:rPr lang="en-US" dirty="0" err="1"/>
              <a:t>diskectomy</a:t>
            </a:r>
            <a:r>
              <a:rPr lang="en-US" dirty="0"/>
              <a:t> is associated with unacceptably high rates of morbidity and mortality. It is estimated that there is at least a 45% chance of experiencing neurological deterioration or no benefit with this approach.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5</a:t>
            </a:r>
            <a:endParaRPr lang="en-US" dirty="0"/>
          </a:p>
        </p:txBody>
      </p:sp>
      <p:pic>
        <p:nvPicPr>
          <p:cNvPr id="4" name="Content Placeholder 3" descr="thoracicdisk.tif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17638"/>
            <a:ext cx="9206858" cy="503592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1310</Words>
  <Application>Microsoft Office PowerPoint</Application>
  <PresentationFormat>On-screen Show (4:3)</PresentationFormat>
  <Paragraphs>184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Arial</vt:lpstr>
      <vt:lpstr>Calibri</vt:lpstr>
      <vt:lpstr>Office Theme</vt:lpstr>
      <vt:lpstr>Board Questions and Answers</vt:lpstr>
      <vt:lpstr>PowerPoint Presentation</vt:lpstr>
      <vt:lpstr>PowerPoint Presentation</vt:lpstr>
      <vt:lpstr>PowerPoint Presentation</vt:lpstr>
      <vt:lpstr>Question 4</vt:lpstr>
      <vt:lpstr>Answer 4</vt:lpstr>
      <vt:lpstr>Question 5</vt:lpstr>
      <vt:lpstr>Answer 5</vt:lpstr>
      <vt:lpstr>Answer 5</vt:lpstr>
      <vt:lpstr>Question 6</vt:lpstr>
      <vt:lpstr>Answer 6</vt:lpstr>
      <vt:lpstr>Question 7</vt:lpstr>
      <vt:lpstr>Answer 7</vt:lpstr>
      <vt:lpstr>Question 8</vt:lpstr>
      <vt:lpstr>Answer 8</vt:lpstr>
      <vt:lpstr>Question 9</vt:lpstr>
      <vt:lpstr>Answer 9</vt:lpstr>
      <vt:lpstr>Question 10 </vt:lpstr>
      <vt:lpstr>Answer 10</vt:lpstr>
      <vt:lpstr>Question 11</vt:lpstr>
      <vt:lpstr>Answer 11</vt:lpstr>
      <vt:lpstr>Question 12</vt:lpstr>
      <vt:lpstr>Answer 12</vt:lpstr>
      <vt:lpstr>Question 13</vt:lpstr>
      <vt:lpstr>PowerPoint Presentation</vt:lpstr>
      <vt:lpstr>Answer 13</vt:lpstr>
      <vt:lpstr>Answer 13</vt:lpstr>
      <vt:lpstr>Question 14</vt:lpstr>
      <vt:lpstr>Answer 14</vt:lpstr>
      <vt:lpstr>Question 15</vt:lpstr>
      <vt:lpstr>Answer 15</vt:lpstr>
      <vt:lpstr>Question 16</vt:lpstr>
      <vt:lpstr>Answer 16</vt:lpstr>
    </vt:vector>
  </TitlesOfParts>
  <Company>LSUHSC-NEUROSURGERY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Board Questions and Answers</dc:title>
  <dc:creator>Jerome Volk</dc:creator>
  <cp:lastModifiedBy>Fannin, Erin S.</cp:lastModifiedBy>
  <cp:revision>13</cp:revision>
  <dcterms:created xsi:type="dcterms:W3CDTF">2013-02-15T17:04:05Z</dcterms:created>
  <dcterms:modified xsi:type="dcterms:W3CDTF">2013-10-15T20:35:27Z</dcterms:modified>
</cp:coreProperties>
</file>