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2" r:id="rId3"/>
    <p:sldId id="257" r:id="rId4"/>
    <p:sldId id="284" r:id="rId5"/>
    <p:sldId id="285" r:id="rId6"/>
    <p:sldId id="258" r:id="rId7"/>
    <p:sldId id="274" r:id="rId8"/>
    <p:sldId id="291" r:id="rId9"/>
    <p:sldId id="259" r:id="rId10"/>
    <p:sldId id="260" r:id="rId11"/>
    <p:sldId id="286" r:id="rId12"/>
    <p:sldId id="266" r:id="rId13"/>
    <p:sldId id="264" r:id="rId14"/>
    <p:sldId id="265" r:id="rId15"/>
    <p:sldId id="262" r:id="rId16"/>
    <p:sldId id="263" r:id="rId17"/>
    <p:sldId id="267" r:id="rId18"/>
    <p:sldId id="293" r:id="rId19"/>
    <p:sldId id="268" r:id="rId20"/>
    <p:sldId id="269" r:id="rId21"/>
    <p:sldId id="270" r:id="rId22"/>
    <p:sldId id="272" r:id="rId23"/>
    <p:sldId id="273" r:id="rId24"/>
    <p:sldId id="275" r:id="rId25"/>
    <p:sldId id="292" r:id="rId26"/>
    <p:sldId id="276" r:id="rId27"/>
    <p:sldId id="277" r:id="rId28"/>
    <p:sldId id="278" r:id="rId29"/>
    <p:sldId id="279" r:id="rId30"/>
    <p:sldId id="290" r:id="rId31"/>
    <p:sldId id="287" r:id="rId32"/>
    <p:sldId id="288" r:id="rId33"/>
    <p:sldId id="289" r:id="rId34"/>
    <p:sldId id="280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6087" autoAdjust="0"/>
  </p:normalViewPr>
  <p:slideViewPr>
    <p:cSldViewPr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D3AF6-EC4F-4384-851D-A4D2519E8D8A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6D2A0F-F028-46C5-ADA3-317250D87D7C}">
      <dgm:prSet phldrT="[Text]"/>
      <dgm:spPr/>
      <dgm:t>
        <a:bodyPr/>
        <a:lstStyle/>
        <a:p>
          <a:r>
            <a:rPr lang="en-US" dirty="0" smtClean="0"/>
            <a:t>1960s</a:t>
          </a:r>
          <a:endParaRPr lang="en-US" dirty="0"/>
        </a:p>
      </dgm:t>
    </dgm:pt>
    <dgm:pt modelId="{28CC84EE-5716-4C47-A7F5-04E3112E893A}" type="parTrans" cxnId="{B65C0008-24C2-444B-882B-D8842CACBF62}">
      <dgm:prSet/>
      <dgm:spPr/>
      <dgm:t>
        <a:bodyPr/>
        <a:lstStyle/>
        <a:p>
          <a:endParaRPr lang="en-US"/>
        </a:p>
      </dgm:t>
    </dgm:pt>
    <dgm:pt modelId="{6E593C34-E866-4850-96C7-49F793083158}" type="sibTrans" cxnId="{B65C0008-24C2-444B-882B-D8842CACBF62}">
      <dgm:prSet/>
      <dgm:spPr/>
      <dgm:t>
        <a:bodyPr/>
        <a:lstStyle/>
        <a:p>
          <a:endParaRPr lang="en-US"/>
        </a:p>
      </dgm:t>
    </dgm:pt>
    <dgm:pt modelId="{5F157C54-7EB4-4376-8FEB-6A12071ECD87}">
      <dgm:prSet phldrT="[Text]"/>
      <dgm:spPr/>
      <dgm:t>
        <a:bodyPr/>
        <a:lstStyle/>
        <a:p>
          <a:r>
            <a:rPr lang="en-US" dirty="0" smtClean="0"/>
            <a:t>Intrauterine Transfusions</a:t>
          </a:r>
          <a:endParaRPr lang="en-US" dirty="0"/>
        </a:p>
      </dgm:t>
    </dgm:pt>
    <dgm:pt modelId="{C84B7C76-FDBE-4553-BCE5-51CE92712470}" type="parTrans" cxnId="{5F5CE74B-86B0-49E0-B56A-8723AAB93122}">
      <dgm:prSet/>
      <dgm:spPr/>
      <dgm:t>
        <a:bodyPr/>
        <a:lstStyle/>
        <a:p>
          <a:endParaRPr lang="en-US"/>
        </a:p>
      </dgm:t>
    </dgm:pt>
    <dgm:pt modelId="{55B73218-B330-4387-B741-F2D01D4E887D}" type="sibTrans" cxnId="{5F5CE74B-86B0-49E0-B56A-8723AAB93122}">
      <dgm:prSet/>
      <dgm:spPr/>
      <dgm:t>
        <a:bodyPr/>
        <a:lstStyle/>
        <a:p>
          <a:endParaRPr lang="en-US"/>
        </a:p>
      </dgm:t>
    </dgm:pt>
    <dgm:pt modelId="{4529B57A-5FA9-4E0F-9AB6-2394E9FE3485}">
      <dgm:prSet phldrT="[Text]"/>
      <dgm:spPr/>
      <dgm:t>
        <a:bodyPr/>
        <a:lstStyle/>
        <a:p>
          <a:r>
            <a:rPr lang="en-US" dirty="0" smtClean="0"/>
            <a:t>1970s</a:t>
          </a:r>
          <a:endParaRPr lang="en-US" dirty="0"/>
        </a:p>
      </dgm:t>
    </dgm:pt>
    <dgm:pt modelId="{3FBCC8B9-A817-4609-A5EA-C25826154258}" type="parTrans" cxnId="{B9227B9F-12AF-47FC-8134-D9CF89B439CC}">
      <dgm:prSet/>
      <dgm:spPr/>
      <dgm:t>
        <a:bodyPr/>
        <a:lstStyle/>
        <a:p>
          <a:endParaRPr lang="en-US"/>
        </a:p>
      </dgm:t>
    </dgm:pt>
    <dgm:pt modelId="{F3C4214C-2A5F-4E5B-8936-1F128FB298A1}" type="sibTrans" cxnId="{B9227B9F-12AF-47FC-8134-D9CF89B439CC}">
      <dgm:prSet/>
      <dgm:spPr/>
      <dgm:t>
        <a:bodyPr/>
        <a:lstStyle/>
        <a:p>
          <a:endParaRPr lang="en-US"/>
        </a:p>
      </dgm:t>
    </dgm:pt>
    <dgm:pt modelId="{218D95C4-8EB9-464A-88B6-92842C8DD9AA}">
      <dgm:prSet phldrT="[Text]"/>
      <dgm:spPr/>
      <dgm:t>
        <a:bodyPr/>
        <a:lstStyle/>
        <a:p>
          <a:r>
            <a:rPr lang="en-US" dirty="0" smtClean="0"/>
            <a:t>Open Fetal Surgery</a:t>
          </a:r>
          <a:endParaRPr lang="en-US" dirty="0"/>
        </a:p>
      </dgm:t>
    </dgm:pt>
    <dgm:pt modelId="{2228AE78-BA5B-47DE-ABE5-8DE5757B0059}" type="parTrans" cxnId="{FEB84754-9FD7-4F34-B35F-08982B34BA6E}">
      <dgm:prSet/>
      <dgm:spPr/>
      <dgm:t>
        <a:bodyPr/>
        <a:lstStyle/>
        <a:p>
          <a:endParaRPr lang="en-US"/>
        </a:p>
      </dgm:t>
    </dgm:pt>
    <dgm:pt modelId="{068DCFD8-2363-4315-8B94-80D89AF4CBF2}" type="sibTrans" cxnId="{FEB84754-9FD7-4F34-B35F-08982B34BA6E}">
      <dgm:prSet/>
      <dgm:spPr/>
      <dgm:t>
        <a:bodyPr/>
        <a:lstStyle/>
        <a:p>
          <a:endParaRPr lang="en-US"/>
        </a:p>
      </dgm:t>
    </dgm:pt>
    <dgm:pt modelId="{2606CDDA-44FE-4704-A555-FF29EAA5D97E}">
      <dgm:prSet phldrT="[Text]"/>
      <dgm:spPr/>
      <dgm:t>
        <a:bodyPr/>
        <a:lstStyle/>
        <a:p>
          <a:r>
            <a:rPr lang="en-US" dirty="0" smtClean="0"/>
            <a:t>1997</a:t>
          </a:r>
          <a:endParaRPr lang="en-US" dirty="0"/>
        </a:p>
      </dgm:t>
    </dgm:pt>
    <dgm:pt modelId="{220B312A-89E3-4BDF-9F16-2D1FCF168A38}" type="parTrans" cxnId="{38D4841B-458A-4AE7-861A-0C59270E9958}">
      <dgm:prSet/>
      <dgm:spPr/>
      <dgm:t>
        <a:bodyPr/>
        <a:lstStyle/>
        <a:p>
          <a:endParaRPr lang="en-US"/>
        </a:p>
      </dgm:t>
    </dgm:pt>
    <dgm:pt modelId="{361375D0-019E-4E9A-9279-C8440F4DBC67}" type="sibTrans" cxnId="{38D4841B-458A-4AE7-861A-0C59270E9958}">
      <dgm:prSet/>
      <dgm:spPr/>
      <dgm:t>
        <a:bodyPr/>
        <a:lstStyle/>
        <a:p>
          <a:endParaRPr lang="en-US"/>
        </a:p>
      </dgm:t>
    </dgm:pt>
    <dgm:pt modelId="{A3160AE6-D7B1-4EBB-B966-5FFFDCFB3B4A}">
      <dgm:prSet phldrT="[Text]"/>
      <dgm:spPr/>
      <dgm:t>
        <a:bodyPr/>
        <a:lstStyle/>
        <a:p>
          <a:r>
            <a:rPr lang="en-US" dirty="0" smtClean="0"/>
            <a:t>First Open Repair of MMC</a:t>
          </a:r>
          <a:endParaRPr lang="en-US" dirty="0"/>
        </a:p>
      </dgm:t>
    </dgm:pt>
    <dgm:pt modelId="{480357A2-602E-4946-B8DE-3F4E3C1CBC13}" type="parTrans" cxnId="{5F70B67C-4DAE-4E68-8DD4-C8C610F8A585}">
      <dgm:prSet/>
      <dgm:spPr/>
      <dgm:t>
        <a:bodyPr/>
        <a:lstStyle/>
        <a:p>
          <a:endParaRPr lang="en-US"/>
        </a:p>
      </dgm:t>
    </dgm:pt>
    <dgm:pt modelId="{C069F3D5-240B-43E5-8CFF-C1B6383C0354}" type="sibTrans" cxnId="{5F70B67C-4DAE-4E68-8DD4-C8C610F8A585}">
      <dgm:prSet/>
      <dgm:spPr/>
      <dgm:t>
        <a:bodyPr/>
        <a:lstStyle/>
        <a:p>
          <a:endParaRPr lang="en-US"/>
        </a:p>
      </dgm:t>
    </dgm:pt>
    <dgm:pt modelId="{12B1326A-E33D-459B-B5A0-877B9D5382D0}" type="pres">
      <dgm:prSet presAssocID="{40ED3AF6-EC4F-4384-851D-A4D2519E8D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B7F27F-49FD-4DA8-A752-3F9F86356E03}" type="pres">
      <dgm:prSet presAssocID="{1A6D2A0F-F028-46C5-ADA3-317250D87D7C}" presName="composite" presStyleCnt="0"/>
      <dgm:spPr/>
    </dgm:pt>
    <dgm:pt modelId="{CDF17DC2-5449-4297-9987-A4A371118017}" type="pres">
      <dgm:prSet presAssocID="{1A6D2A0F-F028-46C5-ADA3-317250D87D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99AC3-E935-40AA-80D9-2DA8A2A4DC02}" type="pres">
      <dgm:prSet presAssocID="{1A6D2A0F-F028-46C5-ADA3-317250D87D7C}" presName="descendantText" presStyleLbl="alignAcc1" presStyleIdx="0" presStyleCnt="3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1172-A439-461A-9E4A-C5BD29C876FC}" type="pres">
      <dgm:prSet presAssocID="{6E593C34-E866-4850-96C7-49F793083158}" presName="sp" presStyleCnt="0"/>
      <dgm:spPr/>
    </dgm:pt>
    <dgm:pt modelId="{A0B7E1A8-BA18-4C7F-9A77-3215EA131A7B}" type="pres">
      <dgm:prSet presAssocID="{4529B57A-5FA9-4E0F-9AB6-2394E9FE3485}" presName="composite" presStyleCnt="0"/>
      <dgm:spPr/>
    </dgm:pt>
    <dgm:pt modelId="{5E7F7744-48D4-4FDE-9B1E-2D034F589D90}" type="pres">
      <dgm:prSet presAssocID="{4529B57A-5FA9-4E0F-9AB6-2394E9FE34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5EF-CB41-4104-A8B2-5B72739CEFF6}" type="pres">
      <dgm:prSet presAssocID="{4529B57A-5FA9-4E0F-9AB6-2394E9FE34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193C8-2A3E-4106-9434-B31411A5B01C}" type="pres">
      <dgm:prSet presAssocID="{F3C4214C-2A5F-4E5B-8936-1F128FB298A1}" presName="sp" presStyleCnt="0"/>
      <dgm:spPr/>
    </dgm:pt>
    <dgm:pt modelId="{B671C6FF-6046-460E-A4F3-1D05DFD47F34}" type="pres">
      <dgm:prSet presAssocID="{2606CDDA-44FE-4704-A555-FF29EAA5D97E}" presName="composite" presStyleCnt="0"/>
      <dgm:spPr/>
    </dgm:pt>
    <dgm:pt modelId="{0EAD5EBF-2AFA-440D-805F-5B6C784980E7}" type="pres">
      <dgm:prSet presAssocID="{2606CDDA-44FE-4704-A555-FF29EAA5D9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7F757-2828-4D68-999E-DC92816C5F8C}" type="pres">
      <dgm:prSet presAssocID="{2606CDDA-44FE-4704-A555-FF29EAA5D9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84754-9FD7-4F34-B35F-08982B34BA6E}" srcId="{4529B57A-5FA9-4E0F-9AB6-2394E9FE3485}" destId="{218D95C4-8EB9-464A-88B6-92842C8DD9AA}" srcOrd="0" destOrd="0" parTransId="{2228AE78-BA5B-47DE-ABE5-8DE5757B0059}" sibTransId="{068DCFD8-2363-4315-8B94-80D89AF4CBF2}"/>
    <dgm:cxn modelId="{60542A77-129F-40E4-826C-EF8CB32F5D92}" type="presOf" srcId="{A3160AE6-D7B1-4EBB-B966-5FFFDCFB3B4A}" destId="{DDB7F757-2828-4D68-999E-DC92816C5F8C}" srcOrd="0" destOrd="0" presId="urn:microsoft.com/office/officeart/2005/8/layout/chevron2"/>
    <dgm:cxn modelId="{5F5CE74B-86B0-49E0-B56A-8723AAB93122}" srcId="{1A6D2A0F-F028-46C5-ADA3-317250D87D7C}" destId="{5F157C54-7EB4-4376-8FEB-6A12071ECD87}" srcOrd="0" destOrd="0" parTransId="{C84B7C76-FDBE-4553-BCE5-51CE92712470}" sibTransId="{55B73218-B330-4387-B741-F2D01D4E887D}"/>
    <dgm:cxn modelId="{0050A1B1-455B-4DD0-8552-CA7FE3404C52}" type="presOf" srcId="{5F157C54-7EB4-4376-8FEB-6A12071ECD87}" destId="{A5099AC3-E935-40AA-80D9-2DA8A2A4DC02}" srcOrd="0" destOrd="0" presId="urn:microsoft.com/office/officeart/2005/8/layout/chevron2"/>
    <dgm:cxn modelId="{B65C0008-24C2-444B-882B-D8842CACBF62}" srcId="{40ED3AF6-EC4F-4384-851D-A4D2519E8D8A}" destId="{1A6D2A0F-F028-46C5-ADA3-317250D87D7C}" srcOrd="0" destOrd="0" parTransId="{28CC84EE-5716-4C47-A7F5-04E3112E893A}" sibTransId="{6E593C34-E866-4850-96C7-49F793083158}"/>
    <dgm:cxn modelId="{B9227B9F-12AF-47FC-8134-D9CF89B439CC}" srcId="{40ED3AF6-EC4F-4384-851D-A4D2519E8D8A}" destId="{4529B57A-5FA9-4E0F-9AB6-2394E9FE3485}" srcOrd="1" destOrd="0" parTransId="{3FBCC8B9-A817-4609-A5EA-C25826154258}" sibTransId="{F3C4214C-2A5F-4E5B-8936-1F128FB298A1}"/>
    <dgm:cxn modelId="{96478B34-10B2-4981-BFE3-444A45C785AE}" type="presOf" srcId="{218D95C4-8EB9-464A-88B6-92842C8DD9AA}" destId="{BBEAF5EF-CB41-4104-A8B2-5B72739CEFF6}" srcOrd="0" destOrd="0" presId="urn:microsoft.com/office/officeart/2005/8/layout/chevron2"/>
    <dgm:cxn modelId="{C5199C58-6B36-4968-A1C6-0570B4736A65}" type="presOf" srcId="{4529B57A-5FA9-4E0F-9AB6-2394E9FE3485}" destId="{5E7F7744-48D4-4FDE-9B1E-2D034F589D90}" srcOrd="0" destOrd="0" presId="urn:microsoft.com/office/officeart/2005/8/layout/chevron2"/>
    <dgm:cxn modelId="{2FF5E4B9-7A21-4C9B-BB7C-B92EB85E2AAC}" type="presOf" srcId="{2606CDDA-44FE-4704-A555-FF29EAA5D97E}" destId="{0EAD5EBF-2AFA-440D-805F-5B6C784980E7}" srcOrd="0" destOrd="0" presId="urn:microsoft.com/office/officeart/2005/8/layout/chevron2"/>
    <dgm:cxn modelId="{38D4841B-458A-4AE7-861A-0C59270E9958}" srcId="{40ED3AF6-EC4F-4384-851D-A4D2519E8D8A}" destId="{2606CDDA-44FE-4704-A555-FF29EAA5D97E}" srcOrd="2" destOrd="0" parTransId="{220B312A-89E3-4BDF-9F16-2D1FCF168A38}" sibTransId="{361375D0-019E-4E9A-9279-C8440F4DBC67}"/>
    <dgm:cxn modelId="{C26274DF-D145-4CBC-88DA-51F7E200C576}" type="presOf" srcId="{1A6D2A0F-F028-46C5-ADA3-317250D87D7C}" destId="{CDF17DC2-5449-4297-9987-A4A371118017}" srcOrd="0" destOrd="0" presId="urn:microsoft.com/office/officeart/2005/8/layout/chevron2"/>
    <dgm:cxn modelId="{F27F0894-9A90-4BA0-84B0-BC64B9312587}" type="presOf" srcId="{40ED3AF6-EC4F-4384-851D-A4D2519E8D8A}" destId="{12B1326A-E33D-459B-B5A0-877B9D5382D0}" srcOrd="0" destOrd="0" presId="urn:microsoft.com/office/officeart/2005/8/layout/chevron2"/>
    <dgm:cxn modelId="{5F70B67C-4DAE-4E68-8DD4-C8C610F8A585}" srcId="{2606CDDA-44FE-4704-A555-FF29EAA5D97E}" destId="{A3160AE6-D7B1-4EBB-B966-5FFFDCFB3B4A}" srcOrd="0" destOrd="0" parTransId="{480357A2-602E-4946-B8DE-3F4E3C1CBC13}" sibTransId="{C069F3D5-240B-43E5-8CFF-C1B6383C0354}"/>
    <dgm:cxn modelId="{D3528DE2-BEAC-45F2-AAEC-21E40F7E8CEF}" type="presParOf" srcId="{12B1326A-E33D-459B-B5A0-877B9D5382D0}" destId="{4AB7F27F-49FD-4DA8-A752-3F9F86356E03}" srcOrd="0" destOrd="0" presId="urn:microsoft.com/office/officeart/2005/8/layout/chevron2"/>
    <dgm:cxn modelId="{01F72288-CD1D-4352-BB27-9B81846F4306}" type="presParOf" srcId="{4AB7F27F-49FD-4DA8-A752-3F9F86356E03}" destId="{CDF17DC2-5449-4297-9987-A4A371118017}" srcOrd="0" destOrd="0" presId="urn:microsoft.com/office/officeart/2005/8/layout/chevron2"/>
    <dgm:cxn modelId="{3694CBF2-49E5-48DC-873F-86C18349D3FC}" type="presParOf" srcId="{4AB7F27F-49FD-4DA8-A752-3F9F86356E03}" destId="{A5099AC3-E935-40AA-80D9-2DA8A2A4DC02}" srcOrd="1" destOrd="0" presId="urn:microsoft.com/office/officeart/2005/8/layout/chevron2"/>
    <dgm:cxn modelId="{7FCE21C6-560B-4BA6-A302-0A688BF91CD2}" type="presParOf" srcId="{12B1326A-E33D-459B-B5A0-877B9D5382D0}" destId="{66F81172-A439-461A-9E4A-C5BD29C876FC}" srcOrd="1" destOrd="0" presId="urn:microsoft.com/office/officeart/2005/8/layout/chevron2"/>
    <dgm:cxn modelId="{4A8F6ADF-7429-4C62-8215-07054EDD295C}" type="presParOf" srcId="{12B1326A-E33D-459B-B5A0-877B9D5382D0}" destId="{A0B7E1A8-BA18-4C7F-9A77-3215EA131A7B}" srcOrd="2" destOrd="0" presId="urn:microsoft.com/office/officeart/2005/8/layout/chevron2"/>
    <dgm:cxn modelId="{35E5275E-C5B9-4616-B43B-986055A104C3}" type="presParOf" srcId="{A0B7E1A8-BA18-4C7F-9A77-3215EA131A7B}" destId="{5E7F7744-48D4-4FDE-9B1E-2D034F589D90}" srcOrd="0" destOrd="0" presId="urn:microsoft.com/office/officeart/2005/8/layout/chevron2"/>
    <dgm:cxn modelId="{4B88657E-692D-4EAC-930C-191A5DE0621D}" type="presParOf" srcId="{A0B7E1A8-BA18-4C7F-9A77-3215EA131A7B}" destId="{BBEAF5EF-CB41-4104-A8B2-5B72739CEFF6}" srcOrd="1" destOrd="0" presId="urn:microsoft.com/office/officeart/2005/8/layout/chevron2"/>
    <dgm:cxn modelId="{6015A02C-30B2-4EDA-B738-006F640C5997}" type="presParOf" srcId="{12B1326A-E33D-459B-B5A0-877B9D5382D0}" destId="{799193C8-2A3E-4106-9434-B31411A5B01C}" srcOrd="3" destOrd="0" presId="urn:microsoft.com/office/officeart/2005/8/layout/chevron2"/>
    <dgm:cxn modelId="{7111030A-783F-4D55-B41A-40D7CC77F96F}" type="presParOf" srcId="{12B1326A-E33D-459B-B5A0-877B9D5382D0}" destId="{B671C6FF-6046-460E-A4F3-1D05DFD47F34}" srcOrd="4" destOrd="0" presId="urn:microsoft.com/office/officeart/2005/8/layout/chevron2"/>
    <dgm:cxn modelId="{F44AB87F-B9DE-4EB5-A24E-BE4FA13CF7A3}" type="presParOf" srcId="{B671C6FF-6046-460E-A4F3-1D05DFD47F34}" destId="{0EAD5EBF-2AFA-440D-805F-5B6C784980E7}" srcOrd="0" destOrd="0" presId="urn:microsoft.com/office/officeart/2005/8/layout/chevron2"/>
    <dgm:cxn modelId="{C2EC929E-2C56-48F0-ABEB-1A9426D71493}" type="presParOf" srcId="{B671C6FF-6046-460E-A4F3-1D05DFD47F34}" destId="{DDB7F757-2828-4D68-999E-DC92816C5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E89C4-B37B-4268-8805-0245761700F7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C04A05-AA7B-4145-8205-3CE4AF463CF1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F2677B7E-01A6-45ED-8638-13BE54856EA5}" type="parTrans" cxnId="{CA7CF3A7-7EF5-4E0C-9244-859201A395E6}">
      <dgm:prSet/>
      <dgm:spPr/>
      <dgm:t>
        <a:bodyPr/>
        <a:lstStyle/>
        <a:p>
          <a:endParaRPr lang="en-US"/>
        </a:p>
      </dgm:t>
    </dgm:pt>
    <dgm:pt modelId="{4244E576-C6BF-4D9F-A38C-A538B11E0683}" type="sibTrans" cxnId="{CA7CF3A7-7EF5-4E0C-9244-859201A395E6}">
      <dgm:prSet/>
      <dgm:spPr/>
      <dgm:t>
        <a:bodyPr/>
        <a:lstStyle/>
        <a:p>
          <a:endParaRPr lang="en-US"/>
        </a:p>
      </dgm:t>
    </dgm:pt>
    <dgm:pt modelId="{960D8E2C-DD24-4B5A-95C9-54BE6E18E137}">
      <dgm:prSet phldrT="[Text]"/>
      <dgm:spPr/>
      <dgm:t>
        <a:bodyPr/>
        <a:lstStyle/>
        <a:p>
          <a:r>
            <a:rPr lang="en-US" dirty="0" smtClean="0"/>
            <a:t>&gt;200 Open  </a:t>
          </a:r>
          <a:r>
            <a:rPr lang="en-US" dirty="0" err="1" smtClean="0"/>
            <a:t>fMMC</a:t>
          </a:r>
          <a:r>
            <a:rPr lang="en-US" dirty="0" smtClean="0"/>
            <a:t> repairs</a:t>
          </a:r>
          <a:endParaRPr lang="en-US" dirty="0"/>
        </a:p>
      </dgm:t>
    </dgm:pt>
    <dgm:pt modelId="{6D14F68B-ED87-4021-8D9C-0F4CEDD5872A}" type="parTrans" cxnId="{CDD9B765-1CD9-426A-BBA4-8D7BDED8EB32}">
      <dgm:prSet/>
      <dgm:spPr/>
      <dgm:t>
        <a:bodyPr/>
        <a:lstStyle/>
        <a:p>
          <a:endParaRPr lang="en-US"/>
        </a:p>
      </dgm:t>
    </dgm:pt>
    <dgm:pt modelId="{7F6B3F3B-21C9-42A7-8E4F-D7BBBED6A061}" type="sibTrans" cxnId="{CDD9B765-1CD9-426A-BBA4-8D7BDED8EB32}">
      <dgm:prSet/>
      <dgm:spPr/>
      <dgm:t>
        <a:bodyPr/>
        <a:lstStyle/>
        <a:p>
          <a:endParaRPr lang="en-US"/>
        </a:p>
      </dgm:t>
    </dgm:pt>
    <dgm:pt modelId="{BB3DF66B-1B5E-4F13-8064-C2D73C13AECC}">
      <dgm:prSet phldrT="[Text]"/>
      <dgm:spPr/>
      <dgm:t>
        <a:bodyPr/>
        <a:lstStyle/>
        <a:p>
          <a:r>
            <a:rPr lang="en-US" dirty="0" smtClean="0"/>
            <a:t>‘03-’10</a:t>
          </a:r>
          <a:endParaRPr lang="en-US" dirty="0"/>
        </a:p>
      </dgm:t>
    </dgm:pt>
    <dgm:pt modelId="{72EAB90D-4404-48DD-B5D2-862C87659F14}" type="parTrans" cxnId="{742506AF-FB54-4C0F-8992-974F07DE8F07}">
      <dgm:prSet/>
      <dgm:spPr/>
      <dgm:t>
        <a:bodyPr/>
        <a:lstStyle/>
        <a:p>
          <a:endParaRPr lang="en-US"/>
        </a:p>
      </dgm:t>
    </dgm:pt>
    <dgm:pt modelId="{77934CEF-E7DD-478B-B5A8-57F96F627640}" type="sibTrans" cxnId="{742506AF-FB54-4C0F-8992-974F07DE8F07}">
      <dgm:prSet/>
      <dgm:spPr/>
      <dgm:t>
        <a:bodyPr/>
        <a:lstStyle/>
        <a:p>
          <a:endParaRPr lang="en-US"/>
        </a:p>
      </dgm:t>
    </dgm:pt>
    <dgm:pt modelId="{4F4CC9A2-DA41-4FA6-BFED-1C3C4C904E44}">
      <dgm:prSet phldrT="[Text]"/>
      <dgm:spPr/>
      <dgm:t>
        <a:bodyPr/>
        <a:lstStyle/>
        <a:p>
          <a:r>
            <a:rPr lang="en-US" dirty="0" smtClean="0"/>
            <a:t>MOMS &amp; Endoscopic Trials</a:t>
          </a:r>
          <a:endParaRPr lang="en-US" dirty="0"/>
        </a:p>
      </dgm:t>
    </dgm:pt>
    <dgm:pt modelId="{08C3149C-3F9C-462A-BA8A-9FB7332D52BF}" type="parTrans" cxnId="{346F8602-46B3-499D-AEC1-73E716CB139B}">
      <dgm:prSet/>
      <dgm:spPr/>
      <dgm:t>
        <a:bodyPr/>
        <a:lstStyle/>
        <a:p>
          <a:endParaRPr lang="en-US"/>
        </a:p>
      </dgm:t>
    </dgm:pt>
    <dgm:pt modelId="{4CB8A351-632B-4BCE-957B-FDF1D7E2BB02}" type="sibTrans" cxnId="{346F8602-46B3-499D-AEC1-73E716CB139B}">
      <dgm:prSet/>
      <dgm:spPr/>
      <dgm:t>
        <a:bodyPr/>
        <a:lstStyle/>
        <a:p>
          <a:endParaRPr lang="en-US"/>
        </a:p>
      </dgm:t>
    </dgm:pt>
    <dgm:pt modelId="{DBBE3C19-15A2-42D9-9BF2-A5E4C46DEA32}" type="pres">
      <dgm:prSet presAssocID="{5EFE89C4-B37B-4268-8805-0245761700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BF7DCA-7AF8-46E1-88CE-416BEE727230}" type="pres">
      <dgm:prSet presAssocID="{97C04A05-AA7B-4145-8205-3CE4AF463CF1}" presName="composite" presStyleCnt="0"/>
      <dgm:spPr/>
    </dgm:pt>
    <dgm:pt modelId="{2C6F2202-CD0F-48A8-9AE8-1271FC049AD0}" type="pres">
      <dgm:prSet presAssocID="{97C04A05-AA7B-4145-8205-3CE4AF463CF1}" presName="parentText" presStyleLbl="alignNode1" presStyleIdx="0" presStyleCnt="2" custLinFactNeighborX="-10656" custLinFactNeighborY="-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E1DEC-90D6-471F-A8CE-8376CEF2B8DC}" type="pres">
      <dgm:prSet presAssocID="{97C04A05-AA7B-4145-8205-3CE4AF463CF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06C75-BE90-4FC1-8FDC-5BC131DD6D57}" type="pres">
      <dgm:prSet presAssocID="{4244E576-C6BF-4D9F-A38C-A538B11E0683}" presName="sp" presStyleCnt="0"/>
      <dgm:spPr/>
    </dgm:pt>
    <dgm:pt modelId="{8799EA97-9038-461C-B774-371DEEF2FB24}" type="pres">
      <dgm:prSet presAssocID="{BB3DF66B-1B5E-4F13-8064-C2D73C13AECC}" presName="composite" presStyleCnt="0"/>
      <dgm:spPr/>
    </dgm:pt>
    <dgm:pt modelId="{C290A747-2FA9-4A10-8C80-D7F2FFDE486B}" type="pres">
      <dgm:prSet presAssocID="{BB3DF66B-1B5E-4F13-8064-C2D73C13AECC}" presName="parentText" presStyleLbl="alignNode1" presStyleIdx="1" presStyleCnt="2" custLinFactNeighborX="-10656" custLinFactNeighborY="3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7A4E-DE75-4C26-90E0-4E5CF5CAE92A}" type="pres">
      <dgm:prSet presAssocID="{BB3DF66B-1B5E-4F13-8064-C2D73C13AEC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7CF3A7-7EF5-4E0C-9244-859201A395E6}" srcId="{5EFE89C4-B37B-4268-8805-0245761700F7}" destId="{97C04A05-AA7B-4145-8205-3CE4AF463CF1}" srcOrd="0" destOrd="0" parTransId="{F2677B7E-01A6-45ED-8638-13BE54856EA5}" sibTransId="{4244E576-C6BF-4D9F-A38C-A538B11E0683}"/>
    <dgm:cxn modelId="{5965FB58-4AF6-40C0-B027-79B431FF88E3}" type="presOf" srcId="{BB3DF66B-1B5E-4F13-8064-C2D73C13AECC}" destId="{C290A747-2FA9-4A10-8C80-D7F2FFDE486B}" srcOrd="0" destOrd="0" presId="urn:microsoft.com/office/officeart/2005/8/layout/chevron2"/>
    <dgm:cxn modelId="{CDD9B765-1CD9-426A-BBA4-8D7BDED8EB32}" srcId="{97C04A05-AA7B-4145-8205-3CE4AF463CF1}" destId="{960D8E2C-DD24-4B5A-95C9-54BE6E18E137}" srcOrd="0" destOrd="0" parTransId="{6D14F68B-ED87-4021-8D9C-0F4CEDD5872A}" sibTransId="{7F6B3F3B-21C9-42A7-8E4F-D7BBBED6A061}"/>
    <dgm:cxn modelId="{346F8602-46B3-499D-AEC1-73E716CB139B}" srcId="{BB3DF66B-1B5E-4F13-8064-C2D73C13AECC}" destId="{4F4CC9A2-DA41-4FA6-BFED-1C3C4C904E44}" srcOrd="0" destOrd="0" parTransId="{08C3149C-3F9C-462A-BA8A-9FB7332D52BF}" sibTransId="{4CB8A351-632B-4BCE-957B-FDF1D7E2BB02}"/>
    <dgm:cxn modelId="{56075572-2396-49CB-B342-A6EB6D52AE5F}" type="presOf" srcId="{5EFE89C4-B37B-4268-8805-0245761700F7}" destId="{DBBE3C19-15A2-42D9-9BF2-A5E4C46DEA32}" srcOrd="0" destOrd="0" presId="urn:microsoft.com/office/officeart/2005/8/layout/chevron2"/>
    <dgm:cxn modelId="{E9C7775B-C89B-4DFD-9475-B386C85736DF}" type="presOf" srcId="{4F4CC9A2-DA41-4FA6-BFED-1C3C4C904E44}" destId="{371C7A4E-DE75-4C26-90E0-4E5CF5CAE92A}" srcOrd="0" destOrd="0" presId="urn:microsoft.com/office/officeart/2005/8/layout/chevron2"/>
    <dgm:cxn modelId="{899654A1-045C-43C6-92BA-5365EDA5F2EA}" type="presOf" srcId="{97C04A05-AA7B-4145-8205-3CE4AF463CF1}" destId="{2C6F2202-CD0F-48A8-9AE8-1271FC049AD0}" srcOrd="0" destOrd="0" presId="urn:microsoft.com/office/officeart/2005/8/layout/chevron2"/>
    <dgm:cxn modelId="{742506AF-FB54-4C0F-8992-974F07DE8F07}" srcId="{5EFE89C4-B37B-4268-8805-0245761700F7}" destId="{BB3DF66B-1B5E-4F13-8064-C2D73C13AECC}" srcOrd="1" destOrd="0" parTransId="{72EAB90D-4404-48DD-B5D2-862C87659F14}" sibTransId="{77934CEF-E7DD-478B-B5A8-57F96F627640}"/>
    <dgm:cxn modelId="{91DE92E0-24C5-4882-8DA0-AEE91EED171E}" type="presOf" srcId="{960D8E2C-DD24-4B5A-95C9-54BE6E18E137}" destId="{455E1DEC-90D6-471F-A8CE-8376CEF2B8DC}" srcOrd="0" destOrd="0" presId="urn:microsoft.com/office/officeart/2005/8/layout/chevron2"/>
    <dgm:cxn modelId="{4CB2D3CC-E206-4236-A1B3-8FACF8C71F52}" type="presParOf" srcId="{DBBE3C19-15A2-42D9-9BF2-A5E4C46DEA32}" destId="{07BF7DCA-7AF8-46E1-88CE-416BEE727230}" srcOrd="0" destOrd="0" presId="urn:microsoft.com/office/officeart/2005/8/layout/chevron2"/>
    <dgm:cxn modelId="{1BDA54AA-F678-4319-BEBE-F75C639BC9A9}" type="presParOf" srcId="{07BF7DCA-7AF8-46E1-88CE-416BEE727230}" destId="{2C6F2202-CD0F-48A8-9AE8-1271FC049AD0}" srcOrd="0" destOrd="0" presId="urn:microsoft.com/office/officeart/2005/8/layout/chevron2"/>
    <dgm:cxn modelId="{EEB0FAD1-D97D-4818-A345-E7212DA71A5E}" type="presParOf" srcId="{07BF7DCA-7AF8-46E1-88CE-416BEE727230}" destId="{455E1DEC-90D6-471F-A8CE-8376CEF2B8DC}" srcOrd="1" destOrd="0" presId="urn:microsoft.com/office/officeart/2005/8/layout/chevron2"/>
    <dgm:cxn modelId="{2E9E8D67-B75C-4E5B-A1FE-964C7CD04E92}" type="presParOf" srcId="{DBBE3C19-15A2-42D9-9BF2-A5E4C46DEA32}" destId="{D0C06C75-BE90-4FC1-8FDC-5BC131DD6D57}" srcOrd="1" destOrd="0" presId="urn:microsoft.com/office/officeart/2005/8/layout/chevron2"/>
    <dgm:cxn modelId="{79678627-D6F6-4139-96E7-8ED00C61A919}" type="presParOf" srcId="{DBBE3C19-15A2-42D9-9BF2-A5E4C46DEA32}" destId="{8799EA97-9038-461C-B774-371DEEF2FB24}" srcOrd="2" destOrd="0" presId="urn:microsoft.com/office/officeart/2005/8/layout/chevron2"/>
    <dgm:cxn modelId="{20B7632C-D09D-48A3-B632-65D0EC047990}" type="presParOf" srcId="{8799EA97-9038-461C-B774-371DEEF2FB24}" destId="{C290A747-2FA9-4A10-8C80-D7F2FFDE486B}" srcOrd="0" destOrd="0" presId="urn:microsoft.com/office/officeart/2005/8/layout/chevron2"/>
    <dgm:cxn modelId="{62161273-1C03-44E9-AF80-1B30739BCDAE}" type="presParOf" srcId="{8799EA97-9038-461C-B774-371DEEF2FB24}" destId="{371C7A4E-DE75-4C26-90E0-4E5CF5CAE9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8873-F48E-421C-9C0B-54793516FD9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FFB4-B52D-4EC6-B829-A19126E9C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0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8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maternal 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1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6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70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1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37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34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83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6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96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7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8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4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4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2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7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7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FFB4-B52D-4EC6-B829-A19126E9CC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F5D47D-A610-478D-9670-835B57C223D8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458DA1-1DCA-48D0-AFC0-B32E65016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Outcomes and Controversies in fetal repair of myelomeningoceles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Lindsay Mayet Lasseigne</a:t>
            </a:r>
          </a:p>
          <a:p>
            <a:r>
              <a:rPr lang="en-US" dirty="0" smtClean="0"/>
              <a:t>LSU School of Medicine, Class of 2014</a:t>
            </a:r>
          </a:p>
          <a:p>
            <a:r>
              <a:rPr lang="en-US" dirty="0" smtClean="0"/>
              <a:t>September 13, 2013</a:t>
            </a:r>
            <a:endParaRPr lang="en-US" dirty="0"/>
          </a:p>
        </p:txBody>
      </p:sp>
      <p:pic>
        <p:nvPicPr>
          <p:cNvPr id="1026" name="Picture 2" descr="C:\Users\llasse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2819400" cy="431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MSbaselinecharacteristic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186166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OMSbaselinecharacteris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1861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7772400" cy="4678204"/>
          </a:xfrm>
          <a:prstGeom prst="rect">
            <a:avLst/>
          </a:prstGeom>
          <a:solidFill>
            <a:schemeClr val="bg2"/>
          </a:solidFill>
          <a:ln w="2540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Study and control groups well matched for maternal and fetal factors with two major differences. </a:t>
            </a:r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- The </a:t>
            </a:r>
            <a:r>
              <a:rPr lang="en-US" sz="3200" b="1" u="sng" dirty="0" smtClean="0"/>
              <a:t>fetally repaired </a:t>
            </a:r>
            <a:r>
              <a:rPr lang="en-US" sz="3200" dirty="0" smtClean="0"/>
              <a:t>MMC subgroup had: </a:t>
            </a:r>
          </a:p>
          <a:p>
            <a:r>
              <a:rPr lang="en-US" sz="4000" dirty="0" smtClean="0"/>
              <a:t>	1. More female fetuses</a:t>
            </a:r>
          </a:p>
          <a:p>
            <a:r>
              <a:rPr lang="en-US" sz="4000" dirty="0" smtClean="0"/>
              <a:t>	2. More severe lesion levels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to be measured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600200"/>
            <a:ext cx="3520440" cy="41148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Primary outcomes</a:t>
            </a:r>
          </a:p>
          <a:p>
            <a:pPr>
              <a:buFontTx/>
              <a:buChar char="-"/>
            </a:pPr>
            <a:r>
              <a:rPr lang="en-US" sz="2000" dirty="0" smtClean="0"/>
              <a:t>1) 12 months:</a:t>
            </a:r>
          </a:p>
          <a:p>
            <a:pPr lvl="1">
              <a:buFontTx/>
              <a:buChar char="-"/>
            </a:pPr>
            <a:r>
              <a:rPr lang="en-US" dirty="0" smtClean="0"/>
              <a:t>fetal or neonatal death </a:t>
            </a:r>
          </a:p>
          <a:p>
            <a:pPr lvl="1">
              <a:buFontTx/>
              <a:buChar char="-"/>
            </a:pPr>
            <a:r>
              <a:rPr lang="en-US" dirty="0" smtClean="0"/>
              <a:t>need for CSF shunt.</a:t>
            </a:r>
          </a:p>
          <a:p>
            <a:pPr>
              <a:buFontTx/>
              <a:buChar char="-"/>
            </a:pPr>
            <a:r>
              <a:rPr lang="en-US" sz="2000" dirty="0" smtClean="0"/>
              <a:t> 2) 30 months: </a:t>
            </a:r>
          </a:p>
          <a:p>
            <a:pPr lvl="1">
              <a:buFontTx/>
              <a:buChar char="-"/>
            </a:pPr>
            <a:r>
              <a:rPr lang="en-US" sz="1600" dirty="0" smtClean="0"/>
              <a:t>Mental Developmental Index of the Bayley Scales of Infant Development II </a:t>
            </a:r>
          </a:p>
          <a:p>
            <a:pPr lvl="1">
              <a:buFontTx/>
              <a:buChar char="-"/>
            </a:pPr>
            <a:r>
              <a:rPr lang="en-US" sz="1600" dirty="0" smtClean="0"/>
              <a:t>child’s motor function with adjustment for lesion level.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1524000"/>
            <a:ext cx="4355592" cy="53340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Secondary outcomes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surgical and pregnancy complications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neonatal M/M, Chiari II Malformation, time to first shunt placement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Locomotion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Functional impairment on 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Motor and Functional Scores</a:t>
            </a:r>
          </a:p>
          <a:p>
            <a:pPr lvl="1">
              <a:buFontTx/>
              <a:buChar char="-"/>
            </a:pPr>
            <a:r>
              <a:rPr lang="en-US" sz="1600" dirty="0" smtClean="0"/>
              <a:t>Psychomotor Development Index of the Bayley Scales</a:t>
            </a:r>
          </a:p>
          <a:p>
            <a:pPr lvl="1">
              <a:buFontTx/>
              <a:buChar char="-"/>
            </a:pPr>
            <a:r>
              <a:rPr lang="en-US" sz="1600" dirty="0" smtClean="0"/>
              <a:t>Peabody Developmental Motor Scales</a:t>
            </a:r>
          </a:p>
          <a:p>
            <a:pPr lvl="1">
              <a:buFontTx/>
              <a:buChar char="-"/>
            </a:pPr>
            <a:r>
              <a:rPr lang="en-US" sz="1600" dirty="0" smtClean="0"/>
              <a:t>Disability measured by WeeFIM (functional independence measure for children) instrument</a:t>
            </a:r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Increased risks in prenatal surgery cohort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Spontaneous membrane rupture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(46% vs 8%)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Hysterotomy site dehiscence/ thinning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(36% v 0%)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Spontaneous premature labor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(38% vs 14%)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Chorioamniotic membrane separation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(20% vs 0%)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Oligohydramnios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(21% vs 4%)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Blood transfusions at delivery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(9% v 1%)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Placental abruption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(6% vs 0%)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Pulmonary edema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(6% vs 0%)</a:t>
            </a:r>
          </a:p>
          <a:p>
            <a:pPr lvl="1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Increased risk in prenatal surgery cohort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Preterm Labor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(avg 34.1 WGA vs 37.3 WGA)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Respiratory Distress Syndrome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(21% vs 6%)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Low birth weight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(avg 2383 vs 3039g)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Apnea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(36% vs 22%)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Bradycardia during repair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(10% vs 0%)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Dehiscence at repair site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(13% vs 6%)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Sepsis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(5% vs 1%)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Patent Ductus Arteriosus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(4% vs 0%)</a:t>
            </a:r>
          </a:p>
        </p:txBody>
      </p:sp>
      <p:pic>
        <p:nvPicPr>
          <p:cNvPr id="5" name="Picture 4" descr="MMCp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170" y="4343400"/>
            <a:ext cx="326683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month outcomes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Improvement of outcomes in fetally repaired group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primary outcome: death/ shunt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(68% vs 98%)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Shunt placement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(40% vs 82%)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evidence of hindbrain herniation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(36% vs 4%)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Mod-severe hindbrain herniation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(25% vs 67%)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Syringomyelia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(39% vs 58%)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month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Improvement in fetally repaired group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Second Primary Outcome: 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Bayley Mental Development Index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(89.7 vs 87.3)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Difference in motor function &amp; anatomical levels 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 or more levels better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(32% vs 12%)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 level better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(11% vs 9%)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 or more levels worse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(13% vs 28%)</a:t>
            </a:r>
          </a:p>
          <a:p>
            <a:pPr lvl="3"/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Secondary Outcomes: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Bayley Psychomotor Development Index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(64% vs 58%)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Peabody Developmental Motor Scales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(7.4 vs 7.0)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Walking independently on exam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(42% vs. 21%)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Moms trials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Convincingly shows open fetal surgery can improve neurologic outcomes</a:t>
            </a:r>
          </a:p>
          <a:p>
            <a:r>
              <a:rPr lang="en-US" sz="2000" dirty="0" smtClean="0"/>
              <a:t>Associated with iatrogenic maternal and fetal risks</a:t>
            </a:r>
          </a:p>
          <a:p>
            <a:r>
              <a:rPr lang="en-US" sz="2000" dirty="0" smtClean="0"/>
              <a:t>Continued follow up is needed to assess: </a:t>
            </a:r>
          </a:p>
          <a:p>
            <a:pPr lvl="1"/>
            <a:r>
              <a:rPr lang="en-US" sz="1800" dirty="0" smtClean="0"/>
              <a:t>durability of early benefits</a:t>
            </a:r>
          </a:p>
          <a:p>
            <a:pPr lvl="1"/>
            <a:r>
              <a:rPr lang="en-US" sz="1800" dirty="0" smtClean="0"/>
              <a:t>effects of prenatal intervention on bowel and bladder continence, sexual function, and mental capacity</a:t>
            </a:r>
          </a:p>
        </p:txBody>
      </p:sp>
      <p:pic>
        <p:nvPicPr>
          <p:cNvPr id="4" name="Picture 3" descr="BeforeandA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970"/>
            <a:ext cx="7086600" cy="274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752600"/>
            <a:ext cx="5105400" cy="2868168"/>
          </a:xfrm>
        </p:spPr>
        <p:txBody>
          <a:bodyPr/>
          <a:lstStyle/>
          <a:p>
            <a:r>
              <a:rPr lang="en-US" dirty="0" smtClean="0"/>
              <a:t>Fetal endoscopic MMC closure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Segmental neurologic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Endoscopic trials</a:t>
            </a:r>
            <a:endParaRPr lang="en-US" dirty="0"/>
          </a:p>
        </p:txBody>
      </p:sp>
      <p:pic>
        <p:nvPicPr>
          <p:cNvPr id="4" name="Content Placeholder 3" descr="Endosco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88392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13 of 19 surviving fetal patients repaired between 20-24 WGA</a:t>
            </a:r>
          </a:p>
          <a:p>
            <a:pPr>
              <a:buFontTx/>
              <a:buChar char="-"/>
            </a:pPr>
            <a:r>
              <a:rPr lang="en-US" dirty="0" smtClean="0"/>
              <a:t> Compared with matched neonatal patients repaired during first week of life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All fSBA </a:t>
            </a:r>
            <a:r>
              <a:rPr lang="en-US" dirty="0"/>
              <a:t>born by CS and all nSBA born vaginally.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 </a:t>
            </a:r>
            <a:r>
              <a:rPr lang="en-US" dirty="0"/>
              <a:t>study potential influence by CS, included another 13 age and lesion matched pairs of nSBA delivered by CS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basics of MMC</a:t>
            </a:r>
          </a:p>
          <a:p>
            <a:endParaRPr lang="en-US" dirty="0" smtClean="0"/>
          </a:p>
          <a:p>
            <a:r>
              <a:rPr lang="en-US" dirty="0" smtClean="0"/>
              <a:t>Overview of the MOMS Trials</a:t>
            </a:r>
          </a:p>
          <a:p>
            <a:endParaRPr lang="en-US" dirty="0" smtClean="0"/>
          </a:p>
          <a:p>
            <a:r>
              <a:rPr lang="en-US" dirty="0" smtClean="0"/>
              <a:t>Overview of the Endoscopic Trials</a:t>
            </a:r>
          </a:p>
          <a:p>
            <a:endParaRPr lang="en-US" dirty="0" smtClean="0"/>
          </a:p>
          <a:p>
            <a:r>
              <a:rPr lang="en-US" dirty="0" smtClean="0"/>
              <a:t>Summarize controversies of fetal repair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4771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Leg movement distal to MMC are often present as fetus but can disappear shortly after birth. </a:t>
            </a:r>
          </a:p>
          <a:p>
            <a:endParaRPr lang="en-US" dirty="0" smtClean="0"/>
          </a:p>
          <a:p>
            <a:r>
              <a:rPr lang="en-US" dirty="0" smtClean="0"/>
              <a:t>Goal is to maintain leg motor function by preserving innervations </a:t>
            </a:r>
          </a:p>
          <a:p>
            <a:endParaRPr lang="en-US" dirty="0" smtClean="0"/>
          </a:p>
          <a:p>
            <a:r>
              <a:rPr lang="en-US" dirty="0" smtClean="0"/>
              <a:t>Aimed to elucidate effect of fetal endoscopic MMC repair on segmental neurological function caudal to MMC. </a:t>
            </a:r>
          </a:p>
          <a:p>
            <a:endParaRPr lang="en-US" dirty="0" smtClean="0"/>
          </a:p>
          <a:p>
            <a:r>
              <a:rPr lang="en-US" dirty="0" smtClean="0"/>
              <a:t>Investigation enhanced by recently advanced MRI techniques and noninvasive muscle US density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MCanatom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676400"/>
            <a:ext cx="1828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o13matchedpai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658"/>
            <a:ext cx="9144000" cy="616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fetal </a:t>
            </a:r>
            <a:r>
              <a:rPr lang="en-US" sz="2200" dirty="0" smtClean="0"/>
              <a:t>vs. </a:t>
            </a:r>
            <a:r>
              <a:rPr lang="en-US" dirty="0" smtClean="0"/>
              <a:t>neonatal repair outcomes: </a:t>
            </a:r>
            <a:r>
              <a:rPr lang="en-US" sz="2200" dirty="0" smtClean="0"/>
              <a:t>motor/sensory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Segmental Motor Function</a:t>
            </a:r>
            <a:endParaRPr lang="en-US" dirty="0"/>
          </a:p>
        </p:txBody>
      </p:sp>
      <p:pic>
        <p:nvPicPr>
          <p:cNvPr id="8" name="Content Placeholder 7" descr="Endosegmental moto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984420" cy="41582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Segmental Sensory Function</a:t>
            </a:r>
            <a:endParaRPr lang="en-US" dirty="0"/>
          </a:p>
        </p:txBody>
      </p:sp>
      <p:pic>
        <p:nvPicPr>
          <p:cNvPr id="9" name="Content Placeholder 8" descr="EndoSegmentalSensor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886200" y="1468135"/>
            <a:ext cx="4114800" cy="415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fetal </a:t>
            </a:r>
            <a:r>
              <a:rPr lang="en-US" sz="2200" dirty="0" smtClean="0"/>
              <a:t>vs. </a:t>
            </a:r>
            <a:r>
              <a:rPr lang="en-US" dirty="0" smtClean="0"/>
              <a:t>neonatal outcomes: </a:t>
            </a:r>
            <a:r>
              <a:rPr lang="en-US" sz="2200" dirty="0" smtClean="0"/>
              <a:t>Muscle Ultrasound density</a:t>
            </a:r>
            <a:endParaRPr lang="en-US" sz="2200" dirty="0"/>
          </a:p>
        </p:txBody>
      </p:sp>
      <p:pic>
        <p:nvPicPr>
          <p:cNvPr id="5" name="Content Placeholder 4" descr="EndoMU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8153400" cy="451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on endoscopic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en-US" dirty="0" smtClean="0"/>
              <a:t>Fetal endoscopic repair can provide fetal spinal neuroprotection </a:t>
            </a:r>
          </a:p>
          <a:p>
            <a:r>
              <a:rPr lang="en-US" dirty="0" smtClean="0"/>
              <a:t>As with open surgery, observed severe iatrogenic complications</a:t>
            </a:r>
            <a:endParaRPr lang="en-US" sz="2000" dirty="0" smtClean="0"/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Infant age at time of study</a:t>
            </a:r>
          </a:p>
          <a:p>
            <a:pPr lvl="1"/>
            <a:r>
              <a:rPr lang="en-US" dirty="0" smtClean="0"/>
              <a:t>Small number of cases assessed</a:t>
            </a:r>
          </a:p>
          <a:p>
            <a:pPr lvl="1"/>
            <a:r>
              <a:rPr lang="en-US" dirty="0" smtClean="0"/>
              <a:t>Not blinded</a:t>
            </a:r>
          </a:p>
          <a:p>
            <a:pPr lvl="1"/>
            <a:r>
              <a:rPr lang="en-US" dirty="0" smtClean="0"/>
              <a:t>Small differences between matched pairs</a:t>
            </a:r>
          </a:p>
          <a:p>
            <a:pPr lvl="1"/>
            <a:r>
              <a:rPr lang="en-US" dirty="0" smtClean="0"/>
              <a:t>Only one pair with thoracic MMC</a:t>
            </a:r>
            <a:endParaRPr lang="en-US" sz="1700" dirty="0" smtClean="0"/>
          </a:p>
        </p:txBody>
      </p:sp>
      <p:pic>
        <p:nvPicPr>
          <p:cNvPr id="4" name="Picture 3" descr="MMC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00400"/>
            <a:ext cx="2510766" cy="17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Fetal </a:t>
            </a:r>
            <a:r>
              <a:rPr lang="en-US" sz="2800" dirty="0" smtClean="0"/>
              <a:t>vs</a:t>
            </a:r>
            <a:r>
              <a:rPr lang="en-US" dirty="0" smtClean="0"/>
              <a:t> neonatal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Discussion on Controversies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controversies</a:t>
            </a:r>
            <a:endParaRPr lang="en-US" dirty="0"/>
          </a:p>
        </p:txBody>
      </p:sp>
      <p:pic>
        <p:nvPicPr>
          <p:cNvPr id="4" name="Content Placeholder 3" descr="CurrentControvers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8144853" cy="2036267"/>
          </a:xfrm>
        </p:spPr>
      </p:pic>
      <p:pic>
        <p:nvPicPr>
          <p:cNvPr id="6" name="Picture 5" descr="MMC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3398718"/>
            <a:ext cx="4648200" cy="345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mark johnson</a:t>
            </a:r>
            <a:br>
              <a:rPr lang="en-US" dirty="0" smtClean="0"/>
            </a:br>
            <a:r>
              <a:rPr lang="en-US" sz="2800" dirty="0" smtClean="0"/>
              <a:t>(supports fetal repair of mmc)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Prevents further traumatic and toxic injury to the exposed spinal cord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Improves neuromotor function and independent ambulation rates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Reduces the need for VPS and shunt related morbidity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Reduces Chiari II malformation and related morbidity and mortality secondary to reversal of hindbrain herniation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Decreases progressive ventriculomegaly and the need for shunting improves cognitive and neurodevelopmental outcomes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Doug wilson </a:t>
            </a:r>
            <a:br>
              <a:rPr lang="en-US" dirty="0" smtClean="0"/>
            </a:br>
            <a:r>
              <a:rPr lang="en-US" sz="2700" dirty="0" smtClean="0"/>
              <a:t>(against fetal repair of mmc)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prevention of NTDs is the major goal of perinatal counseling and preconception care. </a:t>
            </a:r>
          </a:p>
          <a:p>
            <a:endParaRPr lang="en-US" dirty="0" smtClean="0"/>
          </a:p>
          <a:p>
            <a:r>
              <a:rPr lang="en-US" dirty="0" smtClean="0"/>
              <a:t>New surgical innovations are required to decrease maternal and fetal risk in addition to improved genetic fetal triage for greater benefit from MMC repair </a:t>
            </a:r>
          </a:p>
          <a:p>
            <a:endParaRPr lang="en-US" dirty="0" smtClean="0"/>
          </a:p>
          <a:p>
            <a:r>
              <a:rPr lang="en-US" dirty="0" smtClean="0"/>
              <a:t>Complex informed consent is required. The risk and benefit balance for newborn and mother is a personal choice.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limited number of open maternal fetal surgical centers should be supported with clear regulations and restrictions to decrease risks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debaters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prevention </a:t>
            </a:r>
          </a:p>
          <a:p>
            <a:pPr>
              <a:buNone/>
            </a:pPr>
            <a:r>
              <a:rPr lang="en-US" sz="2400" dirty="0" smtClean="0"/>
              <a:t>	is always best </a:t>
            </a:r>
          </a:p>
          <a:p>
            <a:pPr lvl="1"/>
            <a:r>
              <a:rPr lang="en-US" sz="2100" dirty="0" smtClean="0"/>
              <a:t>Folic Acid</a:t>
            </a:r>
          </a:p>
          <a:p>
            <a:pPr lvl="1">
              <a:buNone/>
            </a:pPr>
            <a:endParaRPr lang="en-US" sz="2100" dirty="0" smtClean="0"/>
          </a:p>
          <a:p>
            <a:r>
              <a:rPr lang="en-US" sz="2400" dirty="0" smtClean="0"/>
              <a:t>Fetal surgery has</a:t>
            </a:r>
          </a:p>
          <a:p>
            <a:pPr>
              <a:buNone/>
            </a:pPr>
            <a:r>
              <a:rPr lang="en-US" sz="2400" dirty="0" smtClean="0"/>
              <a:t>	 to be offered in </a:t>
            </a:r>
          </a:p>
          <a:p>
            <a:pPr>
              <a:buNone/>
            </a:pPr>
            <a:r>
              <a:rPr lang="en-US" sz="2400" dirty="0" smtClean="0"/>
              <a:t>	the case of fMMC</a:t>
            </a:r>
          </a:p>
        </p:txBody>
      </p:sp>
      <p:pic>
        <p:nvPicPr>
          <p:cNvPr id="5" name="Picture 4" descr="Surg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3664411" cy="495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Facts about Spina bifida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1219200"/>
            <a:ext cx="5791200" cy="5638800"/>
          </a:xfrm>
        </p:spPr>
        <p:txBody>
          <a:bodyPr>
            <a:normAutofit/>
          </a:bodyPr>
          <a:lstStyle/>
          <a:p>
            <a:r>
              <a:rPr lang="en-US" sz="2800" b="1" cap="small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#1 congenital CNS anomaly compatible with life</a:t>
            </a:r>
            <a:br>
              <a:rPr lang="en-US" sz="2800" b="1" cap="small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MMC is most common and severe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Lifelong disability</a:t>
            </a:r>
          </a:p>
          <a:p>
            <a:endParaRPr lang="en-US" sz="3200" b="1" cap="all" dirty="0" smtClean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sz="2800" b="1" cap="small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Chiari II Malformation: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Hindbrain herniation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brain stem abnormalities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lying venous sinuses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 posterior fossa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motor/CN/cognitive dysfunction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Hydrocephalus</a:t>
            </a:r>
          </a:p>
          <a:p>
            <a:pPr>
              <a:buFont typeface="Arial" pitchFamily="34" charset="0"/>
              <a:buChar char="•"/>
            </a:pPr>
            <a:endParaRPr lang="en-US" sz="2800" b="1" cap="small" dirty="0" smtClean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endParaRPr lang="en-US" dirty="0"/>
          </a:p>
        </p:txBody>
      </p:sp>
      <p:pic>
        <p:nvPicPr>
          <p:cNvPr id="8" name="Picture 7" descr="MMCanat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330178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Input from a pediatric neurosurgeon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Stephen Fletcher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Fetal vs. Neonatal Closure</a:t>
            </a:r>
          </a:p>
          <a:p>
            <a:pPr lvl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FETAL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1. Fetal Graft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2. Repair skin at birth  </a:t>
            </a:r>
          </a:p>
          <a:p>
            <a:pPr lvl="1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			3. Tissue expander  4. Flap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+/- Hydrocephalus procedures: 5. Endoscopy  6. Shunt</a:t>
            </a:r>
          </a:p>
          <a:p>
            <a:pPr lvl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NEONATAL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: 1. Closure  2. Endoscopic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fails  3. Shunt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Time of Repair: Risk of preterm labor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Uterine stimulation is proportional to risk of PTL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Whether open or endoscopically repaired, both predispose uterus to similar amounts of stimulation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if fetal endoscopic placement of a patch without repair followed by neonatal repair provides neuroprotective benefit while decreasing iatrogenic risks</a:t>
            </a:r>
          </a:p>
          <a:p>
            <a:endParaRPr lang="en-US" dirty="0" smtClean="0"/>
          </a:p>
          <a:p>
            <a:r>
              <a:rPr lang="en-US" dirty="0" smtClean="0"/>
              <a:t>Technical aspects: “underwater glue” must be water tight</a:t>
            </a:r>
          </a:p>
          <a:p>
            <a:pPr lvl="1"/>
            <a:r>
              <a:rPr lang="en-US" dirty="0" smtClean="0"/>
              <a:t>Sandcastle Snail</a:t>
            </a:r>
            <a:endParaRPr lang="en-US" dirty="0"/>
          </a:p>
        </p:txBody>
      </p:sp>
      <p:pic>
        <p:nvPicPr>
          <p:cNvPr id="4" name="Picture 3" descr="Snail-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446270"/>
            <a:ext cx="4019550" cy="241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Fletcher’s Sheep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1. 1</a:t>
            </a:r>
            <a:r>
              <a:rPr lang="en-US" baseline="30000" dirty="0" smtClean="0"/>
              <a:t>st</a:t>
            </a:r>
            <a:r>
              <a:rPr lang="en-US" dirty="0" smtClean="0"/>
              <a:t> delivery: Create MMC in fetal sheep via multilevel laminectomy and opening dura</a:t>
            </a:r>
          </a:p>
          <a:p>
            <a:pPr>
              <a:buNone/>
            </a:pPr>
            <a:r>
              <a:rPr lang="en-US" dirty="0" smtClean="0"/>
              <a:t>2. Allow fetus to mature</a:t>
            </a:r>
          </a:p>
          <a:p>
            <a:pPr>
              <a:buNone/>
            </a:pPr>
            <a:r>
              <a:rPr lang="en-US" dirty="0" smtClean="0"/>
              <a:t>3. 2</a:t>
            </a:r>
            <a:r>
              <a:rPr lang="en-US" baseline="30000" dirty="0" smtClean="0"/>
              <a:t>nd</a:t>
            </a:r>
            <a:r>
              <a:rPr lang="en-US" dirty="0" smtClean="0"/>
              <a:t> delivery: patch placement with photoactivation </a:t>
            </a:r>
          </a:p>
          <a:p>
            <a:pPr>
              <a:buNone/>
            </a:pPr>
            <a:r>
              <a:rPr lang="en-US" dirty="0" smtClean="0"/>
              <a:t>4. Allow fetus to mature</a:t>
            </a:r>
          </a:p>
          <a:p>
            <a:pPr>
              <a:buNone/>
            </a:pPr>
            <a:r>
              <a:rPr lang="en-US" dirty="0" smtClean="0"/>
              <a:t>5. 3</a:t>
            </a:r>
            <a:r>
              <a:rPr lang="en-US" baseline="30000" dirty="0" smtClean="0"/>
              <a:t>rd</a:t>
            </a:r>
            <a:r>
              <a:rPr lang="en-US" dirty="0" smtClean="0"/>
              <a:t> and final delivery of sheep</a:t>
            </a:r>
          </a:p>
          <a:p>
            <a:pPr>
              <a:buNone/>
            </a:pPr>
            <a:r>
              <a:rPr lang="en-US" dirty="0" smtClean="0"/>
              <a:t>6. Sacrifice sheep</a:t>
            </a:r>
          </a:p>
          <a:p>
            <a:pPr>
              <a:buNone/>
            </a:pPr>
            <a:r>
              <a:rPr lang="en-US" dirty="0" smtClean="0"/>
              <a:t>7. Assess with electron microscope </a:t>
            </a:r>
          </a:p>
          <a:p>
            <a:endParaRPr lang="en-US" dirty="0" smtClean="0"/>
          </a:p>
          <a:p>
            <a:r>
              <a:rPr lang="en-US" dirty="0" smtClean="0"/>
              <a:t>Total of 6 sheep</a:t>
            </a:r>
          </a:p>
          <a:p>
            <a:r>
              <a:rPr lang="en-US" dirty="0" smtClean="0"/>
              <a:t>appears water tight (Proof of Concept)</a:t>
            </a:r>
          </a:p>
        </p:txBody>
      </p:sp>
      <p:pic>
        <p:nvPicPr>
          <p:cNvPr id="4" name="Picture 3" descr="PomPom-Sheep-425x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537" y="2438400"/>
            <a:ext cx="2938463" cy="389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fetal repair</a:t>
            </a:r>
            <a:endParaRPr lang="en-US" dirty="0"/>
          </a:p>
        </p:txBody>
      </p:sp>
      <p:pic>
        <p:nvPicPr>
          <p:cNvPr id="4" name="Content Placeholder 3" descr="MomandBa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77875"/>
            <a:ext cx="7239000" cy="4311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Adzick</a:t>
            </a:r>
            <a:r>
              <a:rPr lang="en-US" sz="1800" dirty="0" smtClean="0">
                <a:solidFill>
                  <a:schemeClr val="tx1"/>
                </a:solidFill>
              </a:rPr>
              <a:t> NS, Thom EA, </a:t>
            </a:r>
            <a:r>
              <a:rPr lang="en-US" sz="1800" dirty="0" err="1" smtClean="0">
                <a:solidFill>
                  <a:schemeClr val="tx1"/>
                </a:solidFill>
              </a:rPr>
              <a:t>Spong</a:t>
            </a:r>
            <a:r>
              <a:rPr lang="en-US" sz="1800" dirty="0" smtClean="0">
                <a:solidFill>
                  <a:schemeClr val="tx1"/>
                </a:solidFill>
              </a:rPr>
              <a:t> CY, Brock JW, Burrows PK, Johnson MP, Howell LJ, Farrell JA, </a:t>
            </a:r>
            <a:r>
              <a:rPr lang="en-US" sz="1800" dirty="0" err="1" smtClean="0">
                <a:solidFill>
                  <a:schemeClr val="tx1"/>
                </a:solidFill>
              </a:rPr>
              <a:t>Dabrowiak</a:t>
            </a:r>
            <a:r>
              <a:rPr lang="en-US" sz="1800" dirty="0" smtClean="0">
                <a:solidFill>
                  <a:schemeClr val="tx1"/>
                </a:solidFill>
              </a:rPr>
              <a:t> ME, Sutton LN, Gupta N, </a:t>
            </a:r>
            <a:r>
              <a:rPr lang="en-US" sz="1800" dirty="0" err="1" smtClean="0">
                <a:solidFill>
                  <a:schemeClr val="tx1"/>
                </a:solidFill>
              </a:rPr>
              <a:t>Tulipan</a:t>
            </a:r>
            <a:r>
              <a:rPr lang="en-US" sz="1800" dirty="0" smtClean="0">
                <a:solidFill>
                  <a:schemeClr val="tx1"/>
                </a:solidFill>
              </a:rPr>
              <a:t> NB, </a:t>
            </a:r>
            <a:r>
              <a:rPr lang="en-US" sz="1800" dirty="0" err="1" smtClean="0">
                <a:solidFill>
                  <a:schemeClr val="tx1"/>
                </a:solidFill>
              </a:rPr>
              <a:t>D'Alton</a:t>
            </a:r>
            <a:r>
              <a:rPr lang="en-US" sz="1800" dirty="0" smtClean="0">
                <a:solidFill>
                  <a:schemeClr val="tx1"/>
                </a:solidFill>
              </a:rPr>
              <a:t> ME, Farmer DL; the MOMS Investigators. </a:t>
            </a:r>
            <a:r>
              <a:rPr lang="en-US" sz="1800" u="sng" dirty="0" smtClean="0">
                <a:solidFill>
                  <a:schemeClr val="tx1"/>
                </a:solidFill>
              </a:rPr>
              <a:t>A Randomized Trial of Prenatal versus Postnatal Repair of Myelomeningocele</a:t>
            </a:r>
            <a:r>
              <a:rPr lang="en-US" sz="1800" dirty="0" smtClean="0">
                <a:solidFill>
                  <a:schemeClr val="tx1"/>
                </a:solidFill>
              </a:rPr>
              <a:t>. N </a:t>
            </a:r>
            <a:r>
              <a:rPr lang="en-US" sz="1800" dirty="0" err="1" smtClean="0">
                <a:solidFill>
                  <a:schemeClr val="tx1"/>
                </a:solidFill>
              </a:rPr>
              <a:t>Engl</a:t>
            </a:r>
            <a:r>
              <a:rPr lang="en-US" sz="1800" dirty="0" smtClean="0">
                <a:solidFill>
                  <a:schemeClr val="tx1"/>
                </a:solidFill>
              </a:rPr>
              <a:t> J Med. (2011)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Renate J RJ </a:t>
            </a:r>
            <a:r>
              <a:rPr lang="en-US" sz="1800" dirty="0" err="1" smtClean="0"/>
              <a:t>Verbeek</a:t>
            </a:r>
            <a:r>
              <a:rPr lang="en-US" sz="1800" dirty="0" smtClean="0"/>
              <a:t>, Axel </a:t>
            </a:r>
            <a:r>
              <a:rPr lang="en-US" sz="1800" dirty="0" err="1" smtClean="0"/>
              <a:t>Heep</a:t>
            </a:r>
            <a:r>
              <a:rPr lang="en-US" sz="1800" dirty="0" smtClean="0"/>
              <a:t>, Natalia NM </a:t>
            </a:r>
            <a:r>
              <a:rPr lang="en-US" sz="1800" dirty="0" err="1" smtClean="0"/>
              <a:t>Maurits</a:t>
            </a:r>
            <a:r>
              <a:rPr lang="en-US" sz="1800" dirty="0" smtClean="0"/>
              <a:t>, Reinhold     Cremer, </a:t>
            </a:r>
            <a:r>
              <a:rPr lang="en-US" sz="1800" dirty="0" err="1" smtClean="0"/>
              <a:t>Eelco</a:t>
            </a:r>
            <a:r>
              <a:rPr lang="en-US" sz="1800" dirty="0" smtClean="0"/>
              <a:t> W EW </a:t>
            </a:r>
            <a:r>
              <a:rPr lang="en-US" sz="1800" dirty="0" err="1" smtClean="0"/>
              <a:t>Hoving</a:t>
            </a:r>
            <a:r>
              <a:rPr lang="en-US" sz="1800" dirty="0" smtClean="0"/>
              <a:t>, </a:t>
            </a:r>
            <a:r>
              <a:rPr lang="en-US" sz="1800" dirty="0" err="1" smtClean="0"/>
              <a:t>Oebele</a:t>
            </a:r>
            <a:r>
              <a:rPr lang="en-US" sz="1800" dirty="0" smtClean="0"/>
              <a:t> F OF </a:t>
            </a:r>
            <a:r>
              <a:rPr lang="en-US" sz="1800" dirty="0" err="1" smtClean="0"/>
              <a:t>Brouwer</a:t>
            </a:r>
            <a:r>
              <a:rPr lang="en-US" sz="1800" dirty="0" smtClean="0"/>
              <a:t>, Johannes JH van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Hoeven</a:t>
            </a:r>
            <a:r>
              <a:rPr lang="en-US" sz="1800" dirty="0" smtClean="0"/>
              <a:t>, and Deborah A DA </a:t>
            </a:r>
            <a:r>
              <a:rPr lang="en-US" sz="1800" dirty="0" err="1" smtClean="0"/>
              <a:t>Sival</a:t>
            </a:r>
            <a:r>
              <a:rPr lang="en-US" sz="1800" dirty="0" smtClean="0"/>
              <a:t>. </a:t>
            </a:r>
            <a:r>
              <a:rPr lang="en-US" sz="1800" u="sng" dirty="0" smtClean="0"/>
              <a:t>Fetal Endoscopic Myelomeningocele Closure Preserves Segmental Neurologic Function.</a:t>
            </a:r>
            <a:r>
              <a:rPr lang="en-US" sz="1800" dirty="0" smtClean="0"/>
              <a:t> Developmental Medicine and Child Neurology 54(1):15 (2012)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M. Van </a:t>
            </a:r>
            <a:r>
              <a:rPr lang="en-US" sz="1800" dirty="0" err="1" smtClean="0"/>
              <a:t>Lith</a:t>
            </a:r>
            <a:r>
              <a:rPr lang="en-US" sz="1800" dirty="0" smtClean="0"/>
              <a:t> Jan M, Mark P. Johnson, R. Douglas Wilson. Current Controversies in Prenatal Diagnosis 3: Fetal Surgery after MOMS: Is Fetal Therapy Better than Neonatal? Prenatal Diagnosis 33, 13-16 (2013)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Children’s Hospital of Philadelphia; Fetalsurgery.chop.edu, &lt;accessed 08/24/2013&gt;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Dr. Stephen Fletcher, Associate Professor of Pediatric Neurosurgery , University of Texas Medical School  and Memorial Hermann Children’s Hospital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Facts about myelomeningocele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172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Caused by failure of the NT to close</a:t>
            </a:r>
          </a:p>
          <a:p>
            <a:endParaRPr lang="en-US" dirty="0" smtClean="0"/>
          </a:p>
          <a:p>
            <a:r>
              <a:rPr lang="en-US" dirty="0" smtClean="0"/>
              <a:t>1 in 2000 live births</a:t>
            </a:r>
          </a:p>
          <a:p>
            <a:endParaRPr lang="en-US" dirty="0" smtClean="0"/>
          </a:p>
          <a:p>
            <a:r>
              <a:rPr lang="en-US" dirty="0" smtClean="0"/>
              <a:t>14% die before age 5</a:t>
            </a:r>
          </a:p>
          <a:p>
            <a:pPr lvl="1"/>
            <a:r>
              <a:rPr lang="en-US" dirty="0" smtClean="0"/>
              <a:t>2/3 due to complications of hindbrain herniation complications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85% require shunts</a:t>
            </a:r>
          </a:p>
          <a:p>
            <a:pPr lvl="1"/>
            <a:r>
              <a:rPr lang="en-US" dirty="0" smtClean="0"/>
              <a:t>45% develop complications within 1 year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MMC can occur at any level in the developing spine</a:t>
            </a:r>
          </a:p>
          <a:p>
            <a:pPr lvl="1"/>
            <a:r>
              <a:rPr lang="en-US" dirty="0" smtClean="0"/>
              <a:t>Most commonly lumbosacral </a:t>
            </a:r>
          </a:p>
          <a:p>
            <a:endParaRPr lang="en-US" dirty="0" smtClean="0"/>
          </a:p>
        </p:txBody>
      </p:sp>
      <p:pic>
        <p:nvPicPr>
          <p:cNvPr id="4" name="Picture 3" descr="SpinalLev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313" y="1676400"/>
            <a:ext cx="270868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Fetal mmc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529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MSAFP </a:t>
            </a:r>
          </a:p>
          <a:p>
            <a:pPr lvl="1"/>
            <a:r>
              <a:rPr lang="en-US" dirty="0" smtClean="0"/>
              <a:t>abnormally high can suggest NTD</a:t>
            </a:r>
          </a:p>
          <a:p>
            <a:r>
              <a:rPr lang="en-US" dirty="0" smtClean="0"/>
              <a:t>Level II US: </a:t>
            </a:r>
          </a:p>
          <a:p>
            <a:pPr lvl="1"/>
            <a:r>
              <a:rPr lang="en-US" dirty="0" smtClean="0"/>
              <a:t> to confirm spinal defect, determine level, and assess other characteristics</a:t>
            </a:r>
          </a:p>
          <a:p>
            <a:r>
              <a:rPr lang="en-US" dirty="0" smtClean="0"/>
              <a:t>Amniocentesis </a:t>
            </a:r>
          </a:p>
          <a:p>
            <a:pPr lvl="1"/>
            <a:r>
              <a:rPr lang="en-US" dirty="0" smtClean="0"/>
              <a:t>confirm elevated AFAFP and AChE</a:t>
            </a:r>
            <a:endParaRPr lang="en-US" dirty="0"/>
          </a:p>
        </p:txBody>
      </p:sp>
      <p:pic>
        <p:nvPicPr>
          <p:cNvPr id="4" name="Picture 3" descr="USandM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713983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fetal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5626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828800"/>
          <a:ext cx="7620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4191000"/>
          <a:ext cx="7620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talopenrep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0"/>
            <a:ext cx="58279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3200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General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Anesthesia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Laparotomy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Hysterotomy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Fetal rotation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MMC resection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Closure +/- Graft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Closure of uterus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and abdomen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prenatal repair </a:t>
            </a:r>
            <a:br>
              <a:rPr lang="en-US" dirty="0" smtClean="0"/>
            </a:br>
            <a:r>
              <a:rPr lang="en-US" sz="2800" dirty="0" smtClean="0"/>
              <a:t>vs.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 postnatal repair of mmc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MOMS Trials</a:t>
            </a:r>
            <a:endParaRPr lang="en-US" dirty="0"/>
          </a:p>
        </p:txBody>
      </p:sp>
      <p:pic>
        <p:nvPicPr>
          <p:cNvPr id="2050" name="Picture 2" descr="C:\Users\llasse\Desktop\1-s2_0-S0001209212005236-g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854575" cy="364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Moms trials</a:t>
            </a:r>
            <a:endParaRPr lang="en-US" dirty="0"/>
          </a:p>
        </p:txBody>
      </p:sp>
      <p:pic>
        <p:nvPicPr>
          <p:cNvPr id="4" name="Content Placeholder 3" descr="MO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077200" cy="3043426"/>
          </a:xfrm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 </a:t>
            </a:r>
            <a:r>
              <a:rPr lang="en-US" sz="2000" b="1" u="sng" dirty="0" smtClean="0"/>
              <a:t>Inclusion criteria: </a:t>
            </a:r>
            <a:r>
              <a:rPr lang="en-US" sz="2000" dirty="0" smtClean="0"/>
              <a:t>singleton </a:t>
            </a:r>
            <a:r>
              <a:rPr lang="en-US" sz="2000" dirty="0"/>
              <a:t>pregnancy, MMC with upper boundary b/w T1-S1, hindbrain herniation, </a:t>
            </a:r>
            <a:r>
              <a:rPr lang="en-US" sz="2000" dirty="0" smtClean="0"/>
              <a:t>&lt;26 WGA, </a:t>
            </a:r>
            <a:r>
              <a:rPr lang="en-US" sz="2000" dirty="0"/>
              <a:t>normal karyotype, US residency, maternal age &gt;</a:t>
            </a:r>
            <a:r>
              <a:rPr lang="en-US" sz="2000" dirty="0" smtClean="0"/>
              <a:t>18</a:t>
            </a:r>
          </a:p>
          <a:p>
            <a:r>
              <a:rPr lang="en-US" sz="2000" b="1" u="sng" dirty="0" smtClean="0"/>
              <a:t>- Exclusion criteria:</a:t>
            </a:r>
            <a:r>
              <a:rPr lang="en-US" sz="2000" dirty="0" smtClean="0"/>
              <a:t> other fetal anomalies, </a:t>
            </a:r>
            <a:r>
              <a:rPr lang="en-US" sz="2000" dirty="0"/>
              <a:t>severe kyphosis, risk of </a:t>
            </a:r>
            <a:r>
              <a:rPr lang="en-US" sz="2000" dirty="0" smtClean="0"/>
              <a:t>PTL, maternal BMI </a:t>
            </a:r>
            <a:r>
              <a:rPr lang="en-US" sz="2000" dirty="0"/>
              <a:t>&gt;35, </a:t>
            </a:r>
            <a:r>
              <a:rPr lang="en-US" sz="2000" dirty="0" smtClean="0"/>
              <a:t>contraindication </a:t>
            </a:r>
            <a:r>
              <a:rPr lang="en-US" sz="2000" dirty="0"/>
              <a:t>to </a:t>
            </a:r>
            <a:r>
              <a:rPr lang="en-US" sz="2000" dirty="0" smtClean="0"/>
              <a:t>surgery</a:t>
            </a:r>
            <a:endParaRPr lang="en-US" sz="2000" dirty="0"/>
          </a:p>
          <a:p>
            <a:r>
              <a:rPr lang="en-US" sz="2000" dirty="0" smtClean="0"/>
              <a:t>- </a:t>
            </a:r>
            <a:r>
              <a:rPr lang="en-US" sz="2000" b="1" u="sng" dirty="0" smtClean="0"/>
              <a:t>Methods:</a:t>
            </a:r>
            <a:r>
              <a:rPr lang="en-US" sz="2000" dirty="0" smtClean="0"/>
              <a:t> Randomized 1:1 and Blind. </a:t>
            </a:r>
            <a:r>
              <a:rPr lang="en-US" sz="2000" dirty="0"/>
              <a:t>Both groups</a:t>
            </a:r>
            <a:r>
              <a:rPr lang="en-US" sz="2000" dirty="0" smtClean="0"/>
              <a:t>: Same surgical teams and </a:t>
            </a:r>
            <a:r>
              <a:rPr lang="en-US" sz="2000" dirty="0"/>
              <a:t>CS @ </a:t>
            </a:r>
            <a:r>
              <a:rPr lang="en-US" sz="2000" dirty="0" smtClean="0"/>
              <a:t>37WGA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1068</TotalTime>
  <Words>1460</Words>
  <Application>Microsoft Office PowerPoint</Application>
  <PresentationFormat>On-screen Show (4:3)</PresentationFormat>
  <Paragraphs>273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Aharoni</vt:lpstr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Outcomes and Controversies in fetal repair of myelomeningoceles</vt:lpstr>
      <vt:lpstr>Objectives</vt:lpstr>
      <vt:lpstr>Facts about Spina bifida</vt:lpstr>
      <vt:lpstr>Facts about myelomeningocele </vt:lpstr>
      <vt:lpstr>Diagnosing Fetal mmc</vt:lpstr>
      <vt:lpstr>History of fetal interventions</vt:lpstr>
      <vt:lpstr>PowerPoint Presentation</vt:lpstr>
      <vt:lpstr>Open prenatal repair  vs.  postnatal repair of mmc</vt:lpstr>
      <vt:lpstr>Moms trials</vt:lpstr>
      <vt:lpstr>PowerPoint Presentation</vt:lpstr>
      <vt:lpstr>PowerPoint Presentation</vt:lpstr>
      <vt:lpstr>Outcomes to be measured</vt:lpstr>
      <vt:lpstr>Maternal outcomes</vt:lpstr>
      <vt:lpstr>Neonatal outcomes</vt:lpstr>
      <vt:lpstr>12 month outcomes </vt:lpstr>
      <vt:lpstr>30 month outcomes</vt:lpstr>
      <vt:lpstr>Moms trials summary</vt:lpstr>
      <vt:lpstr>Fetal endoscopic MMC closure  &amp; Segmental neurologic function</vt:lpstr>
      <vt:lpstr>Endoscopic trials</vt:lpstr>
      <vt:lpstr>Background info</vt:lpstr>
      <vt:lpstr>PowerPoint Presentation</vt:lpstr>
      <vt:lpstr>Endoscopic fetal vs. neonatal repair outcomes: motor/sensory</vt:lpstr>
      <vt:lpstr>Endoscopic fetal vs. neonatal outcomes: Muscle Ultrasound density</vt:lpstr>
      <vt:lpstr>Discussion on endoscopic repair</vt:lpstr>
      <vt:lpstr>Fetal vs neonatal repair</vt:lpstr>
      <vt:lpstr>Current controversies</vt:lpstr>
      <vt:lpstr>Professor mark johnson (supports fetal repair of mmc)</vt:lpstr>
      <vt:lpstr>Professor Doug wilson  (against fetal repair of mmc)</vt:lpstr>
      <vt:lpstr>Both debaters</vt:lpstr>
      <vt:lpstr>Input from a pediatric neurosurgeon</vt:lpstr>
      <vt:lpstr>Technical  aspects</vt:lpstr>
      <vt:lpstr>An example of research</vt:lpstr>
      <vt:lpstr>Dr. Fletcher’s Sheep trials</vt:lpstr>
      <vt:lpstr>Thoughts on fetal repair</vt:lpstr>
      <vt:lpstr>Resources</vt:lpstr>
    </vt:vector>
  </TitlesOfParts>
  <Company>LSU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and Controversies in fetal repair of myelomeningoceles</dc:title>
  <dc:creator>llasse</dc:creator>
  <cp:lastModifiedBy>Fannin, Erin S.</cp:lastModifiedBy>
  <cp:revision>16</cp:revision>
  <dcterms:created xsi:type="dcterms:W3CDTF">2013-08-27T08:54:51Z</dcterms:created>
  <dcterms:modified xsi:type="dcterms:W3CDTF">2013-09-17T16:45:38Z</dcterms:modified>
</cp:coreProperties>
</file>