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35" r:id="rId6"/>
    <p:sldId id="260" r:id="rId7"/>
    <p:sldId id="261" r:id="rId8"/>
    <p:sldId id="262" r:id="rId9"/>
    <p:sldId id="263" r:id="rId10"/>
    <p:sldId id="264" r:id="rId11"/>
    <p:sldId id="322" r:id="rId12"/>
    <p:sldId id="337" r:id="rId13"/>
    <p:sldId id="265" r:id="rId14"/>
    <p:sldId id="266" r:id="rId15"/>
    <p:sldId id="267" r:id="rId16"/>
    <p:sldId id="339" r:id="rId17"/>
    <p:sldId id="268" r:id="rId18"/>
    <p:sldId id="269" r:id="rId19"/>
    <p:sldId id="320" r:id="rId20"/>
    <p:sldId id="341" r:id="rId21"/>
    <p:sldId id="270" r:id="rId22"/>
    <p:sldId id="325" r:id="rId23"/>
    <p:sldId id="343" r:id="rId24"/>
    <p:sldId id="326" r:id="rId25"/>
    <p:sldId id="271" r:id="rId26"/>
    <p:sldId id="272" r:id="rId27"/>
    <p:sldId id="273" r:id="rId28"/>
    <p:sldId id="274" r:id="rId29"/>
    <p:sldId id="275" r:id="rId30"/>
    <p:sldId id="327" r:id="rId31"/>
    <p:sldId id="277" r:id="rId32"/>
    <p:sldId id="278" r:id="rId33"/>
    <p:sldId id="279" r:id="rId34"/>
    <p:sldId id="280" r:id="rId35"/>
    <p:sldId id="281" r:id="rId36"/>
    <p:sldId id="282" r:id="rId37"/>
    <p:sldId id="284" r:id="rId38"/>
    <p:sldId id="285" r:id="rId39"/>
    <p:sldId id="286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295" r:id="rId48"/>
    <p:sldId id="296" r:id="rId49"/>
    <p:sldId id="297" r:id="rId50"/>
    <p:sldId id="298" r:id="rId51"/>
    <p:sldId id="299" r:id="rId52"/>
    <p:sldId id="300" r:id="rId53"/>
    <p:sldId id="301" r:id="rId54"/>
    <p:sldId id="302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24" r:id="rId63"/>
    <p:sldId id="314" r:id="rId64"/>
    <p:sldId id="315" r:id="rId65"/>
    <p:sldId id="316" r:id="rId66"/>
    <p:sldId id="317" r:id="rId67"/>
    <p:sldId id="318" r:id="rId68"/>
    <p:sldId id="319" r:id="rId69"/>
    <p:sldId id="344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33"/>
    <a:srgbClr val="FFFF00"/>
    <a:srgbClr val="000000"/>
    <a:srgbClr val="00FFFF"/>
    <a:srgbClr val="FF6699"/>
    <a:srgbClr val="FFCC00"/>
    <a:srgbClr val="FFCC66"/>
    <a:srgbClr val="99FF99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FF38-98F6-4635-B21B-6B5369F36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49ACC-2AF0-43B3-B4A8-748BB4BF4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85F06-FC2A-41FD-99C8-61FCB3E98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FDC8-8D04-4B20-BCF4-482646F65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BCAF2-9D19-46C5-A497-0886FC9B8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F0BE-C7C6-4EC4-AE45-74B07BE40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65E81-8DC8-4B41-828B-791031202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E3E8E-8A97-49EE-B272-622B08759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3C555-D172-4FFA-8A2A-94C20E6C0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118E-1611-4459-9DA0-A566BB11D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6194-61B9-4947-9EC9-99FEC5C26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784CE0-2334-46B1-A71E-8E9DC5F18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638300" y="2468563"/>
            <a:ext cx="5867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Seizures and </a:t>
            </a:r>
            <a:r>
              <a:rPr lang="en-US" sz="4000" dirty="0" smtClean="0">
                <a:solidFill>
                  <a:srgbClr val="FFFF00"/>
                </a:solidFill>
              </a:rPr>
              <a:t>Coma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Stephen Deputy, MD, FAAP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LSU School of Medicine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Children’s Hospital,</a:t>
            </a:r>
          </a:p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New Orleans, LA</a:t>
            </a:r>
            <a:endParaRPr lang="en-US" sz="2400" dirty="0">
              <a:solidFill>
                <a:schemeClr val="accent3"/>
              </a:solidFill>
            </a:endParaRP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>
                <a:solidFill>
                  <a:srgbClr val="FFFF00"/>
                </a:solidFill>
              </a:rPr>
              <a:t>John K. Willis, 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Benign </a:t>
            </a:r>
            <a:r>
              <a:rPr lang="en-US" dirty="0" err="1">
                <a:solidFill>
                  <a:srgbClr val="FFFF00"/>
                </a:solidFill>
              </a:rPr>
              <a:t>Rolandic</a:t>
            </a:r>
            <a:r>
              <a:rPr lang="en-US" dirty="0">
                <a:solidFill>
                  <a:srgbClr val="FFFF00"/>
                </a:solidFill>
              </a:rPr>
              <a:t> seizures</a:t>
            </a:r>
            <a:r>
              <a:rPr lang="en-US" dirty="0"/>
              <a:t>   </a:t>
            </a:r>
            <a:br>
              <a:rPr lang="en-US" dirty="0"/>
            </a:br>
            <a:endParaRPr lang="en-US" dirty="0"/>
          </a:p>
          <a:p>
            <a:r>
              <a:rPr lang="en-US" dirty="0">
                <a:cs typeface="Arial" charset="0"/>
              </a:rPr>
              <a:t>●	“</a:t>
            </a:r>
            <a:r>
              <a:rPr lang="en-US" dirty="0"/>
              <a:t>BERS”</a:t>
            </a:r>
          </a:p>
          <a:p>
            <a:r>
              <a:rPr lang="en-US" dirty="0"/>
              <a:t>● 	School age, normal child</a:t>
            </a:r>
          </a:p>
          <a:p>
            <a:r>
              <a:rPr lang="en-US" dirty="0"/>
              <a:t>● 	Partial: face, arm</a:t>
            </a:r>
          </a:p>
          <a:p>
            <a:r>
              <a:rPr lang="en-US" dirty="0"/>
              <a:t>	Generalized: tonic-</a:t>
            </a:r>
            <a:r>
              <a:rPr lang="en-US" dirty="0" err="1"/>
              <a:t>clonic</a:t>
            </a:r>
            <a:endParaRPr lang="en-US" dirty="0"/>
          </a:p>
          <a:p>
            <a:r>
              <a:rPr lang="en-US" dirty="0"/>
              <a:t>●	Sleeping  &gt;waking</a:t>
            </a:r>
          </a:p>
          <a:p>
            <a:r>
              <a:rPr lang="en-US" dirty="0"/>
              <a:t>●	EEG: mid-temporal/central spikes </a:t>
            </a:r>
          </a:p>
          <a:p>
            <a:r>
              <a:rPr lang="en-US" dirty="0"/>
              <a:t>●	Outgrown in adolescence</a:t>
            </a:r>
          </a:p>
          <a:p>
            <a:r>
              <a:rPr lang="en-US" dirty="0"/>
              <a:t>● 	Rx: limit side effects</a:t>
            </a:r>
          </a:p>
          <a:p>
            <a:r>
              <a:rPr lang="en-US" b="0" dirty="0"/>
              <a:t>	</a:t>
            </a:r>
            <a:r>
              <a:rPr lang="en-US" b="0" dirty="0" err="1"/>
              <a:t>Carbamazepine</a:t>
            </a:r>
            <a:r>
              <a:rPr lang="en-US" b="0" dirty="0"/>
              <a:t>, </a:t>
            </a:r>
            <a:r>
              <a:rPr lang="en-US" b="0" dirty="0" smtClean="0"/>
              <a:t>Benzodiazepines </a:t>
            </a:r>
            <a:r>
              <a:rPr lang="en-US" b="0" dirty="0" err="1" smtClean="0"/>
              <a:t>qhs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BW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476500" y="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Rolandic Spikes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Classification of Epilepsies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685800"/>
          <a:ext cx="8534400" cy="5117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37"/>
                <a:gridCol w="2708563"/>
                <a:gridCol w="2819400"/>
              </a:tblGrid>
              <a:tr h="1642533"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 Seizures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Focal EEG changes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Normal  EEG up to 60%</a:t>
                      </a:r>
                      <a:endParaRPr lang="en-US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Generalized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Generalized Seizures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EEG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Abnormal “Always”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Generalized Discharges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Idiopathic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Normal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Exam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EEG Background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Neuroimaging</a:t>
                      </a:r>
                      <a:endParaRPr lang="en-US" sz="140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Family History “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Channelopathy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Easy to Treat</a:t>
                      </a:r>
                      <a:endParaRPr lang="en-US" sz="14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CC00"/>
                          </a:solidFill>
                        </a:rPr>
                        <a:t>Rolandic</a:t>
                      </a:r>
                      <a:r>
                        <a:rPr lang="en-US" sz="2400" dirty="0" smtClean="0">
                          <a:solidFill>
                            <a:srgbClr val="FFCC00"/>
                          </a:solidFill>
                        </a:rPr>
                        <a:t> Epilepsy</a:t>
                      </a:r>
                      <a:endParaRPr lang="en-US" sz="24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Childhood Absence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Juvenile</a:t>
                      </a:r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6699"/>
                          </a:solidFill>
                        </a:rPr>
                        <a:t>Myoclonic</a:t>
                      </a:r>
                      <a:endParaRPr lang="en-US" sz="2400" baseline="0" dirty="0" smtClean="0">
                        <a:solidFill>
                          <a:srgbClr val="FF6699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Epilepsies</a:t>
                      </a:r>
                      <a:endParaRPr lang="en-US" sz="2400" dirty="0">
                        <a:solidFill>
                          <a:srgbClr val="FF66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99FF99"/>
                          </a:solidFill>
                        </a:rPr>
                        <a:t>Symptomatic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rgbClr val="99FF99"/>
                          </a:solidFill>
                        </a:rPr>
                        <a:t>Abnormal  +/- Exam, Development, EEG Background,</a:t>
                      </a: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en-US" sz="1400" u="none" baseline="0" dirty="0" err="1" smtClean="0">
                          <a:solidFill>
                            <a:srgbClr val="99FF99"/>
                          </a:solidFill>
                        </a:rPr>
                        <a:t>Neuroimaging</a:t>
                      </a:r>
                      <a:endParaRPr lang="en-US" sz="1400" u="none" baseline="0" dirty="0" smtClean="0">
                        <a:solidFill>
                          <a:srgbClr val="99FF99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Difficult to Treat</a:t>
                      </a:r>
                      <a:endParaRPr lang="en-US" sz="1400" u="none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“</a:t>
                      </a:r>
                      <a:r>
                        <a:rPr lang="en-US" sz="2400" dirty="0" err="1" smtClean="0">
                          <a:solidFill>
                            <a:srgbClr val="33CC33"/>
                          </a:solidFill>
                        </a:rPr>
                        <a:t>Lesional</a:t>
                      </a:r>
                      <a:endParaRPr lang="en-US" sz="2400" dirty="0" smtClean="0">
                        <a:solidFill>
                          <a:srgbClr val="33CC33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Epilepsies”</a:t>
                      </a:r>
                      <a:endParaRPr lang="en-US" sz="2400" dirty="0">
                        <a:solidFill>
                          <a:srgbClr val="33CC3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D60093"/>
                          </a:solidFill>
                        </a:rPr>
                        <a:t>Infantile</a:t>
                      </a:r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Spasms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Lennox-</a:t>
                      </a:r>
                      <a:r>
                        <a:rPr lang="en-US" sz="2400" baseline="0" dirty="0" err="1" smtClean="0">
                          <a:solidFill>
                            <a:srgbClr val="D60093"/>
                          </a:solidFill>
                        </a:rPr>
                        <a:t>Gastaut</a:t>
                      </a:r>
                      <a:endParaRPr lang="en-US" sz="2400" baseline="0" dirty="0" smtClean="0">
                        <a:solidFill>
                          <a:srgbClr val="D60093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     Syndrome</a:t>
                      </a:r>
                      <a:endParaRPr lang="en-US" sz="240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6934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Absence Seizures</a:t>
            </a:r>
            <a:br>
              <a:rPr lang="en-US" sz="3600" dirty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  <a:p>
            <a:pPr>
              <a:buFontTx/>
              <a:buChar char="•"/>
            </a:pPr>
            <a:r>
              <a:rPr lang="en-US" dirty="0"/>
              <a:t>  Hyperventilation for </a:t>
            </a:r>
            <a:r>
              <a:rPr lang="en-US" dirty="0" err="1"/>
              <a:t>Dx</a:t>
            </a:r>
            <a:r>
              <a:rPr lang="en-US" dirty="0"/>
              <a:t> </a:t>
            </a:r>
          </a:p>
          <a:p>
            <a:pPr>
              <a:buFontTx/>
              <a:buChar char="•"/>
            </a:pPr>
            <a:r>
              <a:rPr lang="en-US" dirty="0"/>
              <a:t>  Often clinical: daydreams</a:t>
            </a:r>
          </a:p>
          <a:p>
            <a:pPr>
              <a:buFontTx/>
              <a:buChar char="•"/>
            </a:pPr>
            <a:r>
              <a:rPr lang="en-US" dirty="0"/>
              <a:t>  Automatisms</a:t>
            </a:r>
          </a:p>
          <a:p>
            <a:pPr>
              <a:buFontTx/>
              <a:buChar char="•"/>
            </a:pPr>
            <a:r>
              <a:rPr lang="en-US" dirty="0"/>
              <a:t>  Brief, frequent</a:t>
            </a:r>
          </a:p>
          <a:p>
            <a:pPr>
              <a:buFontTx/>
              <a:buChar char="•"/>
            </a:pPr>
            <a:r>
              <a:rPr lang="en-US" dirty="0"/>
              <a:t>  No </a:t>
            </a:r>
            <a:r>
              <a:rPr lang="en-US" dirty="0" err="1"/>
              <a:t>postictal</a:t>
            </a:r>
            <a:r>
              <a:rPr lang="en-US" dirty="0"/>
              <a:t> state</a:t>
            </a:r>
          </a:p>
          <a:p>
            <a:pPr>
              <a:buFontTx/>
              <a:buChar char="•"/>
            </a:pPr>
            <a:r>
              <a:rPr lang="en-US" dirty="0"/>
              <a:t>  Normal child: 4-10 </a:t>
            </a:r>
            <a:r>
              <a:rPr lang="en-US" dirty="0" err="1"/>
              <a:t>y.o</a:t>
            </a:r>
            <a:r>
              <a:rPr lang="en-US" dirty="0"/>
              <a:t>.</a:t>
            </a:r>
          </a:p>
          <a:p>
            <a:pPr>
              <a:buFontTx/>
              <a:buChar char="•"/>
            </a:pPr>
            <a:r>
              <a:rPr lang="en-US" dirty="0"/>
              <a:t>  May resolve in adolescence</a:t>
            </a:r>
          </a:p>
          <a:p>
            <a:pPr>
              <a:buFontTx/>
              <a:buChar char="•"/>
            </a:pPr>
            <a:r>
              <a:rPr lang="en-US" dirty="0"/>
              <a:t>  Later epilepsy: 30</a:t>
            </a:r>
            <a:r>
              <a:rPr lang="en-US" dirty="0" smtClean="0"/>
              <a:t>%</a:t>
            </a:r>
          </a:p>
          <a:p>
            <a:pPr>
              <a:buFontTx/>
              <a:buChar char="•"/>
            </a:pPr>
            <a:r>
              <a:rPr lang="en-US" dirty="0" smtClean="0"/>
              <a:t>  Rx: </a:t>
            </a:r>
            <a:r>
              <a:rPr lang="en-US" dirty="0" err="1" smtClean="0"/>
              <a:t>Ethosuximide</a:t>
            </a:r>
            <a:r>
              <a:rPr lang="en-US" dirty="0" smtClean="0"/>
              <a:t>, </a:t>
            </a:r>
            <a:r>
              <a:rPr lang="en-US" dirty="0" err="1" smtClean="0"/>
              <a:t>Lamotrigine</a:t>
            </a:r>
            <a:r>
              <a:rPr lang="en-US" dirty="0" smtClean="0"/>
              <a:t>, 	  </a:t>
            </a:r>
            <a:r>
              <a:rPr lang="en-US" dirty="0" err="1" smtClean="0"/>
              <a:t>valproic</a:t>
            </a:r>
            <a:r>
              <a:rPr lang="en-US" dirty="0" smtClean="0"/>
              <a:t> acid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762000" y="0"/>
            <a:ext cx="79248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JME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Juvenile </a:t>
            </a:r>
            <a:r>
              <a:rPr lang="en-US" dirty="0" err="1"/>
              <a:t>myoclonic</a:t>
            </a:r>
            <a:r>
              <a:rPr lang="en-US" dirty="0"/>
              <a:t> epilepsy </a:t>
            </a:r>
          </a:p>
          <a:p>
            <a:r>
              <a:rPr lang="en-US" dirty="0"/>
              <a:t>of </a:t>
            </a:r>
            <a:r>
              <a:rPr lang="en-US" dirty="0" err="1"/>
              <a:t>Janz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Idiopathic/genetic:  normal child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First convulsion after sleep loss/alcohol</a:t>
            </a:r>
            <a:br>
              <a:rPr lang="en-US" dirty="0"/>
            </a:br>
            <a:endParaRPr lang="en-US" dirty="0"/>
          </a:p>
          <a:p>
            <a:r>
              <a:rPr lang="en-US" dirty="0"/>
              <a:t>Antecedent early-a.m. myoclonus:</a:t>
            </a:r>
          </a:p>
          <a:p>
            <a:r>
              <a:rPr lang="en-US" dirty="0"/>
              <a:t>incoordination, jerking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90% relapse off meds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0"/>
            <a:ext cx="7924800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JME </a:t>
            </a:r>
          </a:p>
          <a:p>
            <a:r>
              <a:rPr lang="en-US" dirty="0"/>
              <a:t>Normal exam/image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EEG: Generalized spike and wave: </a:t>
            </a:r>
            <a:br>
              <a:rPr lang="en-US" dirty="0"/>
            </a:br>
            <a:r>
              <a:rPr lang="en-US" dirty="0"/>
              <a:t>3-6 hertz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Prior absence: 1/3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Photosensitive: 1/3</a:t>
            </a:r>
          </a:p>
          <a:p>
            <a:endParaRPr lang="en-US" sz="1800" dirty="0"/>
          </a:p>
          <a:p>
            <a:r>
              <a:rPr lang="en-US" dirty="0" err="1"/>
              <a:t>Valproic</a:t>
            </a:r>
            <a:r>
              <a:rPr lang="en-US" dirty="0"/>
              <a:t> acid: first </a:t>
            </a:r>
            <a:r>
              <a:rPr lang="en-US" dirty="0" smtClean="0"/>
              <a:t>choice (?)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  </a:t>
            </a:r>
            <a:r>
              <a:rPr lang="en-US" dirty="0" err="1" smtClean="0"/>
              <a:t>Lamotrigine</a:t>
            </a:r>
            <a:r>
              <a:rPr lang="en-US" dirty="0" smtClean="0"/>
              <a:t> 	 -  Benzodiazepines </a:t>
            </a:r>
            <a:br>
              <a:rPr lang="en-US" dirty="0" smtClean="0"/>
            </a:br>
            <a:r>
              <a:rPr lang="en-US" dirty="0" smtClean="0"/>
              <a:t>-  </a:t>
            </a:r>
            <a:r>
              <a:rPr lang="en-US" dirty="0"/>
              <a:t>Barbiturates	</a:t>
            </a:r>
            <a:r>
              <a:rPr lang="en-US" dirty="0" smtClean="0"/>
              <a:t> -  </a:t>
            </a:r>
            <a:r>
              <a:rPr lang="en-US" dirty="0" err="1" smtClean="0"/>
              <a:t>Felbamate</a:t>
            </a:r>
            <a:endParaRPr lang="en-US" dirty="0"/>
          </a:p>
          <a:p>
            <a:r>
              <a:rPr lang="en-US" dirty="0"/>
              <a:t>-  </a:t>
            </a:r>
            <a:r>
              <a:rPr lang="en-US" dirty="0" err="1"/>
              <a:t>Ethosuximide</a:t>
            </a:r>
            <a:r>
              <a:rPr lang="en-US" dirty="0"/>
              <a:t>	</a:t>
            </a:r>
            <a:r>
              <a:rPr lang="en-US" dirty="0" smtClean="0"/>
              <a:t> -  </a:t>
            </a:r>
            <a:r>
              <a:rPr lang="en-US" dirty="0" err="1" smtClean="0"/>
              <a:t>Topiramate</a:t>
            </a:r>
            <a:endParaRPr lang="en-US" dirty="0"/>
          </a:p>
          <a:p>
            <a:r>
              <a:rPr lang="en-US" dirty="0" smtClean="0"/>
              <a:t>		</a:t>
            </a:r>
            <a:r>
              <a:rPr lang="en-US" dirty="0"/>
              <a:t>		</a:t>
            </a:r>
          </a:p>
          <a:p>
            <a:pPr lvl="4"/>
            <a:r>
              <a:rPr lang="en-US" dirty="0"/>
              <a:t>		- </a:t>
            </a:r>
            <a:r>
              <a:rPr lang="en-US" dirty="0" err="1"/>
              <a:t>Zonisamide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Classification of Epilepsies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685800"/>
          <a:ext cx="8534400" cy="536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37"/>
                <a:gridCol w="2708563"/>
                <a:gridCol w="2819400"/>
              </a:tblGrid>
              <a:tr h="1642533"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 Seizures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Focal EEG changes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Normal  EEG up to 60%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“Narrow Spectrum AED”</a:t>
                      </a:r>
                      <a:endParaRPr lang="en-US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Generalized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Generalized Seizures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EEG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Abnormal “Always”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Generalized Discharges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“Broad Spectrum AED”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Idiopathic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Normal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Exam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EEG Background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Neuroimaging</a:t>
                      </a:r>
                      <a:endParaRPr lang="en-US" sz="140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Family History “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Channelopathy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Easy to Treat</a:t>
                      </a:r>
                      <a:endParaRPr lang="en-US" sz="14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CC00"/>
                          </a:solidFill>
                        </a:rPr>
                        <a:t>Rolandic</a:t>
                      </a:r>
                      <a:r>
                        <a:rPr lang="en-US" sz="2400" dirty="0" smtClean="0">
                          <a:solidFill>
                            <a:srgbClr val="FFCC00"/>
                          </a:solidFill>
                        </a:rPr>
                        <a:t> Epilepsy</a:t>
                      </a:r>
                      <a:endParaRPr lang="en-US" sz="24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Childhood Absence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Juvenile</a:t>
                      </a:r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6699"/>
                          </a:solidFill>
                        </a:rPr>
                        <a:t>Myoclonic</a:t>
                      </a:r>
                      <a:endParaRPr lang="en-US" sz="2400" baseline="0" dirty="0" smtClean="0">
                        <a:solidFill>
                          <a:srgbClr val="FF6699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Epilepsies</a:t>
                      </a:r>
                      <a:endParaRPr lang="en-US" sz="2400" dirty="0">
                        <a:solidFill>
                          <a:srgbClr val="FF66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99FF99"/>
                          </a:solidFill>
                        </a:rPr>
                        <a:t>Symptomatic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rgbClr val="99FF99"/>
                          </a:solidFill>
                        </a:rPr>
                        <a:t>Abnormal  +/- Exam, Development, EEG Background,</a:t>
                      </a: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en-US" sz="1400" u="none" baseline="0" dirty="0" err="1" smtClean="0">
                          <a:solidFill>
                            <a:srgbClr val="99FF99"/>
                          </a:solidFill>
                        </a:rPr>
                        <a:t>Neuroimaging</a:t>
                      </a:r>
                      <a:endParaRPr lang="en-US" sz="1400" u="none" baseline="0" dirty="0" smtClean="0">
                        <a:solidFill>
                          <a:srgbClr val="99FF99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Difficult to Treat</a:t>
                      </a:r>
                      <a:endParaRPr lang="en-US" sz="1400" u="none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“</a:t>
                      </a:r>
                      <a:r>
                        <a:rPr lang="en-US" sz="2400" dirty="0" err="1" smtClean="0">
                          <a:solidFill>
                            <a:srgbClr val="33CC33"/>
                          </a:solidFill>
                        </a:rPr>
                        <a:t>Lesional</a:t>
                      </a:r>
                      <a:endParaRPr lang="en-US" sz="2400" dirty="0" smtClean="0">
                        <a:solidFill>
                          <a:srgbClr val="33CC33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Epilepsies”</a:t>
                      </a:r>
                      <a:endParaRPr lang="en-US" sz="2400" dirty="0">
                        <a:solidFill>
                          <a:srgbClr val="33CC3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D60093"/>
                          </a:solidFill>
                        </a:rPr>
                        <a:t>Infantile</a:t>
                      </a:r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Spasms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Lennox-</a:t>
                      </a:r>
                      <a:r>
                        <a:rPr lang="en-US" sz="2400" baseline="0" dirty="0" err="1" smtClean="0">
                          <a:solidFill>
                            <a:srgbClr val="D60093"/>
                          </a:solidFill>
                        </a:rPr>
                        <a:t>Gastaut</a:t>
                      </a:r>
                      <a:endParaRPr lang="en-US" sz="2400" baseline="0" dirty="0" smtClean="0">
                        <a:solidFill>
                          <a:srgbClr val="D60093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     Syndrome</a:t>
                      </a:r>
                      <a:endParaRPr lang="en-US" sz="240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19200" y="381000"/>
            <a:ext cx="7924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Infantile Spasms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>
              <a:buFontTx/>
              <a:buChar char="•"/>
            </a:pPr>
            <a:r>
              <a:rPr lang="en-US" dirty="0"/>
              <a:t>  Flexor/extensor spasms</a:t>
            </a:r>
          </a:p>
          <a:p>
            <a:pPr>
              <a:buFontTx/>
              <a:buChar char="•"/>
            </a:pPr>
            <a:r>
              <a:rPr lang="en-US" dirty="0"/>
              <a:t>  </a:t>
            </a:r>
            <a:r>
              <a:rPr lang="en-US" dirty="0" err="1"/>
              <a:t>Hypsarrhythmic</a:t>
            </a:r>
            <a:r>
              <a:rPr lang="en-US" dirty="0"/>
              <a:t> EEG</a:t>
            </a:r>
          </a:p>
          <a:p>
            <a:pPr>
              <a:buFontTx/>
              <a:buChar char="•"/>
            </a:pPr>
            <a:r>
              <a:rPr lang="en-US" dirty="0"/>
              <a:t>  Mental retardation: 90%</a:t>
            </a:r>
          </a:p>
          <a:p>
            <a:pPr>
              <a:buFontTx/>
              <a:buChar char="•"/>
            </a:pPr>
            <a:r>
              <a:rPr lang="en-US" dirty="0"/>
              <a:t>  Symptomatic versus </a:t>
            </a:r>
            <a:r>
              <a:rPr lang="en-US" dirty="0" smtClean="0"/>
              <a:t>idiopathic: 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  Treatment</a:t>
            </a:r>
            <a:r>
              <a:rPr lang="en-US" dirty="0" smtClean="0"/>
              <a:t>:</a:t>
            </a:r>
            <a:r>
              <a:rPr lang="en-US" b="0" dirty="0" smtClean="0"/>
              <a:t> </a:t>
            </a:r>
            <a:r>
              <a:rPr lang="en-US" dirty="0" smtClean="0"/>
              <a:t>R/O tuberous sclerosis</a:t>
            </a:r>
          </a:p>
          <a:p>
            <a:endParaRPr lang="en-US" dirty="0"/>
          </a:p>
          <a:p>
            <a:r>
              <a:rPr lang="en-US" dirty="0"/>
              <a:t>	-  ACTH</a:t>
            </a:r>
          </a:p>
          <a:p>
            <a:r>
              <a:rPr lang="en-US" dirty="0"/>
              <a:t>	-  Steroids</a:t>
            </a:r>
          </a:p>
          <a:p>
            <a:r>
              <a:rPr lang="en-US" dirty="0"/>
              <a:t>	-  </a:t>
            </a:r>
            <a:r>
              <a:rPr lang="en-US" dirty="0" err="1"/>
              <a:t>Valproate</a:t>
            </a:r>
            <a:endParaRPr lang="en-US" dirty="0"/>
          </a:p>
          <a:p>
            <a:r>
              <a:rPr lang="en-US" dirty="0"/>
              <a:t>	-  </a:t>
            </a:r>
            <a:r>
              <a:rPr lang="en-US" dirty="0" err="1"/>
              <a:t>Vigabatrin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43000" y="457200"/>
            <a:ext cx="7239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Lennox-</a:t>
            </a:r>
            <a:r>
              <a:rPr lang="en-US" dirty="0" err="1">
                <a:solidFill>
                  <a:srgbClr val="FFFF00"/>
                </a:solidFill>
              </a:rPr>
              <a:t>Gastaut</a:t>
            </a:r>
            <a:r>
              <a:rPr lang="en-US" dirty="0">
                <a:solidFill>
                  <a:srgbClr val="FFFF00"/>
                </a:solidFill>
              </a:rPr>
              <a:t> Syndrome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 </a:t>
            </a:r>
            <a:r>
              <a:rPr lang="en-US" sz="1800" dirty="0"/>
              <a:t> </a:t>
            </a:r>
          </a:p>
          <a:p>
            <a:r>
              <a:rPr lang="en-US" dirty="0">
                <a:cs typeface="Arial" charset="0"/>
              </a:rPr>
              <a:t>●  “</a:t>
            </a:r>
            <a:r>
              <a:rPr lang="en-US" dirty="0"/>
              <a:t>Minor motor seizures”</a:t>
            </a:r>
          </a:p>
          <a:p>
            <a:r>
              <a:rPr lang="en-US" dirty="0"/>
              <a:t>	-  </a:t>
            </a:r>
            <a:r>
              <a:rPr lang="en-US" dirty="0" err="1"/>
              <a:t>Akinetic</a:t>
            </a:r>
            <a:endParaRPr lang="en-US" dirty="0"/>
          </a:p>
          <a:p>
            <a:r>
              <a:rPr lang="en-US" dirty="0"/>
              <a:t>	-  </a:t>
            </a:r>
            <a:r>
              <a:rPr lang="en-US" dirty="0" err="1"/>
              <a:t>Myoclonic</a:t>
            </a:r>
            <a:endParaRPr lang="en-US" dirty="0"/>
          </a:p>
          <a:p>
            <a:r>
              <a:rPr lang="en-US" dirty="0"/>
              <a:t>	-  Absence</a:t>
            </a:r>
          </a:p>
          <a:p>
            <a:r>
              <a:rPr lang="en-US" dirty="0"/>
              <a:t>	-  Other</a:t>
            </a:r>
          </a:p>
          <a:p>
            <a:r>
              <a:rPr lang="en-US" dirty="0"/>
              <a:t>● Diverse etiologies</a:t>
            </a:r>
          </a:p>
          <a:p>
            <a:r>
              <a:rPr lang="en-US" dirty="0"/>
              <a:t>● Mental retardation</a:t>
            </a:r>
          </a:p>
          <a:p>
            <a:r>
              <a:rPr lang="en-US" dirty="0"/>
              <a:t>● Difficult control: try </a:t>
            </a:r>
            <a:r>
              <a:rPr lang="en-US" dirty="0" err="1"/>
              <a:t>Valproate</a:t>
            </a:r>
            <a:r>
              <a:rPr lang="en-US" dirty="0"/>
              <a:t>,   	</a:t>
            </a:r>
            <a:r>
              <a:rPr lang="en-US" dirty="0" err="1"/>
              <a:t>Lamotragine</a:t>
            </a:r>
            <a:r>
              <a:rPr lang="en-US" dirty="0"/>
              <a:t>, </a:t>
            </a:r>
            <a:r>
              <a:rPr lang="en-US" dirty="0" err="1"/>
              <a:t>Topiramate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W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08050"/>
            <a:ext cx="6705600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057400" y="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 EEG: slow spike-wave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447800" y="1447800"/>
            <a:ext cx="69342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 Seizures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dirty="0">
                <a:cs typeface="Arial" charset="0"/>
              </a:rPr>
              <a:t>●	</a:t>
            </a:r>
            <a:r>
              <a:rPr lang="en-US" dirty="0" smtClean="0">
                <a:cs typeface="Arial" charset="0"/>
              </a:rPr>
              <a:t>Lifetime</a:t>
            </a:r>
            <a:r>
              <a:rPr lang="en-US" dirty="0" smtClean="0"/>
              <a:t> </a:t>
            </a:r>
            <a:r>
              <a:rPr lang="en-US" dirty="0"/>
              <a:t>Prevalence</a:t>
            </a:r>
          </a:p>
          <a:p>
            <a:endParaRPr lang="en-US" dirty="0"/>
          </a:p>
          <a:p>
            <a:r>
              <a:rPr lang="en-US" dirty="0"/>
              <a:t>  	 Single seizure: 9%</a:t>
            </a:r>
          </a:p>
          <a:p>
            <a:endParaRPr lang="en-US" dirty="0"/>
          </a:p>
          <a:p>
            <a:r>
              <a:rPr lang="en-US" dirty="0"/>
              <a:t>  	 Recurrent seizure: 0.5</a:t>
            </a:r>
            <a:r>
              <a:rPr lang="en-US" dirty="0" smtClean="0"/>
              <a:t>%*</a:t>
            </a:r>
          </a:p>
          <a:p>
            <a:r>
              <a:rPr lang="en-US" sz="1800" dirty="0" smtClean="0">
                <a:solidFill>
                  <a:srgbClr val="FFFF00"/>
                </a:solidFill>
              </a:rPr>
              <a:t>* The definition of epilepsy is that of a chronic condition characterized by the occurrence of </a:t>
            </a:r>
            <a:r>
              <a:rPr lang="en-US" sz="1800" u="sng" dirty="0" smtClean="0">
                <a:solidFill>
                  <a:srgbClr val="FFFF00"/>
                </a:solidFill>
              </a:rPr>
              <a:t>recurrent</a:t>
            </a:r>
            <a:r>
              <a:rPr lang="en-US" sz="1800" dirty="0" smtClean="0">
                <a:solidFill>
                  <a:srgbClr val="FFFF00"/>
                </a:solidFill>
              </a:rPr>
              <a:t>, </a:t>
            </a:r>
            <a:r>
              <a:rPr lang="en-US" sz="1800" u="sng" dirty="0" smtClean="0">
                <a:solidFill>
                  <a:srgbClr val="FFFF00"/>
                </a:solidFill>
              </a:rPr>
              <a:t>unprovoked</a:t>
            </a:r>
            <a:endParaRPr lang="en-US" sz="1800" dirty="0" smtClean="0">
              <a:solidFill>
                <a:srgbClr val="FFFF00"/>
              </a:solidFill>
            </a:endParaRPr>
          </a:p>
          <a:p>
            <a:r>
              <a:rPr lang="en-US" sz="1800" dirty="0" smtClean="0">
                <a:solidFill>
                  <a:srgbClr val="FFFF00"/>
                </a:solidFill>
              </a:rPr>
              <a:t>seizures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Classification of Epilepsies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685800"/>
          <a:ext cx="8534400" cy="536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37"/>
                <a:gridCol w="2708563"/>
                <a:gridCol w="2819400"/>
              </a:tblGrid>
              <a:tr h="1642533"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 Seizures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Focal EEG changes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Normal  EEG up to 60%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“Narrow Spectrum AED”</a:t>
                      </a:r>
                      <a:endParaRPr lang="en-US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Generalized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Generalized Seizures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EEG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Abnormal “Always”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Generalized Discharges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“Broad Spectrum AED”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Idiopathic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Normal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Exam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EEG Background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Neuroimaging</a:t>
                      </a:r>
                      <a:endParaRPr lang="en-US" sz="140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Family History “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Channelopathy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Easy to Treat</a:t>
                      </a:r>
                      <a:endParaRPr lang="en-US" sz="14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CC00"/>
                          </a:solidFill>
                        </a:rPr>
                        <a:t>Rolandic</a:t>
                      </a:r>
                      <a:r>
                        <a:rPr lang="en-US" sz="2400" dirty="0" smtClean="0">
                          <a:solidFill>
                            <a:srgbClr val="FFCC00"/>
                          </a:solidFill>
                        </a:rPr>
                        <a:t> Epilepsy</a:t>
                      </a:r>
                      <a:endParaRPr lang="en-US" sz="24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Childhood Absence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Juvenile</a:t>
                      </a:r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6699"/>
                          </a:solidFill>
                        </a:rPr>
                        <a:t>Myoclonic</a:t>
                      </a:r>
                      <a:endParaRPr lang="en-US" sz="2400" baseline="0" dirty="0" smtClean="0">
                        <a:solidFill>
                          <a:srgbClr val="FF6699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Epilepsies</a:t>
                      </a:r>
                      <a:endParaRPr lang="en-US" sz="2400" dirty="0">
                        <a:solidFill>
                          <a:srgbClr val="FF66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99FF99"/>
                          </a:solidFill>
                        </a:rPr>
                        <a:t>Symptomatic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rgbClr val="99FF99"/>
                          </a:solidFill>
                        </a:rPr>
                        <a:t>Abnormal  +/- Exam, Development, EEG Background,</a:t>
                      </a: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en-US" sz="1400" u="none" baseline="0" dirty="0" err="1" smtClean="0">
                          <a:solidFill>
                            <a:srgbClr val="99FF99"/>
                          </a:solidFill>
                        </a:rPr>
                        <a:t>Neuroimaging</a:t>
                      </a:r>
                      <a:endParaRPr lang="en-US" sz="1400" u="none" baseline="0" dirty="0" smtClean="0">
                        <a:solidFill>
                          <a:srgbClr val="99FF99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Difficult to Treat</a:t>
                      </a:r>
                      <a:endParaRPr lang="en-US" sz="1400" u="none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“</a:t>
                      </a:r>
                      <a:r>
                        <a:rPr lang="en-US" sz="2400" dirty="0" err="1" smtClean="0">
                          <a:solidFill>
                            <a:srgbClr val="33CC33"/>
                          </a:solidFill>
                        </a:rPr>
                        <a:t>Lesional</a:t>
                      </a:r>
                      <a:endParaRPr lang="en-US" sz="2400" dirty="0" smtClean="0">
                        <a:solidFill>
                          <a:srgbClr val="33CC33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Epilepsies”</a:t>
                      </a:r>
                      <a:endParaRPr lang="en-US" sz="2400" dirty="0">
                        <a:solidFill>
                          <a:srgbClr val="33CC3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D60093"/>
                          </a:solidFill>
                        </a:rPr>
                        <a:t>Infantile</a:t>
                      </a:r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Spasms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Lennox-</a:t>
                      </a:r>
                      <a:r>
                        <a:rPr lang="en-US" sz="2400" baseline="0" dirty="0" err="1" smtClean="0">
                          <a:solidFill>
                            <a:srgbClr val="D60093"/>
                          </a:solidFill>
                        </a:rPr>
                        <a:t>Gastaut</a:t>
                      </a:r>
                      <a:endParaRPr lang="en-US" sz="2400" baseline="0" dirty="0" smtClean="0">
                        <a:solidFill>
                          <a:srgbClr val="D60093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     Syndrome</a:t>
                      </a:r>
                      <a:endParaRPr lang="en-US" sz="240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676400" y="304800"/>
            <a:ext cx="67056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Anticonvulsants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 Attempt </a:t>
            </a:r>
            <a:r>
              <a:rPr lang="en-US" dirty="0" err="1" smtClean="0"/>
              <a:t>monotherapy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  Follow </a:t>
            </a:r>
            <a:r>
              <a:rPr lang="en-US" dirty="0" smtClean="0"/>
              <a:t>levels?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  Watch cognition</a:t>
            </a:r>
            <a:r>
              <a:rPr lang="en-US" dirty="0" smtClean="0"/>
              <a:t>:</a:t>
            </a:r>
            <a:endParaRPr lang="en-US" sz="2000" dirty="0"/>
          </a:p>
          <a:p>
            <a:r>
              <a:rPr lang="en-US" dirty="0"/>
              <a:t>	-  Barbiturates</a:t>
            </a:r>
          </a:p>
          <a:p>
            <a:r>
              <a:rPr lang="en-US" dirty="0"/>
              <a:t>	-  </a:t>
            </a:r>
            <a:r>
              <a:rPr lang="en-US" dirty="0" err="1"/>
              <a:t>Phenytoin</a:t>
            </a:r>
            <a:endParaRPr lang="en-US" dirty="0"/>
          </a:p>
          <a:p>
            <a:r>
              <a:rPr lang="en-US" dirty="0"/>
              <a:t>	-  Benzodiazepines</a:t>
            </a:r>
          </a:p>
          <a:p>
            <a:r>
              <a:rPr lang="en-US" dirty="0"/>
              <a:t>	-  </a:t>
            </a:r>
            <a:r>
              <a:rPr lang="en-US" dirty="0" err="1" smtClean="0"/>
              <a:t>Topiramate</a:t>
            </a:r>
            <a:endParaRPr lang="en-US" dirty="0" smtClean="0"/>
          </a:p>
          <a:p>
            <a:r>
              <a:rPr lang="en-US" dirty="0" smtClean="0"/>
              <a:t>	-   </a:t>
            </a:r>
            <a:r>
              <a:rPr lang="en-US" dirty="0" err="1" smtClean="0"/>
              <a:t>Valpoic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	-   </a:t>
            </a:r>
            <a:r>
              <a:rPr lang="en-US" dirty="0" err="1" smtClean="0"/>
              <a:t>Levetiracetam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Any AED!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179249"/>
            <a:ext cx="82296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Drug Issues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i="1" dirty="0" smtClean="0">
              <a:solidFill>
                <a:srgbClr val="FFFF00"/>
              </a:solidFill>
            </a:endParaRPr>
          </a:p>
          <a:p>
            <a:pPr lvl="0"/>
            <a:r>
              <a:rPr lang="en-US" sz="2800" dirty="0" err="1" smtClean="0"/>
              <a:t>Neuroleptics</a:t>
            </a:r>
            <a:r>
              <a:rPr lang="en-US" sz="2800" dirty="0" smtClean="0"/>
              <a:t>, antihistamines:     seizures (?)</a:t>
            </a:r>
          </a:p>
          <a:p>
            <a:pPr lvl="0"/>
            <a:r>
              <a:rPr lang="en-US" sz="2800" dirty="0" err="1" smtClean="0"/>
              <a:t>Phenytoin</a:t>
            </a:r>
            <a:r>
              <a:rPr lang="en-US" sz="2800" dirty="0" smtClean="0"/>
              <a:t>/</a:t>
            </a:r>
            <a:r>
              <a:rPr lang="en-US" sz="2800" dirty="0" err="1" smtClean="0"/>
              <a:t>Carbamazepine</a:t>
            </a:r>
            <a:r>
              <a:rPr lang="en-US" sz="2800" dirty="0" smtClean="0"/>
              <a:t> toxicity</a:t>
            </a:r>
            <a:br>
              <a:rPr lang="en-US" sz="2800" dirty="0" smtClean="0"/>
            </a:br>
            <a:r>
              <a:rPr lang="en-US" sz="2800" dirty="0" smtClean="0"/>
              <a:t>               </a:t>
            </a:r>
          </a:p>
          <a:p>
            <a:pPr lvl="0"/>
            <a:r>
              <a:rPr lang="en-US" sz="2800" dirty="0" smtClean="0"/>
              <a:t>		seizures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Interactions:</a:t>
            </a:r>
          </a:p>
          <a:p>
            <a:pPr lvl="0"/>
            <a:r>
              <a:rPr lang="en-US" sz="2800" dirty="0" smtClean="0"/>
              <a:t> □  </a:t>
            </a:r>
            <a:r>
              <a:rPr lang="en-US" sz="2800" dirty="0" err="1" smtClean="0"/>
              <a:t>Valproate</a:t>
            </a:r>
            <a:r>
              <a:rPr lang="en-US" sz="2800" dirty="0" smtClean="0"/>
              <a:t>:			[barbiturates]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		  			[</a:t>
            </a:r>
            <a:r>
              <a:rPr lang="en-US" sz="2800" dirty="0" err="1" smtClean="0"/>
              <a:t>lamotrigine</a:t>
            </a:r>
            <a:r>
              <a:rPr lang="en-US" sz="2800" dirty="0" smtClean="0"/>
              <a:t>]   </a:t>
            </a:r>
          </a:p>
          <a:p>
            <a:r>
              <a:rPr lang="en-US" sz="2800" dirty="0" smtClean="0"/>
              <a:t> □  Enzyme inducers </a:t>
            </a:r>
          </a:p>
          <a:p>
            <a:r>
              <a:rPr lang="en-US" sz="2800" dirty="0" smtClean="0"/>
              <a:t>      Levels (e.g., barbiturates, </a:t>
            </a:r>
            <a:r>
              <a:rPr lang="en-US" sz="2800" dirty="0" err="1" smtClean="0"/>
              <a:t>carbamazepine</a:t>
            </a:r>
            <a:r>
              <a:rPr lang="en-US" sz="2800" dirty="0" smtClean="0"/>
              <a:t>,   </a:t>
            </a:r>
            <a:br>
              <a:rPr lang="en-US" sz="2800" dirty="0" smtClean="0"/>
            </a:br>
            <a:r>
              <a:rPr lang="en-US" sz="2800" dirty="0" smtClean="0"/>
              <a:t>      </a:t>
            </a:r>
            <a:r>
              <a:rPr lang="en-US" sz="2800" dirty="0" err="1" smtClean="0"/>
              <a:t>phenytoin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0" name="Up Arrow 39"/>
          <p:cNvSpPr/>
          <p:nvPr/>
        </p:nvSpPr>
        <p:spPr bwMode="auto">
          <a:xfrm>
            <a:off x="5715000" y="11430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Up Arrow 41"/>
          <p:cNvSpPr/>
          <p:nvPr/>
        </p:nvSpPr>
        <p:spPr bwMode="auto">
          <a:xfrm rot="5400000">
            <a:off x="1295400" y="25908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3" name="Up Arrow 42"/>
          <p:cNvSpPr/>
          <p:nvPr/>
        </p:nvSpPr>
        <p:spPr bwMode="auto">
          <a:xfrm>
            <a:off x="4724400" y="37338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4" name="Up Arrow 43"/>
          <p:cNvSpPr/>
          <p:nvPr/>
        </p:nvSpPr>
        <p:spPr bwMode="auto">
          <a:xfrm>
            <a:off x="4724400" y="45720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Up Arrow 46"/>
          <p:cNvSpPr/>
          <p:nvPr/>
        </p:nvSpPr>
        <p:spPr bwMode="auto">
          <a:xfrm>
            <a:off x="2133600" y="24384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8" name="Up Arrow 47"/>
          <p:cNvSpPr/>
          <p:nvPr/>
        </p:nvSpPr>
        <p:spPr bwMode="auto">
          <a:xfrm rot="10800000">
            <a:off x="914400" y="54864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Dr</a:t>
            </a:r>
            <a:r>
              <a:rPr lang="en-US" sz="3200" dirty="0" smtClean="0">
                <a:solidFill>
                  <a:srgbClr val="FFFF00"/>
                </a:solidFill>
              </a:rPr>
              <a:t>ug Issues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33CC33"/>
                </a:solidFill>
              </a:rPr>
              <a:t>Drugs that Lower Seizure Threshold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Anti-Histamines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Certain Psychotropic Meds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? Stimulants</a:t>
            </a:r>
          </a:p>
          <a:p>
            <a:pPr>
              <a:buNone/>
            </a:pPr>
            <a:r>
              <a:rPr lang="en-US" dirty="0" smtClean="0">
                <a:solidFill>
                  <a:srgbClr val="D60093"/>
                </a:solidFill>
              </a:rPr>
              <a:t>Drug-Drug Interactions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</a:rPr>
              <a:t>Cytochrome</a:t>
            </a:r>
            <a:r>
              <a:rPr lang="en-US" dirty="0" smtClean="0">
                <a:solidFill>
                  <a:schemeClr val="bg1"/>
                </a:solidFill>
              </a:rPr>
              <a:t> P450 Inducers (</a:t>
            </a:r>
            <a:r>
              <a:rPr lang="en-US" dirty="0" err="1" smtClean="0">
                <a:solidFill>
                  <a:schemeClr val="bg1"/>
                </a:solidFill>
              </a:rPr>
              <a:t>Pb</a:t>
            </a:r>
            <a:r>
              <a:rPr lang="en-US" dirty="0" smtClean="0">
                <a:solidFill>
                  <a:schemeClr val="bg1"/>
                </a:solidFill>
              </a:rPr>
              <a:t>, DPH, 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CBZ, </a:t>
            </a:r>
            <a:r>
              <a:rPr lang="en-US" dirty="0" err="1" smtClean="0">
                <a:solidFill>
                  <a:schemeClr val="bg1"/>
                </a:solidFill>
              </a:rPr>
              <a:t>Warfarin</a:t>
            </a:r>
            <a:r>
              <a:rPr lang="en-US" dirty="0" smtClean="0">
                <a:solidFill>
                  <a:schemeClr val="bg1"/>
                </a:solidFill>
              </a:rPr>
              <a:t> OCP’s, etc)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Macrolide</a:t>
            </a:r>
            <a:r>
              <a:rPr lang="en-US" dirty="0" smtClean="0">
                <a:solidFill>
                  <a:schemeClr val="bg1"/>
                </a:solidFill>
              </a:rPr>
              <a:t> Antibiotics and </a:t>
            </a:r>
            <a:r>
              <a:rPr lang="en-US" dirty="0" err="1" smtClean="0">
                <a:solidFill>
                  <a:schemeClr val="bg1"/>
                </a:solidFill>
              </a:rPr>
              <a:t>Carbamazepine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9248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smtClean="0">
                <a:solidFill>
                  <a:srgbClr val="FFFF00"/>
                </a:solidFill>
              </a:rPr>
              <a:t>Drug Discontinuation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1-2 years seizure free: </a:t>
            </a:r>
          </a:p>
          <a:p>
            <a:pPr lvl="0"/>
            <a:r>
              <a:rPr lang="en-US" dirty="0" smtClean="0"/>
              <a:t>	75% without seizures </a:t>
            </a:r>
            <a:br>
              <a:rPr lang="en-US" dirty="0" smtClean="0"/>
            </a:br>
            <a:r>
              <a:rPr lang="en-US" dirty="0" smtClean="0"/>
              <a:t>	off drug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Taper over 6 weeks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   Recurrence:</a:t>
            </a:r>
            <a:br>
              <a:rPr lang="en-US" dirty="0" smtClean="0"/>
            </a:br>
            <a:r>
              <a:rPr lang="en-US" dirty="0" smtClean="0"/>
              <a:t>   □ severe prior seizures</a:t>
            </a:r>
          </a:p>
          <a:p>
            <a:r>
              <a:rPr lang="en-US" dirty="0" smtClean="0"/>
              <a:t>   □ underlying disease</a:t>
            </a:r>
          </a:p>
          <a:p>
            <a:r>
              <a:rPr lang="en-US" dirty="0" smtClean="0"/>
              <a:t>   □ severe EEG abnormality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Up Arrow 5"/>
          <p:cNvSpPr/>
          <p:nvPr/>
        </p:nvSpPr>
        <p:spPr bwMode="auto">
          <a:xfrm>
            <a:off x="838200" y="45720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6868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Initial Drugs (I)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cs typeface="Arial" charset="0"/>
              </a:rPr>
              <a:t>●</a:t>
            </a:r>
            <a:r>
              <a:rPr lang="en-US" dirty="0"/>
              <a:t>  Seizure: partial or generalized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●  EEG: normal or focal spikes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Carbamazepine</a:t>
            </a:r>
            <a:r>
              <a:rPr lang="en-US" dirty="0"/>
              <a:t> </a:t>
            </a:r>
            <a:r>
              <a:rPr lang="en-US" dirty="0" smtClean="0"/>
              <a:t>(CBC, Na</a:t>
            </a:r>
            <a:r>
              <a:rPr lang="en-US" baseline="30000" dirty="0" smtClean="0"/>
              <a:t>+</a:t>
            </a:r>
            <a:r>
              <a:rPr lang="en-US" dirty="0" smtClean="0"/>
              <a:t>) (</a:t>
            </a:r>
            <a:r>
              <a:rPr lang="en-US" dirty="0" err="1" smtClean="0"/>
              <a:t>Trileptal</a:t>
            </a:r>
            <a:r>
              <a:rPr lang="en-US" dirty="0" smtClean="0"/>
              <a:t>)</a:t>
            </a:r>
            <a:r>
              <a:rPr lang="en-US" dirty="0"/>
              <a:t>		</a:t>
            </a:r>
          </a:p>
          <a:p>
            <a:endParaRPr lang="en-US" sz="1600" dirty="0"/>
          </a:p>
          <a:p>
            <a:r>
              <a:rPr lang="en-US" dirty="0"/>
              <a:t> Barbiturates			</a:t>
            </a:r>
            <a:r>
              <a:rPr lang="en-US" dirty="0" smtClean="0"/>
              <a:t>    (</a:t>
            </a:r>
            <a:r>
              <a:rPr lang="en-US" dirty="0" err="1"/>
              <a:t>Lamotrigine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dirty="0"/>
              <a:t> </a:t>
            </a:r>
            <a:r>
              <a:rPr lang="en-US" dirty="0" err="1" smtClean="0"/>
              <a:t>Phenytoin</a:t>
            </a:r>
            <a:r>
              <a:rPr lang="en-US" dirty="0"/>
              <a:t> </a:t>
            </a:r>
            <a:r>
              <a:rPr lang="en-US" dirty="0" smtClean="0"/>
              <a:t>(CBC, LFT’s)    (</a:t>
            </a:r>
            <a:r>
              <a:rPr lang="en-US" dirty="0" err="1"/>
              <a:t>Topiramate</a:t>
            </a:r>
            <a:r>
              <a:rPr lang="en-US" dirty="0"/>
              <a:t>)</a:t>
            </a:r>
          </a:p>
          <a:p>
            <a:endParaRPr lang="en-US" sz="1600" dirty="0"/>
          </a:p>
          <a:p>
            <a:r>
              <a:rPr lang="en-US" dirty="0"/>
              <a:t> </a:t>
            </a:r>
            <a:r>
              <a:rPr lang="en-US" dirty="0" err="1"/>
              <a:t>Valproic</a:t>
            </a:r>
            <a:r>
              <a:rPr lang="en-US" dirty="0"/>
              <a:t> acid	</a:t>
            </a:r>
            <a:r>
              <a:rPr lang="en-US" dirty="0" smtClean="0"/>
              <a:t>(CBC, LFT’s)  (</a:t>
            </a:r>
            <a:r>
              <a:rPr lang="en-US" dirty="0" err="1" smtClean="0"/>
              <a:t>Zonisamide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					        (</a:t>
            </a:r>
            <a:r>
              <a:rPr lang="en-US" dirty="0" err="1" smtClean="0"/>
              <a:t>Keppra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30480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 Initial Drugs (II)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dirty="0">
                <a:cs typeface="Arial" charset="0"/>
              </a:rPr>
              <a:t>●</a:t>
            </a:r>
            <a:r>
              <a:rPr lang="en-US" dirty="0"/>
              <a:t>  Seizure:  generalized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●  EEG:  generalized spike-wave</a:t>
            </a:r>
          </a:p>
          <a:p>
            <a:endParaRPr lang="en-US" sz="1600" dirty="0"/>
          </a:p>
          <a:p>
            <a:r>
              <a:rPr lang="en-US" dirty="0" err="1"/>
              <a:t>Ethosuximide</a:t>
            </a:r>
            <a:r>
              <a:rPr lang="en-US" dirty="0"/>
              <a:t>		</a:t>
            </a:r>
            <a:r>
              <a:rPr lang="en-US" dirty="0" smtClean="0"/>
              <a:t>      </a:t>
            </a:r>
            <a:r>
              <a:rPr lang="en-US" dirty="0" err="1" smtClean="0"/>
              <a:t>Felbamate</a:t>
            </a:r>
            <a:r>
              <a:rPr lang="en-US" dirty="0" smtClean="0"/>
              <a:t> (CBC, LFT’s)</a:t>
            </a:r>
            <a:r>
              <a:rPr lang="en-US" dirty="0"/>
              <a:t/>
            </a:r>
            <a:br>
              <a:rPr lang="en-US" dirty="0"/>
            </a:br>
            <a:endParaRPr lang="en-US" sz="1600" dirty="0"/>
          </a:p>
          <a:p>
            <a:r>
              <a:rPr lang="en-US" dirty="0" err="1"/>
              <a:t>Valproic</a:t>
            </a:r>
            <a:r>
              <a:rPr lang="en-US" dirty="0"/>
              <a:t> acid		</a:t>
            </a:r>
            <a:r>
              <a:rPr lang="en-US" dirty="0" smtClean="0"/>
              <a:t>      </a:t>
            </a:r>
            <a:r>
              <a:rPr lang="en-US" dirty="0" err="1" smtClean="0"/>
              <a:t>Vigabatrin</a:t>
            </a:r>
            <a:endParaRPr lang="en-US" dirty="0"/>
          </a:p>
          <a:p>
            <a:endParaRPr lang="en-US" sz="1600" dirty="0"/>
          </a:p>
          <a:p>
            <a:r>
              <a:rPr lang="en-US" dirty="0"/>
              <a:t>Benzodiazepines	</a:t>
            </a:r>
            <a:r>
              <a:rPr lang="en-US" dirty="0" smtClean="0"/>
              <a:t>      </a:t>
            </a:r>
            <a:r>
              <a:rPr lang="en-US" dirty="0" err="1" smtClean="0"/>
              <a:t>Lamotrigine</a:t>
            </a:r>
            <a:endParaRPr lang="en-US" dirty="0"/>
          </a:p>
          <a:p>
            <a:r>
              <a:rPr lang="en-US" sz="1600" dirty="0"/>
              <a:t> </a:t>
            </a:r>
          </a:p>
          <a:p>
            <a:r>
              <a:rPr lang="en-US" dirty="0"/>
              <a:t>Phenobarbital		</a:t>
            </a:r>
            <a:r>
              <a:rPr lang="en-US" dirty="0" smtClean="0"/>
              <a:t>      </a:t>
            </a:r>
            <a:r>
              <a:rPr lang="en-US" dirty="0" err="1" smtClean="0"/>
              <a:t>Topiramate</a:t>
            </a:r>
            <a:endParaRPr lang="en-US" dirty="0" smtClean="0"/>
          </a:p>
          <a:p>
            <a:endParaRPr lang="en-US" sz="1600" dirty="0"/>
          </a:p>
          <a:p>
            <a:r>
              <a:rPr lang="en-US" dirty="0"/>
              <a:t>				</a:t>
            </a:r>
            <a:r>
              <a:rPr lang="en-US" dirty="0" smtClean="0"/>
              <a:t>      </a:t>
            </a:r>
            <a:r>
              <a:rPr lang="en-US" dirty="0" err="1" smtClean="0"/>
              <a:t>Zonisamide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371600" y="609600"/>
            <a:ext cx="6934200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Status </a:t>
            </a:r>
            <a:r>
              <a:rPr lang="en-US" dirty="0" err="1">
                <a:solidFill>
                  <a:srgbClr val="FFFF00"/>
                </a:solidFill>
              </a:rPr>
              <a:t>Epilepticus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cs typeface="Arial" charset="0"/>
              </a:rPr>
              <a:t>●</a:t>
            </a:r>
            <a:r>
              <a:rPr lang="en-US" dirty="0"/>
              <a:t>  Continual seizures</a:t>
            </a:r>
          </a:p>
          <a:p>
            <a:pPr>
              <a:lnSpc>
                <a:spcPct val="120000"/>
              </a:lnSpc>
            </a:pPr>
            <a:r>
              <a:rPr lang="en-US" dirty="0"/>
              <a:t>●  May damage brain</a:t>
            </a:r>
          </a:p>
          <a:p>
            <a:pPr>
              <a:lnSpc>
                <a:spcPct val="120000"/>
              </a:lnSpc>
            </a:pPr>
            <a:r>
              <a:rPr lang="en-US" dirty="0"/>
              <a:t>●  A medical emergency</a:t>
            </a:r>
          </a:p>
          <a:p>
            <a:pPr>
              <a:lnSpc>
                <a:spcPct val="120000"/>
              </a:lnSpc>
            </a:pPr>
            <a:r>
              <a:rPr lang="en-US" dirty="0"/>
              <a:t>●  Remain calm: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	-  History, PE</a:t>
            </a:r>
          </a:p>
          <a:p>
            <a:r>
              <a:rPr lang="en-US" dirty="0"/>
              <a:t>	-  BS, Na, </a:t>
            </a:r>
            <a:r>
              <a:rPr lang="en-US" dirty="0" smtClean="0"/>
              <a:t>Ca, Mg</a:t>
            </a:r>
            <a:endParaRPr lang="en-US" dirty="0"/>
          </a:p>
          <a:p>
            <a:r>
              <a:rPr lang="en-US" dirty="0"/>
              <a:t>	-  Drug levels</a:t>
            </a:r>
          </a:p>
          <a:p>
            <a:r>
              <a:rPr lang="en-US" dirty="0"/>
              <a:t>	-  Supportive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81000" y="381000"/>
            <a:ext cx="830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Status </a:t>
            </a:r>
            <a:r>
              <a:rPr lang="en-US" dirty="0" err="1">
                <a:solidFill>
                  <a:srgbClr val="FFFF00"/>
                </a:solidFill>
              </a:rPr>
              <a:t>Epilepticus</a:t>
            </a:r>
            <a:r>
              <a:rPr lang="en-US" dirty="0">
                <a:solidFill>
                  <a:srgbClr val="FFFF00"/>
                </a:solidFill>
              </a:rPr>
              <a:t>: Drugs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	Glucose IV</a:t>
            </a:r>
          </a:p>
          <a:p>
            <a:r>
              <a:rPr lang="en-US" dirty="0"/>
              <a:t> </a:t>
            </a:r>
            <a:r>
              <a:rPr lang="en-US" dirty="0" smtClean="0"/>
              <a:t>        Rectal </a:t>
            </a:r>
            <a:r>
              <a:rPr lang="en-US" dirty="0" err="1" smtClean="0"/>
              <a:t>Diastat</a:t>
            </a:r>
            <a:r>
              <a:rPr lang="en-US" dirty="0" smtClean="0"/>
              <a:t> 0.5 mg/kg</a:t>
            </a:r>
            <a:endParaRPr lang="en-US" dirty="0"/>
          </a:p>
          <a:p>
            <a:endParaRPr lang="en-US" dirty="0"/>
          </a:p>
          <a:p>
            <a:r>
              <a:rPr lang="en-US" dirty="0"/>
              <a:t> 	</a:t>
            </a:r>
            <a:r>
              <a:rPr lang="en-US" dirty="0" err="1"/>
              <a:t>Lorazepam</a:t>
            </a:r>
            <a:r>
              <a:rPr lang="en-US" dirty="0"/>
              <a:t> 0.05 mg/kg </a:t>
            </a:r>
            <a:r>
              <a:rPr lang="en-US" dirty="0" smtClean="0"/>
              <a:t>IV (Max 4mg)</a:t>
            </a:r>
            <a:endParaRPr lang="en-US" dirty="0"/>
          </a:p>
          <a:p>
            <a:r>
              <a:rPr lang="en-US" dirty="0"/>
              <a:t>	or</a:t>
            </a:r>
          </a:p>
          <a:p>
            <a:r>
              <a:rPr lang="en-US" dirty="0"/>
              <a:t>	Diazepam 0.3 mg/kg </a:t>
            </a:r>
            <a:r>
              <a:rPr lang="en-US" dirty="0" smtClean="0"/>
              <a:t>IV (Max 10mg)</a:t>
            </a:r>
            <a:endParaRPr lang="en-US" dirty="0"/>
          </a:p>
          <a:p>
            <a:endParaRPr lang="en-US" dirty="0"/>
          </a:p>
          <a:p>
            <a:r>
              <a:rPr lang="en-US" dirty="0"/>
              <a:t>  	Phenobarbital </a:t>
            </a:r>
            <a:r>
              <a:rPr lang="en-US" dirty="0" smtClean="0"/>
              <a:t>20 </a:t>
            </a:r>
            <a:r>
              <a:rPr lang="en-US" dirty="0"/>
              <a:t>mg/kg IV </a:t>
            </a:r>
          </a:p>
          <a:p>
            <a:r>
              <a:rPr lang="en-US" dirty="0"/>
              <a:t>	</a:t>
            </a:r>
            <a:r>
              <a:rPr lang="en-US" dirty="0" smtClean="0"/>
              <a:t>over </a:t>
            </a:r>
            <a:r>
              <a:rPr lang="en-US" dirty="0"/>
              <a:t>20 minutes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7543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Status </a:t>
            </a:r>
            <a:r>
              <a:rPr lang="en-US" sz="3600" dirty="0" err="1">
                <a:solidFill>
                  <a:srgbClr val="FFFF00"/>
                </a:solidFill>
              </a:rPr>
              <a:t>Epilepticus</a:t>
            </a:r>
            <a:r>
              <a:rPr lang="en-US" sz="3600" dirty="0">
                <a:solidFill>
                  <a:srgbClr val="FFFF00"/>
                </a:solidFill>
              </a:rPr>
              <a:t>: Drugs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dirty="0" err="1"/>
              <a:t>Phenytoin</a:t>
            </a:r>
            <a:r>
              <a:rPr lang="en-US" dirty="0"/>
              <a:t> </a:t>
            </a:r>
            <a:r>
              <a:rPr lang="en-US" dirty="0" smtClean="0"/>
              <a:t>20 </a:t>
            </a:r>
            <a:r>
              <a:rPr lang="en-US" dirty="0"/>
              <a:t>mg/kg IV </a:t>
            </a:r>
            <a:r>
              <a:rPr lang="en-US" u="sng" dirty="0"/>
              <a:t>≤</a:t>
            </a:r>
            <a:r>
              <a:rPr lang="en-US" dirty="0"/>
              <a:t>50 mg/min</a:t>
            </a:r>
          </a:p>
          <a:p>
            <a:r>
              <a:rPr lang="en-US" dirty="0"/>
              <a:t>(</a:t>
            </a:r>
            <a:r>
              <a:rPr lang="en-US" dirty="0" err="1"/>
              <a:t>Fosphenytoin</a:t>
            </a:r>
            <a:r>
              <a:rPr lang="en-US" dirty="0"/>
              <a:t>: up to 150 mg/min)</a:t>
            </a:r>
          </a:p>
          <a:p>
            <a:endParaRPr lang="en-US" dirty="0"/>
          </a:p>
          <a:p>
            <a:r>
              <a:rPr lang="en-US" dirty="0"/>
              <a:t> Infusions IV:</a:t>
            </a:r>
            <a:br>
              <a:rPr lang="en-US" dirty="0"/>
            </a:br>
            <a:endParaRPr lang="en-US" sz="1800" dirty="0"/>
          </a:p>
          <a:p>
            <a:r>
              <a:rPr lang="en-US" dirty="0"/>
              <a:t>	</a:t>
            </a:r>
            <a:r>
              <a:rPr lang="en-US" dirty="0" err="1"/>
              <a:t>Midazolon</a:t>
            </a:r>
            <a:r>
              <a:rPr lang="en-US" dirty="0"/>
              <a:t> 0.15 mg/kg bolus</a:t>
            </a:r>
          </a:p>
          <a:p>
            <a:r>
              <a:rPr lang="en-US" dirty="0"/>
              <a:t>	≥1 </a:t>
            </a:r>
            <a:r>
              <a:rPr lang="en-US" dirty="0" err="1"/>
              <a:t>μg</a:t>
            </a:r>
            <a:r>
              <a:rPr lang="en-US" dirty="0"/>
              <a:t>/kg/min</a:t>
            </a:r>
          </a:p>
          <a:p>
            <a:r>
              <a:rPr lang="en-US" dirty="0"/>
              <a:t>	Pentobarbital 10-15 mg/kg bolus</a:t>
            </a:r>
          </a:p>
          <a:p>
            <a:r>
              <a:rPr lang="en-US" dirty="0"/>
              <a:t>	0.5-1.5 mg/kg/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	EEG: burst-suppression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838200" y="914400"/>
            <a:ext cx="7924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International Classification </a:t>
            </a:r>
          </a:p>
          <a:p>
            <a:r>
              <a:rPr lang="en-US">
                <a:solidFill>
                  <a:srgbClr val="FFFF00"/>
                </a:solidFill>
              </a:rPr>
              <a:t>of Seizures</a:t>
            </a:r>
          </a:p>
          <a:p>
            <a:r>
              <a:rPr lang="en-US"/>
              <a:t> </a:t>
            </a:r>
          </a:p>
          <a:p>
            <a:r>
              <a:rPr lang="en-US"/>
              <a:t>	Partial: local onset</a:t>
            </a:r>
          </a:p>
          <a:p>
            <a:endParaRPr lang="en-US"/>
          </a:p>
          <a:p>
            <a:r>
              <a:rPr lang="en-US"/>
              <a:t>	-  Simple: no LOC</a:t>
            </a:r>
          </a:p>
          <a:p>
            <a:r>
              <a:rPr lang="en-US"/>
              <a:t>	-  Complex: LOC</a:t>
            </a:r>
          </a:p>
          <a:p>
            <a:r>
              <a:rPr lang="en-US"/>
              <a:t>	-  Secondarily generalized</a:t>
            </a:r>
          </a:p>
          <a:p>
            <a:endParaRPr lang="en-US"/>
          </a:p>
          <a:p>
            <a:r>
              <a:rPr lang="en-US"/>
              <a:t>	Generalized: bilateral onset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70866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Neonatal Seizures</a:t>
            </a:r>
          </a:p>
          <a:p>
            <a:endParaRPr lang="en-US" i="1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 </a:t>
            </a:r>
            <a:r>
              <a:rPr lang="fr-FR" dirty="0" err="1" smtClean="0"/>
              <a:t>Fragmentary</a:t>
            </a:r>
            <a:r>
              <a:rPr lang="fr-FR" dirty="0" smtClean="0"/>
              <a:t>, multifocal,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err="1" smtClean="0"/>
              <a:t>antonomic</a:t>
            </a:r>
            <a:r>
              <a:rPr lang="fr-FR" dirty="0" smtClean="0"/>
              <a:t> (</a:t>
            </a:r>
            <a:r>
              <a:rPr lang="fr-FR" dirty="0" err="1" smtClean="0"/>
              <a:t>apnea</a:t>
            </a:r>
            <a:r>
              <a:rPr lang="fr-FR" dirty="0" smtClean="0"/>
              <a:t>,    HR)</a:t>
            </a:r>
            <a:br>
              <a:rPr lang="fr-FR" dirty="0" smtClean="0"/>
            </a:b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brief</a:t>
            </a:r>
            <a:r>
              <a:rPr lang="fr-FR" dirty="0" smtClean="0"/>
              <a:t>, not life-</a:t>
            </a:r>
            <a:r>
              <a:rPr lang="fr-FR" dirty="0" err="1" smtClean="0"/>
              <a:t>threatening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fr-FR" dirty="0" err="1" smtClean="0"/>
              <a:t>Etiology</a:t>
            </a:r>
            <a:r>
              <a:rPr lang="fr-FR" dirty="0" smtClean="0"/>
              <a:t> not </a:t>
            </a:r>
            <a:r>
              <a:rPr lang="fr-FR" dirty="0" err="1" smtClean="0"/>
              <a:t>pharmacology</a:t>
            </a:r>
            <a:r>
              <a:rPr lang="fr-FR" dirty="0" smtClean="0"/>
              <a:t> : </a:t>
            </a:r>
            <a:br>
              <a:rPr lang="fr-FR" dirty="0" smtClean="0"/>
            </a:br>
            <a:r>
              <a:rPr lang="fr-FR" dirty="0" smtClean="0"/>
              <a:t>	structural, </a:t>
            </a:r>
            <a:r>
              <a:rPr lang="fr-FR" dirty="0" err="1" smtClean="0"/>
              <a:t>vascular</a:t>
            </a:r>
            <a:r>
              <a:rPr lang="fr-FR" dirty="0" smtClean="0"/>
              <a:t>, 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dirty="0" err="1" smtClean="0"/>
              <a:t>infectious</a:t>
            </a:r>
            <a:r>
              <a:rPr lang="fr-FR" dirty="0" smtClean="0"/>
              <a:t>, </a:t>
            </a:r>
            <a:r>
              <a:rPr lang="fr-FR" dirty="0" err="1" smtClean="0"/>
              <a:t>metabolic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dirty="0" smtClean="0"/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EEG : </a:t>
            </a:r>
            <a:r>
              <a:rPr lang="fr-FR" dirty="0" err="1" smtClean="0"/>
              <a:t>rhythmic</a:t>
            </a:r>
            <a:r>
              <a:rPr lang="fr-FR" dirty="0" smtClean="0"/>
              <a:t> </a:t>
            </a:r>
            <a:r>
              <a:rPr lang="fr-FR" dirty="0" err="1" smtClean="0"/>
              <a:t>discharges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85344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Febrile Seizures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sz="2800" dirty="0" smtClean="0"/>
              <a:t>&lt;</a:t>
            </a:r>
            <a:r>
              <a:rPr lang="en-US" sz="2800" dirty="0"/>
              <a:t>5% incidence: 20% if familial</a:t>
            </a:r>
          </a:p>
          <a:p>
            <a:endParaRPr lang="en-US" sz="2800" dirty="0"/>
          </a:p>
          <a:p>
            <a:r>
              <a:rPr lang="en-US" sz="2800" dirty="0"/>
              <a:t>  	Age </a:t>
            </a:r>
            <a:r>
              <a:rPr lang="en-US" sz="2800" dirty="0" smtClean="0"/>
              <a:t>6 </a:t>
            </a:r>
            <a:r>
              <a:rPr lang="en-US" sz="2800" dirty="0"/>
              <a:t>month to </a:t>
            </a:r>
            <a:r>
              <a:rPr lang="en-US" sz="2800" dirty="0" smtClean="0"/>
              <a:t>6 years</a:t>
            </a:r>
          </a:p>
          <a:p>
            <a:r>
              <a:rPr lang="en-US" sz="2800" dirty="0" smtClean="0"/>
              <a:t>	Brief, generalized: “simple”</a:t>
            </a:r>
          </a:p>
          <a:p>
            <a:r>
              <a:rPr lang="en-US" sz="2800" dirty="0" smtClean="0"/>
              <a:t>	Long, focal, repeated: “complex”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30</a:t>
            </a:r>
            <a:r>
              <a:rPr lang="en-US" sz="2800" dirty="0"/>
              <a:t>% </a:t>
            </a:r>
            <a:r>
              <a:rPr lang="en-US" sz="2800" dirty="0" smtClean="0"/>
              <a:t>recurrence after One</a:t>
            </a:r>
          </a:p>
          <a:p>
            <a:r>
              <a:rPr lang="en-US" sz="2800" dirty="0" smtClean="0"/>
              <a:t>	(Risk Factors for Recurrence:  Early Age, 	Family </a:t>
            </a:r>
            <a:r>
              <a:rPr lang="en-US" sz="2800" dirty="0" err="1" smtClean="0"/>
              <a:t>Hx</a:t>
            </a:r>
            <a:r>
              <a:rPr lang="en-US" sz="2800" dirty="0" smtClean="0"/>
              <a:t>, Low Fever, Multiple Prior </a:t>
            </a:r>
            <a:r>
              <a:rPr lang="en-US" sz="2800" dirty="0" err="1" smtClean="0"/>
              <a:t>FSz’s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R/O meningitis</a:t>
            </a:r>
          </a:p>
          <a:p>
            <a:r>
              <a:rPr lang="en-US" sz="2800" dirty="0" smtClean="0"/>
              <a:t>	(LP if altered MS, </a:t>
            </a:r>
            <a:r>
              <a:rPr lang="en-US" sz="2800" dirty="0" err="1" smtClean="0"/>
              <a:t>nuchal</a:t>
            </a:r>
            <a:r>
              <a:rPr lang="en-US" sz="2800" dirty="0" smtClean="0"/>
              <a:t> rigidity, prior 	antibiotic use, age &lt;12 months)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7772400" cy="787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Febrile Seizures 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 	 </a:t>
            </a:r>
            <a:r>
              <a:rPr lang="en-US" dirty="0" smtClean="0"/>
              <a:t>? Treat </a:t>
            </a:r>
            <a:r>
              <a:rPr lang="en-US" dirty="0"/>
              <a:t>if </a:t>
            </a:r>
            <a:r>
              <a:rPr lang="en-US" dirty="0" smtClean="0"/>
              <a:t>recurrent or prolonged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-  Phenobarbital </a:t>
            </a:r>
            <a:r>
              <a:rPr lang="en-US" dirty="0" smtClean="0"/>
              <a:t>maintenance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	</a:t>
            </a:r>
            <a:r>
              <a:rPr lang="en-US" sz="2800" dirty="0" smtClean="0"/>
              <a:t>(Concerns about Cognition)</a:t>
            </a:r>
            <a:r>
              <a:rPr lang="en-US" dirty="0" smtClean="0"/>
              <a:t>	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-  </a:t>
            </a:r>
            <a:r>
              <a:rPr lang="en-US" dirty="0" err="1"/>
              <a:t>Valproate</a:t>
            </a:r>
            <a:r>
              <a:rPr lang="en-US" dirty="0"/>
              <a:t> </a:t>
            </a:r>
            <a:r>
              <a:rPr lang="en-US" dirty="0" smtClean="0"/>
              <a:t>maintenance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	</a:t>
            </a:r>
            <a:r>
              <a:rPr lang="en-US" sz="2800" dirty="0" smtClean="0"/>
              <a:t>(Concerns about </a:t>
            </a:r>
            <a:r>
              <a:rPr lang="en-US" sz="2800" dirty="0" err="1" smtClean="0"/>
              <a:t>hepatotoxicity</a:t>
            </a:r>
            <a:r>
              <a:rPr lang="en-US" sz="2800" dirty="0" smtClean="0"/>
              <a:t>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	-  PRN Diazepam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	</a:t>
            </a:r>
            <a:r>
              <a:rPr lang="en-US" sz="2800" dirty="0" smtClean="0"/>
              <a:t>(Concerns about tolerability and 		timing of dose)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7315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Febrile Seizures (II)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 	EEG: not useful</a:t>
            </a:r>
          </a:p>
          <a:p>
            <a:endParaRPr lang="en-US" dirty="0"/>
          </a:p>
          <a:p>
            <a:r>
              <a:rPr lang="en-US" dirty="0"/>
              <a:t>  	CT/MRI: not </a:t>
            </a:r>
            <a:r>
              <a:rPr lang="en-US" dirty="0" smtClean="0"/>
              <a:t>useful</a:t>
            </a:r>
          </a:p>
          <a:p>
            <a:endParaRPr lang="en-US" dirty="0" smtClean="0"/>
          </a:p>
          <a:p>
            <a:r>
              <a:rPr lang="en-US" dirty="0" smtClean="0"/>
              <a:t>	Look for Cause of Illness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7315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Febrile Seizures (III)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 Later epilepsy:</a:t>
            </a:r>
          </a:p>
          <a:p>
            <a:r>
              <a:rPr lang="en-US" dirty="0"/>
              <a:t>	-  1%: no risk factors</a:t>
            </a:r>
          </a:p>
          <a:p>
            <a:r>
              <a:rPr lang="en-US" dirty="0"/>
              <a:t>	-  10%: two risk factors</a:t>
            </a:r>
          </a:p>
          <a:p>
            <a:endParaRPr lang="en-US" dirty="0"/>
          </a:p>
          <a:p>
            <a:r>
              <a:rPr lang="en-US" dirty="0"/>
              <a:t>  Risk factors:</a:t>
            </a:r>
          </a:p>
          <a:p>
            <a:r>
              <a:rPr lang="en-US" dirty="0"/>
              <a:t>	Abnormal child</a:t>
            </a:r>
          </a:p>
          <a:p>
            <a:r>
              <a:rPr lang="en-US" dirty="0"/>
              <a:t>	Complex </a:t>
            </a:r>
            <a:r>
              <a:rPr lang="en-US" dirty="0" smtClean="0"/>
              <a:t>Febrile Seizures</a:t>
            </a:r>
            <a:endParaRPr lang="en-US" dirty="0"/>
          </a:p>
          <a:p>
            <a:r>
              <a:rPr lang="en-US" dirty="0"/>
              <a:t>	Family history of </a:t>
            </a:r>
            <a:r>
              <a:rPr lang="en-US" dirty="0" smtClean="0"/>
              <a:t>epilepsy</a:t>
            </a:r>
          </a:p>
          <a:p>
            <a:r>
              <a:rPr lang="en-US" dirty="0" smtClean="0"/>
              <a:t>	Multiple Febrile Seizures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990600" y="381000"/>
            <a:ext cx="7315200" cy="541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Epilepsy: Imaging</a:t>
            </a:r>
          </a:p>
          <a:p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 smtClean="0"/>
              <a:t>Ultrasound: poor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  	CT</a:t>
            </a:r>
          </a:p>
          <a:p>
            <a:pPr>
              <a:lnSpc>
                <a:spcPct val="150000"/>
              </a:lnSpc>
            </a:pPr>
            <a:r>
              <a:rPr lang="en-US" dirty="0"/>
              <a:t>  	MRI: better than CT</a:t>
            </a:r>
          </a:p>
          <a:p>
            <a:pPr>
              <a:lnSpc>
                <a:spcPct val="150000"/>
              </a:lnSpc>
            </a:pPr>
            <a:r>
              <a:rPr lang="en-US" dirty="0"/>
              <a:t>  	PET: glucose metabolism</a:t>
            </a:r>
          </a:p>
          <a:p>
            <a:pPr>
              <a:lnSpc>
                <a:spcPct val="150000"/>
              </a:lnSpc>
            </a:pPr>
            <a:r>
              <a:rPr lang="en-US" dirty="0"/>
              <a:t>		-  EEG correlation</a:t>
            </a:r>
          </a:p>
          <a:p>
            <a:pPr>
              <a:lnSpc>
                <a:spcPct val="150000"/>
              </a:lnSpc>
            </a:pPr>
            <a:r>
              <a:rPr lang="en-US" dirty="0"/>
              <a:t>  	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7467600" cy="557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Pertussis</a:t>
            </a:r>
          </a:p>
          <a:p>
            <a:endParaRPr lang="en-US" sz="3600">
              <a:solidFill>
                <a:srgbClr val="FFFF00"/>
              </a:solidFill>
            </a:endParaRPr>
          </a:p>
          <a:p>
            <a:r>
              <a:rPr lang="en-US"/>
              <a:t>	Disease produces neurologic 	morbidity and disease</a:t>
            </a:r>
          </a:p>
          <a:p>
            <a:endParaRPr lang="en-US"/>
          </a:p>
          <a:p>
            <a:r>
              <a:rPr lang="en-US"/>
              <a:t>  	Vaccine poorly linked to 	neurologic morbidity</a:t>
            </a:r>
          </a:p>
          <a:p>
            <a:endParaRPr lang="en-US"/>
          </a:p>
          <a:p>
            <a:r>
              <a:rPr lang="en-US"/>
              <a:t>  	Defer vaccine only after a 	reaction: 	controversy 		(unjustified)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7772400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Breath-Holding Spells (I)</a:t>
            </a:r>
          </a:p>
          <a:p>
            <a:endParaRPr lang="en-US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/>
              <a:t>  5% incidence</a:t>
            </a:r>
          </a:p>
          <a:p>
            <a:pPr>
              <a:lnSpc>
                <a:spcPct val="150000"/>
              </a:lnSpc>
            </a:pPr>
            <a:r>
              <a:rPr lang="en-US"/>
              <a:t>  Familial: ? dominant</a:t>
            </a:r>
          </a:p>
          <a:p>
            <a:pPr>
              <a:lnSpc>
                <a:spcPct val="150000"/>
              </a:lnSpc>
            </a:pPr>
            <a:r>
              <a:rPr lang="en-US"/>
              <a:t>  Anemia/iron deficiency</a:t>
            </a:r>
          </a:p>
          <a:p>
            <a:pPr>
              <a:lnSpc>
                <a:spcPct val="150000"/>
              </a:lnSpc>
            </a:pPr>
            <a:r>
              <a:rPr lang="en-US"/>
              <a:t>  Resolve spontaneously: 5 years old</a:t>
            </a:r>
          </a:p>
          <a:p>
            <a:pPr>
              <a:lnSpc>
                <a:spcPct val="150000"/>
              </a:lnSpc>
            </a:pPr>
            <a:r>
              <a:rPr lang="en-US"/>
              <a:t>  Sequel: neurocardiac syncope (17%)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8229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Breath-Holding Spells (II)</a:t>
            </a:r>
          </a:p>
          <a:p>
            <a:endParaRPr lang="en-US">
              <a:solidFill>
                <a:srgbClr val="FFFF00"/>
              </a:solidFill>
            </a:endParaRPr>
          </a:p>
          <a:p>
            <a:pPr>
              <a:lnSpc>
                <a:spcPct val="135000"/>
              </a:lnSpc>
            </a:pPr>
            <a:r>
              <a:rPr lang="en-US"/>
              <a:t>  Stereotyped sequence:</a:t>
            </a:r>
          </a:p>
          <a:p>
            <a:pPr>
              <a:lnSpc>
                <a:spcPct val="135000"/>
              </a:lnSpc>
            </a:pPr>
            <a:r>
              <a:rPr lang="en-US"/>
              <a:t>  	Pain/fright/anger</a:t>
            </a:r>
          </a:p>
          <a:p>
            <a:pPr>
              <a:lnSpc>
                <a:spcPct val="135000"/>
              </a:lnSpc>
            </a:pPr>
            <a:r>
              <a:rPr lang="en-US"/>
              <a:t>  	Cry briefly</a:t>
            </a:r>
          </a:p>
          <a:p>
            <a:pPr>
              <a:lnSpc>
                <a:spcPct val="135000"/>
              </a:lnSpc>
            </a:pPr>
            <a:r>
              <a:rPr lang="en-US"/>
              <a:t>  	Hold breath</a:t>
            </a:r>
          </a:p>
          <a:p>
            <a:pPr>
              <a:lnSpc>
                <a:spcPct val="135000"/>
              </a:lnSpc>
            </a:pPr>
            <a:r>
              <a:rPr lang="en-US"/>
              <a:t>  	Cyanosis or pallor (bradycardia)</a:t>
            </a:r>
          </a:p>
          <a:p>
            <a:pPr>
              <a:lnSpc>
                <a:spcPct val="135000"/>
              </a:lnSpc>
            </a:pPr>
            <a:r>
              <a:rPr lang="en-US"/>
              <a:t>  	Loss of consciousness</a:t>
            </a:r>
          </a:p>
          <a:p>
            <a:pPr>
              <a:lnSpc>
                <a:spcPct val="135000"/>
              </a:lnSpc>
            </a:pPr>
            <a:r>
              <a:rPr lang="en-US"/>
              <a:t> 	Limp/stiff/jerking</a:t>
            </a:r>
          </a:p>
          <a:p>
            <a:pPr>
              <a:lnSpc>
                <a:spcPct val="135000"/>
              </a:lnSpc>
            </a:pPr>
            <a:r>
              <a:rPr lang="en-US"/>
              <a:t>  	Rare lengthy seizure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143000" y="228600"/>
            <a:ext cx="7620000" cy="601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Breath-Holding Spells (III)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>
              <a:lnSpc>
                <a:spcPct val="145000"/>
              </a:lnSpc>
            </a:pPr>
            <a:r>
              <a:rPr lang="en-US" dirty="0"/>
              <a:t> If sequence atypical:</a:t>
            </a:r>
          </a:p>
          <a:p>
            <a:pPr>
              <a:lnSpc>
                <a:spcPct val="145000"/>
              </a:lnSpc>
            </a:pPr>
            <a:r>
              <a:rPr lang="en-US" dirty="0"/>
              <a:t>	-  R/O seizure: EEG</a:t>
            </a:r>
          </a:p>
          <a:p>
            <a:pPr>
              <a:lnSpc>
                <a:spcPct val="145000"/>
              </a:lnSpc>
            </a:pPr>
            <a:r>
              <a:rPr lang="en-US" dirty="0"/>
              <a:t>	-  R/O arrhythmia (long Q-T): EKG</a:t>
            </a:r>
          </a:p>
          <a:p>
            <a:pPr>
              <a:lnSpc>
                <a:spcPct val="145000"/>
              </a:lnSpc>
            </a:pPr>
            <a:r>
              <a:rPr lang="en-US" dirty="0"/>
              <a:t>  Consider iron therapy</a:t>
            </a:r>
          </a:p>
          <a:p>
            <a:pPr>
              <a:lnSpc>
                <a:spcPct val="145000"/>
              </a:lnSpc>
            </a:pPr>
            <a:r>
              <a:rPr lang="en-US" dirty="0"/>
              <a:t>  Horizontal position</a:t>
            </a:r>
          </a:p>
          <a:p>
            <a:pPr>
              <a:lnSpc>
                <a:spcPct val="145000"/>
              </a:lnSpc>
            </a:pPr>
            <a:r>
              <a:rPr lang="en-US" dirty="0"/>
              <a:t>  Anticonvulsants for long seizure</a:t>
            </a:r>
          </a:p>
          <a:p>
            <a:pPr>
              <a:lnSpc>
                <a:spcPct val="145000"/>
              </a:lnSpc>
            </a:pPr>
            <a:r>
              <a:rPr lang="en-US" dirty="0"/>
              <a:t>  Reassurance (“My kid did that.”)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67818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Classification of Epilepsies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Localization related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	-  Primary</a:t>
            </a:r>
          </a:p>
          <a:p>
            <a:r>
              <a:rPr lang="en-US" dirty="0"/>
              <a:t>	-  Secondary</a:t>
            </a:r>
            <a:br>
              <a:rPr lang="en-US" dirty="0"/>
            </a:br>
            <a:endParaRPr lang="en-US" dirty="0"/>
          </a:p>
          <a:p>
            <a:r>
              <a:rPr lang="en-US" dirty="0"/>
              <a:t>Generalized</a:t>
            </a:r>
          </a:p>
          <a:p>
            <a:r>
              <a:rPr lang="en-US" dirty="0"/>
              <a:t>	-  Primary</a:t>
            </a:r>
          </a:p>
          <a:p>
            <a:r>
              <a:rPr lang="en-US" dirty="0"/>
              <a:t>	-  Secondary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8153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Tics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 ●  Rapid movements:</a:t>
            </a:r>
          </a:p>
          <a:p>
            <a:r>
              <a:rPr lang="en-US" dirty="0" smtClean="0"/>
              <a:t>			</a:t>
            </a:r>
          </a:p>
          <a:p>
            <a:r>
              <a:rPr lang="en-US" dirty="0" smtClean="0"/>
              <a:t>	Stereotypic</a:t>
            </a:r>
            <a:br>
              <a:rPr lang="en-US" dirty="0" smtClean="0"/>
            </a:br>
            <a:r>
              <a:rPr lang="en-US" dirty="0" smtClean="0"/>
              <a:t>			  </a:t>
            </a:r>
          </a:p>
          <a:p>
            <a:r>
              <a:rPr lang="en-US" dirty="0" smtClean="0"/>
              <a:t>	 in sleep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	 Brief voluntary suppression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●  Rx: Haloperidol (usually unnecessary)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Down Arrow 2"/>
          <p:cNvSpPr/>
          <p:nvPr/>
        </p:nvSpPr>
        <p:spPr bwMode="auto">
          <a:xfrm>
            <a:off x="1524000" y="3429000"/>
            <a:ext cx="228600" cy="4572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391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Masturbation</a:t>
            </a:r>
          </a:p>
          <a:p>
            <a:pPr algn="ctr"/>
            <a:r>
              <a:rPr lang="en-US" dirty="0" smtClean="0"/>
              <a:t>(Infantile Gratification Syndrome)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● Boys: obvious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● Girls:</a:t>
            </a:r>
            <a:br>
              <a:rPr lang="en-US" dirty="0" smtClean="0"/>
            </a:br>
            <a:r>
              <a:rPr lang="en-US" dirty="0" smtClean="0"/>
              <a:t>    	rubbing legs together</a:t>
            </a:r>
          </a:p>
          <a:p>
            <a:r>
              <a:rPr lang="en-US" dirty="0" smtClean="0"/>
              <a:t>    	pelvic movements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● </a:t>
            </a:r>
            <a:r>
              <a:rPr lang="en-US" dirty="0" err="1" smtClean="0"/>
              <a:t>Dx</a:t>
            </a:r>
            <a:r>
              <a:rPr lang="en-US" dirty="0" smtClean="0"/>
              <a:t> often not welcome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391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Sleep Disorders</a:t>
            </a: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dirty="0" smtClean="0"/>
              <a:t>▪  </a:t>
            </a:r>
            <a:r>
              <a:rPr lang="en-US" sz="3600" dirty="0" err="1" smtClean="0"/>
              <a:t>Hypnic</a:t>
            </a:r>
            <a:r>
              <a:rPr lang="en-US" sz="3600" dirty="0" smtClean="0"/>
              <a:t> Jerks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▪  Sleep Apnea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▪  </a:t>
            </a:r>
            <a:r>
              <a:rPr lang="en-US" sz="3600" dirty="0" err="1" smtClean="0"/>
              <a:t>Parasomnias</a:t>
            </a:r>
            <a:endParaRPr lang="en-US" sz="3600" dirty="0" smtClean="0"/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Night Terrors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600" dirty="0" smtClean="0"/>
              <a:t>Sleep Walking/Talking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▪  ?           </a:t>
            </a:r>
            <a:r>
              <a:rPr lang="en-US" sz="3600" dirty="0" err="1" smtClean="0"/>
              <a:t>polysomnogram</a:t>
            </a:r>
            <a:endParaRPr lang="en-US" sz="3600" dirty="0" smtClean="0"/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981200" y="6019800"/>
            <a:ext cx="838200" cy="304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457200"/>
            <a:ext cx="66294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Syncope</a:t>
            </a: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/>
              <a:t>▪  Brief LOC (&lt; 2 min)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▪  No subsequent confusion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▪  Rare tonic-</a:t>
            </a:r>
            <a:r>
              <a:rPr lang="en-US" sz="3600" dirty="0" err="1" smtClean="0"/>
              <a:t>clonic</a:t>
            </a:r>
            <a:r>
              <a:rPr lang="en-US" sz="3600" dirty="0" smtClean="0"/>
              <a:t> 	movements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▪  May convulse if held 	upright</a:t>
            </a: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28601"/>
            <a:ext cx="822960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Syncope (Continued)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/>
              <a:t>▪  Precipitants: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	-	Dehydration, fasting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	-	Prolonged standing/arising: 		adolescents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	-	Noxious stimuli: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			Ven. Puncture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			Hair-pulling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▪  With exercise, swimming: R/O cardiac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▪  EKG appropriate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620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</a:rPr>
              <a:t>Pseudoseizures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▪  Psychogenic (Conversion Disorder)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▪  some may also have epilepsy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▪  1/3 females had sexual abuse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▪  </a:t>
            </a:r>
            <a:r>
              <a:rPr lang="en-US" dirty="0" err="1" smtClean="0"/>
              <a:t>Dx</a:t>
            </a:r>
            <a:r>
              <a:rPr lang="en-US" dirty="0" smtClean="0"/>
              <a:t>:</a:t>
            </a:r>
          </a:p>
          <a:p>
            <a:r>
              <a:rPr lang="en-US" dirty="0" smtClean="0"/>
              <a:t>	No EEG change during seizure</a:t>
            </a:r>
          </a:p>
          <a:p>
            <a:r>
              <a:rPr lang="en-US" dirty="0" smtClean="0"/>
              <a:t>	Interrupt or Bring On with </a:t>
            </a:r>
          </a:p>
          <a:p>
            <a:r>
              <a:rPr lang="en-US" dirty="0" smtClean="0"/>
              <a:t>	Distraction or Suggestion</a:t>
            </a: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162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rgbClr val="FFFF00"/>
                </a:solidFill>
              </a:rPr>
              <a:t>Clinical Tips</a:t>
            </a: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2800" dirty="0" smtClean="0"/>
              <a:t>Continued crying ≠ seizure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Continuing activity (feeding, play) 	</a:t>
            </a:r>
            <a:br>
              <a:rPr lang="en-US" sz="2800" dirty="0" smtClean="0"/>
            </a:br>
            <a:r>
              <a:rPr lang="en-US" sz="2800" dirty="0" smtClean="0"/>
              <a:t>	≠ seizure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Interruption by pain (pinch finger) 	</a:t>
            </a:r>
            <a:br>
              <a:rPr lang="en-US" sz="2800" dirty="0" smtClean="0"/>
            </a:br>
            <a:r>
              <a:rPr lang="en-US" sz="2800" dirty="0" smtClean="0"/>
              <a:t>	≠ seizure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Parental history (?): video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 Not post-</a:t>
            </a:r>
            <a:r>
              <a:rPr lang="en-US" sz="2800" dirty="0" err="1" smtClean="0"/>
              <a:t>ictal</a:t>
            </a:r>
            <a:r>
              <a:rPr lang="en-US" sz="2800" dirty="0" smtClean="0"/>
              <a:t> after generalized 	shaking: ?? seizure</a:t>
            </a:r>
          </a:p>
          <a:p>
            <a:pPr algn="ctr"/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1524000" y="838200"/>
            <a:ext cx="693420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 Coma</a:t>
            </a:r>
          </a:p>
          <a:p>
            <a:endParaRPr lang="en-US" sz="3600">
              <a:solidFill>
                <a:srgbClr val="FFFF00"/>
              </a:solidFill>
            </a:endParaRPr>
          </a:p>
          <a:p>
            <a:r>
              <a:rPr lang="en-US"/>
              <a:t>    </a:t>
            </a:r>
            <a:r>
              <a:rPr lang="en-US">
                <a:solidFill>
                  <a:srgbClr val="FFFF00"/>
                </a:solidFill>
              </a:rPr>
              <a:t>Coma Substrate</a:t>
            </a:r>
          </a:p>
          <a:p>
            <a:r>
              <a:rPr lang="en-US"/>
              <a:t> </a:t>
            </a:r>
          </a:p>
          <a:p>
            <a:r>
              <a:rPr lang="en-US"/>
              <a:t> 	</a:t>
            </a:r>
            <a:r>
              <a:rPr lang="en-US" i="1"/>
              <a:t>Both</a:t>
            </a:r>
            <a:r>
              <a:rPr lang="en-US"/>
              <a:t> cerebral hemispheres</a:t>
            </a:r>
          </a:p>
          <a:p>
            <a:r>
              <a:rPr lang="en-US"/>
              <a:t>		and/or</a:t>
            </a:r>
          </a:p>
          <a:p>
            <a:r>
              <a:rPr lang="en-US"/>
              <a:t>	Brainstem (ARAS)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676400" y="1219200"/>
            <a:ext cx="5791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Basis for Coma</a:t>
            </a:r>
          </a:p>
          <a:p>
            <a:r>
              <a:rPr lang="en-US"/>
              <a:t>  </a:t>
            </a:r>
          </a:p>
          <a:p>
            <a:r>
              <a:rPr lang="en-US"/>
              <a:t>  	Metabolic disease </a:t>
            </a:r>
          </a:p>
          <a:p>
            <a:r>
              <a:rPr lang="en-US"/>
              <a:t>		versus</a:t>
            </a:r>
          </a:p>
          <a:p>
            <a:r>
              <a:rPr lang="en-US"/>
              <a:t>	Structural disease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1447800" y="838200"/>
            <a:ext cx="59436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Coma Exam I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	Observe, document</a:t>
            </a:r>
          </a:p>
          <a:p>
            <a:endParaRPr lang="en-US"/>
          </a:p>
          <a:p>
            <a:r>
              <a:rPr lang="en-US"/>
              <a:t>  	Avoid jargon</a:t>
            </a:r>
          </a:p>
          <a:p>
            <a:endParaRPr lang="en-US"/>
          </a:p>
          <a:p>
            <a:r>
              <a:rPr lang="en-US"/>
              <a:t>  	Repeat</a:t>
            </a:r>
          </a:p>
          <a:p>
            <a:endParaRPr lang="en-US"/>
          </a:p>
          <a:p>
            <a:r>
              <a:rPr lang="en-US"/>
              <a:t>  	Think anatomy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64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Classification of Epilepsies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685800"/>
          <a:ext cx="8534400" cy="536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6437"/>
                <a:gridCol w="2708563"/>
                <a:gridCol w="2819400"/>
              </a:tblGrid>
              <a:tr h="1642533">
                <a:tc>
                  <a:txBody>
                    <a:bodyPr/>
                    <a:lstStyle/>
                    <a:p>
                      <a:endParaRPr lang="en-US" u="sng" dirty="0">
                        <a:solidFill>
                          <a:srgbClr val="00FFFF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u="sng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C000"/>
                          </a:solidFill>
                        </a:rPr>
                        <a:t>Focal</a:t>
                      </a:r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 Seizures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Focal EEG changes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Normal  EEG up to 60%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C000"/>
                          </a:solidFill>
                        </a:rPr>
                        <a:t>“Narrow Spectrum AED”</a:t>
                      </a:r>
                      <a:endParaRPr lang="en-US" sz="16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FF0000"/>
                          </a:solidFill>
                        </a:rPr>
                        <a:t>Generalized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Generalized Seizures</a:t>
                      </a:r>
                    </a:p>
                    <a:p>
                      <a:r>
                        <a:rPr lang="en-US" sz="1600" u="none" dirty="0" smtClean="0">
                          <a:solidFill>
                            <a:srgbClr val="FF0000"/>
                          </a:solidFill>
                        </a:rPr>
                        <a:t>EEG</a:t>
                      </a:r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 Abnormal “Always”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Generalized Discharges</a:t>
                      </a:r>
                    </a:p>
                    <a:p>
                      <a:r>
                        <a:rPr lang="en-US" sz="1600" u="none" baseline="0" dirty="0" smtClean="0">
                          <a:solidFill>
                            <a:srgbClr val="FF0000"/>
                          </a:solidFill>
                        </a:rPr>
                        <a:t>“Broad Spectrum AED”</a:t>
                      </a:r>
                      <a:endParaRPr lang="en-US" sz="160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b="1" u="sng" dirty="0" smtClean="0">
                          <a:solidFill>
                            <a:schemeClr val="bg1"/>
                          </a:solidFill>
                        </a:rPr>
                        <a:t>Idiopathic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dirty="0" smtClean="0">
                          <a:solidFill>
                            <a:schemeClr val="bg1"/>
                          </a:solidFill>
                        </a:rPr>
                        <a:t>Normal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 Development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Exam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EEG Background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Normal 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Neuroimaging</a:t>
                      </a:r>
                      <a:endParaRPr lang="en-US" sz="1400" b="1" u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Family History “</a:t>
                      </a:r>
                      <a:r>
                        <a:rPr lang="en-US" sz="1400" b="1" u="none" baseline="0" dirty="0" err="1" smtClean="0">
                          <a:solidFill>
                            <a:schemeClr val="bg1"/>
                          </a:solidFill>
                        </a:rPr>
                        <a:t>Channelopathy</a:t>
                      </a: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”</a:t>
                      </a:r>
                    </a:p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US" sz="1400" b="1" u="none" baseline="0" dirty="0" smtClean="0">
                          <a:solidFill>
                            <a:schemeClr val="bg1"/>
                          </a:solidFill>
                        </a:rPr>
                        <a:t>Easy to Treat</a:t>
                      </a:r>
                      <a:endParaRPr lang="en-US" sz="1400" b="1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FFCC00"/>
                          </a:solidFill>
                        </a:rPr>
                        <a:t>Rolandic</a:t>
                      </a:r>
                      <a:r>
                        <a:rPr lang="en-US" sz="2400" dirty="0" smtClean="0">
                          <a:solidFill>
                            <a:srgbClr val="FFCC00"/>
                          </a:solidFill>
                        </a:rPr>
                        <a:t> Epilepsy</a:t>
                      </a:r>
                      <a:endParaRPr lang="en-US" sz="2400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Childhood Absence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6699"/>
                          </a:solidFill>
                        </a:rPr>
                        <a:t>Juvenile</a:t>
                      </a:r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FF6699"/>
                          </a:solidFill>
                        </a:rPr>
                        <a:t>Myoclonic</a:t>
                      </a:r>
                      <a:endParaRPr lang="en-US" sz="2400" baseline="0" dirty="0" smtClean="0">
                        <a:solidFill>
                          <a:srgbClr val="FF6699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FF6699"/>
                          </a:solidFill>
                        </a:rPr>
                        <a:t>Epilepsies</a:t>
                      </a:r>
                      <a:endParaRPr lang="en-US" sz="2400" dirty="0">
                        <a:solidFill>
                          <a:srgbClr val="FF66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  <a:tr h="1642533">
                <a:tc>
                  <a:txBody>
                    <a:bodyPr/>
                    <a:lstStyle/>
                    <a:p>
                      <a:r>
                        <a:rPr lang="en-US" sz="2800" u="sng" dirty="0" smtClean="0">
                          <a:solidFill>
                            <a:srgbClr val="99FF99"/>
                          </a:solidFill>
                        </a:rPr>
                        <a:t>Symptomatic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dirty="0" smtClean="0">
                          <a:solidFill>
                            <a:srgbClr val="99FF99"/>
                          </a:solidFill>
                        </a:rPr>
                        <a:t>Abnormal  +/- Exam, Development, EEG Background,</a:t>
                      </a: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 </a:t>
                      </a:r>
                      <a:r>
                        <a:rPr lang="en-US" sz="1400" u="none" baseline="0" dirty="0" err="1" smtClean="0">
                          <a:solidFill>
                            <a:srgbClr val="99FF99"/>
                          </a:solidFill>
                        </a:rPr>
                        <a:t>Neuroimaging</a:t>
                      </a:r>
                      <a:endParaRPr lang="en-US" sz="1400" u="none" baseline="0" dirty="0" smtClean="0">
                        <a:solidFill>
                          <a:srgbClr val="99FF99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US" sz="1400" u="none" baseline="0" dirty="0" smtClean="0">
                          <a:solidFill>
                            <a:srgbClr val="99FF99"/>
                          </a:solidFill>
                        </a:rPr>
                        <a:t>Difficult to Treat</a:t>
                      </a:r>
                      <a:endParaRPr lang="en-US" sz="1400" u="none" dirty="0">
                        <a:solidFill>
                          <a:srgbClr val="99FF99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“</a:t>
                      </a:r>
                      <a:r>
                        <a:rPr lang="en-US" sz="2400" dirty="0" err="1" smtClean="0">
                          <a:solidFill>
                            <a:srgbClr val="33CC33"/>
                          </a:solidFill>
                        </a:rPr>
                        <a:t>Lesional</a:t>
                      </a:r>
                      <a:endParaRPr lang="en-US" sz="2400" dirty="0" smtClean="0">
                        <a:solidFill>
                          <a:srgbClr val="33CC33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rgbClr val="33CC33"/>
                          </a:solidFill>
                        </a:rPr>
                        <a:t>Epilepsies”</a:t>
                      </a:r>
                      <a:endParaRPr lang="en-US" sz="2400" dirty="0">
                        <a:solidFill>
                          <a:srgbClr val="33CC3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D60093"/>
                          </a:solidFill>
                        </a:rPr>
                        <a:t>Infantile</a:t>
                      </a:r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Spasms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Lennox-</a:t>
                      </a:r>
                      <a:r>
                        <a:rPr lang="en-US" sz="2400" baseline="0" dirty="0" err="1" smtClean="0">
                          <a:solidFill>
                            <a:srgbClr val="D60093"/>
                          </a:solidFill>
                        </a:rPr>
                        <a:t>Gastaut</a:t>
                      </a:r>
                      <a:endParaRPr lang="en-US" sz="2400" baseline="0" dirty="0" smtClean="0">
                        <a:solidFill>
                          <a:srgbClr val="D60093"/>
                        </a:solidFill>
                      </a:endParaRPr>
                    </a:p>
                    <a:p>
                      <a:r>
                        <a:rPr lang="en-US" sz="2400" baseline="0" dirty="0" smtClean="0">
                          <a:solidFill>
                            <a:srgbClr val="D60093"/>
                          </a:solidFill>
                        </a:rPr>
                        <a:t>      Syndrome</a:t>
                      </a:r>
                      <a:endParaRPr lang="en-US" sz="240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rgbClr val="0000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1676400" y="304800"/>
            <a:ext cx="6096000" cy="569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Coma Exam II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	Alertness:</a:t>
            </a:r>
          </a:p>
          <a:p>
            <a:r>
              <a:rPr lang="en-US"/>
              <a:t>	Spontaneous, induced</a:t>
            </a:r>
          </a:p>
          <a:p>
            <a:endParaRPr lang="en-US" sz="2000"/>
          </a:p>
          <a:p>
            <a:r>
              <a:rPr lang="en-US"/>
              <a:t>	Movement:</a:t>
            </a:r>
          </a:p>
          <a:p>
            <a:r>
              <a:rPr lang="en-US"/>
              <a:t>	Spontaneous, induced</a:t>
            </a:r>
          </a:p>
          <a:p>
            <a:endParaRPr lang="en-US" sz="2000"/>
          </a:p>
          <a:p>
            <a:r>
              <a:rPr lang="en-US"/>
              <a:t>  	Respirations</a:t>
            </a:r>
          </a:p>
          <a:p>
            <a:endParaRPr lang="en-US" sz="2000"/>
          </a:p>
          <a:p>
            <a:r>
              <a:rPr lang="en-US"/>
              <a:t>  	Reflexes</a:t>
            </a:r>
          </a:p>
          <a:p>
            <a:endParaRPr lang="en-US" sz="2000"/>
          </a:p>
          <a:p>
            <a:r>
              <a:rPr lang="en-US"/>
              <a:t>  	Cranial nerves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/>
          <p:cNvSpPr txBox="1">
            <a:spLocks noChangeArrowheads="1"/>
          </p:cNvSpPr>
          <p:nvPr/>
        </p:nvSpPr>
        <p:spPr bwMode="auto">
          <a:xfrm>
            <a:off x="1600200" y="914400"/>
            <a:ext cx="7010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Motor Patterns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	Hemiparesis</a:t>
            </a:r>
          </a:p>
          <a:p>
            <a:endParaRPr lang="en-US"/>
          </a:p>
          <a:p>
            <a:r>
              <a:rPr lang="en-US"/>
              <a:t>  	Decorticate</a:t>
            </a:r>
          </a:p>
          <a:p>
            <a:endParaRPr lang="en-US"/>
          </a:p>
          <a:p>
            <a:r>
              <a:rPr lang="en-US"/>
              <a:t>  	Decerebrate</a:t>
            </a:r>
          </a:p>
          <a:p>
            <a:endParaRPr lang="en-US"/>
          </a:p>
          <a:p>
            <a:r>
              <a:rPr lang="en-US"/>
              <a:t>  	Decerebrate &amp; flaccid legs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1447800" y="762000"/>
            <a:ext cx="7239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Respirations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	</a:t>
            </a:r>
            <a:r>
              <a:rPr lang="en-US" dirty="0" err="1"/>
              <a:t>Cheyne</a:t>
            </a:r>
            <a:r>
              <a:rPr lang="en-US" dirty="0"/>
              <a:t> - Stokes: diencephalon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Central </a:t>
            </a:r>
            <a:r>
              <a:rPr lang="en-US" dirty="0" err="1"/>
              <a:t>neurogenic</a:t>
            </a:r>
            <a:r>
              <a:rPr lang="en-US" dirty="0"/>
              <a:t> </a:t>
            </a:r>
            <a:r>
              <a:rPr lang="en-US" dirty="0" smtClean="0"/>
              <a:t>HV: </a:t>
            </a:r>
            <a:r>
              <a:rPr lang="en-US" dirty="0"/>
              <a:t>	</a:t>
            </a:r>
            <a:r>
              <a:rPr lang="en-US" dirty="0" smtClean="0"/>
              <a:t>		midbrain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─ </a:t>
            </a:r>
            <a:r>
              <a:rPr lang="en-US" dirty="0"/>
              <a:t>rare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Apneustic</a:t>
            </a:r>
            <a:r>
              <a:rPr lang="en-US" dirty="0"/>
              <a:t>/cluster: pons</a:t>
            </a:r>
          </a:p>
          <a:p>
            <a:endParaRPr lang="en-US" dirty="0"/>
          </a:p>
          <a:p>
            <a:r>
              <a:rPr lang="en-US" dirty="0"/>
              <a:t>	Ataxic: medulla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1981200" y="1066800"/>
            <a:ext cx="45720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Reflexes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	DTRs</a:t>
            </a:r>
          </a:p>
          <a:p>
            <a:endParaRPr lang="en-US"/>
          </a:p>
          <a:p>
            <a:r>
              <a:rPr lang="en-US"/>
              <a:t>  	Plantars</a:t>
            </a:r>
          </a:p>
          <a:p>
            <a:endParaRPr lang="en-US"/>
          </a:p>
          <a:p>
            <a:r>
              <a:rPr lang="en-US"/>
              <a:t>  	Superficial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/>
          <p:cNvSpPr txBox="1">
            <a:spLocks noChangeArrowheads="1"/>
          </p:cNvSpPr>
          <p:nvPr/>
        </p:nvSpPr>
        <p:spPr bwMode="auto">
          <a:xfrm>
            <a:off x="1600200" y="228600"/>
            <a:ext cx="6096000" cy="642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Cranial Nerves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	 </a:t>
            </a:r>
            <a:r>
              <a:rPr lang="en-US">
                <a:cs typeface="Arial" charset="0"/>
              </a:rPr>
              <a:t>▪  </a:t>
            </a:r>
            <a:r>
              <a:rPr lang="en-US"/>
              <a:t>EOM:</a:t>
            </a:r>
          </a:p>
          <a:p>
            <a:r>
              <a:rPr lang="en-US"/>
              <a:t>		Spontaneous</a:t>
            </a:r>
          </a:p>
          <a:p>
            <a:r>
              <a:rPr lang="en-US"/>
              <a:t>		Doll's eyes</a:t>
            </a:r>
          </a:p>
          <a:p>
            <a:r>
              <a:rPr lang="en-US"/>
              <a:t>		Calorics</a:t>
            </a:r>
          </a:p>
          <a:p>
            <a:endParaRPr lang="en-US"/>
          </a:p>
          <a:p>
            <a:r>
              <a:rPr lang="en-US"/>
              <a:t>	 ▪  Pupils:</a:t>
            </a:r>
          </a:p>
          <a:p>
            <a:r>
              <a:rPr lang="en-US"/>
              <a:t>		Size</a:t>
            </a:r>
          </a:p>
          <a:p>
            <a:r>
              <a:rPr lang="en-US"/>
              <a:t>		Reaction</a:t>
            </a:r>
          </a:p>
          <a:p>
            <a:r>
              <a:rPr lang="en-US"/>
              <a:t> 	▪  Corneal reflex</a:t>
            </a:r>
          </a:p>
          <a:p>
            <a:r>
              <a:rPr lang="en-US"/>
              <a:t>	▪  Facial movement</a:t>
            </a:r>
          </a:p>
          <a:p>
            <a:r>
              <a:rPr lang="en-US"/>
              <a:t> 	▪  Gag reflex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1447800" y="762000"/>
            <a:ext cx="66294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Uncal Herniation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	Temporal lobe hits</a:t>
            </a:r>
          </a:p>
          <a:p>
            <a:endParaRPr lang="en-US"/>
          </a:p>
          <a:p>
            <a:r>
              <a:rPr lang="en-US"/>
              <a:t>  	</a:t>
            </a:r>
            <a:r>
              <a:rPr lang="en-US">
                <a:cs typeface="Arial" charset="0"/>
              </a:rPr>
              <a:t>▪	</a:t>
            </a:r>
            <a:r>
              <a:rPr lang="en-US"/>
              <a:t>3rd nerve </a:t>
            </a:r>
          </a:p>
          <a:p>
            <a:endParaRPr lang="en-US"/>
          </a:p>
          <a:p>
            <a:r>
              <a:rPr lang="en-US"/>
              <a:t>  	▪ 	Peduncle (midbrain)</a:t>
            </a:r>
          </a:p>
          <a:p>
            <a:r>
              <a:rPr lang="en-US"/>
              <a:t> </a:t>
            </a:r>
          </a:p>
          <a:p>
            <a:r>
              <a:rPr lang="en-US"/>
              <a:t>  	▪ 	Post. cerebr. art.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524000" y="1219200"/>
            <a:ext cx="6400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Cerebellar Herniation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	Uncommon</a:t>
            </a:r>
          </a:p>
          <a:p>
            <a:endParaRPr lang="en-US"/>
          </a:p>
          <a:p>
            <a:r>
              <a:rPr lang="en-US"/>
              <a:t>  	Brainstem signs</a:t>
            </a:r>
          </a:p>
          <a:p>
            <a:endParaRPr lang="en-US"/>
          </a:p>
          <a:p>
            <a:r>
              <a:rPr lang="en-US"/>
              <a:t>  	Cushing's triad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/>
          <p:cNvSpPr txBox="1">
            <a:spLocks noChangeArrowheads="1"/>
          </p:cNvSpPr>
          <p:nvPr/>
        </p:nvSpPr>
        <p:spPr bwMode="auto">
          <a:xfrm>
            <a:off x="1143000" y="533400"/>
            <a:ext cx="69342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	Metabolic Screens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	Sugar			ABG</a:t>
            </a:r>
          </a:p>
          <a:p>
            <a:r>
              <a:rPr lang="en-US"/>
              <a:t> </a:t>
            </a:r>
          </a:p>
          <a:p>
            <a:r>
              <a:rPr lang="en-US"/>
              <a:t>  	Sodium			toxins</a:t>
            </a:r>
          </a:p>
          <a:p>
            <a:r>
              <a:rPr lang="en-US"/>
              <a:t> </a:t>
            </a:r>
          </a:p>
          <a:p>
            <a:r>
              <a:rPr lang="en-US"/>
              <a:t>  	Potassium		drugs</a:t>
            </a:r>
          </a:p>
          <a:p>
            <a:endParaRPr lang="en-US"/>
          </a:p>
          <a:p>
            <a:r>
              <a:rPr lang="en-US"/>
              <a:t>  	BUN				NH3</a:t>
            </a:r>
          </a:p>
          <a:p>
            <a:endParaRPr lang="en-US"/>
          </a:p>
          <a:p>
            <a:r>
              <a:rPr lang="en-US"/>
              <a:t>  	Calcium 			LFT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1143000" y="609600"/>
            <a:ext cx="7391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	</a:t>
            </a:r>
            <a:r>
              <a:rPr lang="en-US" dirty="0">
                <a:solidFill>
                  <a:srgbClr val="FFFF00"/>
                </a:solidFill>
              </a:rPr>
              <a:t>Structural Disease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	Infarct 		</a:t>
            </a:r>
            <a:r>
              <a:rPr lang="en-US" dirty="0" smtClean="0"/>
              <a:t>Blood </a:t>
            </a:r>
            <a:endParaRPr lang="en-US" dirty="0"/>
          </a:p>
          <a:p>
            <a:endParaRPr lang="en-US" dirty="0"/>
          </a:p>
          <a:p>
            <a:r>
              <a:rPr lang="en-US" dirty="0"/>
              <a:t>  	Edema		</a:t>
            </a:r>
            <a:r>
              <a:rPr lang="en-US" dirty="0" err="1"/>
              <a:t>D</a:t>
            </a:r>
            <a:r>
              <a:rPr lang="en-US" dirty="0" err="1" smtClean="0"/>
              <a:t>emyelination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  	Tumor		</a:t>
            </a:r>
            <a:r>
              <a:rPr lang="en-US" dirty="0" smtClean="0"/>
              <a:t>Inflammation/ 					Infection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  	Pressure		</a:t>
            </a:r>
            <a:r>
              <a:rPr lang="en-US" dirty="0" smtClean="0"/>
              <a:t>Degeneration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1676400" y="1066800"/>
            <a:ext cx="6477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Pitfalls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 	Metabolic needs </a:t>
            </a:r>
          </a:p>
          <a:p>
            <a:endParaRPr lang="en-US" dirty="0"/>
          </a:p>
          <a:p>
            <a:r>
              <a:rPr lang="en-US" dirty="0"/>
              <a:t> 	 Evolving structural</a:t>
            </a:r>
          </a:p>
          <a:p>
            <a:endParaRPr lang="en-US" dirty="0"/>
          </a:p>
          <a:p>
            <a:r>
              <a:rPr lang="en-US" dirty="0"/>
              <a:t>  	Vital functions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Psychogenic: response to 	pain/airway occlusion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143000" y="609600"/>
            <a:ext cx="70104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EEG in Epilepsy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  Usually only confirmatory </a:t>
            </a:r>
            <a:br>
              <a:rPr lang="en-US"/>
            </a:br>
            <a:endParaRPr lang="en-US"/>
          </a:p>
          <a:p>
            <a:r>
              <a:rPr lang="en-US"/>
              <a:t>  Treat patient, not EEG </a:t>
            </a:r>
            <a:br>
              <a:rPr lang="en-US"/>
            </a:br>
            <a:endParaRPr lang="en-US"/>
          </a:p>
          <a:p>
            <a:r>
              <a:rPr lang="en-US"/>
              <a:t>  Characteristic EEGs:</a:t>
            </a:r>
          </a:p>
          <a:p>
            <a:r>
              <a:rPr lang="en-US"/>
              <a:t>	-  Absence</a:t>
            </a:r>
          </a:p>
          <a:p>
            <a:r>
              <a:rPr lang="en-US"/>
              <a:t>	-  Lennox-Gastaut</a:t>
            </a:r>
          </a:p>
          <a:p>
            <a:r>
              <a:rPr lang="en-US"/>
              <a:t>	-  Infantile spasms</a:t>
            </a:r>
          </a:p>
          <a:p>
            <a:r>
              <a:rPr lang="en-US"/>
              <a:t>	-  Rolandic seizures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/>
          <p:cNvSpPr txBox="1">
            <a:spLocks noChangeArrowheads="1"/>
          </p:cNvSpPr>
          <p:nvPr/>
        </p:nvSpPr>
        <p:spPr bwMode="auto">
          <a:xfrm>
            <a:off x="1905000" y="990600"/>
            <a:ext cx="6705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Lumbar Puncture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	Indication: ? Meningitis</a:t>
            </a:r>
          </a:p>
          <a:p>
            <a:endParaRPr lang="en-US"/>
          </a:p>
          <a:p>
            <a:r>
              <a:rPr lang="en-US"/>
              <a:t>  	Defer with:</a:t>
            </a:r>
          </a:p>
          <a:p>
            <a:endParaRPr lang="en-US"/>
          </a:p>
          <a:p>
            <a:r>
              <a:rPr lang="en-US"/>
              <a:t>		Structural disease</a:t>
            </a:r>
          </a:p>
          <a:p>
            <a:endParaRPr lang="en-US"/>
          </a:p>
          <a:p>
            <a:r>
              <a:rPr lang="en-US"/>
              <a:t>		Increased intracranial 			pressure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/>
          <p:cNvSpPr txBox="1">
            <a:spLocks noChangeArrowheads="1"/>
          </p:cNvSpPr>
          <p:nvPr/>
        </p:nvSpPr>
        <p:spPr bwMode="auto">
          <a:xfrm>
            <a:off x="1676400" y="533400"/>
            <a:ext cx="7010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Coma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 	 EEG</a:t>
            </a:r>
          </a:p>
          <a:p>
            <a:r>
              <a:rPr lang="en-US" dirty="0"/>
              <a:t>		-  Cerebral state</a:t>
            </a:r>
          </a:p>
          <a:p>
            <a:r>
              <a:rPr lang="en-US" dirty="0"/>
              <a:t>		-  Metabolic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		-  Non-Convulsive Status</a:t>
            </a:r>
            <a:endParaRPr lang="en-US" dirty="0"/>
          </a:p>
          <a:p>
            <a:endParaRPr lang="en-US" dirty="0"/>
          </a:p>
          <a:p>
            <a:r>
              <a:rPr lang="en-US" dirty="0"/>
              <a:t> 	Evoked potentials</a:t>
            </a:r>
          </a:p>
          <a:p>
            <a:r>
              <a:rPr lang="en-US" dirty="0"/>
              <a:t>	Predictive if insult diffuse</a:t>
            </a:r>
          </a:p>
          <a:p>
            <a:endParaRPr lang="en-US" dirty="0"/>
          </a:p>
          <a:p>
            <a:r>
              <a:rPr lang="en-US" dirty="0"/>
              <a:t> 	Intracranial pressure:</a:t>
            </a:r>
          </a:p>
          <a:p>
            <a:r>
              <a:rPr lang="en-US" dirty="0"/>
              <a:t>	Direct monitoring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BW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6925" y="914400"/>
            <a:ext cx="497205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7" name="Text Box 5"/>
          <p:cNvSpPr txBox="1">
            <a:spLocks noChangeArrowheads="1"/>
          </p:cNvSpPr>
          <p:nvPr/>
        </p:nvSpPr>
        <p:spPr bwMode="auto">
          <a:xfrm>
            <a:off x="228600" y="0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EEG: diffuse slowing suggests generalized cerebral dysfunction. EEG cannot identify etiology.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4"/>
          <p:cNvSpPr txBox="1">
            <a:spLocks noChangeArrowheads="1"/>
          </p:cNvSpPr>
          <p:nvPr/>
        </p:nvSpPr>
        <p:spPr bwMode="auto">
          <a:xfrm>
            <a:off x="914400" y="152400"/>
            <a:ext cx="79248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Intracranial Pressure Treatment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	Hyperventilation (pCO</a:t>
            </a:r>
            <a:r>
              <a:rPr lang="en-US" baseline="-25000" dirty="0"/>
              <a:t>2</a:t>
            </a:r>
            <a:r>
              <a:rPr lang="en-US" dirty="0"/>
              <a:t>&lt; 30)</a:t>
            </a:r>
          </a:p>
          <a:p>
            <a:endParaRPr lang="en-US" dirty="0"/>
          </a:p>
          <a:p>
            <a:r>
              <a:rPr lang="en-US" dirty="0"/>
              <a:t>  	Steroids</a:t>
            </a:r>
          </a:p>
          <a:p>
            <a:endParaRPr lang="en-US" dirty="0"/>
          </a:p>
          <a:p>
            <a:r>
              <a:rPr lang="en-US" dirty="0"/>
              <a:t>  	Hypothermia</a:t>
            </a:r>
          </a:p>
          <a:p>
            <a:endParaRPr lang="en-US" dirty="0"/>
          </a:p>
          <a:p>
            <a:r>
              <a:rPr lang="en-US" dirty="0"/>
              <a:t>  	Osmotic (</a:t>
            </a:r>
            <a:r>
              <a:rPr lang="en-US" dirty="0" err="1"/>
              <a:t>mannitol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	Barbiturate </a:t>
            </a:r>
            <a:r>
              <a:rPr lang="en-US" dirty="0" smtClean="0"/>
              <a:t>coma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	Surgical 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4"/>
          <p:cNvSpPr txBox="1">
            <a:spLocks noChangeArrowheads="1"/>
          </p:cNvSpPr>
          <p:nvPr/>
        </p:nvSpPr>
        <p:spPr bwMode="auto">
          <a:xfrm>
            <a:off x="838200" y="762000"/>
            <a:ext cx="7815263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Herpes Simplex Encephalitis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	 HSV I, HSV II</a:t>
            </a:r>
          </a:p>
          <a:p>
            <a:endParaRPr lang="en-US"/>
          </a:p>
          <a:p>
            <a:r>
              <a:rPr lang="en-US"/>
              <a:t> 	 Fulminant</a:t>
            </a:r>
          </a:p>
          <a:p>
            <a:endParaRPr lang="en-US"/>
          </a:p>
          <a:p>
            <a:r>
              <a:rPr lang="en-US"/>
              <a:t>  	Temporal lobe after age 2 years;</a:t>
            </a:r>
          </a:p>
          <a:p>
            <a:r>
              <a:rPr lang="en-US"/>
              <a:t>	Anywhere in infants and newborns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600200" y="457200"/>
            <a:ext cx="666591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Herpes Simplex Encephalitis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	Diagnosis:</a:t>
            </a:r>
          </a:p>
          <a:p>
            <a:endParaRPr lang="en-US"/>
          </a:p>
          <a:p>
            <a:r>
              <a:rPr lang="en-US"/>
              <a:t>		CSF: PCR</a:t>
            </a:r>
          </a:p>
          <a:p>
            <a:r>
              <a:rPr lang="en-US"/>
              <a:t>		CT/MRI →</a:t>
            </a:r>
          </a:p>
          <a:p>
            <a:r>
              <a:rPr lang="en-US"/>
              <a:t>		EEG →</a:t>
            </a:r>
          </a:p>
          <a:p>
            <a:r>
              <a:rPr lang="en-US"/>
              <a:t>		Biopsy →</a:t>
            </a:r>
          </a:p>
          <a:p>
            <a:endParaRPr lang="en-US"/>
          </a:p>
          <a:p>
            <a:r>
              <a:rPr lang="en-US"/>
              <a:t>  	Treatment: acyclovir</a:t>
            </a:r>
          </a:p>
          <a:p>
            <a:endParaRPr lang="en-US"/>
          </a:p>
          <a:p>
            <a:r>
              <a:rPr lang="en-US"/>
              <a:t> 	 Biopsy usually unnecessary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4"/>
          <p:cNvSpPr txBox="1">
            <a:spLocks noChangeArrowheads="1"/>
          </p:cNvSpPr>
          <p:nvPr/>
        </p:nvSpPr>
        <p:spPr bwMode="auto">
          <a:xfrm>
            <a:off x="1295400" y="762000"/>
            <a:ext cx="7162800" cy="52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Brain Death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Clinical criteria</a:t>
            </a:r>
          </a:p>
          <a:p>
            <a:endParaRPr lang="en-US"/>
          </a:p>
          <a:p>
            <a:pPr>
              <a:lnSpc>
                <a:spcPct val="130000"/>
              </a:lnSpc>
            </a:pPr>
            <a:r>
              <a:rPr lang="en-US"/>
              <a:t>	No movement</a:t>
            </a:r>
          </a:p>
          <a:p>
            <a:pPr>
              <a:lnSpc>
                <a:spcPct val="130000"/>
              </a:lnSpc>
            </a:pPr>
            <a:r>
              <a:rPr lang="en-US"/>
              <a:t>	No respiration (pCO2 = 60)</a:t>
            </a:r>
          </a:p>
          <a:p>
            <a:pPr>
              <a:lnSpc>
                <a:spcPct val="130000"/>
              </a:lnSpc>
            </a:pPr>
            <a:r>
              <a:rPr lang="en-US"/>
              <a:t>	No brainstem reflexes</a:t>
            </a:r>
          </a:p>
          <a:p>
            <a:pPr>
              <a:lnSpc>
                <a:spcPct val="130000"/>
              </a:lnSpc>
            </a:pPr>
            <a:r>
              <a:rPr lang="en-US"/>
              <a:t>	No sedative toxicity</a:t>
            </a:r>
          </a:p>
          <a:p>
            <a:pPr>
              <a:lnSpc>
                <a:spcPct val="130000"/>
              </a:lnSpc>
            </a:pPr>
            <a:r>
              <a:rPr lang="en-US"/>
              <a:t>	No hypothermia (92°F)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295400" y="762000"/>
            <a:ext cx="7162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Brain Death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  Acceptable clinical events</a:t>
            </a:r>
          </a:p>
          <a:p>
            <a:endParaRPr lang="en-US"/>
          </a:p>
          <a:p>
            <a:r>
              <a:rPr lang="en-US"/>
              <a:t>	Deep tendon reflexes</a:t>
            </a:r>
          </a:p>
          <a:p>
            <a:endParaRPr lang="en-US"/>
          </a:p>
          <a:p>
            <a:r>
              <a:rPr lang="en-US"/>
              <a:t>	Limbs withdraw to pain</a:t>
            </a:r>
          </a:p>
          <a:p>
            <a:endParaRPr lang="en-US"/>
          </a:p>
          <a:p>
            <a:r>
              <a:rPr lang="en-US"/>
              <a:t>	Agonal movement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7848600" cy="584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Brain Death</a:t>
            </a:r>
          </a:p>
          <a:p>
            <a:endParaRPr lang="en-US">
              <a:solidFill>
                <a:srgbClr val="FFFF00"/>
              </a:solidFill>
            </a:endParaRPr>
          </a:p>
          <a:p>
            <a:r>
              <a:rPr lang="en-US"/>
              <a:t> Ancillary tests</a:t>
            </a:r>
          </a:p>
          <a:p>
            <a:endParaRPr lang="en-US"/>
          </a:p>
          <a:p>
            <a:pPr>
              <a:lnSpc>
                <a:spcPct val="130000"/>
              </a:lnSpc>
            </a:pPr>
            <a:r>
              <a:rPr lang="en-US"/>
              <a:t>	EEG: activity may persist</a:t>
            </a:r>
          </a:p>
          <a:p>
            <a:pPr>
              <a:lnSpc>
                <a:spcPct val="130000"/>
              </a:lnSpc>
            </a:pPr>
            <a:r>
              <a:rPr lang="en-US"/>
              <a:t>	Cerebral perfusion: may persist</a:t>
            </a:r>
          </a:p>
          <a:p>
            <a:pPr>
              <a:lnSpc>
                <a:spcPct val="130000"/>
              </a:lnSpc>
            </a:pPr>
            <a:r>
              <a:rPr lang="en-US"/>
              <a:t>	Evoked potentials:</a:t>
            </a:r>
          </a:p>
          <a:p>
            <a:pPr>
              <a:lnSpc>
                <a:spcPct val="130000"/>
              </a:lnSpc>
            </a:pPr>
            <a:r>
              <a:rPr lang="en-US"/>
              <a:t>  		SEP: peripheral components</a:t>
            </a:r>
          </a:p>
          <a:p>
            <a:pPr>
              <a:lnSpc>
                <a:spcPct val="130000"/>
              </a:lnSpc>
            </a:pPr>
            <a:r>
              <a:rPr lang="en-US"/>
              <a:t> 		 BAER: wave I only</a:t>
            </a:r>
          </a:p>
          <a:p>
            <a:pPr>
              <a:lnSpc>
                <a:spcPct val="130000"/>
              </a:lnSpc>
            </a:pPr>
            <a:r>
              <a:rPr lang="en-US"/>
              <a:t> 		 VEP: absent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30781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sdeput@lsuhsc.edu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68580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Seizure History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  <a:p>
            <a:r>
              <a:rPr lang="en-US"/>
              <a:t>  Aura, onset</a:t>
            </a:r>
          </a:p>
          <a:p>
            <a:r>
              <a:rPr lang="en-US"/>
              <a:t>  Eye movements</a:t>
            </a:r>
          </a:p>
          <a:p>
            <a:r>
              <a:rPr lang="en-US"/>
              <a:t>  Limb movements</a:t>
            </a:r>
          </a:p>
          <a:p>
            <a:r>
              <a:rPr lang="en-US"/>
              <a:t>  Duration</a:t>
            </a:r>
          </a:p>
          <a:p>
            <a:r>
              <a:rPr lang="en-US"/>
              <a:t>  Consciousness:</a:t>
            </a:r>
          </a:p>
          <a:p>
            <a:r>
              <a:rPr lang="en-US"/>
              <a:t>		-  To voice, pain</a:t>
            </a:r>
          </a:p>
          <a:p>
            <a:r>
              <a:rPr lang="en-US"/>
              <a:t>		-  Injury</a:t>
            </a:r>
          </a:p>
          <a:p>
            <a:r>
              <a:rPr lang="en-US"/>
              <a:t>		-  Incontinence</a:t>
            </a:r>
          </a:p>
          <a:p>
            <a:r>
              <a:rPr lang="en-US"/>
              <a:t>		-  Amnesia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0600" y="685800"/>
            <a:ext cx="71628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FFFF00"/>
                </a:solidFill>
              </a:rPr>
              <a:t>Simple Partial Seizure Features:</a:t>
            </a:r>
          </a:p>
          <a:p>
            <a:r>
              <a:rPr lang="en-US">
                <a:solidFill>
                  <a:srgbClr val="FFFF00"/>
                </a:solidFill>
              </a:rPr>
              <a:t>	“Focal motor seizure “/</a:t>
            </a:r>
          </a:p>
          <a:p>
            <a:r>
              <a:rPr lang="en-US">
                <a:solidFill>
                  <a:srgbClr val="FFFF00"/>
                </a:solidFill>
              </a:rPr>
              <a:t>	“Focal sensory seizure”</a:t>
            </a: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buFontTx/>
              <a:buChar char="•"/>
            </a:pPr>
            <a:r>
              <a:rPr lang="en-US"/>
              <a:t>  Consciousness intact</a:t>
            </a:r>
          </a:p>
          <a:p>
            <a:pPr>
              <a:buFontTx/>
              <a:buChar char="•"/>
            </a:pPr>
            <a:r>
              <a:rPr lang="en-US"/>
              <a:t>  Signs/symptoms variable</a:t>
            </a:r>
          </a:p>
          <a:p>
            <a:r>
              <a:rPr lang="en-US"/>
              <a:t>  	Motor</a:t>
            </a:r>
          </a:p>
          <a:p>
            <a:r>
              <a:rPr lang="en-US"/>
              <a:t>  	Somatosensory</a:t>
            </a:r>
          </a:p>
          <a:p>
            <a:r>
              <a:rPr lang="en-US"/>
              <a:t>  	Autonomic</a:t>
            </a:r>
          </a:p>
          <a:p>
            <a:r>
              <a:rPr lang="en-US"/>
              <a:t>  	Psychic</a:t>
            </a:r>
          </a:p>
          <a:p>
            <a:pPr>
              <a:buFontTx/>
              <a:buChar char="•"/>
            </a:pPr>
            <a:r>
              <a:rPr lang="en-US"/>
              <a:t>  May have focal EEG abnormality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90600" y="685800"/>
            <a:ext cx="74676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 Partial Complex Seizures</a:t>
            </a:r>
          </a:p>
          <a:p>
            <a:r>
              <a:rPr lang="en-US"/>
              <a:t> </a:t>
            </a:r>
          </a:p>
          <a:p>
            <a:r>
              <a:rPr lang="en-US">
                <a:cs typeface="Arial" charset="0"/>
              </a:rPr>
              <a:t>●</a:t>
            </a:r>
            <a:r>
              <a:rPr lang="en-US"/>
              <a:t>	“Psychomotor,”</a:t>
            </a:r>
          </a:p>
          <a:p>
            <a:r>
              <a:rPr lang="en-US"/>
              <a:t>	“temporal lobe”</a:t>
            </a:r>
          </a:p>
          <a:p>
            <a:r>
              <a:rPr lang="en-US"/>
              <a:t>●	Limbic origin: frontal </a:t>
            </a:r>
          </a:p>
          <a:p>
            <a:r>
              <a:rPr lang="en-US"/>
              <a:t>	or temporal</a:t>
            </a:r>
          </a:p>
          <a:p>
            <a:r>
              <a:rPr lang="en-US"/>
              <a:t>●	Perceptual/emotional aura;</a:t>
            </a:r>
          </a:p>
          <a:p>
            <a:r>
              <a:rPr lang="en-US"/>
              <a:t>	Carbamazepine to start</a:t>
            </a:r>
          </a:p>
          <a:p>
            <a:r>
              <a:rPr lang="en-US"/>
              <a:t>●	Ictal starring</a:t>
            </a:r>
          </a:p>
          <a:p>
            <a:r>
              <a:rPr lang="en-US"/>
              <a:t>●	Automatisms</a:t>
            </a:r>
          </a:p>
          <a:p>
            <a:r>
              <a:rPr lang="en-US"/>
              <a:t>●	Postictal confusion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780</Words>
  <Application>Microsoft PowerPoint</Application>
  <PresentationFormat>On-screen Show (4:3)</PresentationFormat>
  <Paragraphs>694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Drug Issues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Thank You   sdeput@lsuhsc.edu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jrodri4</dc:creator>
  <cp:lastModifiedBy>pediatrics</cp:lastModifiedBy>
  <cp:revision>115</cp:revision>
  <dcterms:created xsi:type="dcterms:W3CDTF">2003-05-08T18:34:38Z</dcterms:created>
  <dcterms:modified xsi:type="dcterms:W3CDTF">2008-08-19T13:02:44Z</dcterms:modified>
</cp:coreProperties>
</file>