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450" r:id="rId3"/>
    <p:sldId id="514" r:id="rId4"/>
    <p:sldId id="461" r:id="rId5"/>
    <p:sldId id="506" r:id="rId6"/>
    <p:sldId id="453" r:id="rId7"/>
    <p:sldId id="454" r:id="rId8"/>
    <p:sldId id="455" r:id="rId9"/>
    <p:sldId id="508" r:id="rId10"/>
    <p:sldId id="509" r:id="rId11"/>
    <p:sldId id="456" r:id="rId12"/>
    <p:sldId id="507" r:id="rId13"/>
    <p:sldId id="458" r:id="rId14"/>
    <p:sldId id="459" r:id="rId15"/>
    <p:sldId id="460" r:id="rId16"/>
    <p:sldId id="510" r:id="rId17"/>
    <p:sldId id="462" r:id="rId18"/>
    <p:sldId id="512" r:id="rId19"/>
    <p:sldId id="513" r:id="rId20"/>
    <p:sldId id="465" r:id="rId21"/>
    <p:sldId id="466" r:id="rId22"/>
    <p:sldId id="467" r:id="rId23"/>
    <p:sldId id="468" r:id="rId24"/>
    <p:sldId id="469" r:id="rId25"/>
    <p:sldId id="4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EFEF"/>
    <a:srgbClr val="FFCCCC"/>
    <a:srgbClr val="FFCA21"/>
    <a:srgbClr val="660033"/>
    <a:srgbClr val="CCFF99"/>
    <a:srgbClr val="AC8300"/>
    <a:srgbClr val="FFEAA7"/>
    <a:srgbClr val="FFDD71"/>
    <a:srgbClr val="81D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4444" autoAdjust="0"/>
  </p:normalViewPr>
  <p:slideViewPr>
    <p:cSldViewPr>
      <p:cViewPr>
        <p:scale>
          <a:sx n="70" d="100"/>
          <a:sy n="70" d="100"/>
        </p:scale>
        <p:origin x="-2256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55EAB-D487-46AC-A7EF-E64DEF4D7E2F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FB21E-BD88-4645-96AC-9141F044A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0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proximal</a:t>
            </a:r>
            <a:r>
              <a:rPr lang="en-US" baseline="0" dirty="0" smtClean="0"/>
              <a:t> tubule cell it’s SGLT-2 according to L H-B but otherwise similar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FB21E-BD88-4645-96AC-9141F044A5A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sodium-dependent ileal bile acid transport (IBAT) same as apical sodium-dependent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bile salt transporter (asbt)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ileal lipid binding protein (I-LBP)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 – basolateral organic solvent tramsporter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FB21E-BD88-4645-96AC-9141F044A5A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1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</a:t>
            </a:r>
            <a:r>
              <a:rPr lang="en-US" baseline="0" dirty="0" smtClean="0"/>
              <a:t> sign of CF in neonates in that they don’t poop – constipated. No delivery of fluid to the GI tract from the gut and pancreas.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FB21E-BD88-4645-96AC-9141F044A5A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Diarrhea</a:t>
            </a:r>
            <a:r>
              <a:rPr lang="en-US" baseline="0" dirty="0" smtClean="0"/>
              <a:t> can result from increased chloride ion secretion – luminal load exceeds absorption capacity. </a:t>
            </a:r>
            <a:r>
              <a:rPr lang="en-US" baseline="0" dirty="0" err="1" smtClean="0"/>
              <a:t>Colera</a:t>
            </a:r>
            <a:r>
              <a:rPr lang="en-US" baseline="0" dirty="0" smtClean="0"/>
              <a:t> caused by the bacterium </a:t>
            </a:r>
            <a:r>
              <a:rPr lang="en-US" baseline="0" dirty="0" err="1" smtClean="0"/>
              <a:t>Vibrio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cholerae</a:t>
            </a:r>
            <a:r>
              <a:rPr lang="en-US" baseline="0" dirty="0" smtClean="0"/>
              <a:t> secretes a toxin irreversibly activates the Gs G-protein thereby increasing cAMP. This stimulates chloride ion secretion and inhibits </a:t>
            </a:r>
            <a:r>
              <a:rPr lang="en-US" baseline="0" dirty="0" err="1" smtClean="0"/>
              <a:t>electroneutral</a:t>
            </a:r>
            <a:r>
              <a:rPr lang="en-US" baseline="0" dirty="0" smtClean="0"/>
              <a:t> NaCl absorption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FB21E-BD88-4645-96AC-9141F044A5A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Anchored by a single transmembrane segment. Heavily glycosylated (protect)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FB21E-BD88-4645-96AC-9141F044A5A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64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71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94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84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53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67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6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1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44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31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4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3A8-9554-4848-AF5D-7022F82462C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15D6-EDE5-46C2-9D4B-8085513A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E3A8-9554-4848-AF5D-7022F82462C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15D6-EDE5-46C2-9D4B-8085513A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1430"/>
          <a:solidFill>
            <a:srgbClr val="3E001F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E3A8-9554-4848-AF5D-7022F8246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15D6-EDE5-46C2-9D4B-8085513AB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3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1430"/>
          <a:solidFill>
            <a:srgbClr val="3E001F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gbagby@lsuhsc.edu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838200"/>
            <a:ext cx="6934200" cy="1981200"/>
          </a:xfrm>
        </p:spPr>
        <p:txBody>
          <a:bodyPr>
            <a:noAutofit/>
          </a:bodyPr>
          <a:lstStyle/>
          <a:p>
            <a:r>
              <a:rPr lang="en-US" dirty="0" smtClean="0"/>
              <a:t>Digestion and Absorption</a:t>
            </a:r>
            <a:br>
              <a:rPr lang="en-US" dirty="0" smtClean="0"/>
            </a:br>
            <a:r>
              <a:rPr lang="en-US" dirty="0" smtClean="0"/>
              <a:t>Water, Electrolytes </a:t>
            </a:r>
            <a:br>
              <a:rPr lang="en-US" dirty="0" smtClean="0"/>
            </a:b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124200"/>
            <a:ext cx="6400800" cy="2514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Gregory J. Bagby, PhD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Rozas Professor of Physiology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CSRB </a:t>
            </a:r>
            <a:r>
              <a:rPr lang="en-US" dirty="0" err="1" smtClean="0">
                <a:solidFill>
                  <a:schemeClr val="tx1"/>
                </a:solidFill>
              </a:rPr>
              <a:t>Rm</a:t>
            </a:r>
            <a:r>
              <a:rPr lang="en-US" dirty="0" smtClean="0">
                <a:solidFill>
                  <a:schemeClr val="tx1"/>
                </a:solidFill>
              </a:rPr>
              <a:t> 3B9/310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hlinkClick r:id="rId2"/>
              </a:rPr>
              <a:t>gbagby@lsuhsc.edu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504-568-6188</a:t>
            </a:r>
          </a:p>
        </p:txBody>
      </p:sp>
      <p:pic>
        <p:nvPicPr>
          <p:cNvPr id="4" name="Picture 2" descr="H:\Graphics\Powerpoint\MH_DCM-TEXTEDIT PROJECTS\WIDMAIER\Final files\chapter 15\chapt15_labeled\Line\wid78100_1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"/>
            <a:ext cx="1714526" cy="259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0"/>
            <a:ext cx="4114800" cy="762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u="sng" dirty="0" smtClean="0">
                <a:ln w="11430">
                  <a:noFill/>
                </a:ln>
                <a:solidFill>
                  <a:srgbClr val="3E001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 PHYSIOLOGY</a:t>
            </a:r>
            <a:endParaRPr lang="en-US" sz="4400" b="1" u="sng" dirty="0">
              <a:ln w="11430">
                <a:noFill/>
              </a:ln>
              <a:solidFill>
                <a:srgbClr val="3E001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1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-Coupled Water Secretion: Osmotic Gradient Created by Chloride Secretion 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075" y="1447800"/>
            <a:ext cx="4048125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167514" y="533400"/>
            <a:ext cx="7604886" cy="1065212"/>
            <a:chOff x="167514" y="481459"/>
            <a:chExt cx="7604886" cy="1065212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35614" y="3487948"/>
            <a:ext cx="3184586" cy="409418"/>
            <a:chOff x="6035614" y="3487948"/>
            <a:chExt cx="3184586" cy="409418"/>
          </a:xfrm>
        </p:grpSpPr>
        <p:sp>
          <p:nvSpPr>
            <p:cNvPr id="8" name="TextBox 7"/>
            <p:cNvSpPr txBox="1"/>
            <p:nvPr/>
          </p:nvSpPr>
          <p:spPr>
            <a:xfrm>
              <a:off x="8458200" y="3528034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water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6035614" y="3487948"/>
              <a:ext cx="2498786" cy="254479"/>
            </a:xfrm>
            <a:custGeom>
              <a:avLst/>
              <a:gdLst>
                <a:gd name="connsiteX0" fmla="*/ 2458528 w 2593676"/>
                <a:gd name="connsiteY0" fmla="*/ 165340 h 188344"/>
                <a:gd name="connsiteX1" fmla="*/ 2260121 w 2593676"/>
                <a:gd name="connsiteY1" fmla="*/ 165340 h 188344"/>
                <a:gd name="connsiteX2" fmla="*/ 2216989 w 2593676"/>
                <a:gd name="connsiteY2" fmla="*/ 27317 h 188344"/>
                <a:gd name="connsiteX3" fmla="*/ 0 w 2593676"/>
                <a:gd name="connsiteY3" fmla="*/ 1438 h 188344"/>
                <a:gd name="connsiteX0" fmla="*/ 2458528 w 2612366"/>
                <a:gd name="connsiteY0" fmla="*/ 164621 h 187625"/>
                <a:gd name="connsiteX1" fmla="*/ 2260121 w 2612366"/>
                <a:gd name="connsiteY1" fmla="*/ 164621 h 187625"/>
                <a:gd name="connsiteX2" fmla="*/ 2372264 w 2612366"/>
                <a:gd name="connsiteY2" fmla="*/ 69730 h 187625"/>
                <a:gd name="connsiteX3" fmla="*/ 2216989 w 2612366"/>
                <a:gd name="connsiteY3" fmla="*/ 26598 h 187625"/>
                <a:gd name="connsiteX4" fmla="*/ 0 w 2612366"/>
                <a:gd name="connsiteY4" fmla="*/ 719 h 187625"/>
                <a:gd name="connsiteX0" fmla="*/ 2458528 w 2595353"/>
                <a:gd name="connsiteY0" fmla="*/ 164621 h 187625"/>
                <a:gd name="connsiteX1" fmla="*/ 2260121 w 2595353"/>
                <a:gd name="connsiteY1" fmla="*/ 164621 h 187625"/>
                <a:gd name="connsiteX2" fmla="*/ 2270185 w 2595353"/>
                <a:gd name="connsiteY2" fmla="*/ 91296 h 187625"/>
                <a:gd name="connsiteX3" fmla="*/ 2216989 w 2595353"/>
                <a:gd name="connsiteY3" fmla="*/ 26598 h 187625"/>
                <a:gd name="connsiteX4" fmla="*/ 0 w 2595353"/>
                <a:gd name="connsiteY4" fmla="*/ 719 h 187625"/>
                <a:gd name="connsiteX0" fmla="*/ 2458528 w 2608053"/>
                <a:gd name="connsiteY0" fmla="*/ 164621 h 187625"/>
                <a:gd name="connsiteX1" fmla="*/ 2260121 w 2608053"/>
                <a:gd name="connsiteY1" fmla="*/ 164621 h 187625"/>
                <a:gd name="connsiteX2" fmla="*/ 2346386 w 2608053"/>
                <a:gd name="connsiteY2" fmla="*/ 91296 h 187625"/>
                <a:gd name="connsiteX3" fmla="*/ 2216989 w 2608053"/>
                <a:gd name="connsiteY3" fmla="*/ 26598 h 187625"/>
                <a:gd name="connsiteX4" fmla="*/ 0 w 2608053"/>
                <a:gd name="connsiteY4" fmla="*/ 719 h 187625"/>
                <a:gd name="connsiteX0" fmla="*/ 2458528 w 2620753"/>
                <a:gd name="connsiteY0" fmla="*/ 172529 h 195533"/>
                <a:gd name="connsiteX1" fmla="*/ 2260121 w 2620753"/>
                <a:gd name="connsiteY1" fmla="*/ 172529 h 195533"/>
                <a:gd name="connsiteX2" fmla="*/ 2422586 w 2620753"/>
                <a:gd name="connsiteY2" fmla="*/ 23004 h 195533"/>
                <a:gd name="connsiteX3" fmla="*/ 2216989 w 2620753"/>
                <a:gd name="connsiteY3" fmla="*/ 34506 h 195533"/>
                <a:gd name="connsiteX4" fmla="*/ 0 w 2620753"/>
                <a:gd name="connsiteY4" fmla="*/ 8627 h 195533"/>
                <a:gd name="connsiteX0" fmla="*/ 2458528 w 2620753"/>
                <a:gd name="connsiteY0" fmla="*/ 163902 h 186906"/>
                <a:gd name="connsiteX1" fmla="*/ 2260121 w 2620753"/>
                <a:gd name="connsiteY1" fmla="*/ 163902 h 186906"/>
                <a:gd name="connsiteX2" fmla="*/ 2270186 w 2620753"/>
                <a:gd name="connsiteY2" fmla="*/ 90577 h 186906"/>
                <a:gd name="connsiteX3" fmla="*/ 2216989 w 2620753"/>
                <a:gd name="connsiteY3" fmla="*/ 25879 h 186906"/>
                <a:gd name="connsiteX4" fmla="*/ 0 w 2620753"/>
                <a:gd name="connsiteY4" fmla="*/ 0 h 186906"/>
                <a:gd name="connsiteX0" fmla="*/ 2458528 w 2458528"/>
                <a:gd name="connsiteY0" fmla="*/ 163902 h 186906"/>
                <a:gd name="connsiteX1" fmla="*/ 2260121 w 2458528"/>
                <a:gd name="connsiteY1" fmla="*/ 163902 h 186906"/>
                <a:gd name="connsiteX2" fmla="*/ 2270186 w 2458528"/>
                <a:gd name="connsiteY2" fmla="*/ 90577 h 186906"/>
                <a:gd name="connsiteX3" fmla="*/ 1812986 w 2458528"/>
                <a:gd name="connsiteY3" fmla="*/ 14376 h 186906"/>
                <a:gd name="connsiteX4" fmla="*/ 0 w 2458528"/>
                <a:gd name="connsiteY4" fmla="*/ 0 h 186906"/>
                <a:gd name="connsiteX0" fmla="*/ 2458528 w 2458528"/>
                <a:gd name="connsiteY0" fmla="*/ 163902 h 186906"/>
                <a:gd name="connsiteX1" fmla="*/ 2260121 w 2458528"/>
                <a:gd name="connsiteY1" fmla="*/ 163902 h 186906"/>
                <a:gd name="connsiteX2" fmla="*/ 1812986 w 2458528"/>
                <a:gd name="connsiteY2" fmla="*/ 14376 h 186906"/>
                <a:gd name="connsiteX3" fmla="*/ 0 w 2458528"/>
                <a:gd name="connsiteY3" fmla="*/ 0 h 186906"/>
                <a:gd name="connsiteX0" fmla="*/ 2458528 w 2458528"/>
                <a:gd name="connsiteY0" fmla="*/ 163902 h 175404"/>
                <a:gd name="connsiteX1" fmla="*/ 2270186 w 2458528"/>
                <a:gd name="connsiteY1" fmla="*/ 90576 h 175404"/>
                <a:gd name="connsiteX2" fmla="*/ 1812986 w 2458528"/>
                <a:gd name="connsiteY2" fmla="*/ 14376 h 175404"/>
                <a:gd name="connsiteX3" fmla="*/ 0 w 2458528"/>
                <a:gd name="connsiteY3" fmla="*/ 0 h 175404"/>
                <a:gd name="connsiteX0" fmla="*/ 2458528 w 2458528"/>
                <a:gd name="connsiteY0" fmla="*/ 163902 h 175404"/>
                <a:gd name="connsiteX1" fmla="*/ 2270186 w 2458528"/>
                <a:gd name="connsiteY1" fmla="*/ 90576 h 175404"/>
                <a:gd name="connsiteX2" fmla="*/ 1812986 w 2458528"/>
                <a:gd name="connsiteY2" fmla="*/ 14376 h 175404"/>
                <a:gd name="connsiteX3" fmla="*/ 0 w 2458528"/>
                <a:gd name="connsiteY3" fmla="*/ 0 h 175404"/>
                <a:gd name="connsiteX0" fmla="*/ 2458528 w 2458528"/>
                <a:gd name="connsiteY0" fmla="*/ 163902 h 175404"/>
                <a:gd name="connsiteX1" fmla="*/ 2270186 w 2458528"/>
                <a:gd name="connsiteY1" fmla="*/ 90576 h 175404"/>
                <a:gd name="connsiteX2" fmla="*/ 1812986 w 2458528"/>
                <a:gd name="connsiteY2" fmla="*/ 14376 h 175404"/>
                <a:gd name="connsiteX3" fmla="*/ 0 w 2458528"/>
                <a:gd name="connsiteY3" fmla="*/ 0 h 175404"/>
                <a:gd name="connsiteX0" fmla="*/ 2458528 w 2458528"/>
                <a:gd name="connsiteY0" fmla="*/ 174447 h 185949"/>
                <a:gd name="connsiteX1" fmla="*/ 2270186 w 2458528"/>
                <a:gd name="connsiteY1" fmla="*/ 24921 h 185949"/>
                <a:gd name="connsiteX2" fmla="*/ 1812986 w 2458528"/>
                <a:gd name="connsiteY2" fmla="*/ 24921 h 185949"/>
                <a:gd name="connsiteX3" fmla="*/ 0 w 2458528"/>
                <a:gd name="connsiteY3" fmla="*/ 10545 h 185949"/>
                <a:gd name="connsiteX0" fmla="*/ 2422586 w 2422586"/>
                <a:gd name="connsiteY0" fmla="*/ 177322 h 188824"/>
                <a:gd name="connsiteX1" fmla="*/ 2270186 w 2422586"/>
                <a:gd name="connsiteY1" fmla="*/ 24921 h 188824"/>
                <a:gd name="connsiteX2" fmla="*/ 1812986 w 2422586"/>
                <a:gd name="connsiteY2" fmla="*/ 24921 h 188824"/>
                <a:gd name="connsiteX3" fmla="*/ 0 w 2422586"/>
                <a:gd name="connsiteY3" fmla="*/ 10545 h 188824"/>
                <a:gd name="connsiteX0" fmla="*/ 2498786 w 2498786"/>
                <a:gd name="connsiteY0" fmla="*/ 177321 h 188823"/>
                <a:gd name="connsiteX1" fmla="*/ 2270186 w 2498786"/>
                <a:gd name="connsiteY1" fmla="*/ 24921 h 188823"/>
                <a:gd name="connsiteX2" fmla="*/ 1812986 w 2498786"/>
                <a:gd name="connsiteY2" fmla="*/ 24921 h 188823"/>
                <a:gd name="connsiteX3" fmla="*/ 0 w 2498786"/>
                <a:gd name="connsiteY3" fmla="*/ 10545 h 188823"/>
                <a:gd name="connsiteX0" fmla="*/ 2498786 w 2498786"/>
                <a:gd name="connsiteY0" fmla="*/ 166776 h 178278"/>
                <a:gd name="connsiteX1" fmla="*/ 2270186 w 2498786"/>
                <a:gd name="connsiteY1" fmla="*/ 90577 h 178278"/>
                <a:gd name="connsiteX2" fmla="*/ 1812986 w 2498786"/>
                <a:gd name="connsiteY2" fmla="*/ 14376 h 178278"/>
                <a:gd name="connsiteX3" fmla="*/ 0 w 2498786"/>
                <a:gd name="connsiteY3" fmla="*/ 0 h 178278"/>
                <a:gd name="connsiteX0" fmla="*/ 2498786 w 2498786"/>
                <a:gd name="connsiteY0" fmla="*/ 177321 h 188823"/>
                <a:gd name="connsiteX1" fmla="*/ 2270186 w 2498786"/>
                <a:gd name="connsiteY1" fmla="*/ 24921 h 188823"/>
                <a:gd name="connsiteX2" fmla="*/ 1812986 w 2498786"/>
                <a:gd name="connsiteY2" fmla="*/ 24921 h 188823"/>
                <a:gd name="connsiteX3" fmla="*/ 0 w 2498786"/>
                <a:gd name="connsiteY3" fmla="*/ 10545 h 188823"/>
                <a:gd name="connsiteX0" fmla="*/ 2498786 w 2498786"/>
                <a:gd name="connsiteY0" fmla="*/ 253522 h 265024"/>
                <a:gd name="connsiteX1" fmla="*/ 2270186 w 2498786"/>
                <a:gd name="connsiteY1" fmla="*/ 24921 h 265024"/>
                <a:gd name="connsiteX2" fmla="*/ 1812986 w 2498786"/>
                <a:gd name="connsiteY2" fmla="*/ 24921 h 265024"/>
                <a:gd name="connsiteX3" fmla="*/ 0 w 2498786"/>
                <a:gd name="connsiteY3" fmla="*/ 10545 h 265024"/>
                <a:gd name="connsiteX0" fmla="*/ 2498786 w 2498786"/>
                <a:gd name="connsiteY0" fmla="*/ 242977 h 254479"/>
                <a:gd name="connsiteX1" fmla="*/ 2270186 w 2498786"/>
                <a:gd name="connsiteY1" fmla="*/ 90576 h 254479"/>
                <a:gd name="connsiteX2" fmla="*/ 1812986 w 2498786"/>
                <a:gd name="connsiteY2" fmla="*/ 14376 h 254479"/>
                <a:gd name="connsiteX3" fmla="*/ 0 w 2498786"/>
                <a:gd name="connsiteY3" fmla="*/ 0 h 254479"/>
                <a:gd name="connsiteX0" fmla="*/ 2498786 w 2498786"/>
                <a:gd name="connsiteY0" fmla="*/ 242977 h 254479"/>
                <a:gd name="connsiteX1" fmla="*/ 2270186 w 2498786"/>
                <a:gd name="connsiteY1" fmla="*/ 90576 h 254479"/>
                <a:gd name="connsiteX2" fmla="*/ 2082725 w 2498786"/>
                <a:gd name="connsiteY2" fmla="*/ 47100 h 254479"/>
                <a:gd name="connsiteX3" fmla="*/ 1812986 w 2498786"/>
                <a:gd name="connsiteY3" fmla="*/ 14376 h 254479"/>
                <a:gd name="connsiteX4" fmla="*/ 0 w 2498786"/>
                <a:gd name="connsiteY4" fmla="*/ 0 h 254479"/>
                <a:gd name="connsiteX0" fmla="*/ 2498786 w 2498786"/>
                <a:gd name="connsiteY0" fmla="*/ 242977 h 254479"/>
                <a:gd name="connsiteX1" fmla="*/ 2270186 w 2498786"/>
                <a:gd name="connsiteY1" fmla="*/ 90576 h 254479"/>
                <a:gd name="connsiteX2" fmla="*/ 2041586 w 2498786"/>
                <a:gd name="connsiteY2" fmla="*/ 14376 h 254479"/>
                <a:gd name="connsiteX3" fmla="*/ 1812986 w 2498786"/>
                <a:gd name="connsiteY3" fmla="*/ 14376 h 254479"/>
                <a:gd name="connsiteX4" fmla="*/ 0 w 2498786"/>
                <a:gd name="connsiteY4" fmla="*/ 0 h 25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786" h="254479">
                  <a:moveTo>
                    <a:pt x="2498786" y="242977"/>
                  </a:moveTo>
                  <a:cubicBezTo>
                    <a:pt x="2419710" y="254479"/>
                    <a:pt x="2310442" y="113580"/>
                    <a:pt x="2270186" y="90576"/>
                  </a:cubicBezTo>
                  <a:cubicBezTo>
                    <a:pt x="2200842" y="57930"/>
                    <a:pt x="2117786" y="27076"/>
                    <a:pt x="2041586" y="14376"/>
                  </a:cubicBezTo>
                  <a:cubicBezTo>
                    <a:pt x="1965386" y="1676"/>
                    <a:pt x="2160107" y="22226"/>
                    <a:pt x="1812986" y="14376"/>
                  </a:cubicBezTo>
                  <a:lnTo>
                    <a:pt x="0" y="0"/>
                  </a:lnTo>
                </a:path>
              </a:pathLst>
            </a:custGeom>
            <a:ln w="222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Na+-coupled Cl</a:t>
            </a:r>
            <a:r>
              <a:rPr lang="en-US" baseline="30000" dirty="0" smtClean="0"/>
              <a:t>-</a:t>
            </a:r>
            <a:r>
              <a:rPr lang="en-US" dirty="0" smtClean="0"/>
              <a:t> secretion in the </a:t>
            </a:r>
            <a:br>
              <a:rPr lang="en-US" dirty="0" smtClean="0"/>
            </a:br>
            <a:r>
              <a:rPr lang="en-US" dirty="0" smtClean="0"/>
              <a:t>cryptic epithelial cells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Basolateral membrane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Na</a:t>
            </a:r>
            <a:r>
              <a:rPr lang="en-US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>
                <a:solidFill>
                  <a:srgbClr val="C00000"/>
                </a:solidFill>
              </a:rPr>
              <a:t>/K</a:t>
            </a:r>
            <a:r>
              <a:rPr lang="en-US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>
                <a:solidFill>
                  <a:srgbClr val="C00000"/>
                </a:solidFill>
              </a:rPr>
              <a:t>/2 </a:t>
            </a:r>
            <a:r>
              <a:rPr lang="en-US" dirty="0" err="1" smtClean="0">
                <a:solidFill>
                  <a:srgbClr val="C00000"/>
                </a:solidFill>
              </a:rPr>
              <a:t>Cl</a:t>
            </a:r>
            <a:r>
              <a:rPr lang="en-US" baseline="30000" dirty="0" smtClean="0">
                <a:solidFill>
                  <a:srgbClr val="C00000"/>
                </a:solidFill>
              </a:rPr>
              <a:t>-</a:t>
            </a:r>
            <a:r>
              <a:rPr lang="en-US" dirty="0" smtClean="0">
                <a:solidFill>
                  <a:srgbClr val="C00000"/>
                </a:solidFill>
              </a:rPr>
              <a:t> cotransporter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(NKCC1)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K</a:t>
            </a:r>
            <a:r>
              <a:rPr lang="en-US" baseline="30000" dirty="0" smtClean="0">
                <a:solidFill>
                  <a:srgbClr val="C00000"/>
                </a:solidFill>
              </a:rPr>
              <a:t>+ </a:t>
            </a:r>
            <a:r>
              <a:rPr lang="en-US" dirty="0" smtClean="0">
                <a:solidFill>
                  <a:srgbClr val="C00000"/>
                </a:solidFill>
              </a:rPr>
              <a:t>recycled via channel 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Na</a:t>
            </a:r>
            <a:r>
              <a:rPr lang="en-US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>
                <a:solidFill>
                  <a:srgbClr val="C00000"/>
                </a:solidFill>
              </a:rPr>
              <a:t>/K</a:t>
            </a:r>
            <a:r>
              <a:rPr lang="en-US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>
                <a:solidFill>
                  <a:srgbClr val="C00000"/>
                </a:solidFill>
              </a:rPr>
              <a:t> ATPase pump is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driving force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Apical membrane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CFTR </a:t>
            </a:r>
            <a:r>
              <a:rPr lang="en-US" dirty="0">
                <a:solidFill>
                  <a:srgbClr val="C00000"/>
                </a:solidFill>
              </a:rPr>
              <a:t>Cl</a:t>
            </a:r>
            <a:r>
              <a:rPr lang="en-US" baseline="30000" dirty="0">
                <a:solidFill>
                  <a:srgbClr val="C00000"/>
                </a:solidFill>
              </a:rPr>
              <a:t>-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channel 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Electrogenic – </a:t>
            </a:r>
            <a:r>
              <a:rPr lang="en-US" dirty="0" err="1" smtClean="0">
                <a:solidFill>
                  <a:srgbClr val="C00000"/>
                </a:solidFill>
              </a:rPr>
              <a:t>Paracellular</a:t>
            </a:r>
            <a:r>
              <a:rPr lang="en-US" dirty="0" smtClean="0">
                <a:solidFill>
                  <a:srgbClr val="C00000"/>
                </a:solidFill>
              </a:rPr>
              <a:t> Na</a:t>
            </a:r>
            <a:r>
              <a:rPr lang="en-US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>
                <a:solidFill>
                  <a:srgbClr val="C00000"/>
                </a:solidFill>
              </a:rPr>
              <a:t> secretion</a:t>
            </a:r>
          </a:p>
          <a:p>
            <a:pPr lvl="2"/>
            <a:r>
              <a:rPr lang="en-US" dirty="0" err="1" smtClean="0">
                <a:solidFill>
                  <a:srgbClr val="C00000"/>
                </a:solidFill>
              </a:rPr>
              <a:t>Paracellular</a:t>
            </a:r>
            <a:r>
              <a:rPr lang="en-US" dirty="0" smtClean="0">
                <a:solidFill>
                  <a:srgbClr val="C00000"/>
                </a:solidFill>
              </a:rPr>
              <a:t> osmosis</a:t>
            </a:r>
          </a:p>
        </p:txBody>
      </p:sp>
      <p:sp>
        <p:nvSpPr>
          <p:cNvPr id="11" name="Oval 10"/>
          <p:cNvSpPr/>
          <p:nvPr/>
        </p:nvSpPr>
        <p:spPr>
          <a:xfrm>
            <a:off x="5451896" y="1600200"/>
            <a:ext cx="5334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82000" y="3548330"/>
            <a:ext cx="762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-7620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Stimulators of Chloride (&amp; Bicarbonate) Secretion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799" y="1143000"/>
            <a:ext cx="8077201" cy="571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Neural (stretch, stroke by </a:t>
            </a:r>
            <a:br>
              <a:rPr lang="en-US" sz="2400" dirty="0" smtClean="0"/>
            </a:br>
            <a:r>
              <a:rPr lang="en-US" sz="2400" dirty="0" smtClean="0"/>
              <a:t>contents)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Short reflex (ENS) – </a:t>
            </a:r>
            <a:r>
              <a:rPr lang="en-US" sz="2000" dirty="0" smtClean="0">
                <a:solidFill>
                  <a:srgbClr val="C00000"/>
                </a:solidFill>
              </a:rPr>
              <a:t>VIP</a:t>
            </a:r>
            <a:r>
              <a:rPr lang="en-US" sz="2000" dirty="0" smtClean="0">
                <a:solidFill>
                  <a:srgbClr val="0000FF"/>
                </a:solidFill>
              </a:rPr>
              <a:t>,</a:t>
            </a:r>
            <a:endParaRPr lang="en-US" sz="2000" dirty="0">
              <a:solidFill>
                <a:srgbClr val="0000FF"/>
              </a:solidFill>
            </a:endParaRP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ACh</a:t>
            </a:r>
            <a:r>
              <a:rPr lang="en-US" sz="2000" dirty="0" smtClean="0">
                <a:solidFill>
                  <a:srgbClr val="0000FF"/>
                </a:solidFill>
              </a:rPr>
              <a:t> (Cl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-</a:t>
            </a:r>
            <a:r>
              <a:rPr lang="en-US" sz="2000" dirty="0" smtClean="0">
                <a:solidFill>
                  <a:srgbClr val="0000FF"/>
                </a:solidFill>
              </a:rPr>
              <a:t> &amp; HCO</a:t>
            </a:r>
            <a:r>
              <a:rPr lang="en-US" sz="2000" baseline="-25000" dirty="0" smtClean="0">
                <a:solidFill>
                  <a:srgbClr val="0000FF"/>
                </a:solidFill>
              </a:rPr>
              <a:t>3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-</a:t>
            </a:r>
            <a:r>
              <a:rPr lang="en-US" sz="2000" b="1" dirty="0" smtClean="0">
                <a:solidFill>
                  <a:srgbClr val="0000FF"/>
                </a:solidFill>
              </a:rPr>
              <a:t>)</a:t>
            </a:r>
            <a:r>
              <a:rPr lang="en-US" sz="2000" dirty="0" smtClean="0">
                <a:solidFill>
                  <a:srgbClr val="0000FF"/>
                </a:solidFill>
              </a:rPr>
              <a:t/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Long reflex (vagovagal) – 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stretch receptors -</a:t>
            </a:r>
            <a:r>
              <a:rPr lang="en-US" sz="2000" dirty="0" smtClean="0">
                <a:solidFill>
                  <a:srgbClr val="C00000"/>
                </a:solidFill>
              </a:rPr>
              <a:t>ACh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CNS initiated probable</a:t>
            </a:r>
          </a:p>
          <a:p>
            <a:r>
              <a:rPr lang="en-US" sz="2400" dirty="0" smtClean="0"/>
              <a:t>Paracrine (stroke by contents)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5-HT</a:t>
            </a:r>
            <a:r>
              <a:rPr lang="en-US" sz="2000" dirty="0" smtClean="0">
                <a:solidFill>
                  <a:srgbClr val="0000FF"/>
                </a:solidFill>
              </a:rPr>
              <a:t> via enterochromaffin cells (Cl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-</a:t>
            </a:r>
            <a:r>
              <a:rPr lang="en-US" sz="2000" dirty="0" smtClean="0">
                <a:solidFill>
                  <a:srgbClr val="0000FF"/>
                </a:solidFill>
              </a:rPr>
              <a:t> burst)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Prostaglandins</a:t>
            </a:r>
            <a:r>
              <a:rPr lang="en-US" sz="2000" dirty="0" smtClean="0">
                <a:solidFill>
                  <a:srgbClr val="0000FF"/>
                </a:solidFill>
              </a:rPr>
              <a:t> via myofibroblasts – Cl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-</a:t>
            </a:r>
            <a:r>
              <a:rPr lang="en-US" sz="2000" dirty="0" smtClean="0">
                <a:solidFill>
                  <a:srgbClr val="0000FF"/>
                </a:solidFill>
              </a:rPr>
              <a:t> &amp; HCO</a:t>
            </a:r>
            <a:r>
              <a:rPr lang="en-US" sz="2000" baseline="-25000" dirty="0" smtClean="0">
                <a:solidFill>
                  <a:srgbClr val="0000FF"/>
                </a:solidFill>
              </a:rPr>
              <a:t>3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-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Histamine</a:t>
            </a:r>
          </a:p>
          <a:p>
            <a:r>
              <a:rPr lang="en-US" sz="2400" dirty="0" smtClean="0"/>
              <a:t>Luminal stimulators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Guanylin</a:t>
            </a:r>
            <a:r>
              <a:rPr lang="en-US" sz="2000" dirty="0" smtClean="0">
                <a:solidFill>
                  <a:srgbClr val="0000FF"/>
                </a:solidFill>
              </a:rPr>
              <a:t> – a peptide that stimulates </a:t>
            </a:r>
            <a:r>
              <a:rPr lang="en-US" sz="2000" dirty="0">
                <a:solidFill>
                  <a:srgbClr val="0000FF"/>
                </a:solidFill>
              </a:rPr>
              <a:t>Cl</a:t>
            </a:r>
            <a:r>
              <a:rPr lang="en-US" sz="2000" b="1" baseline="30000" dirty="0">
                <a:solidFill>
                  <a:srgbClr val="0000FF"/>
                </a:solidFill>
              </a:rPr>
              <a:t>-</a:t>
            </a:r>
            <a:r>
              <a:rPr lang="en-US" sz="2000" dirty="0">
                <a:solidFill>
                  <a:srgbClr val="0000FF"/>
                </a:solidFill>
              </a:rPr>
              <a:t> &amp; </a:t>
            </a:r>
            <a:r>
              <a:rPr lang="en-US" sz="2000" dirty="0" smtClean="0">
                <a:solidFill>
                  <a:srgbClr val="0000FF"/>
                </a:solidFill>
              </a:rPr>
              <a:t>HCO</a:t>
            </a:r>
            <a:r>
              <a:rPr lang="en-US" sz="2000" baseline="-25000" dirty="0" smtClean="0">
                <a:solidFill>
                  <a:srgbClr val="0000FF"/>
                </a:solidFill>
              </a:rPr>
              <a:t>3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-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secretion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Bile acids </a:t>
            </a:r>
            <a:r>
              <a:rPr lang="en-US" sz="2000" dirty="0" smtClean="0">
                <a:solidFill>
                  <a:srgbClr val="0000FF"/>
                </a:solidFill>
              </a:rPr>
              <a:t>– acts in the colon to stimulate chloride secretion (responsible for bile acid induced diarrhea seen with disease)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29" y="1112646"/>
            <a:ext cx="5614571" cy="269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67514" y="457200"/>
            <a:ext cx="7604886" cy="1065212"/>
            <a:chOff x="167514" y="481459"/>
            <a:chExt cx="7604886" cy="1065212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24600" y="1379786"/>
            <a:ext cx="1333500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Chloride</a:t>
            </a:r>
            <a:endParaRPr lang="en-US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Regulation of Intestinal Chloride Secretion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7514" y="611188"/>
            <a:ext cx="7604886" cy="1065212"/>
            <a:chOff x="167514" y="481459"/>
            <a:chExt cx="7604886" cy="106521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250" y="1143000"/>
            <a:ext cx="43497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9530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active transport </a:t>
            </a:r>
            <a:r>
              <a:rPr lang="en-US" sz="2600" dirty="0" smtClean="0"/>
              <a:t>(continued)</a:t>
            </a:r>
          </a:p>
          <a:p>
            <a:pPr lvl="1"/>
            <a:r>
              <a:rPr lang="en-US" dirty="0" smtClean="0"/>
              <a:t>Apical CFTR channel </a:t>
            </a:r>
            <a:br>
              <a:rPr lang="en-US" dirty="0" smtClean="0"/>
            </a:br>
            <a:r>
              <a:rPr lang="en-US" dirty="0" smtClean="0"/>
              <a:t>regulated to secrete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VIP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smtClean="0">
                <a:solidFill>
                  <a:srgbClr val="C00000"/>
                </a:solidFill>
              </a:rPr>
              <a:t>prostaglandins</a:t>
            </a:r>
            <a:r>
              <a:rPr lang="en-US" dirty="0" smtClean="0">
                <a:solidFill>
                  <a:srgbClr val="0000FF"/>
                </a:solidFill>
              </a:rPr>
              <a:t> via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cAMP and PKA phosphorylates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to open CFTR</a:t>
            </a:r>
          </a:p>
          <a:p>
            <a:pPr lvl="1"/>
            <a:r>
              <a:rPr lang="en-US" dirty="0" smtClean="0"/>
              <a:t>Open basolateral NKCC1 channels promote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secretion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ACh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smtClean="0">
                <a:solidFill>
                  <a:srgbClr val="C00000"/>
                </a:solidFill>
              </a:rPr>
              <a:t>histamine </a:t>
            </a:r>
            <a:r>
              <a:rPr lang="en-US" dirty="0" smtClean="0">
                <a:solidFill>
                  <a:srgbClr val="0000FF"/>
                </a:solidFill>
              </a:rPr>
              <a:t>(bile acids) increase cytosolic Ca</a:t>
            </a:r>
            <a:r>
              <a:rPr lang="en-US" baseline="30000" dirty="0" smtClean="0">
                <a:solidFill>
                  <a:srgbClr val="0000FF"/>
                </a:solidFill>
              </a:rPr>
              <a:t>++</a:t>
            </a:r>
            <a:r>
              <a:rPr lang="en-US" dirty="0" smtClean="0">
                <a:solidFill>
                  <a:srgbClr val="0000FF"/>
                </a:solidFill>
              </a:rPr>
              <a:t> which opens NKCC1 channel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Relies on open CFTR channel</a:t>
            </a:r>
          </a:p>
          <a:p>
            <a:pPr lvl="1"/>
            <a:r>
              <a:rPr lang="en-US" dirty="0" smtClean="0"/>
              <a:t>Synergistic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4409921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prstClr val="black"/>
                </a:solidFill>
              </a:rPr>
              <a:t>ACh</a:t>
            </a:r>
            <a:r>
              <a:rPr lang="en-US" sz="1600" dirty="0" smtClean="0">
                <a:solidFill>
                  <a:prstClr val="black"/>
                </a:solidFill>
              </a:rPr>
              <a:t/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en-US" sz="1600" dirty="0" smtClean="0">
                <a:solidFill>
                  <a:prstClr val="black"/>
                </a:solidFill>
              </a:rPr>
              <a:t>Histamine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1748" y="331829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Ca</a:t>
            </a:r>
            <a:r>
              <a:rPr lang="en-US" sz="1600" baseline="30000" dirty="0" smtClean="0">
                <a:solidFill>
                  <a:prstClr val="black"/>
                </a:solidFill>
              </a:rPr>
              <a:t>++</a:t>
            </a:r>
            <a:endParaRPr lang="en-US" sz="1600" baseline="30000" dirty="0">
              <a:solidFill>
                <a:prstClr val="black"/>
              </a:solidFill>
            </a:endParaRPr>
          </a:p>
        </p:txBody>
      </p:sp>
      <p:sp>
        <p:nvSpPr>
          <p:cNvPr id="10" name="Flowchart: Stored Data 9"/>
          <p:cNvSpPr/>
          <p:nvPr/>
        </p:nvSpPr>
        <p:spPr>
          <a:xfrm rot="5400000">
            <a:off x="7228940" y="3979652"/>
            <a:ext cx="381000" cy="228600"/>
          </a:xfrm>
          <a:prstGeom prst="flowChartOnlineStorag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7303772" y="4380706"/>
            <a:ext cx="228600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7303772" y="3694906"/>
            <a:ext cx="228600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7479822" y="3669822"/>
            <a:ext cx="432756" cy="1524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620794" y="4038600"/>
            <a:ext cx="4572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35818" y="4188132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K</a:t>
            </a:r>
            <a:r>
              <a:rPr lang="en-US" baseline="30000" dirty="0" smtClean="0">
                <a:solidFill>
                  <a:prstClr val="black"/>
                </a:solidFill>
              </a:rPr>
              <a:t>+</a:t>
            </a:r>
            <a:endParaRPr lang="en-US" baseline="30000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76800" y="4920342"/>
            <a:ext cx="4767944" cy="1752600"/>
            <a:chOff x="4876800" y="4920342"/>
            <a:chExt cx="4767944" cy="1752600"/>
          </a:xfrm>
        </p:grpSpPr>
        <p:sp>
          <p:nvSpPr>
            <p:cNvPr id="11" name="Rectangle 10"/>
            <p:cNvSpPr/>
            <p:nvPr/>
          </p:nvSpPr>
          <p:spPr>
            <a:xfrm>
              <a:off x="6139544" y="4920342"/>
              <a:ext cx="3505200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6800" y="5072742"/>
              <a:ext cx="2428340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V="1">
            <a:off x="7756582" y="3487573"/>
            <a:ext cx="320618" cy="1762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3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Regulation of GI </a:t>
            </a:r>
            <a:r>
              <a:rPr lang="en-US" sz="2800" dirty="0" smtClean="0"/>
              <a:t>Bicarbonate </a:t>
            </a:r>
            <a:r>
              <a:rPr lang="en-US" sz="2800" dirty="0"/>
              <a:t>Secretion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410200"/>
          </a:xfrm>
        </p:spPr>
        <p:txBody>
          <a:bodyPr/>
          <a:lstStyle/>
          <a:p>
            <a:r>
              <a:rPr lang="en-US" dirty="0" smtClean="0"/>
              <a:t>Prominent in the proximal duodenum</a:t>
            </a:r>
            <a:endParaRPr lang="en-US" strike="sngStrike" dirty="0" smtClean="0"/>
          </a:p>
          <a:p>
            <a:r>
              <a:rPr lang="en-US" dirty="0" smtClean="0"/>
              <a:t>Protect against injurious acidic gastric juice</a:t>
            </a:r>
          </a:p>
          <a:p>
            <a:pPr lvl="2"/>
            <a:r>
              <a:rPr lang="en-US" sz="2800" dirty="0" smtClean="0">
                <a:solidFill>
                  <a:srgbClr val="0000FF"/>
                </a:solidFill>
              </a:rPr>
              <a:t>Stimulus – </a:t>
            </a:r>
            <a:r>
              <a:rPr lang="en-US" sz="2800" dirty="0" smtClean="0">
                <a:solidFill>
                  <a:srgbClr val="C00000"/>
                </a:solidFill>
              </a:rPr>
              <a:t>decreased pH</a:t>
            </a:r>
          </a:p>
          <a:p>
            <a:pPr lvl="2"/>
            <a:r>
              <a:rPr lang="en-US" sz="2800" dirty="0" smtClean="0">
                <a:solidFill>
                  <a:srgbClr val="0000FF"/>
                </a:solidFill>
              </a:rPr>
              <a:t>Mediators:</a:t>
            </a:r>
            <a:r>
              <a:rPr lang="en-US" sz="2800" dirty="0" smtClean="0">
                <a:solidFill>
                  <a:srgbClr val="C00000"/>
                </a:solidFill>
              </a:rPr>
              <a:t> Prostaglandins, ACh, guanylin</a:t>
            </a:r>
          </a:p>
          <a:p>
            <a:pPr lvl="2"/>
            <a:r>
              <a:rPr lang="en-US" sz="2800" dirty="0" smtClean="0">
                <a:solidFill>
                  <a:srgbClr val="0000FF"/>
                </a:solidFill>
              </a:rPr>
              <a:t>Intracellular signals:  </a:t>
            </a:r>
            <a:r>
              <a:rPr lang="en-US" sz="2800" dirty="0" smtClean="0">
                <a:solidFill>
                  <a:srgbClr val="C00000"/>
                </a:solidFill>
              </a:rPr>
              <a:t>cAMP, cGMP or calcium</a:t>
            </a:r>
          </a:p>
          <a:p>
            <a:pPr lvl="2"/>
            <a:r>
              <a:rPr lang="en-US" sz="2800" dirty="0" smtClean="0">
                <a:solidFill>
                  <a:srgbClr val="0000FF"/>
                </a:solidFill>
              </a:rPr>
              <a:t>Mechanism of secretion </a:t>
            </a:r>
            <a:r>
              <a:rPr lang="en-US" sz="2800" dirty="0">
                <a:solidFill>
                  <a:srgbClr val="0000FF"/>
                </a:solidFill>
              </a:rPr>
              <a:t>of HCO</a:t>
            </a:r>
            <a:r>
              <a:rPr lang="en-US" sz="2800" baseline="-25000" dirty="0">
                <a:solidFill>
                  <a:srgbClr val="0000FF"/>
                </a:solidFill>
              </a:rPr>
              <a:t>3</a:t>
            </a:r>
            <a:r>
              <a:rPr lang="en-US" sz="2800" b="1" baseline="30000" dirty="0">
                <a:solidFill>
                  <a:srgbClr val="0000FF"/>
                </a:solidFill>
              </a:rPr>
              <a:t>-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lvl="3"/>
            <a:r>
              <a:rPr lang="en-US" sz="2400" dirty="0" smtClean="0">
                <a:solidFill>
                  <a:srgbClr val="C00000"/>
                </a:solidFill>
              </a:rPr>
              <a:t>Electroneutral CFTR Cl</a:t>
            </a:r>
            <a:r>
              <a:rPr lang="en-US" sz="2400" baseline="30000" dirty="0" smtClean="0">
                <a:solidFill>
                  <a:srgbClr val="C00000"/>
                </a:solidFill>
              </a:rPr>
              <a:t>-</a:t>
            </a:r>
            <a:r>
              <a:rPr lang="en-US" sz="2400" dirty="0" smtClean="0">
                <a:solidFill>
                  <a:srgbClr val="C00000"/>
                </a:solidFill>
              </a:rPr>
              <a:t> coupled counter transport</a:t>
            </a:r>
          </a:p>
          <a:p>
            <a:pPr lvl="3"/>
            <a:r>
              <a:rPr lang="en-US" sz="2400" dirty="0" smtClean="0">
                <a:solidFill>
                  <a:srgbClr val="C00000"/>
                </a:solidFill>
              </a:rPr>
              <a:t>Electrogenic HCO</a:t>
            </a:r>
            <a:r>
              <a:rPr lang="en-US" sz="2400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aseline="30000" dirty="0" smtClean="0">
                <a:solidFill>
                  <a:srgbClr val="C00000"/>
                </a:solidFill>
              </a:rPr>
              <a:t>- </a:t>
            </a:r>
            <a:r>
              <a:rPr lang="en-US" sz="2400" dirty="0" smtClean="0">
                <a:solidFill>
                  <a:srgbClr val="C00000"/>
                </a:solidFill>
              </a:rPr>
              <a:t> via the CFTR channel (replaces chloride)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514" y="457200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0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Pathophysiology: Increased Chloride Secretion </a:t>
            </a:r>
            <a:br>
              <a:rPr lang="en-US" sz="3100" dirty="0" smtClean="0"/>
            </a:br>
            <a:r>
              <a:rPr lang="en-US" sz="3100" dirty="0" smtClean="0"/>
              <a:t>Results in Severe Diarrhea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381000"/>
            <a:ext cx="7604886" cy="1065212"/>
            <a:chOff x="167514" y="481459"/>
            <a:chExt cx="7604886" cy="106521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374775"/>
            <a:ext cx="37338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5867400" y="3429000"/>
            <a:ext cx="982768" cy="1100664"/>
            <a:chOff x="5867400" y="3429000"/>
            <a:chExt cx="982768" cy="1100664"/>
          </a:xfrm>
        </p:grpSpPr>
        <p:cxnSp>
          <p:nvCxnSpPr>
            <p:cNvPr id="9" name="Straight Arrow Connector 8"/>
            <p:cNvCxnSpPr/>
            <p:nvPr/>
          </p:nvCxnSpPr>
          <p:spPr>
            <a:xfrm rot="5400000">
              <a:off x="6430274" y="4109770"/>
              <a:ext cx="838200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867400" y="34290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glucose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15000" y="5799826"/>
            <a:ext cx="3505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Vibrio cholerae, toxin - incr Gs  protein – cAMP – Cl</a:t>
            </a:r>
            <a:r>
              <a:rPr lang="en-US" b="1" baseline="30000" dirty="0" smtClean="0">
                <a:solidFill>
                  <a:srgbClr val="C00000"/>
                </a:solidFill>
              </a:rPr>
              <a:t>-</a:t>
            </a:r>
            <a:r>
              <a:rPr lang="en-US" b="1" dirty="0" smtClean="0">
                <a:solidFill>
                  <a:srgbClr val="C00000"/>
                </a:solidFill>
              </a:rPr>
              <a:t> secretion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6388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Ordinary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Postprandial - Absorption predominates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Interdigestive period – Matched</a:t>
            </a:r>
          </a:p>
          <a:p>
            <a:r>
              <a:rPr lang="en-US" dirty="0" smtClean="0"/>
              <a:t>Cholera-induced diarrhea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Toxin irreversibly activate Gs to  cAMP and Cl-/water secretion (20 l/day)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Dehydration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Nutrient-coupled absorption not opposed by pathways that stimulate Cl</a:t>
            </a:r>
            <a:r>
              <a:rPr lang="en-US" baseline="30000" dirty="0" smtClean="0">
                <a:solidFill>
                  <a:srgbClr val="0000FF"/>
                </a:solidFill>
              </a:rPr>
              <a:t>-</a:t>
            </a:r>
            <a:r>
              <a:rPr lang="en-US" dirty="0" smtClean="0">
                <a:solidFill>
                  <a:srgbClr val="0000FF"/>
                </a:solidFill>
              </a:rPr>
              <a:t> secretion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Oral-rehydration solutions (contain nutrients like glucose) effective in treating dehydration accompanying severe diarrhea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Diarrheas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Infectious diseases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Salmonella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Clostridium difficile (antibiotic-disrupted microflora) – toxin that increases iCa</a:t>
            </a:r>
            <a:r>
              <a:rPr lang="en-US" baseline="30000" dirty="0" smtClean="0">
                <a:solidFill>
                  <a:srgbClr val="0000FF"/>
                </a:solidFill>
              </a:rPr>
              <a:t>++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E. coli – heat-stable toxin homology with guanylin</a:t>
            </a:r>
          </a:p>
          <a:p>
            <a:r>
              <a:rPr lang="en-US" dirty="0" smtClean="0"/>
              <a:t>Noninfection (immune and inflammatory mediators) - Inflammatory bowel diseases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Crohn/s disease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Ulcerative colitis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" y="458788"/>
            <a:ext cx="7604886" cy="1065212"/>
            <a:chOff x="167514" y="481459"/>
            <a:chExt cx="7604886" cy="106521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CHO Digestion and Absorption</a:t>
            </a:r>
            <a:br>
              <a:rPr lang="en-US" sz="3200" dirty="0" smtClean="0"/>
            </a:br>
            <a:r>
              <a:rPr lang="en-US" sz="3200" dirty="0" smtClean="0"/>
              <a:t>Role and Significance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Major source of calories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CHO – glucose – energy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Storage - glycogen</a:t>
            </a:r>
          </a:p>
          <a:p>
            <a:r>
              <a:rPr lang="en-US" dirty="0" smtClean="0"/>
              <a:t>Building blocks for molecules needed by the body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Proteins – amino acids (esp. essential a.a.)</a:t>
            </a:r>
          </a:p>
          <a:p>
            <a:r>
              <a:rPr lang="en-US" dirty="0" smtClean="0"/>
              <a:t>Excess to fat</a:t>
            </a:r>
          </a:p>
          <a:p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167514" y="687388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0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CHO Digestion and Absorption</a:t>
            </a:r>
            <a:br>
              <a:rPr lang="en-US" sz="3200" dirty="0"/>
            </a:br>
            <a:r>
              <a:rPr lang="en-US" sz="3200" dirty="0"/>
              <a:t>The Carbohydrates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541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</a:t>
            </a:r>
            <a:r>
              <a:rPr lang="en-US" dirty="0" smtClean="0"/>
              <a:t>ain digestible CHO 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Dissacharides </a:t>
            </a:r>
            <a:r>
              <a:rPr lang="en-US" dirty="0">
                <a:solidFill>
                  <a:srgbClr val="0000FF"/>
                </a:solidFill>
              </a:rPr>
              <a:t>- sucrose, lactose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Starch (polymers of glucose) – two forms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Amylose</a:t>
            </a:r>
            <a:r>
              <a:rPr lang="en-US" dirty="0" smtClean="0"/>
              <a:t> – straight-chain of glucose (no branching)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Amylopectin</a:t>
            </a:r>
            <a:r>
              <a:rPr lang="en-US" dirty="0" smtClean="0"/>
              <a:t> – branched polymer of glucose</a:t>
            </a:r>
          </a:p>
          <a:p>
            <a:r>
              <a:rPr lang="en-US" dirty="0" smtClean="0"/>
              <a:t>“Nondigestible CHO (fiber) - can’t be degraded by mammalian digestive enzymes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Provides bulk to stool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Bacterial hydrolases can breakdown</a:t>
            </a:r>
          </a:p>
          <a:p>
            <a:pPr lvl="2"/>
            <a:r>
              <a:rPr lang="en-US" dirty="0" smtClean="0"/>
              <a:t>Energy for bacteria</a:t>
            </a:r>
          </a:p>
          <a:p>
            <a:pPr lvl="2"/>
            <a:r>
              <a:rPr lang="en-US" dirty="0" smtClean="0"/>
              <a:t>Absorbable byproduct - </a:t>
            </a:r>
            <a:r>
              <a:rPr lang="en-US" dirty="0" smtClean="0">
                <a:solidFill>
                  <a:srgbClr val="C00000"/>
                </a:solidFill>
              </a:rPr>
              <a:t>short-chain fatty acids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167514" y="687388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1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CHO Digestion and Absorption</a:t>
            </a:r>
            <a:br>
              <a:rPr lang="en-US" sz="3200" dirty="0" smtClean="0"/>
            </a:br>
            <a:r>
              <a:rPr lang="en-US" sz="3200" dirty="0" smtClean="0"/>
              <a:t>Barriers to CHO Absorption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Molecular size and polarity prevents flux across membranes of the gut epithelial cells</a:t>
            </a:r>
          </a:p>
          <a:p>
            <a:r>
              <a:rPr lang="en-US" dirty="0" smtClean="0"/>
              <a:t>To prepare for absorption, macromolecular forms of CHO must be broken down to transportable forms by digestive enzymes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Lumen of the small intestines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Membrane bound hydrolases in the microvillus epithelial cell apical membrane (or brush boarder)</a:t>
            </a:r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167514" y="685800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8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CHO Digestion and Absorption</a:t>
            </a:r>
            <a:br>
              <a:rPr lang="en-US" sz="3200" dirty="0" smtClean="0"/>
            </a:br>
            <a:r>
              <a:rPr lang="en-US" sz="3200" dirty="0" smtClean="0"/>
              <a:t>Luminal and Brush Boarder Digestion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Luminal amylases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Salivary amylase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Pancreatic amylase</a:t>
            </a:r>
          </a:p>
          <a:p>
            <a:r>
              <a:rPr lang="en-US" dirty="0" smtClean="0"/>
              <a:t>Brush boarder hydrolases (synthesized by and anchored to apical membrane of enterocytes)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Sucrase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Isomaltase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Glucoamylase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Lactase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167514" y="687388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91000" y="1469408"/>
            <a:ext cx="4800600" cy="1447800"/>
            <a:chOff x="4191000" y="1447800"/>
            <a:chExt cx="4800600" cy="1447800"/>
          </a:xfrm>
        </p:grpSpPr>
        <p:sp>
          <p:nvSpPr>
            <p:cNvPr id="12" name="TextBox 11"/>
            <p:cNvSpPr txBox="1"/>
            <p:nvPr/>
          </p:nvSpPr>
          <p:spPr>
            <a:xfrm>
              <a:off x="4191000" y="1447800"/>
              <a:ext cx="480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u="sng" dirty="0" smtClean="0">
                  <a:solidFill>
                    <a:prstClr val="black"/>
                  </a:solidFill>
                </a:rPr>
                <a:t>Salivary amylase </a:t>
              </a:r>
              <a:r>
                <a:rPr lang="en-US" u="sng" dirty="0" smtClean="0">
                  <a:solidFill>
                    <a:prstClr val="black"/>
                  </a:solidFill>
                </a:rPr>
                <a:t>(decreased by acidic pH)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24400" y="2129135"/>
              <a:ext cx="419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rgbClr val="0000FF"/>
                  </a:solidFill>
                </a:rPr>
                <a:t> Infants (important)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24400" y="2433935"/>
              <a:ext cx="419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rgbClr val="0000FF"/>
                  </a:solidFill>
                </a:rPr>
                <a:t> Pancreatic insufficiency (CF)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24400" y="1824335"/>
              <a:ext cx="419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rgbClr val="0000FF"/>
                  </a:solidFill>
                </a:rPr>
                <a:t> Protected by substrate binding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12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for Lectures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Raff and Levitzky</a:t>
            </a:r>
          </a:p>
          <a:p>
            <a:pPr lvl="1"/>
            <a:r>
              <a:rPr lang="en-US" dirty="0" smtClean="0"/>
              <a:t>Lecture 1 – Ch 49</a:t>
            </a:r>
          </a:p>
          <a:p>
            <a:pPr lvl="1"/>
            <a:r>
              <a:rPr lang="en-US" dirty="0" smtClean="0"/>
              <a:t>Lecture 2 </a:t>
            </a:r>
          </a:p>
          <a:p>
            <a:pPr lvl="2"/>
            <a:r>
              <a:rPr lang="en-US" dirty="0" smtClean="0"/>
              <a:t>Ch 51, pp 522-525</a:t>
            </a:r>
          </a:p>
          <a:p>
            <a:pPr lvl="2"/>
            <a:r>
              <a:rPr lang="en-US" dirty="0" smtClean="0"/>
              <a:t>Ch 50</a:t>
            </a:r>
          </a:p>
          <a:p>
            <a:pPr lvl="1"/>
            <a:r>
              <a:rPr lang="en-US" dirty="0" smtClean="0"/>
              <a:t>Lecture 3</a:t>
            </a:r>
          </a:p>
          <a:p>
            <a:pPr lvl="2"/>
            <a:r>
              <a:rPr lang="en-US" dirty="0" smtClean="0"/>
              <a:t>Ch 51, pp 517-522</a:t>
            </a:r>
          </a:p>
          <a:p>
            <a:pPr lvl="2"/>
            <a:r>
              <a:rPr lang="en-US" dirty="0" smtClean="0"/>
              <a:t>Ch 55-56</a:t>
            </a:r>
          </a:p>
          <a:p>
            <a:pPr lvl="1"/>
            <a:r>
              <a:rPr lang="en-US" dirty="0" smtClean="0"/>
              <a:t>Lectures </a:t>
            </a:r>
            <a:r>
              <a:rPr lang="en-US" dirty="0" smtClean="0"/>
              <a:t>4-5</a:t>
            </a:r>
          </a:p>
          <a:p>
            <a:pPr lvl="2"/>
            <a:r>
              <a:rPr lang="en-US" dirty="0" smtClean="0"/>
              <a:t>Ch </a:t>
            </a:r>
            <a:r>
              <a:rPr lang="en-US" dirty="0" smtClean="0"/>
              <a:t>54</a:t>
            </a:r>
          </a:p>
          <a:p>
            <a:pPr lvl="1"/>
            <a:r>
              <a:rPr lang="en-US" dirty="0" smtClean="0"/>
              <a:t>Lectures 6-7</a:t>
            </a:r>
          </a:p>
          <a:p>
            <a:pPr lvl="2"/>
            <a:r>
              <a:rPr lang="en-US" dirty="0" smtClean="0"/>
              <a:t>Ch 58-59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Barrett</a:t>
            </a:r>
          </a:p>
          <a:p>
            <a:pPr lvl="1"/>
            <a:r>
              <a:rPr lang="en-US" dirty="0" smtClean="0"/>
              <a:t>Lecture 1 – Ch 1 and 2</a:t>
            </a:r>
          </a:p>
          <a:p>
            <a:pPr lvl="1"/>
            <a:r>
              <a:rPr lang="en-US" dirty="0" smtClean="0"/>
              <a:t>Lecture 2</a:t>
            </a:r>
          </a:p>
          <a:p>
            <a:pPr lvl="2"/>
            <a:r>
              <a:rPr lang="en-US" dirty="0" smtClean="0"/>
              <a:t>Ch 4, pp 70- 76</a:t>
            </a:r>
          </a:p>
          <a:p>
            <a:pPr lvl="2"/>
            <a:r>
              <a:rPr lang="en-US" dirty="0" smtClean="0"/>
              <a:t>Ch 3</a:t>
            </a:r>
          </a:p>
          <a:p>
            <a:pPr lvl="1"/>
            <a:r>
              <a:rPr lang="en-US" dirty="0" smtClean="0"/>
              <a:t>Lecture 3</a:t>
            </a:r>
          </a:p>
          <a:p>
            <a:pPr lvl="2"/>
            <a:r>
              <a:rPr lang="en-US" dirty="0" smtClean="0"/>
              <a:t>Cp 4, pp 57-69</a:t>
            </a:r>
          </a:p>
          <a:p>
            <a:pPr lvl="2"/>
            <a:r>
              <a:rPr lang="en-US" dirty="0" smtClean="0"/>
              <a:t>Ch 10-12</a:t>
            </a:r>
          </a:p>
          <a:p>
            <a:pPr lvl="1"/>
            <a:r>
              <a:rPr lang="en-US" dirty="0" smtClean="0"/>
              <a:t>Lectures </a:t>
            </a:r>
            <a:r>
              <a:rPr lang="en-US" dirty="0" smtClean="0"/>
              <a:t>4-5</a:t>
            </a:r>
          </a:p>
          <a:p>
            <a:pPr lvl="2"/>
            <a:r>
              <a:rPr lang="en-US" dirty="0" smtClean="0"/>
              <a:t>Ch </a:t>
            </a:r>
            <a:r>
              <a:rPr lang="en-US" dirty="0" smtClean="0"/>
              <a:t>7-9</a:t>
            </a:r>
          </a:p>
          <a:p>
            <a:pPr lvl="1"/>
            <a:r>
              <a:rPr lang="en-US" dirty="0" smtClean="0"/>
              <a:t>Lectures 6-7</a:t>
            </a:r>
          </a:p>
          <a:p>
            <a:pPr lvl="2"/>
            <a:r>
              <a:rPr lang="en-US" dirty="0" smtClean="0"/>
              <a:t>Ch 15-16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7514" y="457200"/>
            <a:ext cx="7604886" cy="1065212"/>
            <a:chOff x="167514" y="481459"/>
            <a:chExt cx="7604886" cy="1065212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4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CHO Digestion and Absorption </a:t>
            </a:r>
            <a:br>
              <a:rPr lang="en-US" sz="3200" dirty="0" smtClean="0"/>
            </a:br>
            <a:r>
              <a:rPr lang="en-US" sz="3200" dirty="0" smtClean="0"/>
              <a:t>Substrates and Enzymes of CHO Digestion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" y="990599"/>
            <a:ext cx="8413750" cy="57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59921" y="990600"/>
            <a:ext cx="4750279" cy="5867400"/>
          </a:xfrm>
          <a:prstGeom prst="rect">
            <a:avLst/>
          </a:prstGeom>
          <a:solidFill>
            <a:schemeClr val="accent2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1676400"/>
            <a:ext cx="1066800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Amylose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7696" y="2450926"/>
            <a:ext cx="1406104" cy="461665"/>
          </a:xfrm>
          <a:prstGeom prst="rect">
            <a:avLst/>
          </a:prstGeom>
          <a:solidFill>
            <a:srgbClr val="ECCBCA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79646">
                    <a:lumMod val="50000"/>
                  </a:srgbClr>
                </a:solidFill>
              </a:rPr>
              <a:t>Amylase</a:t>
            </a:r>
            <a:endParaRPr lang="en-US" sz="2400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288268"/>
            <a:ext cx="1447800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Amylopetin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0200" y="990600"/>
            <a:ext cx="3733800" cy="5867400"/>
          </a:xfrm>
          <a:prstGeom prst="rect">
            <a:avLst/>
          </a:prstGeom>
          <a:solidFill>
            <a:srgbClr val="111111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1352490"/>
            <a:ext cx="1371600" cy="400110"/>
          </a:xfrm>
          <a:prstGeom prst="rect">
            <a:avLst/>
          </a:prstGeom>
          <a:solidFill>
            <a:srgbClr val="E2AD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prstClr val="black"/>
                </a:solidFill>
              </a:rPr>
              <a:t>α1</a:t>
            </a:r>
            <a:r>
              <a:rPr lang="en-US" sz="2000" dirty="0" smtClean="0">
                <a:solidFill>
                  <a:prstClr val="black"/>
                </a:solidFill>
              </a:rPr>
              <a:t>,4 bond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439174" y="3581400"/>
            <a:ext cx="389626" cy="849462"/>
          </a:xfrm>
          <a:custGeom>
            <a:avLst/>
            <a:gdLst>
              <a:gd name="connsiteX0" fmla="*/ 0 w 388188"/>
              <a:gd name="connsiteY0" fmla="*/ 759124 h 894271"/>
              <a:gd name="connsiteX1" fmla="*/ 146649 w 388188"/>
              <a:gd name="connsiteY1" fmla="*/ 767750 h 894271"/>
              <a:gd name="connsiteX2" fmla="*/ 388188 w 388188"/>
              <a:gd name="connsiteY2" fmla="*/ 0 h 894271"/>
              <a:gd name="connsiteX0" fmla="*/ 0 w 388188"/>
              <a:gd name="connsiteY0" fmla="*/ 759124 h 894271"/>
              <a:gd name="connsiteX1" fmla="*/ 146649 w 388188"/>
              <a:gd name="connsiteY1" fmla="*/ 767750 h 894271"/>
              <a:gd name="connsiteX2" fmla="*/ 258792 w 388188"/>
              <a:gd name="connsiteY2" fmla="*/ 500332 h 894271"/>
              <a:gd name="connsiteX3" fmla="*/ 388188 w 388188"/>
              <a:gd name="connsiteY3" fmla="*/ 0 h 894271"/>
              <a:gd name="connsiteX0" fmla="*/ 0 w 388188"/>
              <a:gd name="connsiteY0" fmla="*/ 759124 h 894271"/>
              <a:gd name="connsiteX1" fmla="*/ 146649 w 388188"/>
              <a:gd name="connsiteY1" fmla="*/ 767750 h 894271"/>
              <a:gd name="connsiteX2" fmla="*/ 303362 w 388188"/>
              <a:gd name="connsiteY2" fmla="*/ 432758 h 894271"/>
              <a:gd name="connsiteX3" fmla="*/ 388188 w 388188"/>
              <a:gd name="connsiteY3" fmla="*/ 0 h 894271"/>
              <a:gd name="connsiteX0" fmla="*/ 0 w 388188"/>
              <a:gd name="connsiteY0" fmla="*/ 759124 h 864079"/>
              <a:gd name="connsiteX1" fmla="*/ 227162 w 388188"/>
              <a:gd name="connsiteY1" fmla="*/ 737558 h 864079"/>
              <a:gd name="connsiteX2" fmla="*/ 303362 w 388188"/>
              <a:gd name="connsiteY2" fmla="*/ 432758 h 864079"/>
              <a:gd name="connsiteX3" fmla="*/ 388188 w 388188"/>
              <a:gd name="connsiteY3" fmla="*/ 0 h 864079"/>
              <a:gd name="connsiteX0" fmla="*/ 0 w 389626"/>
              <a:gd name="connsiteY0" fmla="*/ 813758 h 881331"/>
              <a:gd name="connsiteX1" fmla="*/ 228600 w 389626"/>
              <a:gd name="connsiteY1" fmla="*/ 737558 h 881331"/>
              <a:gd name="connsiteX2" fmla="*/ 304800 w 389626"/>
              <a:gd name="connsiteY2" fmla="*/ 432758 h 881331"/>
              <a:gd name="connsiteX3" fmla="*/ 389626 w 389626"/>
              <a:gd name="connsiteY3" fmla="*/ 0 h 881331"/>
              <a:gd name="connsiteX0" fmla="*/ 0 w 389626"/>
              <a:gd name="connsiteY0" fmla="*/ 813758 h 849462"/>
              <a:gd name="connsiteX1" fmla="*/ 139460 w 389626"/>
              <a:gd name="connsiteY1" fmla="*/ 836762 h 849462"/>
              <a:gd name="connsiteX2" fmla="*/ 228600 w 389626"/>
              <a:gd name="connsiteY2" fmla="*/ 737558 h 849462"/>
              <a:gd name="connsiteX3" fmla="*/ 304800 w 389626"/>
              <a:gd name="connsiteY3" fmla="*/ 432758 h 849462"/>
              <a:gd name="connsiteX4" fmla="*/ 389626 w 389626"/>
              <a:gd name="connsiteY4" fmla="*/ 0 h 84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626" h="849462">
                <a:moveTo>
                  <a:pt x="0" y="813758"/>
                </a:moveTo>
                <a:cubicBezTo>
                  <a:pt x="23243" y="817592"/>
                  <a:pt x="101360" y="849462"/>
                  <a:pt x="139460" y="836762"/>
                </a:cubicBezTo>
                <a:cubicBezTo>
                  <a:pt x="177560" y="824062"/>
                  <a:pt x="201043" y="804892"/>
                  <a:pt x="228600" y="737558"/>
                </a:cubicBezTo>
                <a:cubicBezTo>
                  <a:pt x="271732" y="694426"/>
                  <a:pt x="277962" y="555684"/>
                  <a:pt x="304800" y="432758"/>
                </a:cubicBezTo>
                <a:cubicBezTo>
                  <a:pt x="331638" y="309832"/>
                  <a:pt x="368060" y="83389"/>
                  <a:pt x="389626" y="0"/>
                </a:cubicBezTo>
              </a:path>
            </a:pathLst>
          </a:cu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4171890"/>
            <a:ext cx="1371600" cy="400110"/>
          </a:xfrm>
          <a:prstGeom prst="rect">
            <a:avLst/>
          </a:prstGeom>
          <a:solidFill>
            <a:srgbClr val="E2AD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prstClr val="black"/>
                </a:solidFill>
              </a:rPr>
              <a:t>α1</a:t>
            </a:r>
            <a:r>
              <a:rPr lang="en-US" sz="2000" dirty="0" smtClean="0">
                <a:solidFill>
                  <a:prstClr val="black"/>
                </a:solidFill>
              </a:rPr>
              <a:t>,6 bond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5100" y="1828800"/>
            <a:ext cx="1676400" cy="1015663"/>
          </a:xfrm>
          <a:prstGeom prst="rect">
            <a:avLst/>
          </a:prstGeom>
          <a:solidFill>
            <a:srgbClr val="7030A0"/>
          </a:solidFill>
          <a:ln w="15875">
            <a:solidFill>
              <a:srgbClr val="1111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CA21"/>
                </a:solidFill>
              </a:rPr>
              <a:t>Glucoamylase</a:t>
            </a:r>
            <a:r>
              <a:rPr lang="en-US" sz="2000" b="1" dirty="0" smtClean="0">
                <a:solidFill>
                  <a:srgbClr val="FFCA21"/>
                </a:solidFill>
              </a:rPr>
              <a:t/>
            </a:r>
            <a:br>
              <a:rPr lang="en-US" sz="2000" b="1" dirty="0" smtClean="0">
                <a:solidFill>
                  <a:srgbClr val="FFCA21"/>
                </a:solidFill>
              </a:rPr>
            </a:br>
            <a:r>
              <a:rPr lang="en-US" sz="2000" b="1" dirty="0" smtClean="0">
                <a:solidFill>
                  <a:srgbClr val="FFCA21"/>
                </a:solidFill>
              </a:rPr>
              <a:t>Sucrase</a:t>
            </a:r>
          </a:p>
          <a:p>
            <a:pPr algn="ctr"/>
            <a:r>
              <a:rPr lang="en-US" sz="2000" b="1" dirty="0" err="1" smtClean="0">
                <a:solidFill>
                  <a:srgbClr val="FFCA21"/>
                </a:solidFill>
              </a:rPr>
              <a:t>Isomaltase</a:t>
            </a:r>
            <a:endParaRPr lang="en-US" sz="2000" b="1" dirty="0" smtClean="0">
              <a:solidFill>
                <a:srgbClr val="FFCA2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35948" y="3810000"/>
            <a:ext cx="1676400" cy="400110"/>
          </a:xfrm>
          <a:prstGeom prst="rect">
            <a:avLst/>
          </a:prstGeom>
          <a:solidFill>
            <a:srgbClr val="7030A0"/>
          </a:solidFill>
          <a:ln w="15875">
            <a:solidFill>
              <a:srgbClr val="1111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CA21"/>
                </a:solidFill>
              </a:rPr>
              <a:t>Glucoamylase</a:t>
            </a:r>
            <a:endParaRPr lang="en-US" sz="2000" b="1" dirty="0" smtClean="0">
              <a:solidFill>
                <a:srgbClr val="FFCA2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27322" y="5010090"/>
            <a:ext cx="1676400" cy="400110"/>
          </a:xfrm>
          <a:prstGeom prst="rect">
            <a:avLst/>
          </a:prstGeom>
          <a:solidFill>
            <a:srgbClr val="7030A0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CA21"/>
                </a:solidFill>
              </a:rPr>
              <a:t>Isomaltase</a:t>
            </a:r>
            <a:r>
              <a:rPr lang="en-US" sz="2000" b="1" dirty="0" smtClean="0">
                <a:solidFill>
                  <a:srgbClr val="FFCA21"/>
                </a:solidFill>
              </a:rPr>
              <a:t>**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29400" y="5842337"/>
            <a:ext cx="1676400" cy="1015663"/>
          </a:xfrm>
          <a:prstGeom prst="rect">
            <a:avLst/>
          </a:prstGeom>
          <a:solidFill>
            <a:srgbClr val="7030A0"/>
          </a:solidFill>
          <a:ln w="15875">
            <a:solidFill>
              <a:srgbClr val="1111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CA21"/>
                </a:solidFill>
              </a:rPr>
              <a:t>Glucoamylase</a:t>
            </a:r>
            <a:r>
              <a:rPr lang="en-US" sz="2000" b="1" dirty="0" smtClean="0">
                <a:solidFill>
                  <a:srgbClr val="FFCA21"/>
                </a:solidFill>
              </a:rPr>
              <a:t/>
            </a:r>
            <a:br>
              <a:rPr lang="en-US" sz="2000" b="1" dirty="0" smtClean="0">
                <a:solidFill>
                  <a:srgbClr val="FFCA21"/>
                </a:solidFill>
              </a:rPr>
            </a:br>
            <a:r>
              <a:rPr lang="en-US" sz="2000" b="1" dirty="0" smtClean="0">
                <a:solidFill>
                  <a:srgbClr val="FFCA21"/>
                </a:solidFill>
              </a:rPr>
              <a:t>Sucrase</a:t>
            </a:r>
          </a:p>
          <a:p>
            <a:pPr algn="ctr"/>
            <a:r>
              <a:rPr lang="en-US" sz="2000" b="1" dirty="0" err="1" smtClean="0">
                <a:solidFill>
                  <a:srgbClr val="FFCA21"/>
                </a:solidFill>
              </a:rPr>
              <a:t>Isomaltase</a:t>
            </a:r>
            <a:endParaRPr lang="en-US" sz="2000" b="1" dirty="0" smtClean="0">
              <a:solidFill>
                <a:srgbClr val="FFCA2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572000" y="1524000"/>
            <a:ext cx="1199072" cy="3657600"/>
            <a:chOff x="4572000" y="1524000"/>
            <a:chExt cx="1199072" cy="3657600"/>
          </a:xfrm>
        </p:grpSpPr>
        <p:sp>
          <p:nvSpPr>
            <p:cNvPr id="25" name="Right Brace 24"/>
            <p:cNvSpPr/>
            <p:nvPr/>
          </p:nvSpPr>
          <p:spPr>
            <a:xfrm>
              <a:off x="4572000" y="4343400"/>
              <a:ext cx="457200" cy="838200"/>
            </a:xfrm>
            <a:prstGeom prst="rightBrace">
              <a:avLst>
                <a:gd name="adj1" fmla="val 11163"/>
                <a:gd name="adj2" fmla="val 51029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105400" y="1524000"/>
              <a:ext cx="665672" cy="3375085"/>
            </a:xfrm>
            <a:custGeom>
              <a:avLst/>
              <a:gdLst>
                <a:gd name="connsiteX0" fmla="*/ 0 w 698740"/>
                <a:gd name="connsiteY0" fmla="*/ 3200400 h 3305354"/>
                <a:gd name="connsiteX1" fmla="*/ 163902 w 698740"/>
                <a:gd name="connsiteY1" fmla="*/ 3200400 h 3305354"/>
                <a:gd name="connsiteX2" fmla="*/ 284672 w 698740"/>
                <a:gd name="connsiteY2" fmla="*/ 3131388 h 3305354"/>
                <a:gd name="connsiteX3" fmla="*/ 353683 w 698740"/>
                <a:gd name="connsiteY3" fmla="*/ 2872596 h 3305354"/>
                <a:gd name="connsiteX4" fmla="*/ 353683 w 698740"/>
                <a:gd name="connsiteY4" fmla="*/ 534837 h 3305354"/>
                <a:gd name="connsiteX5" fmla="*/ 698740 w 698740"/>
                <a:gd name="connsiteY5" fmla="*/ 0 h 3305354"/>
                <a:gd name="connsiteX0" fmla="*/ 0 w 698740"/>
                <a:gd name="connsiteY0" fmla="*/ 3200400 h 3316857"/>
                <a:gd name="connsiteX1" fmla="*/ 163902 w 698740"/>
                <a:gd name="connsiteY1" fmla="*/ 3200400 h 3316857"/>
                <a:gd name="connsiteX2" fmla="*/ 353683 w 698740"/>
                <a:gd name="connsiteY2" fmla="*/ 2872596 h 3316857"/>
                <a:gd name="connsiteX3" fmla="*/ 353683 w 698740"/>
                <a:gd name="connsiteY3" fmla="*/ 534837 h 3316857"/>
                <a:gd name="connsiteX4" fmla="*/ 698740 w 698740"/>
                <a:gd name="connsiteY4" fmla="*/ 0 h 3316857"/>
                <a:gd name="connsiteX0" fmla="*/ 0 w 698740"/>
                <a:gd name="connsiteY0" fmla="*/ 3200400 h 3309188"/>
                <a:gd name="connsiteX1" fmla="*/ 261668 w 698740"/>
                <a:gd name="connsiteY1" fmla="*/ 3154392 h 3309188"/>
                <a:gd name="connsiteX2" fmla="*/ 353683 w 698740"/>
                <a:gd name="connsiteY2" fmla="*/ 2872596 h 3309188"/>
                <a:gd name="connsiteX3" fmla="*/ 353683 w 698740"/>
                <a:gd name="connsiteY3" fmla="*/ 534837 h 3309188"/>
                <a:gd name="connsiteX4" fmla="*/ 698740 w 698740"/>
                <a:gd name="connsiteY4" fmla="*/ 0 h 3309188"/>
                <a:gd name="connsiteX0" fmla="*/ 0 w 698740"/>
                <a:gd name="connsiteY0" fmla="*/ 3200400 h 3309188"/>
                <a:gd name="connsiteX1" fmla="*/ 261668 w 698740"/>
                <a:gd name="connsiteY1" fmla="*/ 3154392 h 3309188"/>
                <a:gd name="connsiteX2" fmla="*/ 353683 w 698740"/>
                <a:gd name="connsiteY2" fmla="*/ 2872596 h 3309188"/>
                <a:gd name="connsiteX3" fmla="*/ 353683 w 698740"/>
                <a:gd name="connsiteY3" fmla="*/ 534837 h 3309188"/>
                <a:gd name="connsiteX4" fmla="*/ 698740 w 698740"/>
                <a:gd name="connsiteY4" fmla="*/ 0 h 3309188"/>
                <a:gd name="connsiteX0" fmla="*/ 0 w 665672"/>
                <a:gd name="connsiteY0" fmla="*/ 3230592 h 3309188"/>
                <a:gd name="connsiteX1" fmla="*/ 228600 w 665672"/>
                <a:gd name="connsiteY1" fmla="*/ 3154392 h 3309188"/>
                <a:gd name="connsiteX2" fmla="*/ 320615 w 665672"/>
                <a:gd name="connsiteY2" fmla="*/ 2872596 h 3309188"/>
                <a:gd name="connsiteX3" fmla="*/ 320615 w 665672"/>
                <a:gd name="connsiteY3" fmla="*/ 534837 h 3309188"/>
                <a:gd name="connsiteX4" fmla="*/ 665672 w 665672"/>
                <a:gd name="connsiteY4" fmla="*/ 0 h 3309188"/>
                <a:gd name="connsiteX0" fmla="*/ 0 w 665672"/>
                <a:gd name="connsiteY0" fmla="*/ 3230592 h 3321888"/>
                <a:gd name="connsiteX1" fmla="*/ 304800 w 665672"/>
                <a:gd name="connsiteY1" fmla="*/ 3230592 h 3321888"/>
                <a:gd name="connsiteX2" fmla="*/ 320615 w 665672"/>
                <a:gd name="connsiteY2" fmla="*/ 2872596 h 3321888"/>
                <a:gd name="connsiteX3" fmla="*/ 320615 w 665672"/>
                <a:gd name="connsiteY3" fmla="*/ 534837 h 3321888"/>
                <a:gd name="connsiteX4" fmla="*/ 665672 w 665672"/>
                <a:gd name="connsiteY4" fmla="*/ 0 h 3321888"/>
                <a:gd name="connsiteX0" fmla="*/ 0 w 665672"/>
                <a:gd name="connsiteY0" fmla="*/ 3230592 h 3375084"/>
                <a:gd name="connsiteX1" fmla="*/ 304800 w 665672"/>
                <a:gd name="connsiteY1" fmla="*/ 3230592 h 3375084"/>
                <a:gd name="connsiteX2" fmla="*/ 381000 w 665672"/>
                <a:gd name="connsiteY2" fmla="*/ 2925792 h 3375084"/>
                <a:gd name="connsiteX3" fmla="*/ 320615 w 665672"/>
                <a:gd name="connsiteY3" fmla="*/ 534837 h 3375084"/>
                <a:gd name="connsiteX4" fmla="*/ 665672 w 665672"/>
                <a:gd name="connsiteY4" fmla="*/ 0 h 3375084"/>
                <a:gd name="connsiteX0" fmla="*/ 0 w 665672"/>
                <a:gd name="connsiteY0" fmla="*/ 3230592 h 3375084"/>
                <a:gd name="connsiteX1" fmla="*/ 228600 w 665672"/>
                <a:gd name="connsiteY1" fmla="*/ 3230592 h 3375084"/>
                <a:gd name="connsiteX2" fmla="*/ 381000 w 665672"/>
                <a:gd name="connsiteY2" fmla="*/ 2925792 h 3375084"/>
                <a:gd name="connsiteX3" fmla="*/ 320615 w 665672"/>
                <a:gd name="connsiteY3" fmla="*/ 534837 h 3375084"/>
                <a:gd name="connsiteX4" fmla="*/ 665672 w 665672"/>
                <a:gd name="connsiteY4" fmla="*/ 0 h 3375084"/>
                <a:gd name="connsiteX0" fmla="*/ 0 w 665672"/>
                <a:gd name="connsiteY0" fmla="*/ 3230592 h 3387784"/>
                <a:gd name="connsiteX1" fmla="*/ 228600 w 665672"/>
                <a:gd name="connsiteY1" fmla="*/ 3306792 h 3387784"/>
                <a:gd name="connsiteX2" fmla="*/ 381000 w 665672"/>
                <a:gd name="connsiteY2" fmla="*/ 2925792 h 3387784"/>
                <a:gd name="connsiteX3" fmla="*/ 320615 w 665672"/>
                <a:gd name="connsiteY3" fmla="*/ 534837 h 3387784"/>
                <a:gd name="connsiteX4" fmla="*/ 665672 w 665672"/>
                <a:gd name="connsiteY4" fmla="*/ 0 h 3387784"/>
                <a:gd name="connsiteX0" fmla="*/ 0 w 665672"/>
                <a:gd name="connsiteY0" fmla="*/ 3230592 h 3375084"/>
                <a:gd name="connsiteX1" fmla="*/ 304800 w 665672"/>
                <a:gd name="connsiteY1" fmla="*/ 3230592 h 3375084"/>
                <a:gd name="connsiteX2" fmla="*/ 381000 w 665672"/>
                <a:gd name="connsiteY2" fmla="*/ 2925792 h 3375084"/>
                <a:gd name="connsiteX3" fmla="*/ 320615 w 665672"/>
                <a:gd name="connsiteY3" fmla="*/ 534837 h 3375084"/>
                <a:gd name="connsiteX4" fmla="*/ 665672 w 665672"/>
                <a:gd name="connsiteY4" fmla="*/ 0 h 3375084"/>
                <a:gd name="connsiteX0" fmla="*/ 0 w 665672"/>
                <a:gd name="connsiteY0" fmla="*/ 3230592 h 3375085"/>
                <a:gd name="connsiteX1" fmla="*/ 381000 w 665672"/>
                <a:gd name="connsiteY1" fmla="*/ 2925792 h 3375085"/>
                <a:gd name="connsiteX2" fmla="*/ 320615 w 665672"/>
                <a:gd name="connsiteY2" fmla="*/ 534837 h 3375085"/>
                <a:gd name="connsiteX3" fmla="*/ 665672 w 665672"/>
                <a:gd name="connsiteY3" fmla="*/ 0 h 337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672" h="3375085">
                  <a:moveTo>
                    <a:pt x="0" y="3230592"/>
                  </a:moveTo>
                  <a:cubicBezTo>
                    <a:pt x="79375" y="3167092"/>
                    <a:pt x="327564" y="3375085"/>
                    <a:pt x="381000" y="2925792"/>
                  </a:cubicBezTo>
                  <a:cubicBezTo>
                    <a:pt x="434436" y="2476500"/>
                    <a:pt x="273170" y="1022469"/>
                    <a:pt x="320615" y="534837"/>
                  </a:cubicBezTo>
                  <a:cubicBezTo>
                    <a:pt x="368060" y="47205"/>
                    <a:pt x="521898" y="28035"/>
                    <a:pt x="665672" y="0"/>
                  </a:cubicBezTo>
                </a:path>
              </a:pathLst>
            </a:custGeom>
            <a:ln w="22225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Freeform 26"/>
          <p:cNvSpPr/>
          <p:nvPr/>
        </p:nvSpPr>
        <p:spPr>
          <a:xfrm>
            <a:off x="4494362" y="3450566"/>
            <a:ext cx="1449238" cy="2528977"/>
          </a:xfrm>
          <a:custGeom>
            <a:avLst/>
            <a:gdLst>
              <a:gd name="connsiteX0" fmla="*/ 0 w 1449238"/>
              <a:gd name="connsiteY0" fmla="*/ 2467155 h 2528977"/>
              <a:gd name="connsiteX1" fmla="*/ 612476 w 1449238"/>
              <a:gd name="connsiteY1" fmla="*/ 2458528 h 2528977"/>
              <a:gd name="connsiteX2" fmla="*/ 1026544 w 1449238"/>
              <a:gd name="connsiteY2" fmla="*/ 2044460 h 2528977"/>
              <a:gd name="connsiteX3" fmla="*/ 1147313 w 1449238"/>
              <a:gd name="connsiteY3" fmla="*/ 629728 h 2528977"/>
              <a:gd name="connsiteX4" fmla="*/ 1449238 w 1449238"/>
              <a:gd name="connsiteY4" fmla="*/ 0 h 252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38" h="2528977">
                <a:moveTo>
                  <a:pt x="0" y="2467155"/>
                </a:moveTo>
                <a:cubicBezTo>
                  <a:pt x="220692" y="2498066"/>
                  <a:pt x="441385" y="2528977"/>
                  <a:pt x="612476" y="2458528"/>
                </a:cubicBezTo>
                <a:cubicBezTo>
                  <a:pt x="783567" y="2388079"/>
                  <a:pt x="937405" y="2349260"/>
                  <a:pt x="1026544" y="2044460"/>
                </a:cubicBezTo>
                <a:cubicBezTo>
                  <a:pt x="1115683" y="1739660"/>
                  <a:pt x="1076864" y="970471"/>
                  <a:pt x="1147313" y="629728"/>
                </a:cubicBezTo>
                <a:cubicBezTo>
                  <a:pt x="1217762" y="288985"/>
                  <a:pt x="1333500" y="144492"/>
                  <a:pt x="1449238" y="0"/>
                </a:cubicBezTo>
              </a:path>
            </a:pathLst>
          </a:custGeom>
          <a:ln w="2222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6057900" y="3009900"/>
            <a:ext cx="228600" cy="1524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6379952" y="4423196"/>
            <a:ext cx="228600" cy="1524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67514" y="382588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28600" y="1066800"/>
            <a:ext cx="990600" cy="369332"/>
          </a:xfrm>
          <a:prstGeom prst="rect">
            <a:avLst/>
          </a:prstGeom>
          <a:solidFill>
            <a:srgbClr val="E2AD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Glucose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00200" y="889956"/>
            <a:ext cx="990600" cy="369332"/>
          </a:xfrm>
          <a:prstGeom prst="rect">
            <a:avLst/>
          </a:prstGeom>
          <a:solidFill>
            <a:srgbClr val="E2AD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Luminal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553200" y="4427987"/>
            <a:ext cx="2103408" cy="805371"/>
          </a:xfrm>
          <a:custGeom>
            <a:avLst/>
            <a:gdLst>
              <a:gd name="connsiteX0" fmla="*/ 1621766 w 1997016"/>
              <a:gd name="connsiteY0" fmla="*/ 786442 h 800819"/>
              <a:gd name="connsiteX1" fmla="*/ 1828800 w 1997016"/>
              <a:gd name="connsiteY1" fmla="*/ 786442 h 800819"/>
              <a:gd name="connsiteX2" fmla="*/ 1923691 w 1997016"/>
              <a:gd name="connsiteY2" fmla="*/ 700178 h 800819"/>
              <a:gd name="connsiteX3" fmla="*/ 1984076 w 1997016"/>
              <a:gd name="connsiteY3" fmla="*/ 432759 h 800819"/>
              <a:gd name="connsiteX4" fmla="*/ 1846053 w 1997016"/>
              <a:gd name="connsiteY4" fmla="*/ 165340 h 800819"/>
              <a:gd name="connsiteX5" fmla="*/ 1293963 w 1997016"/>
              <a:gd name="connsiteY5" fmla="*/ 70450 h 800819"/>
              <a:gd name="connsiteX6" fmla="*/ 828136 w 1997016"/>
              <a:gd name="connsiteY6" fmla="*/ 27318 h 800819"/>
              <a:gd name="connsiteX7" fmla="*/ 301925 w 1997016"/>
              <a:gd name="connsiteY7" fmla="*/ 1438 h 800819"/>
              <a:gd name="connsiteX8" fmla="*/ 0 w 1997016"/>
              <a:gd name="connsiteY8" fmla="*/ 18691 h 800819"/>
              <a:gd name="connsiteX0" fmla="*/ 1728158 w 2103408"/>
              <a:gd name="connsiteY0" fmla="*/ 790994 h 805371"/>
              <a:gd name="connsiteX1" fmla="*/ 1935192 w 2103408"/>
              <a:gd name="connsiteY1" fmla="*/ 790994 h 805371"/>
              <a:gd name="connsiteX2" fmla="*/ 2030083 w 2103408"/>
              <a:gd name="connsiteY2" fmla="*/ 704730 h 805371"/>
              <a:gd name="connsiteX3" fmla="*/ 2090468 w 2103408"/>
              <a:gd name="connsiteY3" fmla="*/ 437311 h 805371"/>
              <a:gd name="connsiteX4" fmla="*/ 1952445 w 2103408"/>
              <a:gd name="connsiteY4" fmla="*/ 169892 h 805371"/>
              <a:gd name="connsiteX5" fmla="*/ 1400355 w 2103408"/>
              <a:gd name="connsiteY5" fmla="*/ 75002 h 805371"/>
              <a:gd name="connsiteX6" fmla="*/ 934528 w 2103408"/>
              <a:gd name="connsiteY6" fmla="*/ 31870 h 805371"/>
              <a:gd name="connsiteX7" fmla="*/ 408317 w 2103408"/>
              <a:gd name="connsiteY7" fmla="*/ 5990 h 805371"/>
              <a:gd name="connsiteX8" fmla="*/ 0 w 2103408"/>
              <a:gd name="connsiteY8" fmla="*/ 67813 h 80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3408" h="805371">
                <a:moveTo>
                  <a:pt x="1728158" y="790994"/>
                </a:moveTo>
                <a:cubicBezTo>
                  <a:pt x="1806514" y="798182"/>
                  <a:pt x="1884871" y="805371"/>
                  <a:pt x="1935192" y="790994"/>
                </a:cubicBezTo>
                <a:cubicBezTo>
                  <a:pt x="1985513" y="776617"/>
                  <a:pt x="2004204" y="763677"/>
                  <a:pt x="2030083" y="704730"/>
                </a:cubicBezTo>
                <a:cubicBezTo>
                  <a:pt x="2055962" y="645783"/>
                  <a:pt x="2103408" y="526451"/>
                  <a:pt x="2090468" y="437311"/>
                </a:cubicBezTo>
                <a:cubicBezTo>
                  <a:pt x="2077528" y="348171"/>
                  <a:pt x="2067464" y="230277"/>
                  <a:pt x="1952445" y="169892"/>
                </a:cubicBezTo>
                <a:cubicBezTo>
                  <a:pt x="1837426" y="109507"/>
                  <a:pt x="1570008" y="98006"/>
                  <a:pt x="1400355" y="75002"/>
                </a:cubicBezTo>
                <a:cubicBezTo>
                  <a:pt x="1230702" y="51998"/>
                  <a:pt x="1099868" y="43372"/>
                  <a:pt x="934528" y="31870"/>
                </a:cubicBezTo>
                <a:cubicBezTo>
                  <a:pt x="769188" y="20368"/>
                  <a:pt x="564072" y="0"/>
                  <a:pt x="408317" y="5990"/>
                </a:cubicBezTo>
                <a:cubicBezTo>
                  <a:pt x="252562" y="11980"/>
                  <a:pt x="81951" y="58467"/>
                  <a:pt x="0" y="67813"/>
                </a:cubicBezTo>
              </a:path>
            </a:pathLst>
          </a:custGeom>
          <a:noFill/>
          <a:ln w="2222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86200" y="838200"/>
            <a:ext cx="2273491" cy="1415956"/>
            <a:chOff x="3886200" y="838200"/>
            <a:chExt cx="2273491" cy="1415956"/>
          </a:xfrm>
        </p:grpSpPr>
        <p:sp>
          <p:nvSpPr>
            <p:cNvPr id="38" name="TextBox 37"/>
            <p:cNvSpPr txBox="1"/>
            <p:nvPr/>
          </p:nvSpPr>
          <p:spPr>
            <a:xfrm>
              <a:off x="3886200" y="838200"/>
              <a:ext cx="1828800" cy="646331"/>
            </a:xfrm>
            <a:prstGeom prst="rect">
              <a:avLst/>
            </a:prstGeom>
            <a:solidFill>
              <a:srgbClr val="DDDDD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Brush boarder hydrolases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4916839" y="1419045"/>
              <a:ext cx="1242852" cy="835111"/>
            </a:xfrm>
            <a:custGeom>
              <a:avLst/>
              <a:gdLst>
                <a:gd name="connsiteX0" fmla="*/ 7189 w 912963"/>
                <a:gd name="connsiteY0" fmla="*/ 0 h 314865"/>
                <a:gd name="connsiteX1" fmla="*/ 15815 w 912963"/>
                <a:gd name="connsiteY1" fmla="*/ 86264 h 314865"/>
                <a:gd name="connsiteX2" fmla="*/ 102080 w 912963"/>
                <a:gd name="connsiteY2" fmla="*/ 232913 h 314865"/>
                <a:gd name="connsiteX3" fmla="*/ 490268 w 912963"/>
                <a:gd name="connsiteY3" fmla="*/ 301925 h 314865"/>
                <a:gd name="connsiteX4" fmla="*/ 912963 w 912963"/>
                <a:gd name="connsiteY4" fmla="*/ 310551 h 314865"/>
                <a:gd name="connsiteX0" fmla="*/ 7189 w 878457"/>
                <a:gd name="connsiteY0" fmla="*/ 0 h 488112"/>
                <a:gd name="connsiteX1" fmla="*/ 15815 w 878457"/>
                <a:gd name="connsiteY1" fmla="*/ 86264 h 488112"/>
                <a:gd name="connsiteX2" fmla="*/ 102080 w 878457"/>
                <a:gd name="connsiteY2" fmla="*/ 232913 h 488112"/>
                <a:gd name="connsiteX3" fmla="*/ 490268 w 878457"/>
                <a:gd name="connsiteY3" fmla="*/ 301925 h 488112"/>
                <a:gd name="connsiteX4" fmla="*/ 878457 w 878457"/>
                <a:gd name="connsiteY4" fmla="*/ 485955 h 488112"/>
                <a:gd name="connsiteX0" fmla="*/ 7189 w 878457"/>
                <a:gd name="connsiteY0" fmla="*/ 0 h 488112"/>
                <a:gd name="connsiteX1" fmla="*/ 15815 w 878457"/>
                <a:gd name="connsiteY1" fmla="*/ 86264 h 488112"/>
                <a:gd name="connsiteX2" fmla="*/ 102080 w 878457"/>
                <a:gd name="connsiteY2" fmla="*/ 232913 h 488112"/>
                <a:gd name="connsiteX3" fmla="*/ 497457 w 878457"/>
                <a:gd name="connsiteY3" fmla="*/ 409754 h 488112"/>
                <a:gd name="connsiteX4" fmla="*/ 878457 w 878457"/>
                <a:gd name="connsiteY4" fmla="*/ 485955 h 488112"/>
                <a:gd name="connsiteX0" fmla="*/ 7189 w 878457"/>
                <a:gd name="connsiteY0" fmla="*/ 0 h 488111"/>
                <a:gd name="connsiteX1" fmla="*/ 15815 w 878457"/>
                <a:gd name="connsiteY1" fmla="*/ 86264 h 488111"/>
                <a:gd name="connsiteX2" fmla="*/ 102080 w 878457"/>
                <a:gd name="connsiteY2" fmla="*/ 232913 h 488111"/>
                <a:gd name="connsiteX3" fmla="*/ 497457 w 878457"/>
                <a:gd name="connsiteY3" fmla="*/ 409754 h 488111"/>
                <a:gd name="connsiteX4" fmla="*/ 878457 w 878457"/>
                <a:gd name="connsiteY4" fmla="*/ 485954 h 488111"/>
                <a:gd name="connsiteX0" fmla="*/ 7189 w 878457"/>
                <a:gd name="connsiteY0" fmla="*/ 0 h 564312"/>
                <a:gd name="connsiteX1" fmla="*/ 15815 w 878457"/>
                <a:gd name="connsiteY1" fmla="*/ 86264 h 564312"/>
                <a:gd name="connsiteX2" fmla="*/ 102080 w 878457"/>
                <a:gd name="connsiteY2" fmla="*/ 232913 h 564312"/>
                <a:gd name="connsiteX3" fmla="*/ 497457 w 878457"/>
                <a:gd name="connsiteY3" fmla="*/ 409754 h 564312"/>
                <a:gd name="connsiteX4" fmla="*/ 878457 w 878457"/>
                <a:gd name="connsiteY4" fmla="*/ 562155 h 564312"/>
                <a:gd name="connsiteX0" fmla="*/ 7189 w 878457"/>
                <a:gd name="connsiteY0" fmla="*/ 0 h 562155"/>
                <a:gd name="connsiteX1" fmla="*/ 15815 w 878457"/>
                <a:gd name="connsiteY1" fmla="*/ 86264 h 562155"/>
                <a:gd name="connsiteX2" fmla="*/ 102080 w 878457"/>
                <a:gd name="connsiteY2" fmla="*/ 232913 h 562155"/>
                <a:gd name="connsiteX3" fmla="*/ 497457 w 878457"/>
                <a:gd name="connsiteY3" fmla="*/ 409754 h 562155"/>
                <a:gd name="connsiteX4" fmla="*/ 878457 w 878457"/>
                <a:gd name="connsiteY4" fmla="*/ 562155 h 562155"/>
                <a:gd name="connsiteX0" fmla="*/ 3094 w 1242852"/>
                <a:gd name="connsiteY0" fmla="*/ 0 h 835111"/>
                <a:gd name="connsiteX1" fmla="*/ 11720 w 1242852"/>
                <a:gd name="connsiteY1" fmla="*/ 86264 h 835111"/>
                <a:gd name="connsiteX2" fmla="*/ 97985 w 1242852"/>
                <a:gd name="connsiteY2" fmla="*/ 232913 h 835111"/>
                <a:gd name="connsiteX3" fmla="*/ 493362 w 1242852"/>
                <a:gd name="connsiteY3" fmla="*/ 409754 h 835111"/>
                <a:gd name="connsiteX4" fmla="*/ 1242852 w 1242852"/>
                <a:gd name="connsiteY4" fmla="*/ 835111 h 835111"/>
                <a:gd name="connsiteX0" fmla="*/ 3094 w 1242852"/>
                <a:gd name="connsiteY0" fmla="*/ 0 h 835111"/>
                <a:gd name="connsiteX1" fmla="*/ 11720 w 1242852"/>
                <a:gd name="connsiteY1" fmla="*/ 86264 h 835111"/>
                <a:gd name="connsiteX2" fmla="*/ 97985 w 1242852"/>
                <a:gd name="connsiteY2" fmla="*/ 232913 h 835111"/>
                <a:gd name="connsiteX3" fmla="*/ 493362 w 1242852"/>
                <a:gd name="connsiteY3" fmla="*/ 559879 h 835111"/>
                <a:gd name="connsiteX4" fmla="*/ 1242852 w 1242852"/>
                <a:gd name="connsiteY4" fmla="*/ 835111 h 83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2852" h="835111">
                  <a:moveTo>
                    <a:pt x="3094" y="0"/>
                  </a:moveTo>
                  <a:cubicBezTo>
                    <a:pt x="-501" y="23722"/>
                    <a:pt x="-4095" y="47445"/>
                    <a:pt x="11720" y="86264"/>
                  </a:cubicBezTo>
                  <a:cubicBezTo>
                    <a:pt x="27535" y="125083"/>
                    <a:pt x="17711" y="153977"/>
                    <a:pt x="97985" y="232913"/>
                  </a:cubicBezTo>
                  <a:cubicBezTo>
                    <a:pt x="178259" y="311849"/>
                    <a:pt x="363966" y="505005"/>
                    <a:pt x="493362" y="559879"/>
                  </a:cubicBezTo>
                  <a:cubicBezTo>
                    <a:pt x="622758" y="614753"/>
                    <a:pt x="1096203" y="740940"/>
                    <a:pt x="1242852" y="835111"/>
                  </a:cubicBezTo>
                </a:path>
              </a:pathLst>
            </a:custGeom>
            <a:ln w="22225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6391239" y="6489047"/>
            <a:ext cx="189257" cy="18925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368191" y="5603544"/>
            <a:ext cx="189257" cy="18925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369792" y="4687543"/>
            <a:ext cx="189257" cy="18925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301391" y="2667000"/>
            <a:ext cx="189257" cy="18925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846392" y="6193185"/>
            <a:ext cx="5341942" cy="419695"/>
            <a:chOff x="846392" y="6193185"/>
            <a:chExt cx="5341942" cy="419695"/>
          </a:xfrm>
        </p:grpSpPr>
        <p:sp>
          <p:nvSpPr>
            <p:cNvPr id="44" name="Oval 43"/>
            <p:cNvSpPr/>
            <p:nvPr/>
          </p:nvSpPr>
          <p:spPr>
            <a:xfrm>
              <a:off x="846392" y="6323757"/>
              <a:ext cx="189257" cy="18925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43000" y="6193185"/>
              <a:ext cx="5045334" cy="419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b="1" dirty="0" smtClean="0">
                  <a:solidFill>
                    <a:srgbClr val="C00000"/>
                  </a:solidFill>
                </a:rPr>
                <a:t>Absorbable </a:t>
              </a:r>
              <a:r>
                <a:rPr lang="en-US" sz="2400" b="1" dirty="0">
                  <a:solidFill>
                    <a:srgbClr val="C00000"/>
                  </a:solidFill>
                </a:rPr>
                <a:t>monosaccharides</a:t>
              </a:r>
              <a:endParaRPr lang="en-US" sz="2400" b="1" dirty="0" smtClean="0">
                <a:solidFill>
                  <a:srgbClr val="C00000"/>
                </a:solidFill>
              </a:endParaRPr>
            </a:p>
          </p:txBody>
        </p:sp>
      </p:grpSp>
      <p:sp>
        <p:nvSpPr>
          <p:cNvPr id="45" name="Freeform 44"/>
          <p:cNvSpPr/>
          <p:nvPr/>
        </p:nvSpPr>
        <p:spPr>
          <a:xfrm>
            <a:off x="6362131" y="3052910"/>
            <a:ext cx="2283729" cy="794384"/>
          </a:xfrm>
          <a:custGeom>
            <a:avLst/>
            <a:gdLst>
              <a:gd name="connsiteX0" fmla="*/ 1621766 w 1997016"/>
              <a:gd name="connsiteY0" fmla="*/ 786442 h 800819"/>
              <a:gd name="connsiteX1" fmla="*/ 1828800 w 1997016"/>
              <a:gd name="connsiteY1" fmla="*/ 786442 h 800819"/>
              <a:gd name="connsiteX2" fmla="*/ 1923691 w 1997016"/>
              <a:gd name="connsiteY2" fmla="*/ 700178 h 800819"/>
              <a:gd name="connsiteX3" fmla="*/ 1984076 w 1997016"/>
              <a:gd name="connsiteY3" fmla="*/ 432759 h 800819"/>
              <a:gd name="connsiteX4" fmla="*/ 1846053 w 1997016"/>
              <a:gd name="connsiteY4" fmla="*/ 165340 h 800819"/>
              <a:gd name="connsiteX5" fmla="*/ 1293963 w 1997016"/>
              <a:gd name="connsiteY5" fmla="*/ 70450 h 800819"/>
              <a:gd name="connsiteX6" fmla="*/ 828136 w 1997016"/>
              <a:gd name="connsiteY6" fmla="*/ 27318 h 800819"/>
              <a:gd name="connsiteX7" fmla="*/ 301925 w 1997016"/>
              <a:gd name="connsiteY7" fmla="*/ 1438 h 800819"/>
              <a:gd name="connsiteX8" fmla="*/ 0 w 1997016"/>
              <a:gd name="connsiteY8" fmla="*/ 18691 h 800819"/>
              <a:gd name="connsiteX0" fmla="*/ 1728158 w 2103408"/>
              <a:gd name="connsiteY0" fmla="*/ 790994 h 805371"/>
              <a:gd name="connsiteX1" fmla="*/ 1935192 w 2103408"/>
              <a:gd name="connsiteY1" fmla="*/ 790994 h 805371"/>
              <a:gd name="connsiteX2" fmla="*/ 2030083 w 2103408"/>
              <a:gd name="connsiteY2" fmla="*/ 704730 h 805371"/>
              <a:gd name="connsiteX3" fmla="*/ 2090468 w 2103408"/>
              <a:gd name="connsiteY3" fmla="*/ 437311 h 805371"/>
              <a:gd name="connsiteX4" fmla="*/ 1952445 w 2103408"/>
              <a:gd name="connsiteY4" fmla="*/ 169892 h 805371"/>
              <a:gd name="connsiteX5" fmla="*/ 1400355 w 2103408"/>
              <a:gd name="connsiteY5" fmla="*/ 75002 h 805371"/>
              <a:gd name="connsiteX6" fmla="*/ 934528 w 2103408"/>
              <a:gd name="connsiteY6" fmla="*/ 31870 h 805371"/>
              <a:gd name="connsiteX7" fmla="*/ 408317 w 2103408"/>
              <a:gd name="connsiteY7" fmla="*/ 5990 h 805371"/>
              <a:gd name="connsiteX8" fmla="*/ 0 w 2103408"/>
              <a:gd name="connsiteY8" fmla="*/ 67813 h 805371"/>
              <a:gd name="connsiteX0" fmla="*/ 1919226 w 2283729"/>
              <a:gd name="connsiteY0" fmla="*/ 786084 h 794384"/>
              <a:gd name="connsiteX1" fmla="*/ 2126260 w 2283729"/>
              <a:gd name="connsiteY1" fmla="*/ 786084 h 794384"/>
              <a:gd name="connsiteX2" fmla="*/ 2221151 w 2283729"/>
              <a:gd name="connsiteY2" fmla="*/ 699820 h 794384"/>
              <a:gd name="connsiteX3" fmla="*/ 2281536 w 2283729"/>
              <a:gd name="connsiteY3" fmla="*/ 432401 h 794384"/>
              <a:gd name="connsiteX4" fmla="*/ 2143513 w 2283729"/>
              <a:gd name="connsiteY4" fmla="*/ 164982 h 794384"/>
              <a:gd name="connsiteX5" fmla="*/ 1591423 w 2283729"/>
              <a:gd name="connsiteY5" fmla="*/ 70092 h 794384"/>
              <a:gd name="connsiteX6" fmla="*/ 1125596 w 2283729"/>
              <a:gd name="connsiteY6" fmla="*/ 26960 h 794384"/>
              <a:gd name="connsiteX7" fmla="*/ 599385 w 2283729"/>
              <a:gd name="connsiteY7" fmla="*/ 1080 h 794384"/>
              <a:gd name="connsiteX8" fmla="*/ 0 w 2283729"/>
              <a:gd name="connsiteY8" fmla="*/ 35607 h 79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3729" h="794384">
                <a:moveTo>
                  <a:pt x="1919226" y="786084"/>
                </a:moveTo>
                <a:cubicBezTo>
                  <a:pt x="1997582" y="793272"/>
                  <a:pt x="2075939" y="800461"/>
                  <a:pt x="2126260" y="786084"/>
                </a:cubicBezTo>
                <a:cubicBezTo>
                  <a:pt x="2176581" y="771707"/>
                  <a:pt x="2195272" y="758767"/>
                  <a:pt x="2221151" y="699820"/>
                </a:cubicBezTo>
                <a:cubicBezTo>
                  <a:pt x="2247030" y="640873"/>
                  <a:pt x="2294476" y="521541"/>
                  <a:pt x="2281536" y="432401"/>
                </a:cubicBezTo>
                <a:cubicBezTo>
                  <a:pt x="2268596" y="343261"/>
                  <a:pt x="2258532" y="225367"/>
                  <a:pt x="2143513" y="164982"/>
                </a:cubicBezTo>
                <a:cubicBezTo>
                  <a:pt x="2028494" y="104597"/>
                  <a:pt x="1761076" y="93096"/>
                  <a:pt x="1591423" y="70092"/>
                </a:cubicBezTo>
                <a:cubicBezTo>
                  <a:pt x="1421770" y="47088"/>
                  <a:pt x="1290936" y="38462"/>
                  <a:pt x="1125596" y="26960"/>
                </a:cubicBezTo>
                <a:cubicBezTo>
                  <a:pt x="960256" y="15458"/>
                  <a:pt x="755140" y="-4910"/>
                  <a:pt x="599385" y="1080"/>
                </a:cubicBezTo>
                <a:cubicBezTo>
                  <a:pt x="443630" y="7070"/>
                  <a:pt x="81951" y="26261"/>
                  <a:pt x="0" y="35607"/>
                </a:cubicBezTo>
              </a:path>
            </a:pathLst>
          </a:custGeom>
          <a:noFill/>
          <a:ln w="2222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CHO Digestion and Absorption</a:t>
            </a:r>
            <a:br>
              <a:rPr lang="en-US" sz="3200" dirty="0" smtClean="0"/>
            </a:br>
            <a:r>
              <a:rPr lang="en-US" sz="2700" dirty="0" smtClean="0"/>
              <a:t>Villus Enterocytes Disaccharide Digestion and Absorption</a:t>
            </a:r>
            <a:endParaRPr lang="en-US" sz="2700" dirty="0"/>
          </a:p>
        </p:txBody>
      </p:sp>
      <p:grpSp>
        <p:nvGrpSpPr>
          <p:cNvPr id="2" name="Group 5"/>
          <p:cNvGrpSpPr/>
          <p:nvPr/>
        </p:nvGrpSpPr>
        <p:grpSpPr>
          <a:xfrm>
            <a:off x="167514" y="687388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787" y="1371600"/>
            <a:ext cx="7288213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781800" y="16002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Sucrose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1828800"/>
            <a:ext cx="914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Sucrase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31358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fructose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33644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cytosol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77000" y="32766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43800" y="1558504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2547670"/>
            <a:ext cx="152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Brush boarder membrane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3800" y="3962400"/>
            <a:ext cx="914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Lactose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24800" y="571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cytosol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29400" y="57150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5600" y="547747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glucose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galactose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29600" y="1905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GLUT5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8511787" y="2359729"/>
            <a:ext cx="482284" cy="13225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-381000" y="51816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0"/>
            <a:ext cx="4419600" cy="51054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Disaccharide digestion by brush boarder enzymes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Sucrase – sucrose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Lactase – lactose </a:t>
            </a:r>
          </a:p>
          <a:p>
            <a:r>
              <a:rPr lang="en-US" sz="3000" dirty="0" smtClean="0"/>
              <a:t>Uptake is rate-limiting step for products of sucrose</a:t>
            </a:r>
          </a:p>
          <a:p>
            <a:r>
              <a:rPr lang="en-US" sz="3000" dirty="0" smtClean="0"/>
              <a:t>Lactase activity can be rate-limiting for lactose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Declines with development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Glucose inhibits</a:t>
            </a:r>
          </a:p>
          <a:p>
            <a:r>
              <a:rPr lang="en-US" dirty="0" smtClean="0"/>
              <a:t>Basolateral membrane – GLUT2 and -5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31242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glucose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213896" y="3132826"/>
            <a:ext cx="2701504" cy="457200"/>
            <a:chOff x="6213896" y="3132826"/>
            <a:chExt cx="2701504" cy="457200"/>
          </a:xfrm>
        </p:grpSpPr>
        <p:sp>
          <p:nvSpPr>
            <p:cNvPr id="27" name="Oval 26"/>
            <p:cNvSpPr/>
            <p:nvPr/>
          </p:nvSpPr>
          <p:spPr>
            <a:xfrm>
              <a:off x="6213896" y="3140018"/>
              <a:ext cx="914400" cy="381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924800" y="3132826"/>
              <a:ext cx="990600" cy="4572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2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CHO Digestion and Absorption</a:t>
            </a:r>
            <a:br>
              <a:rPr lang="en-US" sz="3200" dirty="0" smtClean="0"/>
            </a:br>
            <a:r>
              <a:rPr lang="en-US" sz="3200" dirty="0" smtClean="0"/>
              <a:t>Developmental Effects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Brush boarder enzymes in place before birth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Pancreatic amylase </a:t>
            </a:r>
            <a:r>
              <a:rPr lang="en-US" dirty="0" smtClean="0"/>
              <a:t>low in infants (increases gradually over the first year) – importance of salivary amylase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Lactase</a:t>
            </a:r>
            <a:r>
              <a:rPr lang="en-US" dirty="0" smtClean="0"/>
              <a:t> declines after weaning</a:t>
            </a:r>
          </a:p>
          <a:p>
            <a:r>
              <a:rPr lang="en-US" dirty="0" smtClean="0"/>
              <a:t>Diet plays a role for expression of both enzymes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167514" y="687388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21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CHO Digestion and Absorption</a:t>
            </a:r>
            <a:br>
              <a:rPr lang="en-US" sz="3200" dirty="0" smtClean="0"/>
            </a:br>
            <a:r>
              <a:rPr lang="en-US" sz="3200" dirty="0" smtClean="0"/>
              <a:t>Regulation of CHO Digestive Enzymes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Short-term – digestive state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Enzymes degraded by pancreatic proteases at the end of each meal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True of other brush boarder digestive enzymes,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e.g. proteases</a:t>
            </a:r>
          </a:p>
          <a:p>
            <a:r>
              <a:rPr lang="en-US" dirty="0" smtClean="0"/>
              <a:t>Long-term – dietary regulation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Hydrolases, transporters and amylase adjust to changes in CHO in diet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Insulin suppress synthesis of these enzymes</a:t>
            </a:r>
          </a:p>
          <a:p>
            <a:pPr lvl="2"/>
            <a:r>
              <a:rPr lang="en-US" dirty="0" smtClean="0"/>
              <a:t>Increased in Type 1 diabetes mellitus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167514" y="992188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3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Protein Digestion and Absorption</a:t>
            </a:r>
            <a:br>
              <a:rPr lang="en-US" sz="3200" dirty="0" smtClean="0"/>
            </a:br>
            <a:r>
              <a:rPr lang="en-US" sz="3200" dirty="0" smtClean="0"/>
              <a:t>Protein Assimilation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Comparisons to CHO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Similarities </a:t>
            </a:r>
          </a:p>
          <a:p>
            <a:pPr lvl="2"/>
            <a:r>
              <a:rPr lang="en-US" dirty="0" smtClean="0"/>
              <a:t>Requires luminal and brush boarder enzymes</a:t>
            </a:r>
          </a:p>
          <a:p>
            <a:pPr lvl="2"/>
            <a:r>
              <a:rPr lang="en-US" dirty="0" smtClean="0"/>
              <a:t>Requires specific apical membrane transports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Differences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Proteins </a:t>
            </a:r>
            <a:r>
              <a:rPr lang="en-US" dirty="0" smtClean="0"/>
              <a:t>requires broader spectrum of peptidases and transporters</a:t>
            </a:r>
          </a:p>
          <a:p>
            <a:pPr lvl="3"/>
            <a:r>
              <a:rPr lang="en-US" dirty="0" smtClean="0"/>
              <a:t>20 </a:t>
            </a:r>
            <a:r>
              <a:rPr lang="en-US" dirty="0" err="1" smtClean="0"/>
              <a:t>a.a</a:t>
            </a:r>
            <a:r>
              <a:rPr lang="en-US" dirty="0" smtClean="0"/>
              <a:t>. represent more diverse set of substrates than the 3 monosaccharides</a:t>
            </a:r>
          </a:p>
          <a:p>
            <a:pPr lvl="2"/>
            <a:r>
              <a:rPr lang="en-US" dirty="0" smtClean="0"/>
              <a:t>Enterocytes capable of transporting </a:t>
            </a:r>
            <a:r>
              <a:rPr lang="en-US" dirty="0" err="1" smtClean="0">
                <a:solidFill>
                  <a:srgbClr val="C00000"/>
                </a:solidFill>
              </a:rPr>
              <a:t>oligomers</a:t>
            </a:r>
            <a:r>
              <a:rPr lang="en-US" dirty="0" smtClean="0"/>
              <a:t> (</a:t>
            </a:r>
            <a:r>
              <a:rPr lang="en-US" dirty="0" err="1" smtClean="0"/>
              <a:t>di</a:t>
            </a:r>
            <a:r>
              <a:rPr lang="en-US" dirty="0" smtClean="0"/>
              <a:t>-, tri- &amp; perhaps tetra-peptides)</a:t>
            </a:r>
          </a:p>
          <a:p>
            <a:pPr lvl="2"/>
            <a:r>
              <a:rPr lang="en-US" dirty="0" smtClean="0"/>
              <a:t>Final stage of </a:t>
            </a:r>
            <a:r>
              <a:rPr lang="en-US" dirty="0" smtClean="0">
                <a:solidFill>
                  <a:srgbClr val="C00000"/>
                </a:solidFill>
              </a:rPr>
              <a:t>protein</a:t>
            </a:r>
            <a:r>
              <a:rPr lang="en-US" dirty="0" smtClean="0"/>
              <a:t> digestion takes place in the cytosol of enterocytes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167514" y="687388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7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CHO and Protein Digestion and Absorption</a:t>
            </a:r>
            <a:br>
              <a:rPr lang="en-US" sz="3200" dirty="0" smtClean="0"/>
            </a:br>
            <a:r>
              <a:rPr lang="en-US" sz="3200" dirty="0" smtClean="0"/>
              <a:t>Lecture 6: Objectives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8763000" cy="5562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mechanisms and regulation of water and electrolyte secretion and absorption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Understand the barriers to assimilate dietary water-soluble carboydrates and proteins  into the body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Describe dietary sources of carbohydrate, pathways of digestion and absorption of CHO polymers, dietary disaccharides and monosaccharides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Compare protein digestion and absorption with CHO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Describe protein digestion and absorption, and the importance of dietary essential amino acids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pathways leading to absorption of vitamin C and vitamin B</a:t>
            </a:r>
            <a:r>
              <a:rPr lang="en-US" baseline="-25000" dirty="0" smtClean="0"/>
              <a:t>12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167514" y="611188"/>
            <a:ext cx="7604886" cy="1065212"/>
            <a:chOff x="167514" y="481459"/>
            <a:chExt cx="7604886" cy="1065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3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Ins and Outs of Water Along the GI Tract</a:t>
            </a:r>
            <a:endParaRPr lang="en-US" dirty="0"/>
          </a:p>
        </p:txBody>
      </p:sp>
      <p:pic>
        <p:nvPicPr>
          <p:cNvPr id="4" name="Picture 14" descr="15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142999"/>
            <a:ext cx="5029200" cy="556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67514" y="661510"/>
            <a:ext cx="7604886" cy="1065212"/>
            <a:chOff x="167514" y="481459"/>
            <a:chExt cx="7604886" cy="1065212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7244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 ~ 8,200 ml/day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Ingested ~1,200 ml/day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Secreted via salivary glands, gastric, pancreas,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liver and intestines ~ 7,000 ml/day</a:t>
            </a:r>
          </a:p>
          <a:p>
            <a:r>
              <a:rPr lang="en-US" dirty="0" smtClean="0"/>
              <a:t>Outs ~ 8,200 ml/day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Absorbed by small intestines and colon ~8,100 ml/day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Excreted in feces ~100 ml/day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800" y="1676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1500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23738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2000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5800" y="3212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500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8600" y="4191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1500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4583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1500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3810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6700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51932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1400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781800" y="4614182"/>
            <a:ext cx="2438400" cy="7424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86400" y="3810000"/>
            <a:ext cx="10668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114800" y="5181600"/>
            <a:ext cx="25908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660033"/>
                </a:solidFill>
              </a:rPr>
              <a:t>Postprandial and </a:t>
            </a:r>
            <a:r>
              <a:rPr lang="en-US" sz="2800" dirty="0" err="1" smtClean="0">
                <a:solidFill>
                  <a:srgbClr val="660033"/>
                </a:solidFill>
              </a:rPr>
              <a:t>Interdigestive</a:t>
            </a:r>
            <a:r>
              <a:rPr lang="en-US" sz="2800" dirty="0" smtClean="0">
                <a:solidFill>
                  <a:srgbClr val="660033"/>
                </a:solidFill>
              </a:rPr>
              <a:t> Period</a:t>
            </a:r>
            <a:br>
              <a:rPr lang="en-US" sz="2800" dirty="0" smtClean="0">
                <a:solidFill>
                  <a:srgbClr val="660033"/>
                </a:solidFill>
              </a:rPr>
            </a:br>
            <a:r>
              <a:rPr lang="en-US" sz="2800" dirty="0" smtClean="0">
                <a:solidFill>
                  <a:srgbClr val="660033"/>
                </a:solidFill>
              </a:rPr>
              <a:t>Secretion and Absorption of Water</a:t>
            </a:r>
            <a:endParaRPr lang="en-US" sz="3200" dirty="0">
              <a:solidFill>
                <a:srgbClr val="6600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514" y="415246"/>
            <a:ext cx="7604886" cy="1065212"/>
            <a:chOff x="167514" y="481459"/>
            <a:chExt cx="7604886" cy="106521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58950"/>
            <a:ext cx="4810125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191000" y="2057400"/>
            <a:ext cx="12192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0075" y="1752600"/>
            <a:ext cx="473392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0437"/>
            <a:ext cx="8915400" cy="58975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Water transported passively in response to osmotic gradients created by electrolyte and/or nutrient transport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/>
              <a:t>Postprandial period – Absorption predominates over secretion</a:t>
            </a:r>
          </a:p>
          <a:p>
            <a:pPr lvl="1"/>
            <a:r>
              <a:rPr lang="en-US" sz="2400" b="1" dirty="0">
                <a:solidFill>
                  <a:srgbClr val="0000FF"/>
                </a:solidFill>
              </a:rPr>
              <a:t>Fluid absorption passively driven by electrolyte and nutrient absorption</a:t>
            </a:r>
          </a:p>
          <a:p>
            <a:r>
              <a:rPr lang="en-US" sz="2800" dirty="0" err="1"/>
              <a:t>Interdigestive</a:t>
            </a:r>
            <a:r>
              <a:rPr lang="en-US" sz="2800" dirty="0"/>
              <a:t> period – Secretion matched to absorption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Absorption predominates secretion </a:t>
            </a:r>
            <a:r>
              <a:rPr lang="en-US" sz="2800" b="1" dirty="0" smtClean="0">
                <a:solidFill>
                  <a:srgbClr val="C00000"/>
                </a:solidFill>
              </a:rPr>
              <a:t>regulated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2209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*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7096" y="342794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*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Location of Water Secretion and Absorption</a:t>
            </a:r>
            <a:endParaRPr lang="en-US" sz="36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138711"/>
            <a:ext cx="5105400" cy="617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167514" y="533400"/>
            <a:ext cx="7604886" cy="1065212"/>
            <a:chOff x="167514" y="481459"/>
            <a:chExt cx="7604886" cy="1065212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62400" y="3657600"/>
            <a:ext cx="5334000" cy="3886200"/>
            <a:chOff x="5410200" y="3505200"/>
            <a:chExt cx="4876800" cy="3886200"/>
          </a:xfrm>
          <a:solidFill>
            <a:schemeClr val="bg1"/>
          </a:solidFill>
        </p:grpSpPr>
        <p:sp>
          <p:nvSpPr>
            <p:cNvPr id="8" name="Rectangle 7"/>
            <p:cNvSpPr/>
            <p:nvPr/>
          </p:nvSpPr>
          <p:spPr>
            <a:xfrm>
              <a:off x="5410200" y="3810000"/>
              <a:ext cx="4876800" cy="3581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77000" y="3505200"/>
              <a:ext cx="533400" cy="4968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077200" cy="5638800"/>
          </a:xfrm>
        </p:spPr>
        <p:txBody>
          <a:bodyPr>
            <a:normAutofit/>
          </a:bodyPr>
          <a:lstStyle/>
          <a:p>
            <a:r>
              <a:rPr lang="en-US" dirty="0"/>
              <a:t>Absorption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Villi epithelial cells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Follows Na</a:t>
            </a:r>
            <a:r>
              <a:rPr lang="en-US" baseline="30000" dirty="0">
                <a:solidFill>
                  <a:srgbClr val="C00000"/>
                </a:solidFill>
              </a:rPr>
              <a:t>+</a:t>
            </a:r>
            <a:r>
              <a:rPr lang="en-US" dirty="0">
                <a:solidFill>
                  <a:srgbClr val="C00000"/>
                </a:solidFill>
              </a:rPr>
              <a:t> coupled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nutrient </a:t>
            </a:r>
            <a:r>
              <a:rPr lang="en-US" dirty="0">
                <a:solidFill>
                  <a:srgbClr val="C00000"/>
                </a:solidFill>
              </a:rPr>
              <a:t>transport</a:t>
            </a:r>
          </a:p>
          <a:p>
            <a:r>
              <a:rPr lang="en-US" dirty="0" smtClean="0"/>
              <a:t>Water Secretion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Crypt </a:t>
            </a:r>
            <a:r>
              <a:rPr lang="en-US" dirty="0" err="1">
                <a:solidFill>
                  <a:srgbClr val="C00000"/>
                </a:solidFill>
              </a:rPr>
              <a:t>epitheial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cells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 Follows Cl</a:t>
            </a:r>
            <a:r>
              <a:rPr lang="en-US" baseline="30000" dirty="0" smtClean="0">
                <a:solidFill>
                  <a:srgbClr val="C00000"/>
                </a:solidFill>
              </a:rPr>
              <a:t>-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HCO</a:t>
            </a:r>
            <a:r>
              <a:rPr lang="en-US" baseline="-25000" dirty="0" smtClean="0">
                <a:solidFill>
                  <a:srgbClr val="C00000"/>
                </a:solidFill>
              </a:rPr>
              <a:t>3</a:t>
            </a:r>
            <a:r>
              <a:rPr lang="en-US" baseline="30000" dirty="0" smtClean="0">
                <a:solidFill>
                  <a:srgbClr val="C00000"/>
                </a:solidFill>
              </a:rPr>
              <a:t>-</a:t>
            </a:r>
          </a:p>
          <a:p>
            <a:r>
              <a:rPr lang="en-US" dirty="0" smtClean="0"/>
              <a:t>Digestive phase</a:t>
            </a:r>
          </a:p>
          <a:p>
            <a:pPr lvl="1"/>
            <a:r>
              <a:rPr lang="en-US" dirty="0" smtClean="0"/>
              <a:t>Postprandial phase – regulated independently</a:t>
            </a:r>
          </a:p>
          <a:p>
            <a:pPr lvl="1"/>
            <a:r>
              <a:rPr lang="en-US" dirty="0" smtClean="0"/>
              <a:t>Interdigestive phase – in balance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86400" y="3617913"/>
            <a:ext cx="609600" cy="649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744687" y="1513116"/>
            <a:ext cx="1883228" cy="1306306"/>
          </a:xfrm>
          <a:custGeom>
            <a:avLst/>
            <a:gdLst>
              <a:gd name="connsiteX0" fmla="*/ 0 w 1382485"/>
              <a:gd name="connsiteY0" fmla="*/ 1458685 h 1467537"/>
              <a:gd name="connsiteX1" fmla="*/ 544285 w 1382485"/>
              <a:gd name="connsiteY1" fmla="*/ 1447800 h 1467537"/>
              <a:gd name="connsiteX2" fmla="*/ 772885 w 1382485"/>
              <a:gd name="connsiteY2" fmla="*/ 1284514 h 1467537"/>
              <a:gd name="connsiteX3" fmla="*/ 794657 w 1382485"/>
              <a:gd name="connsiteY3" fmla="*/ 326571 h 1467537"/>
              <a:gd name="connsiteX4" fmla="*/ 936171 w 1382485"/>
              <a:gd name="connsiteY4" fmla="*/ 76200 h 1467537"/>
              <a:gd name="connsiteX5" fmla="*/ 1382485 w 1382485"/>
              <a:gd name="connsiteY5" fmla="*/ 0 h 1467537"/>
              <a:gd name="connsiteX0" fmla="*/ 0 w 1883228"/>
              <a:gd name="connsiteY0" fmla="*/ 1386367 h 1395219"/>
              <a:gd name="connsiteX1" fmla="*/ 544285 w 1883228"/>
              <a:gd name="connsiteY1" fmla="*/ 1375482 h 1395219"/>
              <a:gd name="connsiteX2" fmla="*/ 772885 w 1883228"/>
              <a:gd name="connsiteY2" fmla="*/ 1212196 h 1395219"/>
              <a:gd name="connsiteX3" fmla="*/ 794657 w 1883228"/>
              <a:gd name="connsiteY3" fmla="*/ 254253 h 1395219"/>
              <a:gd name="connsiteX4" fmla="*/ 936171 w 1883228"/>
              <a:gd name="connsiteY4" fmla="*/ 3882 h 1395219"/>
              <a:gd name="connsiteX5" fmla="*/ 1883228 w 1883228"/>
              <a:gd name="connsiteY5" fmla="*/ 90968 h 1395219"/>
              <a:gd name="connsiteX0" fmla="*/ 0 w 1883228"/>
              <a:gd name="connsiteY0" fmla="*/ 1403164 h 1412016"/>
              <a:gd name="connsiteX1" fmla="*/ 544285 w 1883228"/>
              <a:gd name="connsiteY1" fmla="*/ 1392279 h 1412016"/>
              <a:gd name="connsiteX2" fmla="*/ 772885 w 1883228"/>
              <a:gd name="connsiteY2" fmla="*/ 1228993 h 1412016"/>
              <a:gd name="connsiteX3" fmla="*/ 794657 w 1883228"/>
              <a:gd name="connsiteY3" fmla="*/ 586736 h 1412016"/>
              <a:gd name="connsiteX4" fmla="*/ 936171 w 1883228"/>
              <a:gd name="connsiteY4" fmla="*/ 20679 h 1412016"/>
              <a:gd name="connsiteX5" fmla="*/ 1883228 w 1883228"/>
              <a:gd name="connsiteY5" fmla="*/ 107765 h 1412016"/>
              <a:gd name="connsiteX0" fmla="*/ 0 w 1883228"/>
              <a:gd name="connsiteY0" fmla="*/ 1295399 h 1304251"/>
              <a:gd name="connsiteX1" fmla="*/ 544285 w 1883228"/>
              <a:gd name="connsiteY1" fmla="*/ 1284514 h 1304251"/>
              <a:gd name="connsiteX2" fmla="*/ 772885 w 1883228"/>
              <a:gd name="connsiteY2" fmla="*/ 1121228 h 1304251"/>
              <a:gd name="connsiteX3" fmla="*/ 794657 w 1883228"/>
              <a:gd name="connsiteY3" fmla="*/ 478971 h 1304251"/>
              <a:gd name="connsiteX4" fmla="*/ 936171 w 1883228"/>
              <a:gd name="connsiteY4" fmla="*/ 76200 h 1304251"/>
              <a:gd name="connsiteX5" fmla="*/ 1883228 w 1883228"/>
              <a:gd name="connsiteY5" fmla="*/ 0 h 1304251"/>
              <a:gd name="connsiteX0" fmla="*/ 0 w 1883228"/>
              <a:gd name="connsiteY0" fmla="*/ 1295399 h 1304251"/>
              <a:gd name="connsiteX1" fmla="*/ 544285 w 1883228"/>
              <a:gd name="connsiteY1" fmla="*/ 1284514 h 1304251"/>
              <a:gd name="connsiteX2" fmla="*/ 772885 w 1883228"/>
              <a:gd name="connsiteY2" fmla="*/ 1121228 h 1304251"/>
              <a:gd name="connsiteX3" fmla="*/ 794657 w 1883228"/>
              <a:gd name="connsiteY3" fmla="*/ 478971 h 1304251"/>
              <a:gd name="connsiteX4" fmla="*/ 936171 w 1883228"/>
              <a:gd name="connsiteY4" fmla="*/ 76200 h 1304251"/>
              <a:gd name="connsiteX5" fmla="*/ 1883228 w 1883228"/>
              <a:gd name="connsiteY5" fmla="*/ 0 h 1304251"/>
              <a:gd name="connsiteX0" fmla="*/ 0 w 1883228"/>
              <a:gd name="connsiteY0" fmla="*/ 1295399 h 1304924"/>
              <a:gd name="connsiteX1" fmla="*/ 544285 w 1883228"/>
              <a:gd name="connsiteY1" fmla="*/ 1284514 h 1304924"/>
              <a:gd name="connsiteX2" fmla="*/ 740228 w 1883228"/>
              <a:gd name="connsiteY2" fmla="*/ 1110342 h 1304924"/>
              <a:gd name="connsiteX3" fmla="*/ 794657 w 1883228"/>
              <a:gd name="connsiteY3" fmla="*/ 478971 h 1304924"/>
              <a:gd name="connsiteX4" fmla="*/ 936171 w 1883228"/>
              <a:gd name="connsiteY4" fmla="*/ 76200 h 1304924"/>
              <a:gd name="connsiteX5" fmla="*/ 1883228 w 1883228"/>
              <a:gd name="connsiteY5" fmla="*/ 0 h 1304924"/>
              <a:gd name="connsiteX0" fmla="*/ 0 w 1883228"/>
              <a:gd name="connsiteY0" fmla="*/ 1295399 h 1300656"/>
              <a:gd name="connsiteX1" fmla="*/ 522513 w 1883228"/>
              <a:gd name="connsiteY1" fmla="*/ 1273628 h 1300656"/>
              <a:gd name="connsiteX2" fmla="*/ 740228 w 1883228"/>
              <a:gd name="connsiteY2" fmla="*/ 1110342 h 1300656"/>
              <a:gd name="connsiteX3" fmla="*/ 794657 w 1883228"/>
              <a:gd name="connsiteY3" fmla="*/ 478971 h 1300656"/>
              <a:gd name="connsiteX4" fmla="*/ 936171 w 1883228"/>
              <a:gd name="connsiteY4" fmla="*/ 76200 h 1300656"/>
              <a:gd name="connsiteX5" fmla="*/ 1883228 w 1883228"/>
              <a:gd name="connsiteY5" fmla="*/ 0 h 1300656"/>
              <a:gd name="connsiteX0" fmla="*/ 0 w 1883228"/>
              <a:gd name="connsiteY0" fmla="*/ 1295399 h 1306306"/>
              <a:gd name="connsiteX1" fmla="*/ 522513 w 1883228"/>
              <a:gd name="connsiteY1" fmla="*/ 1273628 h 1306306"/>
              <a:gd name="connsiteX2" fmla="*/ 729343 w 1883228"/>
              <a:gd name="connsiteY2" fmla="*/ 1001485 h 1306306"/>
              <a:gd name="connsiteX3" fmla="*/ 794657 w 1883228"/>
              <a:gd name="connsiteY3" fmla="*/ 478971 h 1306306"/>
              <a:gd name="connsiteX4" fmla="*/ 936171 w 1883228"/>
              <a:gd name="connsiteY4" fmla="*/ 76200 h 1306306"/>
              <a:gd name="connsiteX5" fmla="*/ 1883228 w 1883228"/>
              <a:gd name="connsiteY5" fmla="*/ 0 h 1306306"/>
              <a:gd name="connsiteX0" fmla="*/ 0 w 1883228"/>
              <a:gd name="connsiteY0" fmla="*/ 1295399 h 1306306"/>
              <a:gd name="connsiteX1" fmla="*/ 522513 w 1883228"/>
              <a:gd name="connsiteY1" fmla="*/ 1273628 h 1306306"/>
              <a:gd name="connsiteX2" fmla="*/ 729343 w 1883228"/>
              <a:gd name="connsiteY2" fmla="*/ 1001485 h 1306306"/>
              <a:gd name="connsiteX3" fmla="*/ 794657 w 1883228"/>
              <a:gd name="connsiteY3" fmla="*/ 478971 h 1306306"/>
              <a:gd name="connsiteX4" fmla="*/ 936171 w 1883228"/>
              <a:gd name="connsiteY4" fmla="*/ 76200 h 1306306"/>
              <a:gd name="connsiteX5" fmla="*/ 1883228 w 1883228"/>
              <a:gd name="connsiteY5" fmla="*/ 0 h 130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3228" h="1306306">
                <a:moveTo>
                  <a:pt x="0" y="1295399"/>
                </a:moveTo>
                <a:cubicBezTo>
                  <a:pt x="207735" y="1304470"/>
                  <a:pt x="400956" y="1322614"/>
                  <a:pt x="522513" y="1273628"/>
                </a:cubicBezTo>
                <a:cubicBezTo>
                  <a:pt x="644070" y="1224642"/>
                  <a:pt x="694872" y="1155699"/>
                  <a:pt x="729343" y="1001485"/>
                </a:cubicBezTo>
                <a:cubicBezTo>
                  <a:pt x="763814" y="847271"/>
                  <a:pt x="760186" y="633185"/>
                  <a:pt x="794657" y="478971"/>
                </a:cubicBezTo>
                <a:cubicBezTo>
                  <a:pt x="829128" y="324757"/>
                  <a:pt x="754743" y="156029"/>
                  <a:pt x="936171" y="76200"/>
                </a:cubicBezTo>
                <a:cubicBezTo>
                  <a:pt x="1117600" y="-3629"/>
                  <a:pt x="1709056" y="10885"/>
                  <a:pt x="1883228" y="0"/>
                </a:cubicBezTo>
              </a:path>
            </a:pathLst>
          </a:custGeom>
          <a:noFill/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897087" y="3504851"/>
            <a:ext cx="2242457" cy="914748"/>
          </a:xfrm>
          <a:custGeom>
            <a:avLst/>
            <a:gdLst>
              <a:gd name="connsiteX0" fmla="*/ 0 w 1382485"/>
              <a:gd name="connsiteY0" fmla="*/ 1458685 h 1467537"/>
              <a:gd name="connsiteX1" fmla="*/ 544285 w 1382485"/>
              <a:gd name="connsiteY1" fmla="*/ 1447800 h 1467537"/>
              <a:gd name="connsiteX2" fmla="*/ 772885 w 1382485"/>
              <a:gd name="connsiteY2" fmla="*/ 1284514 h 1467537"/>
              <a:gd name="connsiteX3" fmla="*/ 794657 w 1382485"/>
              <a:gd name="connsiteY3" fmla="*/ 326571 h 1467537"/>
              <a:gd name="connsiteX4" fmla="*/ 936171 w 1382485"/>
              <a:gd name="connsiteY4" fmla="*/ 76200 h 1467537"/>
              <a:gd name="connsiteX5" fmla="*/ 1382485 w 1382485"/>
              <a:gd name="connsiteY5" fmla="*/ 0 h 1467537"/>
              <a:gd name="connsiteX0" fmla="*/ 0 w 1883228"/>
              <a:gd name="connsiteY0" fmla="*/ 1386367 h 1395219"/>
              <a:gd name="connsiteX1" fmla="*/ 544285 w 1883228"/>
              <a:gd name="connsiteY1" fmla="*/ 1375482 h 1395219"/>
              <a:gd name="connsiteX2" fmla="*/ 772885 w 1883228"/>
              <a:gd name="connsiteY2" fmla="*/ 1212196 h 1395219"/>
              <a:gd name="connsiteX3" fmla="*/ 794657 w 1883228"/>
              <a:gd name="connsiteY3" fmla="*/ 254253 h 1395219"/>
              <a:gd name="connsiteX4" fmla="*/ 936171 w 1883228"/>
              <a:gd name="connsiteY4" fmla="*/ 3882 h 1395219"/>
              <a:gd name="connsiteX5" fmla="*/ 1883228 w 1883228"/>
              <a:gd name="connsiteY5" fmla="*/ 90968 h 1395219"/>
              <a:gd name="connsiteX0" fmla="*/ 0 w 1883228"/>
              <a:gd name="connsiteY0" fmla="*/ 1403164 h 1412016"/>
              <a:gd name="connsiteX1" fmla="*/ 544285 w 1883228"/>
              <a:gd name="connsiteY1" fmla="*/ 1392279 h 1412016"/>
              <a:gd name="connsiteX2" fmla="*/ 772885 w 1883228"/>
              <a:gd name="connsiteY2" fmla="*/ 1228993 h 1412016"/>
              <a:gd name="connsiteX3" fmla="*/ 794657 w 1883228"/>
              <a:gd name="connsiteY3" fmla="*/ 586736 h 1412016"/>
              <a:gd name="connsiteX4" fmla="*/ 936171 w 1883228"/>
              <a:gd name="connsiteY4" fmla="*/ 20679 h 1412016"/>
              <a:gd name="connsiteX5" fmla="*/ 1883228 w 1883228"/>
              <a:gd name="connsiteY5" fmla="*/ 107765 h 1412016"/>
              <a:gd name="connsiteX0" fmla="*/ 0 w 1883228"/>
              <a:gd name="connsiteY0" fmla="*/ 1295399 h 1304251"/>
              <a:gd name="connsiteX1" fmla="*/ 544285 w 1883228"/>
              <a:gd name="connsiteY1" fmla="*/ 1284514 h 1304251"/>
              <a:gd name="connsiteX2" fmla="*/ 772885 w 1883228"/>
              <a:gd name="connsiteY2" fmla="*/ 1121228 h 1304251"/>
              <a:gd name="connsiteX3" fmla="*/ 794657 w 1883228"/>
              <a:gd name="connsiteY3" fmla="*/ 478971 h 1304251"/>
              <a:gd name="connsiteX4" fmla="*/ 936171 w 1883228"/>
              <a:gd name="connsiteY4" fmla="*/ 76200 h 1304251"/>
              <a:gd name="connsiteX5" fmla="*/ 1883228 w 1883228"/>
              <a:gd name="connsiteY5" fmla="*/ 0 h 1304251"/>
              <a:gd name="connsiteX0" fmla="*/ 0 w 1883228"/>
              <a:gd name="connsiteY0" fmla="*/ 1295399 h 1304251"/>
              <a:gd name="connsiteX1" fmla="*/ 544285 w 1883228"/>
              <a:gd name="connsiteY1" fmla="*/ 1284514 h 1304251"/>
              <a:gd name="connsiteX2" fmla="*/ 772885 w 1883228"/>
              <a:gd name="connsiteY2" fmla="*/ 1121228 h 1304251"/>
              <a:gd name="connsiteX3" fmla="*/ 794657 w 1883228"/>
              <a:gd name="connsiteY3" fmla="*/ 478971 h 1304251"/>
              <a:gd name="connsiteX4" fmla="*/ 936171 w 1883228"/>
              <a:gd name="connsiteY4" fmla="*/ 76200 h 1304251"/>
              <a:gd name="connsiteX5" fmla="*/ 1883228 w 1883228"/>
              <a:gd name="connsiteY5" fmla="*/ 0 h 1304251"/>
              <a:gd name="connsiteX0" fmla="*/ 0 w 1883228"/>
              <a:gd name="connsiteY0" fmla="*/ 1295399 h 1304924"/>
              <a:gd name="connsiteX1" fmla="*/ 544285 w 1883228"/>
              <a:gd name="connsiteY1" fmla="*/ 1284514 h 1304924"/>
              <a:gd name="connsiteX2" fmla="*/ 740228 w 1883228"/>
              <a:gd name="connsiteY2" fmla="*/ 1110342 h 1304924"/>
              <a:gd name="connsiteX3" fmla="*/ 794657 w 1883228"/>
              <a:gd name="connsiteY3" fmla="*/ 478971 h 1304924"/>
              <a:gd name="connsiteX4" fmla="*/ 936171 w 1883228"/>
              <a:gd name="connsiteY4" fmla="*/ 76200 h 1304924"/>
              <a:gd name="connsiteX5" fmla="*/ 1883228 w 1883228"/>
              <a:gd name="connsiteY5" fmla="*/ 0 h 1304924"/>
              <a:gd name="connsiteX0" fmla="*/ 0 w 1883228"/>
              <a:gd name="connsiteY0" fmla="*/ 1295399 h 1300656"/>
              <a:gd name="connsiteX1" fmla="*/ 522513 w 1883228"/>
              <a:gd name="connsiteY1" fmla="*/ 1273628 h 1300656"/>
              <a:gd name="connsiteX2" fmla="*/ 740228 w 1883228"/>
              <a:gd name="connsiteY2" fmla="*/ 1110342 h 1300656"/>
              <a:gd name="connsiteX3" fmla="*/ 794657 w 1883228"/>
              <a:gd name="connsiteY3" fmla="*/ 478971 h 1300656"/>
              <a:gd name="connsiteX4" fmla="*/ 936171 w 1883228"/>
              <a:gd name="connsiteY4" fmla="*/ 76200 h 1300656"/>
              <a:gd name="connsiteX5" fmla="*/ 1883228 w 1883228"/>
              <a:gd name="connsiteY5" fmla="*/ 0 h 1300656"/>
              <a:gd name="connsiteX0" fmla="*/ 0 w 1883228"/>
              <a:gd name="connsiteY0" fmla="*/ 1295399 h 1306306"/>
              <a:gd name="connsiteX1" fmla="*/ 522513 w 1883228"/>
              <a:gd name="connsiteY1" fmla="*/ 1273628 h 1306306"/>
              <a:gd name="connsiteX2" fmla="*/ 729343 w 1883228"/>
              <a:gd name="connsiteY2" fmla="*/ 1001485 h 1306306"/>
              <a:gd name="connsiteX3" fmla="*/ 794657 w 1883228"/>
              <a:gd name="connsiteY3" fmla="*/ 478971 h 1306306"/>
              <a:gd name="connsiteX4" fmla="*/ 936171 w 1883228"/>
              <a:gd name="connsiteY4" fmla="*/ 76200 h 1306306"/>
              <a:gd name="connsiteX5" fmla="*/ 1883228 w 1883228"/>
              <a:gd name="connsiteY5" fmla="*/ 0 h 1306306"/>
              <a:gd name="connsiteX0" fmla="*/ 0 w 1883228"/>
              <a:gd name="connsiteY0" fmla="*/ 1295399 h 1306306"/>
              <a:gd name="connsiteX1" fmla="*/ 522513 w 1883228"/>
              <a:gd name="connsiteY1" fmla="*/ 1273628 h 1306306"/>
              <a:gd name="connsiteX2" fmla="*/ 729343 w 1883228"/>
              <a:gd name="connsiteY2" fmla="*/ 1001485 h 1306306"/>
              <a:gd name="connsiteX3" fmla="*/ 794657 w 1883228"/>
              <a:gd name="connsiteY3" fmla="*/ 478971 h 1306306"/>
              <a:gd name="connsiteX4" fmla="*/ 936171 w 1883228"/>
              <a:gd name="connsiteY4" fmla="*/ 76200 h 1306306"/>
              <a:gd name="connsiteX5" fmla="*/ 1883228 w 1883228"/>
              <a:gd name="connsiteY5" fmla="*/ 0 h 1306306"/>
              <a:gd name="connsiteX0" fmla="*/ 0 w 2242457"/>
              <a:gd name="connsiteY0" fmla="*/ 1219224 h 1230131"/>
              <a:gd name="connsiteX1" fmla="*/ 522513 w 2242457"/>
              <a:gd name="connsiteY1" fmla="*/ 1197453 h 1230131"/>
              <a:gd name="connsiteX2" fmla="*/ 729343 w 2242457"/>
              <a:gd name="connsiteY2" fmla="*/ 925310 h 1230131"/>
              <a:gd name="connsiteX3" fmla="*/ 794657 w 2242457"/>
              <a:gd name="connsiteY3" fmla="*/ 402796 h 1230131"/>
              <a:gd name="connsiteX4" fmla="*/ 936171 w 2242457"/>
              <a:gd name="connsiteY4" fmla="*/ 25 h 1230131"/>
              <a:gd name="connsiteX5" fmla="*/ 2242457 w 2242457"/>
              <a:gd name="connsiteY5" fmla="*/ 381025 h 1230131"/>
              <a:gd name="connsiteX0" fmla="*/ 0 w 2242457"/>
              <a:gd name="connsiteY0" fmla="*/ 1221382 h 1232289"/>
              <a:gd name="connsiteX1" fmla="*/ 522513 w 2242457"/>
              <a:gd name="connsiteY1" fmla="*/ 1199611 h 1232289"/>
              <a:gd name="connsiteX2" fmla="*/ 729343 w 2242457"/>
              <a:gd name="connsiteY2" fmla="*/ 927468 h 1232289"/>
              <a:gd name="connsiteX3" fmla="*/ 794657 w 2242457"/>
              <a:gd name="connsiteY3" fmla="*/ 600897 h 1232289"/>
              <a:gd name="connsiteX4" fmla="*/ 936171 w 2242457"/>
              <a:gd name="connsiteY4" fmla="*/ 2183 h 1232289"/>
              <a:gd name="connsiteX5" fmla="*/ 2242457 w 2242457"/>
              <a:gd name="connsiteY5" fmla="*/ 383183 h 1232289"/>
              <a:gd name="connsiteX0" fmla="*/ 0 w 2242457"/>
              <a:gd name="connsiteY0" fmla="*/ 1221382 h 1232289"/>
              <a:gd name="connsiteX1" fmla="*/ 522513 w 2242457"/>
              <a:gd name="connsiteY1" fmla="*/ 1199611 h 1232289"/>
              <a:gd name="connsiteX2" fmla="*/ 729343 w 2242457"/>
              <a:gd name="connsiteY2" fmla="*/ 927468 h 1232289"/>
              <a:gd name="connsiteX3" fmla="*/ 936171 w 2242457"/>
              <a:gd name="connsiteY3" fmla="*/ 2183 h 1232289"/>
              <a:gd name="connsiteX4" fmla="*/ 2242457 w 2242457"/>
              <a:gd name="connsiteY4" fmla="*/ 383183 h 1232289"/>
              <a:gd name="connsiteX0" fmla="*/ 0 w 2242457"/>
              <a:gd name="connsiteY0" fmla="*/ 890361 h 901268"/>
              <a:gd name="connsiteX1" fmla="*/ 522513 w 2242457"/>
              <a:gd name="connsiteY1" fmla="*/ 868590 h 901268"/>
              <a:gd name="connsiteX2" fmla="*/ 729343 w 2242457"/>
              <a:gd name="connsiteY2" fmla="*/ 596447 h 901268"/>
              <a:gd name="connsiteX3" fmla="*/ 1001485 w 2242457"/>
              <a:gd name="connsiteY3" fmla="*/ 8619 h 901268"/>
              <a:gd name="connsiteX4" fmla="*/ 2242457 w 2242457"/>
              <a:gd name="connsiteY4" fmla="*/ 52162 h 901268"/>
              <a:gd name="connsiteX0" fmla="*/ 0 w 2242457"/>
              <a:gd name="connsiteY0" fmla="*/ 930164 h 941071"/>
              <a:gd name="connsiteX1" fmla="*/ 522513 w 2242457"/>
              <a:gd name="connsiteY1" fmla="*/ 908393 h 941071"/>
              <a:gd name="connsiteX2" fmla="*/ 729343 w 2242457"/>
              <a:gd name="connsiteY2" fmla="*/ 636250 h 941071"/>
              <a:gd name="connsiteX3" fmla="*/ 1001485 w 2242457"/>
              <a:gd name="connsiteY3" fmla="*/ 48422 h 941071"/>
              <a:gd name="connsiteX4" fmla="*/ 2242457 w 2242457"/>
              <a:gd name="connsiteY4" fmla="*/ 91965 h 941071"/>
              <a:gd name="connsiteX0" fmla="*/ 0 w 2242457"/>
              <a:gd name="connsiteY0" fmla="*/ 911718 h 922625"/>
              <a:gd name="connsiteX1" fmla="*/ 522513 w 2242457"/>
              <a:gd name="connsiteY1" fmla="*/ 889947 h 922625"/>
              <a:gd name="connsiteX2" fmla="*/ 729343 w 2242457"/>
              <a:gd name="connsiteY2" fmla="*/ 617804 h 922625"/>
              <a:gd name="connsiteX3" fmla="*/ 1001485 w 2242457"/>
              <a:gd name="connsiteY3" fmla="*/ 29976 h 922625"/>
              <a:gd name="connsiteX4" fmla="*/ 2242457 w 2242457"/>
              <a:gd name="connsiteY4" fmla="*/ 73519 h 922625"/>
              <a:gd name="connsiteX0" fmla="*/ 0 w 2242457"/>
              <a:gd name="connsiteY0" fmla="*/ 914748 h 914748"/>
              <a:gd name="connsiteX1" fmla="*/ 522513 w 2242457"/>
              <a:gd name="connsiteY1" fmla="*/ 892977 h 914748"/>
              <a:gd name="connsiteX2" fmla="*/ 805543 w 2242457"/>
              <a:gd name="connsiteY2" fmla="*/ 664377 h 914748"/>
              <a:gd name="connsiteX3" fmla="*/ 1001485 w 2242457"/>
              <a:gd name="connsiteY3" fmla="*/ 33006 h 914748"/>
              <a:gd name="connsiteX4" fmla="*/ 2242457 w 2242457"/>
              <a:gd name="connsiteY4" fmla="*/ 76549 h 91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457" h="914748">
                <a:moveTo>
                  <a:pt x="0" y="914748"/>
                </a:moveTo>
                <a:lnTo>
                  <a:pt x="522513" y="892977"/>
                </a:lnTo>
                <a:cubicBezTo>
                  <a:pt x="656770" y="851249"/>
                  <a:pt x="725714" y="807705"/>
                  <a:pt x="805543" y="664377"/>
                </a:cubicBezTo>
                <a:cubicBezTo>
                  <a:pt x="885372" y="521049"/>
                  <a:pt x="761999" y="130977"/>
                  <a:pt x="1001485" y="33006"/>
                </a:cubicBezTo>
                <a:cubicBezTo>
                  <a:pt x="1240971" y="-64965"/>
                  <a:pt x="2068285" y="87434"/>
                  <a:pt x="2242457" y="76549"/>
                </a:cubicBezTo>
              </a:path>
            </a:pathLst>
          </a:custGeom>
          <a:noFill/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Cellular Basis of Water Absorption: Osmotic Gradient Created by Electrolyte and Nutrient Absorption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67514" y="611188"/>
            <a:ext cx="7604886" cy="1065212"/>
            <a:chOff x="167514" y="481459"/>
            <a:chExt cx="7604886" cy="1065212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8" name="Picture 7" descr="glu coupled sodium absorp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4000" y="1905000"/>
            <a:ext cx="5080000" cy="3848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2600" y="58409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Duggan et al JAMA 291: 2628, 2004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38862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coupled nutrient absorption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Glucose-coupled sodium absorption</a:t>
            </a:r>
          </a:p>
          <a:p>
            <a:pPr lvl="2"/>
            <a:r>
              <a:rPr lang="en-US" dirty="0" err="1" smtClean="0">
                <a:solidFill>
                  <a:srgbClr val="0000FF"/>
                </a:solidFill>
              </a:rPr>
              <a:t>Galactose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</a:rPr>
              <a:t>Specific amino acids similar to glucose</a:t>
            </a:r>
          </a:p>
          <a:p>
            <a:r>
              <a:rPr lang="en-US" dirty="0"/>
              <a:t>Water </a:t>
            </a:r>
            <a:r>
              <a:rPr lang="en-US" dirty="0" smtClean="0"/>
              <a:t>follows</a:t>
            </a:r>
          </a:p>
          <a:p>
            <a:pPr lvl="1"/>
            <a:r>
              <a:rPr lang="en-US" dirty="0" err="1">
                <a:solidFill>
                  <a:srgbClr val="0000FF"/>
                </a:solidFill>
              </a:rPr>
              <a:t>T</a:t>
            </a:r>
            <a:r>
              <a:rPr lang="en-US" dirty="0" err="1" smtClean="0">
                <a:solidFill>
                  <a:srgbClr val="0000FF"/>
                </a:solidFill>
              </a:rPr>
              <a:t>ranscellular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Paracellular</a:t>
            </a:r>
            <a:r>
              <a:rPr lang="en-US" dirty="0" smtClean="0">
                <a:solidFill>
                  <a:srgbClr val="0000FF"/>
                </a:solidFill>
              </a:rPr>
              <a:t> with anions (</a:t>
            </a:r>
            <a:r>
              <a:rPr lang="en-US" dirty="0" err="1" smtClean="0">
                <a:solidFill>
                  <a:srgbClr val="0000FF"/>
                </a:solidFill>
              </a:rPr>
              <a:t>Cl</a:t>
            </a:r>
            <a:r>
              <a:rPr lang="en-US" baseline="30000" dirty="0" smtClean="0">
                <a:solidFill>
                  <a:srgbClr val="0000FF"/>
                </a:solidFill>
              </a:rPr>
              <a:t>-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4901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Cl</a:t>
            </a:r>
            <a:r>
              <a:rPr lang="en-US" sz="3200" b="1" baseline="30000" dirty="0" smtClean="0">
                <a:solidFill>
                  <a:srgbClr val="0000FF"/>
                </a:solidFill>
              </a:rPr>
              <a:t>-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29200" y="2590800"/>
            <a:ext cx="1295400" cy="1066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86600" y="3581400"/>
            <a:ext cx="1447800" cy="121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1371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Small intestine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918346" y="3941929"/>
            <a:ext cx="2211869" cy="1528797"/>
          </a:xfrm>
          <a:custGeom>
            <a:avLst/>
            <a:gdLst>
              <a:gd name="connsiteX0" fmla="*/ 0 w 1382485"/>
              <a:gd name="connsiteY0" fmla="*/ 1458685 h 1467537"/>
              <a:gd name="connsiteX1" fmla="*/ 544285 w 1382485"/>
              <a:gd name="connsiteY1" fmla="*/ 1447800 h 1467537"/>
              <a:gd name="connsiteX2" fmla="*/ 772885 w 1382485"/>
              <a:gd name="connsiteY2" fmla="*/ 1284514 h 1467537"/>
              <a:gd name="connsiteX3" fmla="*/ 794657 w 1382485"/>
              <a:gd name="connsiteY3" fmla="*/ 326571 h 1467537"/>
              <a:gd name="connsiteX4" fmla="*/ 936171 w 1382485"/>
              <a:gd name="connsiteY4" fmla="*/ 76200 h 1467537"/>
              <a:gd name="connsiteX5" fmla="*/ 1382485 w 1382485"/>
              <a:gd name="connsiteY5" fmla="*/ 0 h 1467537"/>
              <a:gd name="connsiteX0" fmla="*/ 0 w 1883228"/>
              <a:gd name="connsiteY0" fmla="*/ 1386367 h 1395219"/>
              <a:gd name="connsiteX1" fmla="*/ 544285 w 1883228"/>
              <a:gd name="connsiteY1" fmla="*/ 1375482 h 1395219"/>
              <a:gd name="connsiteX2" fmla="*/ 772885 w 1883228"/>
              <a:gd name="connsiteY2" fmla="*/ 1212196 h 1395219"/>
              <a:gd name="connsiteX3" fmla="*/ 794657 w 1883228"/>
              <a:gd name="connsiteY3" fmla="*/ 254253 h 1395219"/>
              <a:gd name="connsiteX4" fmla="*/ 936171 w 1883228"/>
              <a:gd name="connsiteY4" fmla="*/ 3882 h 1395219"/>
              <a:gd name="connsiteX5" fmla="*/ 1883228 w 1883228"/>
              <a:gd name="connsiteY5" fmla="*/ 90968 h 1395219"/>
              <a:gd name="connsiteX0" fmla="*/ 0 w 1883228"/>
              <a:gd name="connsiteY0" fmla="*/ 1403164 h 1412016"/>
              <a:gd name="connsiteX1" fmla="*/ 544285 w 1883228"/>
              <a:gd name="connsiteY1" fmla="*/ 1392279 h 1412016"/>
              <a:gd name="connsiteX2" fmla="*/ 772885 w 1883228"/>
              <a:gd name="connsiteY2" fmla="*/ 1228993 h 1412016"/>
              <a:gd name="connsiteX3" fmla="*/ 794657 w 1883228"/>
              <a:gd name="connsiteY3" fmla="*/ 586736 h 1412016"/>
              <a:gd name="connsiteX4" fmla="*/ 936171 w 1883228"/>
              <a:gd name="connsiteY4" fmla="*/ 20679 h 1412016"/>
              <a:gd name="connsiteX5" fmla="*/ 1883228 w 1883228"/>
              <a:gd name="connsiteY5" fmla="*/ 107765 h 1412016"/>
              <a:gd name="connsiteX0" fmla="*/ 0 w 1883228"/>
              <a:gd name="connsiteY0" fmla="*/ 1295399 h 1304251"/>
              <a:gd name="connsiteX1" fmla="*/ 544285 w 1883228"/>
              <a:gd name="connsiteY1" fmla="*/ 1284514 h 1304251"/>
              <a:gd name="connsiteX2" fmla="*/ 772885 w 1883228"/>
              <a:gd name="connsiteY2" fmla="*/ 1121228 h 1304251"/>
              <a:gd name="connsiteX3" fmla="*/ 794657 w 1883228"/>
              <a:gd name="connsiteY3" fmla="*/ 478971 h 1304251"/>
              <a:gd name="connsiteX4" fmla="*/ 936171 w 1883228"/>
              <a:gd name="connsiteY4" fmla="*/ 76200 h 1304251"/>
              <a:gd name="connsiteX5" fmla="*/ 1883228 w 1883228"/>
              <a:gd name="connsiteY5" fmla="*/ 0 h 1304251"/>
              <a:gd name="connsiteX0" fmla="*/ 0 w 1883228"/>
              <a:gd name="connsiteY0" fmla="*/ 1295399 h 1304251"/>
              <a:gd name="connsiteX1" fmla="*/ 544285 w 1883228"/>
              <a:gd name="connsiteY1" fmla="*/ 1284514 h 1304251"/>
              <a:gd name="connsiteX2" fmla="*/ 772885 w 1883228"/>
              <a:gd name="connsiteY2" fmla="*/ 1121228 h 1304251"/>
              <a:gd name="connsiteX3" fmla="*/ 794657 w 1883228"/>
              <a:gd name="connsiteY3" fmla="*/ 478971 h 1304251"/>
              <a:gd name="connsiteX4" fmla="*/ 936171 w 1883228"/>
              <a:gd name="connsiteY4" fmla="*/ 76200 h 1304251"/>
              <a:gd name="connsiteX5" fmla="*/ 1883228 w 1883228"/>
              <a:gd name="connsiteY5" fmla="*/ 0 h 1304251"/>
              <a:gd name="connsiteX0" fmla="*/ 0 w 1883228"/>
              <a:gd name="connsiteY0" fmla="*/ 1295399 h 1304924"/>
              <a:gd name="connsiteX1" fmla="*/ 544285 w 1883228"/>
              <a:gd name="connsiteY1" fmla="*/ 1284514 h 1304924"/>
              <a:gd name="connsiteX2" fmla="*/ 740228 w 1883228"/>
              <a:gd name="connsiteY2" fmla="*/ 1110342 h 1304924"/>
              <a:gd name="connsiteX3" fmla="*/ 794657 w 1883228"/>
              <a:gd name="connsiteY3" fmla="*/ 478971 h 1304924"/>
              <a:gd name="connsiteX4" fmla="*/ 936171 w 1883228"/>
              <a:gd name="connsiteY4" fmla="*/ 76200 h 1304924"/>
              <a:gd name="connsiteX5" fmla="*/ 1883228 w 1883228"/>
              <a:gd name="connsiteY5" fmla="*/ 0 h 1304924"/>
              <a:gd name="connsiteX0" fmla="*/ 0 w 1883228"/>
              <a:gd name="connsiteY0" fmla="*/ 1295399 h 1300656"/>
              <a:gd name="connsiteX1" fmla="*/ 522513 w 1883228"/>
              <a:gd name="connsiteY1" fmla="*/ 1273628 h 1300656"/>
              <a:gd name="connsiteX2" fmla="*/ 740228 w 1883228"/>
              <a:gd name="connsiteY2" fmla="*/ 1110342 h 1300656"/>
              <a:gd name="connsiteX3" fmla="*/ 794657 w 1883228"/>
              <a:gd name="connsiteY3" fmla="*/ 478971 h 1300656"/>
              <a:gd name="connsiteX4" fmla="*/ 936171 w 1883228"/>
              <a:gd name="connsiteY4" fmla="*/ 76200 h 1300656"/>
              <a:gd name="connsiteX5" fmla="*/ 1883228 w 1883228"/>
              <a:gd name="connsiteY5" fmla="*/ 0 h 1300656"/>
              <a:gd name="connsiteX0" fmla="*/ 0 w 1883228"/>
              <a:gd name="connsiteY0" fmla="*/ 1295399 h 1306306"/>
              <a:gd name="connsiteX1" fmla="*/ 522513 w 1883228"/>
              <a:gd name="connsiteY1" fmla="*/ 1273628 h 1306306"/>
              <a:gd name="connsiteX2" fmla="*/ 729343 w 1883228"/>
              <a:gd name="connsiteY2" fmla="*/ 1001485 h 1306306"/>
              <a:gd name="connsiteX3" fmla="*/ 794657 w 1883228"/>
              <a:gd name="connsiteY3" fmla="*/ 478971 h 1306306"/>
              <a:gd name="connsiteX4" fmla="*/ 936171 w 1883228"/>
              <a:gd name="connsiteY4" fmla="*/ 76200 h 1306306"/>
              <a:gd name="connsiteX5" fmla="*/ 1883228 w 1883228"/>
              <a:gd name="connsiteY5" fmla="*/ 0 h 1306306"/>
              <a:gd name="connsiteX0" fmla="*/ 0 w 1883228"/>
              <a:gd name="connsiteY0" fmla="*/ 1295399 h 1306306"/>
              <a:gd name="connsiteX1" fmla="*/ 522513 w 1883228"/>
              <a:gd name="connsiteY1" fmla="*/ 1273628 h 1306306"/>
              <a:gd name="connsiteX2" fmla="*/ 729343 w 1883228"/>
              <a:gd name="connsiteY2" fmla="*/ 1001485 h 1306306"/>
              <a:gd name="connsiteX3" fmla="*/ 794657 w 1883228"/>
              <a:gd name="connsiteY3" fmla="*/ 478971 h 1306306"/>
              <a:gd name="connsiteX4" fmla="*/ 936171 w 1883228"/>
              <a:gd name="connsiteY4" fmla="*/ 76200 h 1306306"/>
              <a:gd name="connsiteX5" fmla="*/ 1883228 w 1883228"/>
              <a:gd name="connsiteY5" fmla="*/ 0 h 1306306"/>
              <a:gd name="connsiteX0" fmla="*/ 0 w 2538320"/>
              <a:gd name="connsiteY0" fmla="*/ 1228673 h 1239580"/>
              <a:gd name="connsiteX1" fmla="*/ 522513 w 2538320"/>
              <a:gd name="connsiteY1" fmla="*/ 1206902 h 1239580"/>
              <a:gd name="connsiteX2" fmla="*/ 729343 w 2538320"/>
              <a:gd name="connsiteY2" fmla="*/ 934759 h 1239580"/>
              <a:gd name="connsiteX3" fmla="*/ 794657 w 2538320"/>
              <a:gd name="connsiteY3" fmla="*/ 412245 h 1239580"/>
              <a:gd name="connsiteX4" fmla="*/ 936171 w 2538320"/>
              <a:gd name="connsiteY4" fmla="*/ 9474 h 1239580"/>
              <a:gd name="connsiteX5" fmla="*/ 2538320 w 2538320"/>
              <a:gd name="connsiteY5" fmla="*/ 370002 h 1239580"/>
              <a:gd name="connsiteX0" fmla="*/ 0 w 2538320"/>
              <a:gd name="connsiteY0" fmla="*/ 858671 h 869578"/>
              <a:gd name="connsiteX1" fmla="*/ 522513 w 2538320"/>
              <a:gd name="connsiteY1" fmla="*/ 836900 h 869578"/>
              <a:gd name="connsiteX2" fmla="*/ 729343 w 2538320"/>
              <a:gd name="connsiteY2" fmla="*/ 564757 h 869578"/>
              <a:gd name="connsiteX3" fmla="*/ 794657 w 2538320"/>
              <a:gd name="connsiteY3" fmla="*/ 42243 h 869578"/>
              <a:gd name="connsiteX4" fmla="*/ 2150821 w 2538320"/>
              <a:gd name="connsiteY4" fmla="*/ 581168 h 869578"/>
              <a:gd name="connsiteX5" fmla="*/ 2538320 w 2538320"/>
              <a:gd name="connsiteY5" fmla="*/ 0 h 869578"/>
              <a:gd name="connsiteX0" fmla="*/ 0 w 2538320"/>
              <a:gd name="connsiteY0" fmla="*/ 858671 h 1188665"/>
              <a:gd name="connsiteX1" fmla="*/ 522513 w 2538320"/>
              <a:gd name="connsiteY1" fmla="*/ 836900 h 1188665"/>
              <a:gd name="connsiteX2" fmla="*/ 729343 w 2538320"/>
              <a:gd name="connsiteY2" fmla="*/ 564757 h 1188665"/>
              <a:gd name="connsiteX3" fmla="*/ 1627171 w 2538320"/>
              <a:gd name="connsiteY3" fmla="*/ 1188655 h 1188665"/>
              <a:gd name="connsiteX4" fmla="*/ 2150821 w 2538320"/>
              <a:gd name="connsiteY4" fmla="*/ 581168 h 1188665"/>
              <a:gd name="connsiteX5" fmla="*/ 2538320 w 2538320"/>
              <a:gd name="connsiteY5" fmla="*/ 0 h 1188665"/>
              <a:gd name="connsiteX0" fmla="*/ 0 w 2538320"/>
              <a:gd name="connsiteY0" fmla="*/ 858671 h 1411620"/>
              <a:gd name="connsiteX1" fmla="*/ 522513 w 2538320"/>
              <a:gd name="connsiteY1" fmla="*/ 836900 h 1411620"/>
              <a:gd name="connsiteX2" fmla="*/ 1097833 w 2538320"/>
              <a:gd name="connsiteY2" fmla="*/ 1397271 h 1411620"/>
              <a:gd name="connsiteX3" fmla="*/ 1627171 w 2538320"/>
              <a:gd name="connsiteY3" fmla="*/ 1188655 h 1411620"/>
              <a:gd name="connsiteX4" fmla="*/ 2150821 w 2538320"/>
              <a:gd name="connsiteY4" fmla="*/ 581168 h 1411620"/>
              <a:gd name="connsiteX5" fmla="*/ 2538320 w 2538320"/>
              <a:gd name="connsiteY5" fmla="*/ 0 h 1411620"/>
              <a:gd name="connsiteX0" fmla="*/ 0 w 2538320"/>
              <a:gd name="connsiteY0" fmla="*/ 858671 h 1522214"/>
              <a:gd name="connsiteX1" fmla="*/ 754525 w 2538320"/>
              <a:gd name="connsiteY1" fmla="*/ 1491993 h 1522214"/>
              <a:gd name="connsiteX2" fmla="*/ 1097833 w 2538320"/>
              <a:gd name="connsiteY2" fmla="*/ 1397271 h 1522214"/>
              <a:gd name="connsiteX3" fmla="*/ 1627171 w 2538320"/>
              <a:gd name="connsiteY3" fmla="*/ 1188655 h 1522214"/>
              <a:gd name="connsiteX4" fmla="*/ 2150821 w 2538320"/>
              <a:gd name="connsiteY4" fmla="*/ 581168 h 1522214"/>
              <a:gd name="connsiteX5" fmla="*/ 2538320 w 2538320"/>
              <a:gd name="connsiteY5" fmla="*/ 0 h 1522214"/>
              <a:gd name="connsiteX0" fmla="*/ 0 w 2210774"/>
              <a:gd name="connsiteY0" fmla="*/ 1527411 h 1529454"/>
              <a:gd name="connsiteX1" fmla="*/ 426979 w 2210774"/>
              <a:gd name="connsiteY1" fmla="*/ 1491993 h 1529454"/>
              <a:gd name="connsiteX2" fmla="*/ 770287 w 2210774"/>
              <a:gd name="connsiteY2" fmla="*/ 1397271 h 1529454"/>
              <a:gd name="connsiteX3" fmla="*/ 1299625 w 2210774"/>
              <a:gd name="connsiteY3" fmla="*/ 1188655 h 1529454"/>
              <a:gd name="connsiteX4" fmla="*/ 1823275 w 2210774"/>
              <a:gd name="connsiteY4" fmla="*/ 581168 h 1529454"/>
              <a:gd name="connsiteX5" fmla="*/ 2210774 w 2210774"/>
              <a:gd name="connsiteY5" fmla="*/ 0 h 1529454"/>
              <a:gd name="connsiteX0" fmla="*/ 0 w 2210774"/>
              <a:gd name="connsiteY0" fmla="*/ 1527411 h 1529454"/>
              <a:gd name="connsiteX1" fmla="*/ 426979 w 2210774"/>
              <a:gd name="connsiteY1" fmla="*/ 1491993 h 1529454"/>
              <a:gd name="connsiteX2" fmla="*/ 770287 w 2210774"/>
              <a:gd name="connsiteY2" fmla="*/ 1397271 h 1529454"/>
              <a:gd name="connsiteX3" fmla="*/ 1299625 w 2210774"/>
              <a:gd name="connsiteY3" fmla="*/ 1188655 h 1529454"/>
              <a:gd name="connsiteX4" fmla="*/ 1946105 w 2210774"/>
              <a:gd name="connsiteY4" fmla="*/ 690350 h 1529454"/>
              <a:gd name="connsiteX5" fmla="*/ 2210774 w 2210774"/>
              <a:gd name="connsiteY5" fmla="*/ 0 h 1529454"/>
              <a:gd name="connsiteX0" fmla="*/ 0 w 2210774"/>
              <a:gd name="connsiteY0" fmla="*/ 1527411 h 1529454"/>
              <a:gd name="connsiteX1" fmla="*/ 426979 w 2210774"/>
              <a:gd name="connsiteY1" fmla="*/ 1491993 h 1529454"/>
              <a:gd name="connsiteX2" fmla="*/ 770287 w 2210774"/>
              <a:gd name="connsiteY2" fmla="*/ 1397271 h 1529454"/>
              <a:gd name="connsiteX3" fmla="*/ 1340568 w 2210774"/>
              <a:gd name="connsiteY3" fmla="*/ 1284190 h 1529454"/>
              <a:gd name="connsiteX4" fmla="*/ 1946105 w 2210774"/>
              <a:gd name="connsiteY4" fmla="*/ 690350 h 1529454"/>
              <a:gd name="connsiteX5" fmla="*/ 2210774 w 2210774"/>
              <a:gd name="connsiteY5" fmla="*/ 0 h 1529454"/>
              <a:gd name="connsiteX0" fmla="*/ 0 w 2210774"/>
              <a:gd name="connsiteY0" fmla="*/ 1527411 h 1594560"/>
              <a:gd name="connsiteX1" fmla="*/ 426979 w 2210774"/>
              <a:gd name="connsiteY1" fmla="*/ 1491993 h 1594560"/>
              <a:gd name="connsiteX2" fmla="*/ 824878 w 2210774"/>
              <a:gd name="connsiteY2" fmla="*/ 1588340 h 1594560"/>
              <a:gd name="connsiteX3" fmla="*/ 1340568 w 2210774"/>
              <a:gd name="connsiteY3" fmla="*/ 1284190 h 1594560"/>
              <a:gd name="connsiteX4" fmla="*/ 1946105 w 2210774"/>
              <a:gd name="connsiteY4" fmla="*/ 690350 h 1594560"/>
              <a:gd name="connsiteX5" fmla="*/ 2210774 w 2210774"/>
              <a:gd name="connsiteY5" fmla="*/ 0 h 1594560"/>
              <a:gd name="connsiteX0" fmla="*/ 0 w 2210774"/>
              <a:gd name="connsiteY0" fmla="*/ 1527411 h 1528781"/>
              <a:gd name="connsiteX1" fmla="*/ 426979 w 2210774"/>
              <a:gd name="connsiteY1" fmla="*/ 1491993 h 1528781"/>
              <a:gd name="connsiteX2" fmla="*/ 824878 w 2210774"/>
              <a:gd name="connsiteY2" fmla="*/ 1492805 h 1528781"/>
              <a:gd name="connsiteX3" fmla="*/ 1340568 w 2210774"/>
              <a:gd name="connsiteY3" fmla="*/ 1284190 h 1528781"/>
              <a:gd name="connsiteX4" fmla="*/ 1946105 w 2210774"/>
              <a:gd name="connsiteY4" fmla="*/ 690350 h 1528781"/>
              <a:gd name="connsiteX5" fmla="*/ 2210774 w 2210774"/>
              <a:gd name="connsiteY5" fmla="*/ 0 h 1528781"/>
              <a:gd name="connsiteX0" fmla="*/ 0 w 2210774"/>
              <a:gd name="connsiteY0" fmla="*/ 1527411 h 1529368"/>
              <a:gd name="connsiteX1" fmla="*/ 386036 w 2210774"/>
              <a:gd name="connsiteY1" fmla="*/ 1505641 h 1529368"/>
              <a:gd name="connsiteX2" fmla="*/ 824878 w 2210774"/>
              <a:gd name="connsiteY2" fmla="*/ 1492805 h 1529368"/>
              <a:gd name="connsiteX3" fmla="*/ 1340568 w 2210774"/>
              <a:gd name="connsiteY3" fmla="*/ 1284190 h 1529368"/>
              <a:gd name="connsiteX4" fmla="*/ 1946105 w 2210774"/>
              <a:gd name="connsiteY4" fmla="*/ 690350 h 1529368"/>
              <a:gd name="connsiteX5" fmla="*/ 2210774 w 2210774"/>
              <a:gd name="connsiteY5" fmla="*/ 0 h 1529368"/>
              <a:gd name="connsiteX0" fmla="*/ 0 w 2210774"/>
              <a:gd name="connsiteY0" fmla="*/ 1527411 h 1529368"/>
              <a:gd name="connsiteX1" fmla="*/ 386036 w 2210774"/>
              <a:gd name="connsiteY1" fmla="*/ 1505641 h 1529368"/>
              <a:gd name="connsiteX2" fmla="*/ 824878 w 2210774"/>
              <a:gd name="connsiteY2" fmla="*/ 1492805 h 1529368"/>
              <a:gd name="connsiteX3" fmla="*/ 1340568 w 2210774"/>
              <a:gd name="connsiteY3" fmla="*/ 1284190 h 1529368"/>
              <a:gd name="connsiteX4" fmla="*/ 1946105 w 2210774"/>
              <a:gd name="connsiteY4" fmla="*/ 690350 h 1529368"/>
              <a:gd name="connsiteX5" fmla="*/ 2210774 w 2210774"/>
              <a:gd name="connsiteY5" fmla="*/ 0 h 1529368"/>
              <a:gd name="connsiteX0" fmla="*/ 0 w 2212617"/>
              <a:gd name="connsiteY0" fmla="*/ 1527411 h 1529368"/>
              <a:gd name="connsiteX1" fmla="*/ 386036 w 2212617"/>
              <a:gd name="connsiteY1" fmla="*/ 1505641 h 1529368"/>
              <a:gd name="connsiteX2" fmla="*/ 824878 w 2212617"/>
              <a:gd name="connsiteY2" fmla="*/ 1492805 h 1529368"/>
              <a:gd name="connsiteX3" fmla="*/ 1340568 w 2212617"/>
              <a:gd name="connsiteY3" fmla="*/ 1284190 h 1529368"/>
              <a:gd name="connsiteX4" fmla="*/ 1946105 w 2212617"/>
              <a:gd name="connsiteY4" fmla="*/ 690350 h 1529368"/>
              <a:gd name="connsiteX5" fmla="*/ 2210774 w 2212617"/>
              <a:gd name="connsiteY5" fmla="*/ 0 h 1529368"/>
              <a:gd name="connsiteX0" fmla="*/ 0 w 2212147"/>
              <a:gd name="connsiteY0" fmla="*/ 1527411 h 1529368"/>
              <a:gd name="connsiteX1" fmla="*/ 386036 w 2212147"/>
              <a:gd name="connsiteY1" fmla="*/ 1505641 h 1529368"/>
              <a:gd name="connsiteX2" fmla="*/ 824878 w 2212147"/>
              <a:gd name="connsiteY2" fmla="*/ 1492805 h 1529368"/>
              <a:gd name="connsiteX3" fmla="*/ 1340568 w 2212147"/>
              <a:gd name="connsiteY3" fmla="*/ 1284190 h 1529368"/>
              <a:gd name="connsiteX4" fmla="*/ 1905162 w 2212147"/>
              <a:gd name="connsiteY4" fmla="*/ 785885 h 1529368"/>
              <a:gd name="connsiteX5" fmla="*/ 2210774 w 2212147"/>
              <a:gd name="connsiteY5" fmla="*/ 0 h 1529368"/>
              <a:gd name="connsiteX0" fmla="*/ 0 w 2212147"/>
              <a:gd name="connsiteY0" fmla="*/ 1527411 h 1529368"/>
              <a:gd name="connsiteX1" fmla="*/ 386036 w 2212147"/>
              <a:gd name="connsiteY1" fmla="*/ 1505641 h 1529368"/>
              <a:gd name="connsiteX2" fmla="*/ 824878 w 2212147"/>
              <a:gd name="connsiteY2" fmla="*/ 1492805 h 1529368"/>
              <a:gd name="connsiteX3" fmla="*/ 1340568 w 2212147"/>
              <a:gd name="connsiteY3" fmla="*/ 1284190 h 1529368"/>
              <a:gd name="connsiteX4" fmla="*/ 1905162 w 2212147"/>
              <a:gd name="connsiteY4" fmla="*/ 785885 h 1529368"/>
              <a:gd name="connsiteX5" fmla="*/ 2210774 w 2212147"/>
              <a:gd name="connsiteY5" fmla="*/ 0 h 1529368"/>
              <a:gd name="connsiteX0" fmla="*/ 0 w 2211869"/>
              <a:gd name="connsiteY0" fmla="*/ 1527411 h 1529368"/>
              <a:gd name="connsiteX1" fmla="*/ 386036 w 2211869"/>
              <a:gd name="connsiteY1" fmla="*/ 1505641 h 1529368"/>
              <a:gd name="connsiteX2" fmla="*/ 824878 w 2211869"/>
              <a:gd name="connsiteY2" fmla="*/ 1492805 h 1529368"/>
              <a:gd name="connsiteX3" fmla="*/ 1340568 w 2211869"/>
              <a:gd name="connsiteY3" fmla="*/ 1284190 h 1529368"/>
              <a:gd name="connsiteX4" fmla="*/ 1905162 w 2211869"/>
              <a:gd name="connsiteY4" fmla="*/ 785885 h 1529368"/>
              <a:gd name="connsiteX5" fmla="*/ 2210774 w 2211869"/>
              <a:gd name="connsiteY5" fmla="*/ 0 h 1529368"/>
              <a:gd name="connsiteX0" fmla="*/ 0 w 2211869"/>
              <a:gd name="connsiteY0" fmla="*/ 1527411 h 1528276"/>
              <a:gd name="connsiteX1" fmla="*/ 386036 w 2211869"/>
              <a:gd name="connsiteY1" fmla="*/ 1505641 h 1528276"/>
              <a:gd name="connsiteX2" fmla="*/ 824878 w 2211869"/>
              <a:gd name="connsiteY2" fmla="*/ 1492805 h 1528276"/>
              <a:gd name="connsiteX3" fmla="*/ 1340568 w 2211869"/>
              <a:gd name="connsiteY3" fmla="*/ 1284190 h 1528276"/>
              <a:gd name="connsiteX4" fmla="*/ 1905162 w 2211869"/>
              <a:gd name="connsiteY4" fmla="*/ 785885 h 1528276"/>
              <a:gd name="connsiteX5" fmla="*/ 2210774 w 2211869"/>
              <a:gd name="connsiteY5" fmla="*/ 0 h 1528276"/>
              <a:gd name="connsiteX0" fmla="*/ 0 w 2211869"/>
              <a:gd name="connsiteY0" fmla="*/ 1527411 h 1528797"/>
              <a:gd name="connsiteX1" fmla="*/ 386036 w 2211869"/>
              <a:gd name="connsiteY1" fmla="*/ 1505641 h 1528797"/>
              <a:gd name="connsiteX2" fmla="*/ 824878 w 2211869"/>
              <a:gd name="connsiteY2" fmla="*/ 1492805 h 1528797"/>
              <a:gd name="connsiteX3" fmla="*/ 1340568 w 2211869"/>
              <a:gd name="connsiteY3" fmla="*/ 1284190 h 1528797"/>
              <a:gd name="connsiteX4" fmla="*/ 1905162 w 2211869"/>
              <a:gd name="connsiteY4" fmla="*/ 785885 h 1528797"/>
              <a:gd name="connsiteX5" fmla="*/ 2210774 w 2211869"/>
              <a:gd name="connsiteY5" fmla="*/ 0 h 152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1869" h="1528797">
                <a:moveTo>
                  <a:pt x="0" y="1527411"/>
                </a:moveTo>
                <a:cubicBezTo>
                  <a:pt x="207735" y="1536482"/>
                  <a:pt x="248556" y="1497762"/>
                  <a:pt x="386036" y="1505641"/>
                </a:cubicBezTo>
                <a:cubicBezTo>
                  <a:pt x="523516" y="1513520"/>
                  <a:pt x="665789" y="1529713"/>
                  <a:pt x="824878" y="1492805"/>
                </a:cubicBezTo>
                <a:cubicBezTo>
                  <a:pt x="983967" y="1455897"/>
                  <a:pt x="1160521" y="1402010"/>
                  <a:pt x="1340568" y="1284190"/>
                </a:cubicBezTo>
                <a:cubicBezTo>
                  <a:pt x="1520615" y="1166370"/>
                  <a:pt x="1791972" y="961248"/>
                  <a:pt x="1905162" y="785885"/>
                </a:cubicBezTo>
                <a:cubicBezTo>
                  <a:pt x="2045648" y="665113"/>
                  <a:pt x="2227670" y="161010"/>
                  <a:pt x="2210774" y="0"/>
                </a:cubicBezTo>
              </a:path>
            </a:pathLst>
          </a:custGeom>
          <a:noFill/>
          <a:ln w="4762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743200" y="5628076"/>
            <a:ext cx="2383686" cy="783608"/>
          </a:xfrm>
          <a:custGeom>
            <a:avLst/>
            <a:gdLst>
              <a:gd name="connsiteX0" fmla="*/ 0 w 1382485"/>
              <a:gd name="connsiteY0" fmla="*/ 1458685 h 1467537"/>
              <a:gd name="connsiteX1" fmla="*/ 544285 w 1382485"/>
              <a:gd name="connsiteY1" fmla="*/ 1447800 h 1467537"/>
              <a:gd name="connsiteX2" fmla="*/ 772885 w 1382485"/>
              <a:gd name="connsiteY2" fmla="*/ 1284514 h 1467537"/>
              <a:gd name="connsiteX3" fmla="*/ 794657 w 1382485"/>
              <a:gd name="connsiteY3" fmla="*/ 326571 h 1467537"/>
              <a:gd name="connsiteX4" fmla="*/ 936171 w 1382485"/>
              <a:gd name="connsiteY4" fmla="*/ 76200 h 1467537"/>
              <a:gd name="connsiteX5" fmla="*/ 1382485 w 1382485"/>
              <a:gd name="connsiteY5" fmla="*/ 0 h 1467537"/>
              <a:gd name="connsiteX0" fmla="*/ 0 w 1883228"/>
              <a:gd name="connsiteY0" fmla="*/ 1386367 h 1395219"/>
              <a:gd name="connsiteX1" fmla="*/ 544285 w 1883228"/>
              <a:gd name="connsiteY1" fmla="*/ 1375482 h 1395219"/>
              <a:gd name="connsiteX2" fmla="*/ 772885 w 1883228"/>
              <a:gd name="connsiteY2" fmla="*/ 1212196 h 1395219"/>
              <a:gd name="connsiteX3" fmla="*/ 794657 w 1883228"/>
              <a:gd name="connsiteY3" fmla="*/ 254253 h 1395219"/>
              <a:gd name="connsiteX4" fmla="*/ 936171 w 1883228"/>
              <a:gd name="connsiteY4" fmla="*/ 3882 h 1395219"/>
              <a:gd name="connsiteX5" fmla="*/ 1883228 w 1883228"/>
              <a:gd name="connsiteY5" fmla="*/ 90968 h 1395219"/>
              <a:gd name="connsiteX0" fmla="*/ 0 w 1883228"/>
              <a:gd name="connsiteY0" fmla="*/ 1403164 h 1412016"/>
              <a:gd name="connsiteX1" fmla="*/ 544285 w 1883228"/>
              <a:gd name="connsiteY1" fmla="*/ 1392279 h 1412016"/>
              <a:gd name="connsiteX2" fmla="*/ 772885 w 1883228"/>
              <a:gd name="connsiteY2" fmla="*/ 1228993 h 1412016"/>
              <a:gd name="connsiteX3" fmla="*/ 794657 w 1883228"/>
              <a:gd name="connsiteY3" fmla="*/ 586736 h 1412016"/>
              <a:gd name="connsiteX4" fmla="*/ 936171 w 1883228"/>
              <a:gd name="connsiteY4" fmla="*/ 20679 h 1412016"/>
              <a:gd name="connsiteX5" fmla="*/ 1883228 w 1883228"/>
              <a:gd name="connsiteY5" fmla="*/ 107765 h 1412016"/>
              <a:gd name="connsiteX0" fmla="*/ 0 w 1883228"/>
              <a:gd name="connsiteY0" fmla="*/ 1295399 h 1304251"/>
              <a:gd name="connsiteX1" fmla="*/ 544285 w 1883228"/>
              <a:gd name="connsiteY1" fmla="*/ 1284514 h 1304251"/>
              <a:gd name="connsiteX2" fmla="*/ 772885 w 1883228"/>
              <a:gd name="connsiteY2" fmla="*/ 1121228 h 1304251"/>
              <a:gd name="connsiteX3" fmla="*/ 794657 w 1883228"/>
              <a:gd name="connsiteY3" fmla="*/ 478971 h 1304251"/>
              <a:gd name="connsiteX4" fmla="*/ 936171 w 1883228"/>
              <a:gd name="connsiteY4" fmla="*/ 76200 h 1304251"/>
              <a:gd name="connsiteX5" fmla="*/ 1883228 w 1883228"/>
              <a:gd name="connsiteY5" fmla="*/ 0 h 1304251"/>
              <a:gd name="connsiteX0" fmla="*/ 0 w 1883228"/>
              <a:gd name="connsiteY0" fmla="*/ 1295399 h 1304251"/>
              <a:gd name="connsiteX1" fmla="*/ 544285 w 1883228"/>
              <a:gd name="connsiteY1" fmla="*/ 1284514 h 1304251"/>
              <a:gd name="connsiteX2" fmla="*/ 772885 w 1883228"/>
              <a:gd name="connsiteY2" fmla="*/ 1121228 h 1304251"/>
              <a:gd name="connsiteX3" fmla="*/ 794657 w 1883228"/>
              <a:gd name="connsiteY3" fmla="*/ 478971 h 1304251"/>
              <a:gd name="connsiteX4" fmla="*/ 936171 w 1883228"/>
              <a:gd name="connsiteY4" fmla="*/ 76200 h 1304251"/>
              <a:gd name="connsiteX5" fmla="*/ 1883228 w 1883228"/>
              <a:gd name="connsiteY5" fmla="*/ 0 h 1304251"/>
              <a:gd name="connsiteX0" fmla="*/ 0 w 1883228"/>
              <a:gd name="connsiteY0" fmla="*/ 1295399 h 1304924"/>
              <a:gd name="connsiteX1" fmla="*/ 544285 w 1883228"/>
              <a:gd name="connsiteY1" fmla="*/ 1284514 h 1304924"/>
              <a:gd name="connsiteX2" fmla="*/ 740228 w 1883228"/>
              <a:gd name="connsiteY2" fmla="*/ 1110342 h 1304924"/>
              <a:gd name="connsiteX3" fmla="*/ 794657 w 1883228"/>
              <a:gd name="connsiteY3" fmla="*/ 478971 h 1304924"/>
              <a:gd name="connsiteX4" fmla="*/ 936171 w 1883228"/>
              <a:gd name="connsiteY4" fmla="*/ 76200 h 1304924"/>
              <a:gd name="connsiteX5" fmla="*/ 1883228 w 1883228"/>
              <a:gd name="connsiteY5" fmla="*/ 0 h 1304924"/>
              <a:gd name="connsiteX0" fmla="*/ 0 w 1883228"/>
              <a:gd name="connsiteY0" fmla="*/ 1295399 h 1300656"/>
              <a:gd name="connsiteX1" fmla="*/ 522513 w 1883228"/>
              <a:gd name="connsiteY1" fmla="*/ 1273628 h 1300656"/>
              <a:gd name="connsiteX2" fmla="*/ 740228 w 1883228"/>
              <a:gd name="connsiteY2" fmla="*/ 1110342 h 1300656"/>
              <a:gd name="connsiteX3" fmla="*/ 794657 w 1883228"/>
              <a:gd name="connsiteY3" fmla="*/ 478971 h 1300656"/>
              <a:gd name="connsiteX4" fmla="*/ 936171 w 1883228"/>
              <a:gd name="connsiteY4" fmla="*/ 76200 h 1300656"/>
              <a:gd name="connsiteX5" fmla="*/ 1883228 w 1883228"/>
              <a:gd name="connsiteY5" fmla="*/ 0 h 1300656"/>
              <a:gd name="connsiteX0" fmla="*/ 0 w 1883228"/>
              <a:gd name="connsiteY0" fmla="*/ 1295399 h 1306306"/>
              <a:gd name="connsiteX1" fmla="*/ 522513 w 1883228"/>
              <a:gd name="connsiteY1" fmla="*/ 1273628 h 1306306"/>
              <a:gd name="connsiteX2" fmla="*/ 729343 w 1883228"/>
              <a:gd name="connsiteY2" fmla="*/ 1001485 h 1306306"/>
              <a:gd name="connsiteX3" fmla="*/ 794657 w 1883228"/>
              <a:gd name="connsiteY3" fmla="*/ 478971 h 1306306"/>
              <a:gd name="connsiteX4" fmla="*/ 936171 w 1883228"/>
              <a:gd name="connsiteY4" fmla="*/ 76200 h 1306306"/>
              <a:gd name="connsiteX5" fmla="*/ 1883228 w 1883228"/>
              <a:gd name="connsiteY5" fmla="*/ 0 h 1306306"/>
              <a:gd name="connsiteX0" fmla="*/ 0 w 1883228"/>
              <a:gd name="connsiteY0" fmla="*/ 1295399 h 1306306"/>
              <a:gd name="connsiteX1" fmla="*/ 522513 w 1883228"/>
              <a:gd name="connsiteY1" fmla="*/ 1273628 h 1306306"/>
              <a:gd name="connsiteX2" fmla="*/ 729343 w 1883228"/>
              <a:gd name="connsiteY2" fmla="*/ 1001485 h 1306306"/>
              <a:gd name="connsiteX3" fmla="*/ 794657 w 1883228"/>
              <a:gd name="connsiteY3" fmla="*/ 478971 h 1306306"/>
              <a:gd name="connsiteX4" fmla="*/ 936171 w 1883228"/>
              <a:gd name="connsiteY4" fmla="*/ 76200 h 1306306"/>
              <a:gd name="connsiteX5" fmla="*/ 1883228 w 1883228"/>
              <a:gd name="connsiteY5" fmla="*/ 0 h 1306306"/>
              <a:gd name="connsiteX0" fmla="*/ 0 w 2242457"/>
              <a:gd name="connsiteY0" fmla="*/ 1219224 h 1230131"/>
              <a:gd name="connsiteX1" fmla="*/ 522513 w 2242457"/>
              <a:gd name="connsiteY1" fmla="*/ 1197453 h 1230131"/>
              <a:gd name="connsiteX2" fmla="*/ 729343 w 2242457"/>
              <a:gd name="connsiteY2" fmla="*/ 925310 h 1230131"/>
              <a:gd name="connsiteX3" fmla="*/ 794657 w 2242457"/>
              <a:gd name="connsiteY3" fmla="*/ 402796 h 1230131"/>
              <a:gd name="connsiteX4" fmla="*/ 936171 w 2242457"/>
              <a:gd name="connsiteY4" fmla="*/ 25 h 1230131"/>
              <a:gd name="connsiteX5" fmla="*/ 2242457 w 2242457"/>
              <a:gd name="connsiteY5" fmla="*/ 381025 h 1230131"/>
              <a:gd name="connsiteX0" fmla="*/ 0 w 2242457"/>
              <a:gd name="connsiteY0" fmla="*/ 1221382 h 1232289"/>
              <a:gd name="connsiteX1" fmla="*/ 522513 w 2242457"/>
              <a:gd name="connsiteY1" fmla="*/ 1199611 h 1232289"/>
              <a:gd name="connsiteX2" fmla="*/ 729343 w 2242457"/>
              <a:gd name="connsiteY2" fmla="*/ 927468 h 1232289"/>
              <a:gd name="connsiteX3" fmla="*/ 794657 w 2242457"/>
              <a:gd name="connsiteY3" fmla="*/ 600897 h 1232289"/>
              <a:gd name="connsiteX4" fmla="*/ 936171 w 2242457"/>
              <a:gd name="connsiteY4" fmla="*/ 2183 h 1232289"/>
              <a:gd name="connsiteX5" fmla="*/ 2242457 w 2242457"/>
              <a:gd name="connsiteY5" fmla="*/ 383183 h 1232289"/>
              <a:gd name="connsiteX0" fmla="*/ 0 w 2242457"/>
              <a:gd name="connsiteY0" fmla="*/ 1221382 h 1232289"/>
              <a:gd name="connsiteX1" fmla="*/ 522513 w 2242457"/>
              <a:gd name="connsiteY1" fmla="*/ 1199611 h 1232289"/>
              <a:gd name="connsiteX2" fmla="*/ 729343 w 2242457"/>
              <a:gd name="connsiteY2" fmla="*/ 927468 h 1232289"/>
              <a:gd name="connsiteX3" fmla="*/ 936171 w 2242457"/>
              <a:gd name="connsiteY3" fmla="*/ 2183 h 1232289"/>
              <a:gd name="connsiteX4" fmla="*/ 2242457 w 2242457"/>
              <a:gd name="connsiteY4" fmla="*/ 383183 h 1232289"/>
              <a:gd name="connsiteX0" fmla="*/ 0 w 2242457"/>
              <a:gd name="connsiteY0" fmla="*/ 890361 h 901268"/>
              <a:gd name="connsiteX1" fmla="*/ 522513 w 2242457"/>
              <a:gd name="connsiteY1" fmla="*/ 868590 h 901268"/>
              <a:gd name="connsiteX2" fmla="*/ 729343 w 2242457"/>
              <a:gd name="connsiteY2" fmla="*/ 596447 h 901268"/>
              <a:gd name="connsiteX3" fmla="*/ 1001485 w 2242457"/>
              <a:gd name="connsiteY3" fmla="*/ 8619 h 901268"/>
              <a:gd name="connsiteX4" fmla="*/ 2242457 w 2242457"/>
              <a:gd name="connsiteY4" fmla="*/ 52162 h 901268"/>
              <a:gd name="connsiteX0" fmla="*/ 0 w 2242457"/>
              <a:gd name="connsiteY0" fmla="*/ 930164 h 941071"/>
              <a:gd name="connsiteX1" fmla="*/ 522513 w 2242457"/>
              <a:gd name="connsiteY1" fmla="*/ 908393 h 941071"/>
              <a:gd name="connsiteX2" fmla="*/ 729343 w 2242457"/>
              <a:gd name="connsiteY2" fmla="*/ 636250 h 941071"/>
              <a:gd name="connsiteX3" fmla="*/ 1001485 w 2242457"/>
              <a:gd name="connsiteY3" fmla="*/ 48422 h 941071"/>
              <a:gd name="connsiteX4" fmla="*/ 2242457 w 2242457"/>
              <a:gd name="connsiteY4" fmla="*/ 91965 h 941071"/>
              <a:gd name="connsiteX0" fmla="*/ 0 w 2242457"/>
              <a:gd name="connsiteY0" fmla="*/ 911718 h 922625"/>
              <a:gd name="connsiteX1" fmla="*/ 522513 w 2242457"/>
              <a:gd name="connsiteY1" fmla="*/ 889947 h 922625"/>
              <a:gd name="connsiteX2" fmla="*/ 729343 w 2242457"/>
              <a:gd name="connsiteY2" fmla="*/ 617804 h 922625"/>
              <a:gd name="connsiteX3" fmla="*/ 1001485 w 2242457"/>
              <a:gd name="connsiteY3" fmla="*/ 29976 h 922625"/>
              <a:gd name="connsiteX4" fmla="*/ 2242457 w 2242457"/>
              <a:gd name="connsiteY4" fmla="*/ 73519 h 922625"/>
              <a:gd name="connsiteX0" fmla="*/ 0 w 2242457"/>
              <a:gd name="connsiteY0" fmla="*/ 914748 h 914748"/>
              <a:gd name="connsiteX1" fmla="*/ 522513 w 2242457"/>
              <a:gd name="connsiteY1" fmla="*/ 892977 h 914748"/>
              <a:gd name="connsiteX2" fmla="*/ 805543 w 2242457"/>
              <a:gd name="connsiteY2" fmla="*/ 664377 h 914748"/>
              <a:gd name="connsiteX3" fmla="*/ 1001485 w 2242457"/>
              <a:gd name="connsiteY3" fmla="*/ 33006 h 914748"/>
              <a:gd name="connsiteX4" fmla="*/ 2242457 w 2242457"/>
              <a:gd name="connsiteY4" fmla="*/ 76549 h 914748"/>
              <a:gd name="connsiteX0" fmla="*/ 0 w 2242457"/>
              <a:gd name="connsiteY0" fmla="*/ 914748 h 914748"/>
              <a:gd name="connsiteX1" fmla="*/ 522513 w 2242457"/>
              <a:gd name="connsiteY1" fmla="*/ 892977 h 914748"/>
              <a:gd name="connsiteX2" fmla="*/ 982964 w 2242457"/>
              <a:gd name="connsiteY2" fmla="*/ 800855 h 914748"/>
              <a:gd name="connsiteX3" fmla="*/ 1001485 w 2242457"/>
              <a:gd name="connsiteY3" fmla="*/ 33006 h 914748"/>
              <a:gd name="connsiteX4" fmla="*/ 2242457 w 2242457"/>
              <a:gd name="connsiteY4" fmla="*/ 76549 h 914748"/>
              <a:gd name="connsiteX0" fmla="*/ 0 w 2242457"/>
              <a:gd name="connsiteY0" fmla="*/ 838199 h 838199"/>
              <a:gd name="connsiteX1" fmla="*/ 522513 w 2242457"/>
              <a:gd name="connsiteY1" fmla="*/ 816428 h 838199"/>
              <a:gd name="connsiteX2" fmla="*/ 982964 w 2242457"/>
              <a:gd name="connsiteY2" fmla="*/ 724306 h 838199"/>
              <a:gd name="connsiteX3" fmla="*/ 2011419 w 2242457"/>
              <a:gd name="connsiteY3" fmla="*/ 679788 h 838199"/>
              <a:gd name="connsiteX4" fmla="*/ 2242457 w 2242457"/>
              <a:gd name="connsiteY4" fmla="*/ 0 h 838199"/>
              <a:gd name="connsiteX0" fmla="*/ 0 w 2474469"/>
              <a:gd name="connsiteY0" fmla="*/ 783608 h 783608"/>
              <a:gd name="connsiteX1" fmla="*/ 522513 w 2474469"/>
              <a:gd name="connsiteY1" fmla="*/ 761837 h 783608"/>
              <a:gd name="connsiteX2" fmla="*/ 982964 w 2474469"/>
              <a:gd name="connsiteY2" fmla="*/ 669715 h 783608"/>
              <a:gd name="connsiteX3" fmla="*/ 2011419 w 2474469"/>
              <a:gd name="connsiteY3" fmla="*/ 625197 h 783608"/>
              <a:gd name="connsiteX4" fmla="*/ 2474469 w 2474469"/>
              <a:gd name="connsiteY4" fmla="*/ 0 h 783608"/>
              <a:gd name="connsiteX0" fmla="*/ 0 w 2474469"/>
              <a:gd name="connsiteY0" fmla="*/ 783608 h 783608"/>
              <a:gd name="connsiteX1" fmla="*/ 522513 w 2474469"/>
              <a:gd name="connsiteY1" fmla="*/ 761837 h 783608"/>
              <a:gd name="connsiteX2" fmla="*/ 982964 w 2474469"/>
              <a:gd name="connsiteY2" fmla="*/ 669715 h 783608"/>
              <a:gd name="connsiteX3" fmla="*/ 2366260 w 2474469"/>
              <a:gd name="connsiteY3" fmla="*/ 652492 h 783608"/>
              <a:gd name="connsiteX4" fmla="*/ 2474469 w 2474469"/>
              <a:gd name="connsiteY4" fmla="*/ 0 h 783608"/>
              <a:gd name="connsiteX0" fmla="*/ 0 w 2444831"/>
              <a:gd name="connsiteY0" fmla="*/ 783608 h 783608"/>
              <a:gd name="connsiteX1" fmla="*/ 522513 w 2444831"/>
              <a:gd name="connsiteY1" fmla="*/ 761837 h 783608"/>
              <a:gd name="connsiteX2" fmla="*/ 982964 w 2444831"/>
              <a:gd name="connsiteY2" fmla="*/ 669715 h 783608"/>
              <a:gd name="connsiteX3" fmla="*/ 2366260 w 2444831"/>
              <a:gd name="connsiteY3" fmla="*/ 652492 h 783608"/>
              <a:gd name="connsiteX4" fmla="*/ 2378935 w 2444831"/>
              <a:gd name="connsiteY4" fmla="*/ 0 h 783608"/>
              <a:gd name="connsiteX0" fmla="*/ 0 w 2470658"/>
              <a:gd name="connsiteY0" fmla="*/ 783608 h 783608"/>
              <a:gd name="connsiteX1" fmla="*/ 522513 w 2470658"/>
              <a:gd name="connsiteY1" fmla="*/ 761837 h 783608"/>
              <a:gd name="connsiteX2" fmla="*/ 982964 w 2470658"/>
              <a:gd name="connsiteY2" fmla="*/ 669715 h 783608"/>
              <a:gd name="connsiteX3" fmla="*/ 2366260 w 2470658"/>
              <a:gd name="connsiteY3" fmla="*/ 652492 h 783608"/>
              <a:gd name="connsiteX4" fmla="*/ 2378935 w 2470658"/>
              <a:gd name="connsiteY4" fmla="*/ 0 h 783608"/>
              <a:gd name="connsiteX0" fmla="*/ 0 w 2378935"/>
              <a:gd name="connsiteY0" fmla="*/ 783608 h 783608"/>
              <a:gd name="connsiteX1" fmla="*/ 522513 w 2378935"/>
              <a:gd name="connsiteY1" fmla="*/ 761837 h 783608"/>
              <a:gd name="connsiteX2" fmla="*/ 982964 w 2378935"/>
              <a:gd name="connsiteY2" fmla="*/ 669715 h 783608"/>
              <a:gd name="connsiteX3" fmla="*/ 2202487 w 2378935"/>
              <a:gd name="connsiteY3" fmla="*/ 638844 h 783608"/>
              <a:gd name="connsiteX4" fmla="*/ 2378935 w 2378935"/>
              <a:gd name="connsiteY4" fmla="*/ 0 h 783608"/>
              <a:gd name="connsiteX0" fmla="*/ 0 w 2381815"/>
              <a:gd name="connsiteY0" fmla="*/ 783608 h 783608"/>
              <a:gd name="connsiteX1" fmla="*/ 522513 w 2381815"/>
              <a:gd name="connsiteY1" fmla="*/ 761837 h 783608"/>
              <a:gd name="connsiteX2" fmla="*/ 982964 w 2381815"/>
              <a:gd name="connsiteY2" fmla="*/ 669715 h 783608"/>
              <a:gd name="connsiteX3" fmla="*/ 2202487 w 2381815"/>
              <a:gd name="connsiteY3" fmla="*/ 638844 h 783608"/>
              <a:gd name="connsiteX4" fmla="*/ 2378935 w 2381815"/>
              <a:gd name="connsiteY4" fmla="*/ 0 h 783608"/>
              <a:gd name="connsiteX0" fmla="*/ 0 w 2399999"/>
              <a:gd name="connsiteY0" fmla="*/ 783608 h 783608"/>
              <a:gd name="connsiteX1" fmla="*/ 522513 w 2399999"/>
              <a:gd name="connsiteY1" fmla="*/ 761837 h 783608"/>
              <a:gd name="connsiteX2" fmla="*/ 982964 w 2399999"/>
              <a:gd name="connsiteY2" fmla="*/ 669715 h 783608"/>
              <a:gd name="connsiteX3" fmla="*/ 2202487 w 2399999"/>
              <a:gd name="connsiteY3" fmla="*/ 638844 h 783608"/>
              <a:gd name="connsiteX4" fmla="*/ 2378935 w 2399999"/>
              <a:gd name="connsiteY4" fmla="*/ 0 h 783608"/>
              <a:gd name="connsiteX0" fmla="*/ 0 w 2383686"/>
              <a:gd name="connsiteY0" fmla="*/ 783608 h 783608"/>
              <a:gd name="connsiteX1" fmla="*/ 522513 w 2383686"/>
              <a:gd name="connsiteY1" fmla="*/ 761837 h 783608"/>
              <a:gd name="connsiteX2" fmla="*/ 982964 w 2383686"/>
              <a:gd name="connsiteY2" fmla="*/ 669715 h 783608"/>
              <a:gd name="connsiteX3" fmla="*/ 2052362 w 2383686"/>
              <a:gd name="connsiteY3" fmla="*/ 638844 h 783608"/>
              <a:gd name="connsiteX4" fmla="*/ 2378935 w 2383686"/>
              <a:gd name="connsiteY4" fmla="*/ 0 h 783608"/>
              <a:gd name="connsiteX0" fmla="*/ 0 w 2383686"/>
              <a:gd name="connsiteY0" fmla="*/ 783608 h 783608"/>
              <a:gd name="connsiteX1" fmla="*/ 522513 w 2383686"/>
              <a:gd name="connsiteY1" fmla="*/ 761837 h 783608"/>
              <a:gd name="connsiteX2" fmla="*/ 1255920 w 2383686"/>
              <a:gd name="connsiteY2" fmla="*/ 697010 h 783608"/>
              <a:gd name="connsiteX3" fmla="*/ 2052362 w 2383686"/>
              <a:gd name="connsiteY3" fmla="*/ 638844 h 783608"/>
              <a:gd name="connsiteX4" fmla="*/ 2378935 w 2383686"/>
              <a:gd name="connsiteY4" fmla="*/ 0 h 78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3686" h="783608">
                <a:moveTo>
                  <a:pt x="0" y="783608"/>
                </a:moveTo>
                <a:lnTo>
                  <a:pt x="522513" y="761837"/>
                </a:lnTo>
                <a:cubicBezTo>
                  <a:pt x="656770" y="720109"/>
                  <a:pt x="1000945" y="717509"/>
                  <a:pt x="1255920" y="697010"/>
                </a:cubicBezTo>
                <a:lnTo>
                  <a:pt x="2052362" y="638844"/>
                </a:lnTo>
                <a:cubicBezTo>
                  <a:pt x="2291848" y="540873"/>
                  <a:pt x="2409478" y="256545"/>
                  <a:pt x="2378935" y="0"/>
                </a:cubicBezTo>
              </a:path>
            </a:pathLst>
          </a:custGeom>
          <a:noFill/>
          <a:ln w="4762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- Coupled Bile Acid Absorption in the Terminal Ileum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7514" y="763588"/>
            <a:ext cx="7604886" cy="1065212"/>
            <a:chOff x="167514" y="481459"/>
            <a:chExt cx="7604886" cy="106521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398242" cy="4191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56388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Bahar RJ and Stolz A. Bile Salts: Metabolic pathologic, and therapeutic considerations, </a:t>
            </a:r>
            <a:r>
              <a:rPr lang="en-US" i="1" dirty="0"/>
              <a:t>Gastroenterology Clinics</a:t>
            </a:r>
            <a:r>
              <a:rPr lang="en-US" dirty="0"/>
              <a:t> 28: 27-57, 1999 </a:t>
            </a:r>
            <a:r>
              <a:rPr lang="en-US" dirty="0" smtClean="0"/>
              <a:t>{Copyright </a:t>
            </a:r>
            <a:r>
              <a:rPr lang="en-US" dirty="0"/>
              <a:t>© 1999 W. B. Saunders </a:t>
            </a:r>
            <a:r>
              <a:rPr lang="en-US" dirty="0" smtClean="0"/>
              <a:t>Company}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34245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OST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663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Interdigestive Phase of Na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-Coupled </a:t>
            </a:r>
            <a:br>
              <a:rPr lang="en-US" sz="3200" dirty="0" smtClean="0"/>
            </a:br>
            <a:r>
              <a:rPr lang="en-US" sz="3200" dirty="0" smtClean="0"/>
              <a:t>Water Absorption in the Small Intestines </a:t>
            </a:r>
            <a:br>
              <a:rPr lang="en-US" sz="3200" dirty="0" smtClean="0"/>
            </a:br>
            <a:r>
              <a:rPr lang="en-US" sz="3200" dirty="0" smtClean="0"/>
              <a:t>and/or Colon – Replaces SGLT-1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524000"/>
            <a:ext cx="3581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Colon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Electrogenic Na</a:t>
            </a:r>
            <a:r>
              <a:rPr lang="en-US" sz="2400" baseline="30000" dirty="0" smtClean="0">
                <a:solidFill>
                  <a:srgbClr val="0000FF"/>
                </a:solidFill>
              </a:rPr>
              <a:t>+</a:t>
            </a:r>
            <a:r>
              <a:rPr lang="en-US" sz="2400" dirty="0" smtClean="0">
                <a:solidFill>
                  <a:srgbClr val="0000FF"/>
                </a:solidFill>
              </a:rPr>
              <a:t> absorption (ENaC) with </a:t>
            </a:r>
            <a:r>
              <a:rPr lang="en-US" sz="2400" dirty="0">
                <a:solidFill>
                  <a:srgbClr val="0000FF"/>
                </a:solidFill>
              </a:rPr>
              <a:t>Cl</a:t>
            </a:r>
            <a:r>
              <a:rPr lang="en-US" sz="2800" b="1" baseline="30000" dirty="0">
                <a:solidFill>
                  <a:srgbClr val="0000FF"/>
                </a:solidFill>
              </a:rPr>
              <a:t>-</a:t>
            </a:r>
            <a:r>
              <a:rPr lang="en-US" sz="2400" dirty="0">
                <a:solidFill>
                  <a:srgbClr val="0000FF"/>
                </a:solidFill>
              </a:rPr>
              <a:t> and water </a:t>
            </a:r>
            <a:r>
              <a:rPr lang="en-US" sz="2400" dirty="0" smtClean="0">
                <a:solidFill>
                  <a:srgbClr val="0000FF"/>
                </a:solidFill>
              </a:rPr>
              <a:t>paracellular absorption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524000"/>
            <a:ext cx="4343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Small intestine and colon</a:t>
            </a:r>
            <a:br>
              <a:rPr lang="en-US" sz="2800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Electroneutral NaCl absorption with water paracellular absorption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465512"/>
            <a:ext cx="4541838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" y="3465512"/>
            <a:ext cx="4398963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67514" y="992188"/>
            <a:ext cx="7604886" cy="1065212"/>
            <a:chOff x="167514" y="481459"/>
            <a:chExt cx="7604886" cy="1065212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28600" y="982455"/>
              <a:ext cx="7543800" cy="76788"/>
            </a:xfrm>
            <a:prstGeom prst="rect">
              <a:avLst/>
            </a:prstGeom>
            <a:gradFill rotWithShape="1">
              <a:gsLst>
                <a:gs pos="20000">
                  <a:srgbClr val="3E001F"/>
                </a:gs>
                <a:gs pos="100000">
                  <a:srgbClr val="AC8300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67514" y="481459"/>
              <a:ext cx="76200" cy="1065212"/>
            </a:xfrm>
            <a:prstGeom prst="diamond">
              <a:avLst/>
            </a:prstGeom>
            <a:gradFill rotWithShape="1">
              <a:gsLst>
                <a:gs pos="9000">
                  <a:srgbClr val="3E001F"/>
                </a:gs>
                <a:gs pos="75000">
                  <a:srgbClr val="AC8300"/>
                </a:gs>
              </a:gsLst>
              <a:lin ang="18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5867400"/>
            <a:ext cx="9342438" cy="1676400"/>
            <a:chOff x="0" y="5562600"/>
            <a:chExt cx="9342438" cy="1676400"/>
          </a:xfrm>
        </p:grpSpPr>
        <p:sp>
          <p:nvSpPr>
            <p:cNvPr id="10" name="Rectangle 9"/>
            <p:cNvSpPr/>
            <p:nvPr/>
          </p:nvSpPr>
          <p:spPr>
            <a:xfrm>
              <a:off x="6096000" y="6019800"/>
              <a:ext cx="3246438" cy="974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00600" y="6264275"/>
              <a:ext cx="3246438" cy="974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47800" y="5562600"/>
              <a:ext cx="3246438" cy="152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5791200"/>
              <a:ext cx="3246438" cy="1295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18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spcAft>
            <a:spcPts val="1200"/>
          </a:spcAft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14735</TotalTime>
  <Words>1127</Words>
  <Application>Microsoft Office PowerPoint</Application>
  <PresentationFormat>On-screen Show (4:3)</PresentationFormat>
  <Paragraphs>257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1_Office Theme</vt:lpstr>
      <vt:lpstr>Digestion and Absorption Water, Electrolytes  and Carbohydrates</vt:lpstr>
      <vt:lpstr>Text for Lectures </vt:lpstr>
      <vt:lpstr>CHO and Protein Digestion and Absorption Lecture 6: Objectives</vt:lpstr>
      <vt:lpstr>Ins and Outs of Water Along the GI Tract</vt:lpstr>
      <vt:lpstr>Postprandial and Interdigestive Period Secretion and Absorption of Water</vt:lpstr>
      <vt:lpstr>Location of Water Secretion and Absorption</vt:lpstr>
      <vt:lpstr>Cellular Basis of Water Absorption: Osmotic Gradient Created by Electrolyte and Nutrient Absorption</vt:lpstr>
      <vt:lpstr>Na+- Coupled Bile Acid Absorption in the Terminal Ileum </vt:lpstr>
      <vt:lpstr>Interdigestive Phase of Na+-Coupled  Water Absorption in the Small Intestines  and/or Colon – Replaces SGLT-1</vt:lpstr>
      <vt:lpstr>Cl--Coupled Water Secretion: Osmotic Gradient Created by Chloride Secretion </vt:lpstr>
      <vt:lpstr>Stimulators of Chloride (&amp; Bicarbonate) Secretion</vt:lpstr>
      <vt:lpstr>Regulation of Intestinal Chloride Secretion</vt:lpstr>
      <vt:lpstr>Regulation of GI Bicarbonate Secretion</vt:lpstr>
      <vt:lpstr>Pathophysiology: Increased Chloride Secretion  Results in Severe Diarrhea</vt:lpstr>
      <vt:lpstr>Other Diarrheas</vt:lpstr>
      <vt:lpstr>CHO Digestion and Absorption Role and Significance</vt:lpstr>
      <vt:lpstr>CHO Digestion and Absorption The Carbohydrates</vt:lpstr>
      <vt:lpstr>CHO Digestion and Absorption Barriers to CHO Absorption</vt:lpstr>
      <vt:lpstr>CHO Digestion and Absorption Luminal and Brush Boarder Digestion</vt:lpstr>
      <vt:lpstr>CHO Digestion and Absorption  Substrates and Enzymes of CHO Digestion</vt:lpstr>
      <vt:lpstr>CHO Digestion and Absorption Villus Enterocytes Disaccharide Digestion and Absorption</vt:lpstr>
      <vt:lpstr>CHO Digestion and Absorption Developmental Effects</vt:lpstr>
      <vt:lpstr>CHO Digestion and Absorption Regulation of CHO Digestive Enzymes</vt:lpstr>
      <vt:lpstr>Protein Digestion and Absorption Protein Assimilation</vt:lpstr>
    </vt:vector>
  </TitlesOfParts>
  <Company>LSU Health Sciences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gbagby</dc:creator>
  <cp:lastModifiedBy>gbagby</cp:lastModifiedBy>
  <cp:revision>461</cp:revision>
  <dcterms:created xsi:type="dcterms:W3CDTF">2012-04-03T21:11:21Z</dcterms:created>
  <dcterms:modified xsi:type="dcterms:W3CDTF">2013-04-25T22:06:29Z</dcterms:modified>
</cp:coreProperties>
</file>