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76" r:id="rId5"/>
    <p:sldId id="262" r:id="rId6"/>
    <p:sldId id="265" r:id="rId7"/>
    <p:sldId id="264" r:id="rId8"/>
    <p:sldId id="274" r:id="rId9"/>
    <p:sldId id="260" r:id="rId10"/>
    <p:sldId id="258" r:id="rId11"/>
    <p:sldId id="270" r:id="rId12"/>
    <p:sldId id="266" r:id="rId13"/>
    <p:sldId id="268" r:id="rId14"/>
    <p:sldId id="261" r:id="rId15"/>
    <p:sldId id="269" r:id="rId16"/>
    <p:sldId id="275" r:id="rId17"/>
    <p:sldId id="278" r:id="rId18"/>
    <p:sldId id="279" r:id="rId19"/>
    <p:sldId id="28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5884" autoAdjust="0"/>
  </p:normalViewPr>
  <p:slideViewPr>
    <p:cSldViewPr snapToGrid="0">
      <p:cViewPr varScale="1">
        <p:scale>
          <a:sx n="93" d="100"/>
          <a:sy n="93" d="100"/>
        </p:scale>
        <p:origin x="2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2B1CB-F7B4-934D-9CD8-FC24ABE97C1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C685A-FF24-864F-91B1-8DFD4CBE5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6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3C4B-7039-48DC-BF2C-33FF5DEAD210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4340-5B90-4412-BBC4-F55E64490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4340-5B90-4412-BBC4-F55E64490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Held individual state meetings and then the regional meeting in New Orleans. Our thought was that we would hold conference calls with coalition</a:t>
            </a:r>
            <a:r>
              <a:rPr lang="en-US" baseline="0" dirty="0" smtClean="0"/>
              <a:t> members to develop plans to address the essential first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4340-5B90-4412-BBC4-F55E64490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7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Our plan was to systematically</a:t>
            </a:r>
            <a:r>
              <a:rPr lang="en-US" baseline="0" dirty="0" smtClean="0"/>
              <a:t> work toward addressing those essential first steps.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we did not anticipate was the extreme weather events that would impact the gulf coast within 2 weeks of the regional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4340-5B90-4412-BBC4-F55E64490A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00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Additionally, we had other mass shooting events. As a nation</a:t>
            </a:r>
            <a:r>
              <a:rPr lang="en-US" baseline="0" dirty="0" smtClean="0"/>
              <a:t> and a coalition we recognized how these mass shooting events impacted children in schools, their families, and the community as a whole.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4340-5B90-4412-BBC4-F55E64490A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9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96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0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79" y="138802"/>
            <a:ext cx="1176877" cy="1176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0" y="6082614"/>
            <a:ext cx="2057400" cy="77538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/>
          <a:stretch>
            <a:fillRect/>
          </a:stretch>
        </p:blipFill>
        <p:spPr bwMode="auto">
          <a:xfrm>
            <a:off x="8588947" y="6082614"/>
            <a:ext cx="2922609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4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7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3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0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5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7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4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nn.com/2017/08/25/us/hurricane-harvey-compare-storms-trnd/index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5796" y="1298448"/>
            <a:ext cx="5123934" cy="325526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Terrorism and Disaster Coalition </a:t>
            </a:r>
            <a:br>
              <a:rPr lang="en-US" sz="4400" dirty="0" smtClean="0"/>
            </a:br>
            <a:r>
              <a:rPr lang="en-US" sz="4400" dirty="0" smtClean="0"/>
              <a:t>for Child and Family Resilience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00015" y="4933857"/>
            <a:ext cx="7315200" cy="58549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Translating Key Issues to Action Centered </a:t>
            </a:r>
            <a:r>
              <a:rPr lang="en-US" sz="2400" b="1" dirty="0" smtClean="0"/>
              <a:t>Policy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38" y="1298448"/>
            <a:ext cx="2057400" cy="775386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/>
          <a:stretch>
            <a:fillRect/>
          </a:stretch>
        </p:blipFill>
        <p:spPr bwMode="auto">
          <a:xfrm>
            <a:off x="9269391" y="4933972"/>
            <a:ext cx="2922609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3" y="1455487"/>
            <a:ext cx="2629930" cy="26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Disasters</a:t>
            </a:r>
            <a:r>
              <a:rPr lang="en-US" dirty="0" smtClean="0"/>
              <a:t> along the </a:t>
            </a:r>
            <a:r>
              <a:rPr lang="en-US" dirty="0" smtClean="0"/>
              <a:t>Gulf Coast (2016-2018)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 in Baton Rouge and surrounding parishes (August 2016)</a:t>
            </a:r>
          </a:p>
          <a:p>
            <a:r>
              <a:rPr lang="en-US" dirty="0" smtClean="0"/>
              <a:t>Early 2017, two rare EF-3 tornadoes in New Orleans and Hattiesburg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_______________________________________________</a:t>
            </a:r>
          </a:p>
          <a:p>
            <a:r>
              <a:rPr lang="en-US" dirty="0" smtClean="0"/>
              <a:t>Hurricane Harvey: Texas landfall- August 25, 2017</a:t>
            </a:r>
          </a:p>
          <a:p>
            <a:r>
              <a:rPr lang="en-US" dirty="0" smtClean="0"/>
              <a:t>Hurricane Irma: Caribbean Islands- Sept. 6, 2017; Florida- Sept. 10, 2017</a:t>
            </a:r>
          </a:p>
          <a:p>
            <a:r>
              <a:rPr lang="en-US" dirty="0" smtClean="0"/>
              <a:t>Hurricane Maria: Puerto Rico and USVI- Sept. 20, 2017</a:t>
            </a:r>
          </a:p>
          <a:p>
            <a:r>
              <a:rPr lang="en-US" dirty="0" smtClean="0"/>
              <a:t>Active tornado season in Mississippi- April 2018</a:t>
            </a:r>
          </a:p>
        </p:txBody>
      </p:sp>
    </p:spTree>
    <p:extLst>
      <p:ext uri="{BB962C8B-B14F-4D97-AF65-F5344CB8AC3E}">
        <p14:creationId xmlns:p14="http://schemas.microsoft.com/office/powerpoint/2010/main" val="20590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 partnerships in disaster response (2017-2018)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400812"/>
            <a:ext cx="7315200" cy="5120640"/>
          </a:xfrm>
        </p:spPr>
        <p:txBody>
          <a:bodyPr/>
          <a:lstStyle/>
          <a:p>
            <a:r>
              <a:rPr lang="en-US" dirty="0" smtClean="0"/>
              <a:t>Hurricanes: </a:t>
            </a:r>
          </a:p>
          <a:p>
            <a:pPr lvl="1"/>
            <a:r>
              <a:rPr lang="en-US" dirty="0" smtClean="0"/>
              <a:t>Hurricane Harvey (08/25/2017)</a:t>
            </a:r>
          </a:p>
          <a:p>
            <a:pPr lvl="1"/>
            <a:r>
              <a:rPr lang="en-US" dirty="0" smtClean="0"/>
              <a:t>Hurricane Irma (09/10/2017)</a:t>
            </a:r>
          </a:p>
          <a:p>
            <a:pPr lvl="1"/>
            <a:r>
              <a:rPr lang="en-US" dirty="0" smtClean="0"/>
              <a:t>Hurricane Maria (09/20/2017)</a:t>
            </a:r>
          </a:p>
          <a:p>
            <a:pPr marL="502920" lvl="1" indent="0">
              <a:buNone/>
            </a:pPr>
            <a:endParaRPr lang="en-US" dirty="0"/>
          </a:p>
          <a:p>
            <a:pPr marL="502920" lvl="1" indent="0">
              <a:buNone/>
            </a:pPr>
            <a:r>
              <a:rPr lang="en-US" dirty="0" smtClean="0"/>
              <a:t>Tornadoes: Al, MS, TX, LA , FL</a:t>
            </a:r>
          </a:p>
          <a:p>
            <a:pPr lvl="1"/>
            <a:r>
              <a:rPr lang="en-US" dirty="0" smtClean="0"/>
              <a:t>1,418 Tornadoes reported in the USA in 2017</a:t>
            </a:r>
          </a:p>
          <a:p>
            <a:pPr lvl="1"/>
            <a:r>
              <a:rPr lang="en-US" dirty="0" smtClean="0"/>
              <a:t>38 fatalities in 2017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60961"/>
              </p:ext>
            </p:extLst>
          </p:nvPr>
        </p:nvGraphicFramePr>
        <p:xfrm>
          <a:off x="3869268" y="4887468"/>
          <a:ext cx="7315200" cy="109728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0">
                <a:tc gridSpan="8">
                  <a:txBody>
                    <a:bodyPr/>
                    <a:lstStyle/>
                    <a:p>
                      <a:r>
                        <a:rPr lang="en-US" dirty="0"/>
                        <a:t>Confirmed tornadoes by Enhanced Fujita rating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EFU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EF0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EF1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>
                          <a:effectLst/>
                        </a:rPr>
                        <a:t>EF2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EF3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1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EF4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EF5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s-IS">
                          <a:effectLst/>
                        </a:rPr>
                        <a:t>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A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>
                          <a:effectLst/>
                        </a:rPr>
                        <a:t>593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>
                          <a:effectLst/>
                        </a:rPr>
                        <a:t>128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>
                          <a:effectLst/>
                        </a:rPr>
                        <a:t>13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1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>
                          <a:effectLst/>
                        </a:rPr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F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1,418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5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Events in the Gulf Coast: Critical Incidents of Mass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shooting events</a:t>
            </a:r>
          </a:p>
          <a:p>
            <a:pPr lvl="1"/>
            <a:r>
              <a:rPr lang="en-US" dirty="0" smtClean="0"/>
              <a:t>Pulse nightclub- Orlando, FL (06/12/2016)</a:t>
            </a:r>
          </a:p>
          <a:p>
            <a:pPr lvl="1"/>
            <a:r>
              <a:rPr lang="en-US" dirty="0" smtClean="0"/>
              <a:t>First Baptist Church- Sutherland Springs, TX (11/05/2017)</a:t>
            </a:r>
          </a:p>
          <a:p>
            <a:pPr lvl="1"/>
            <a:r>
              <a:rPr lang="en-US" dirty="0" smtClean="0"/>
              <a:t>Marjory Stoneman Douglas High School- Parkland, FL (02/14/2018)</a:t>
            </a:r>
          </a:p>
          <a:p>
            <a:pPr lvl="1"/>
            <a:r>
              <a:rPr lang="en-US" dirty="0" smtClean="0"/>
              <a:t>Santa Fe High School Santa Fe, Texas(05/18/2018)</a:t>
            </a:r>
          </a:p>
        </p:txBody>
      </p:sp>
    </p:spTree>
    <p:extLst>
      <p:ext uri="{BB962C8B-B14F-4D97-AF65-F5344CB8AC3E}">
        <p14:creationId xmlns:p14="http://schemas.microsoft.com/office/powerpoint/2010/main" val="38811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Review of Conference Calls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needs identified by coalition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3" y="1455487"/>
            <a:ext cx="2629930" cy="2629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82614"/>
            <a:ext cx="2057400" cy="775386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/>
          <a:stretch>
            <a:fillRect/>
          </a:stretch>
        </p:blipFill>
        <p:spPr bwMode="auto">
          <a:xfrm>
            <a:off x="8694038" y="6082614"/>
            <a:ext cx="2922609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0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Conference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frequent calls immediately following weather disasters</a:t>
            </a:r>
          </a:p>
          <a:p>
            <a:pPr lvl="1"/>
            <a:r>
              <a:rPr lang="en-US" dirty="0" smtClean="0"/>
              <a:t>Widespread impacts of Harvey, Irma, and Maria</a:t>
            </a:r>
          </a:p>
          <a:p>
            <a:pPr lvl="1"/>
            <a:r>
              <a:rPr lang="en-US" dirty="0" smtClean="0"/>
              <a:t>Disasters within disasters</a:t>
            </a:r>
          </a:p>
          <a:p>
            <a:pPr lvl="1"/>
            <a:r>
              <a:rPr lang="en-US" dirty="0" smtClean="0"/>
              <a:t>Coalition members reaching out for, as well as sharing resources</a:t>
            </a:r>
          </a:p>
          <a:p>
            <a:pPr lvl="1"/>
            <a:r>
              <a:rPr lang="en-US" dirty="0"/>
              <a:t>Developing Products</a:t>
            </a:r>
          </a:p>
          <a:p>
            <a:pPr lvl="2"/>
            <a:r>
              <a:rPr lang="en-US" sz="2000" dirty="0"/>
              <a:t>Top 10 Considerations for Mental Health Professionals Working in Schools after a </a:t>
            </a:r>
            <a:r>
              <a:rPr lang="en-US" sz="2000" dirty="0" smtClean="0"/>
              <a:t>Disaster</a:t>
            </a:r>
          </a:p>
          <a:p>
            <a:pPr lvl="2"/>
            <a:r>
              <a:rPr lang="en-US" sz="2000" dirty="0" smtClean="0"/>
              <a:t>Hurricane Recovery for Children video</a:t>
            </a:r>
          </a:p>
          <a:p>
            <a:pPr lvl="2"/>
            <a:r>
              <a:rPr lang="en-US" sz="2000" dirty="0" smtClean="0"/>
              <a:t>Webinars</a:t>
            </a:r>
          </a:p>
          <a:p>
            <a:pPr lvl="1"/>
            <a:r>
              <a:rPr lang="en-US" dirty="0" smtClean="0"/>
              <a:t>Need to address other critical incidents outside of natural disasters, technological disasters, and terrorism.</a:t>
            </a:r>
          </a:p>
        </p:txBody>
      </p:sp>
    </p:spTree>
    <p:extLst>
      <p:ext uri="{BB962C8B-B14F-4D97-AF65-F5344CB8AC3E}">
        <p14:creationId xmlns:p14="http://schemas.microsoft.com/office/powerpoint/2010/main" val="3194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 partnerships in disaster response (2017-2018)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Hurricane Harvey and Katrina Response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www.cnn.com/2017/08/25/us/hurricane-harvey-compare-storms-trnd/index.html</a:t>
            </a:r>
            <a:endParaRPr lang="en-US" dirty="0" smtClean="0"/>
          </a:p>
          <a:p>
            <a:endParaRPr lang="en-US" dirty="0"/>
          </a:p>
          <a:p>
            <a:r>
              <a:rPr lang="en-US" smtClean="0"/>
              <a:t>Just-in-time </a:t>
            </a:r>
            <a:r>
              <a:rPr lang="en-US" dirty="0" smtClean="0"/>
              <a:t>Response  Roles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Coalition partnerships in product </a:t>
            </a:r>
            <a:r>
              <a:rPr lang="en-US" dirty="0" smtClean="0"/>
              <a:t>development and </a:t>
            </a:r>
            <a:br>
              <a:rPr lang="en-US" dirty="0" smtClean="0"/>
            </a:br>
            <a:r>
              <a:rPr lang="en-US" dirty="0" smtClean="0"/>
              <a:t>enhanced social -media evolving strategies and information sharing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940" y="217127"/>
            <a:ext cx="7315200" cy="134425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40" y="1397480"/>
            <a:ext cx="8329927" cy="48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72" y="1316182"/>
            <a:ext cx="2947483" cy="414250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Where we are today</a:t>
            </a:r>
            <a:r>
              <a:rPr lang="mr-IN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Two </a:t>
            </a:r>
            <a:r>
              <a:rPr lang="en-US" dirty="0" smtClean="0"/>
              <a:t>Major Themes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768" y="999744"/>
            <a:ext cx="6563700" cy="49850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1) </a:t>
            </a:r>
            <a:r>
              <a:rPr lang="en-US" dirty="0" smtClean="0"/>
              <a:t>Disaster Planning</a:t>
            </a:r>
          </a:p>
          <a:p>
            <a:pPr marL="0" indent="0">
              <a:buNone/>
            </a:pPr>
            <a:r>
              <a:rPr lang="en-US" dirty="0" smtClean="0"/>
              <a:t> 		Preparedness </a:t>
            </a:r>
            <a:r>
              <a:rPr lang="en-US" dirty="0"/>
              <a:t>to</a:t>
            </a:r>
            <a:br>
              <a:rPr lang="en-US" dirty="0"/>
            </a:br>
            <a:r>
              <a:rPr lang="en-US" dirty="0" smtClean="0"/>
              <a:t>		Recovery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(</a:t>
            </a:r>
            <a:r>
              <a:rPr lang="en-US" dirty="0"/>
              <a:t>2) </a:t>
            </a:r>
            <a:r>
              <a:rPr lang="en-US" dirty="0" smtClean="0"/>
              <a:t>Extreme Events involving </a:t>
            </a:r>
            <a:r>
              <a:rPr lang="en-US" dirty="0"/>
              <a:t>Mass </a:t>
            </a:r>
            <a:r>
              <a:rPr lang="en-US" dirty="0" smtClean="0"/>
              <a:t>Violence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School Shootings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Churches</a:t>
            </a:r>
          </a:p>
          <a:p>
            <a:pPr marL="0" indent="0">
              <a:buNone/>
            </a:pPr>
            <a:r>
              <a:rPr lang="en-US" dirty="0" smtClean="0"/>
              <a:t>		Public Events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Entertainment Venues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Tiers of Planning, Response, and Recovery</a:t>
            </a:r>
            <a:endParaRPr lang="en-US" dirty="0"/>
          </a:p>
        </p:txBody>
      </p:sp>
      <p:pic>
        <p:nvPicPr>
          <p:cNvPr id="4" name="image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255" y="415636"/>
            <a:ext cx="5368853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41074" y="-3041072"/>
            <a:ext cx="6109852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Substance Abuse and Mental Health Services Administration (SAMHSA)</a:t>
            </a:r>
          </a:p>
          <a:p>
            <a:r>
              <a:rPr lang="en-US" sz="2400" dirty="0" smtClean="0"/>
              <a:t>Louisiana State University Health Sciences Center-New Orleans, Departments of Psychiatry and Pediatrics</a:t>
            </a:r>
          </a:p>
        </p:txBody>
      </p:sp>
    </p:spTree>
    <p:extLst>
      <p:ext uri="{BB962C8B-B14F-4D97-AF65-F5344CB8AC3E}">
        <p14:creationId xmlns:p14="http://schemas.microsoft.com/office/powerpoint/2010/main" val="24400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02" y="1400926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Themes and related  Issues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Identified by Coalition Members: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27435"/>
              </p:ext>
            </p:extLst>
          </p:nvPr>
        </p:nvGraphicFramePr>
        <p:xfrm>
          <a:off x="3643746" y="124691"/>
          <a:ext cx="8437418" cy="849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050"/>
                <a:gridCol w="2127050"/>
                <a:gridCol w="2127050"/>
                <a:gridCol w="2056268"/>
              </a:tblGrid>
              <a:tr h="210288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School Shootings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and extreme Events/Mass Violence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Standing committee on long-term recovery issues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First -responder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support, stress management cadre supporting state/local operations staff and leadership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Specialize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response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planning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schools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leadership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16125">
                <a:tc>
                  <a:txBody>
                    <a:bodyPr/>
                    <a:lstStyle/>
                    <a:p>
                      <a:r>
                        <a:rPr lang="en-US" dirty="0" smtClean="0"/>
                        <a:t>Long-term planning. </a:t>
                      </a:r>
                    </a:p>
                    <a:p>
                      <a:r>
                        <a:rPr lang="en-US" dirty="0" smtClean="0"/>
                        <a:t>Staff self-care and self awareness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NGO and Stakeholder training and 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 traumatized children.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Mobilization of response resources (EMAC)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 planning with state and county Emergency Management /FEMA</a:t>
                      </a:r>
                      <a:endParaRPr lang="en-US" dirty="0"/>
                    </a:p>
                  </a:txBody>
                  <a:tcPr/>
                </a:tc>
              </a:tr>
              <a:tr h="1132751">
                <a:tc>
                  <a:txBody>
                    <a:bodyPr/>
                    <a:lstStyle/>
                    <a:p>
                      <a:r>
                        <a:rPr lang="en-US" dirty="0" smtClean="0"/>
                        <a:t>Just-in</a:t>
                      </a:r>
                      <a:r>
                        <a:rPr lang="en-US" baseline="0" dirty="0" smtClean="0"/>
                        <a:t>-time training/ translation of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Foster Care/ juvenile justice/ homeless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Siloed</a:t>
                      </a:r>
                      <a:r>
                        <a:rPr lang="en-US" dirty="0" smtClean="0"/>
                        <a:t> systems hard to negotiate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Shaping DBH so others</a:t>
                      </a:r>
                      <a:r>
                        <a:rPr lang="en-US" baseline="0" dirty="0" smtClean="0"/>
                        <a:t> can accept it as a EM tool</a:t>
                      </a:r>
                      <a:endParaRPr lang="en-US" dirty="0"/>
                    </a:p>
                  </a:txBody>
                  <a:tcPr/>
                </a:tc>
              </a:tr>
              <a:tr h="1529368">
                <a:tc>
                  <a:txBody>
                    <a:bodyPr/>
                    <a:lstStyle/>
                    <a:p>
                      <a:r>
                        <a:rPr lang="en-US" dirty="0" smtClean="0"/>
                        <a:t>Opioid and  other substance use issues response/recovery High-risk groups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</a:t>
                      </a:r>
                      <a:r>
                        <a:rPr lang="en-US" baseline="0" dirty="0" smtClean="0"/>
                        <a:t> shootings in school--- trauma  exposure and recovery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Recognizing LT impact of per0existing</a:t>
                      </a:r>
                      <a:r>
                        <a:rPr lang="en-US" baseline="0" dirty="0" smtClean="0"/>
                        <a:t> trauma..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Suicide prevalence rates</a:t>
                      </a:r>
                    </a:p>
                    <a:p>
                      <a:r>
                        <a:rPr lang="en-US" dirty="0" smtClean="0"/>
                        <a:t>Bereavement Centers</a:t>
                      </a:r>
                      <a:endParaRPr lang="en-US" dirty="0"/>
                    </a:p>
                  </a:txBody>
                  <a:tcPr/>
                </a:tc>
              </a:tr>
              <a:tr h="1242611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status and roles /community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organization roles</a:t>
                      </a:r>
                    </a:p>
                    <a:p>
                      <a:r>
                        <a:rPr lang="en-US" dirty="0" smtClean="0"/>
                        <a:t>Business Continuity plans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the press leaves</a:t>
                      </a: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what then?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Unexpected challenges and needs </a:t>
                      </a: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USVI and Puerto Rico</a:t>
                      </a:r>
                      <a:endParaRPr lang="en-US" dirty="0"/>
                    </a:p>
                  </a:txBody>
                  <a:tcPr/>
                </a:tc>
              </a:tr>
              <a:tr h="669099">
                <a:tc>
                  <a:txBody>
                    <a:bodyPr/>
                    <a:lstStyle/>
                    <a:p>
                      <a:r>
                        <a:rPr lang="en-US" dirty="0" smtClean="0"/>
                        <a:t>Family structure and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ALICE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Prevention and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Marketing/ training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7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</a:t>
            </a:r>
            <a:r>
              <a:rPr lang="en-US" dirty="0" smtClean="0"/>
              <a:t>the </a:t>
            </a:r>
            <a:r>
              <a:rPr lang="en-US" dirty="0" smtClean="0"/>
              <a:t>Gulf </a:t>
            </a:r>
            <a:r>
              <a:rPr lang="en-US" dirty="0" smtClean="0"/>
              <a:t>Coast </a:t>
            </a:r>
            <a:r>
              <a:rPr lang="en-US" dirty="0" smtClean="0"/>
              <a:t>Coalition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Project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799" y="1263501"/>
            <a:ext cx="7315200" cy="5120640"/>
          </a:xfrm>
        </p:spPr>
        <p:txBody>
          <a:bodyPr/>
          <a:lstStyle/>
          <a:p>
            <a:r>
              <a:rPr lang="en-US" dirty="0"/>
              <a:t>The project goals are </a:t>
            </a:r>
            <a:r>
              <a:rPr lang="en-US" b="1" i="1" dirty="0"/>
              <a:t>to identify strengths, needs, and unique differences </a:t>
            </a:r>
            <a:r>
              <a:rPr lang="en-US" dirty="0"/>
              <a:t>within each specified region</a:t>
            </a:r>
          </a:p>
          <a:p>
            <a:r>
              <a:rPr lang="en-US" b="1" i="1" dirty="0"/>
              <a:t>Develop products for use by providers and the public </a:t>
            </a:r>
            <a:r>
              <a:rPr lang="en-US" dirty="0"/>
              <a:t>as tools to enhance preparedness planning and response and recovery activities following extreme events</a:t>
            </a:r>
          </a:p>
          <a:p>
            <a:r>
              <a:rPr lang="en-US" dirty="0"/>
              <a:t>Through a 5-year process with a community-based participatory planning model, </a:t>
            </a:r>
            <a:r>
              <a:rPr lang="en-US" b="1" i="1" dirty="0"/>
              <a:t>foster and enhance personal and community resilience within children and their family members</a:t>
            </a:r>
            <a:r>
              <a:rPr lang="en-US" dirty="0"/>
              <a:t> with respect to preparedness, response, and recovery from extreme events. </a:t>
            </a:r>
          </a:p>
        </p:txBody>
      </p:sp>
    </p:spTree>
    <p:extLst>
      <p:ext uri="{BB962C8B-B14F-4D97-AF65-F5344CB8AC3E}">
        <p14:creationId xmlns:p14="http://schemas.microsoft.com/office/powerpoint/2010/main" val="4076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 for Coalitions is long-term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779" y="1547280"/>
            <a:ext cx="7315200" cy="512064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Long-term intervention </a:t>
            </a:r>
            <a:r>
              <a:rPr lang="en-US" dirty="0" smtClean="0"/>
              <a:t>is provided </a:t>
            </a:r>
            <a:r>
              <a:rPr lang="en-US" dirty="0"/>
              <a:t>by the indigenous child and family treatment </a:t>
            </a:r>
            <a:r>
              <a:rPr lang="en-US" dirty="0" smtClean="0"/>
              <a:t>resources.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Traditional provider agencies and </a:t>
            </a:r>
            <a:r>
              <a:rPr lang="en-US" dirty="0" smtClean="0"/>
              <a:t>locations  </a:t>
            </a:r>
            <a:r>
              <a:rPr lang="en-US" dirty="0"/>
              <a:t>include schools, religious institutions, and community health/mental health and social service agencies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n-US" dirty="0"/>
              <a:t>As long-term recovery issues emerge </a:t>
            </a:r>
            <a:r>
              <a:rPr lang="en-US" dirty="0" smtClean="0"/>
              <a:t>providers often have limited access </a:t>
            </a:r>
            <a:r>
              <a:rPr lang="en-US" dirty="0"/>
              <a:t>to the </a:t>
            </a:r>
            <a:r>
              <a:rPr lang="en-US" dirty="0" smtClean="0"/>
              <a:t>trauma-informed </a:t>
            </a:r>
            <a:r>
              <a:rPr lang="en-US" dirty="0" smtClean="0"/>
              <a:t>knowledge-base </a:t>
            </a:r>
            <a:r>
              <a:rPr lang="en-US" dirty="0"/>
              <a:t>and resources necessary to provide trauma-informed assistance to children and </a:t>
            </a:r>
            <a:r>
              <a:rPr lang="en-US" dirty="0" smtClean="0"/>
              <a:t>families.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Project </a:t>
            </a:r>
            <a:r>
              <a:rPr lang="en-US" dirty="0" smtClean="0"/>
              <a:t>Activities:</a:t>
            </a:r>
            <a:br>
              <a:rPr lang="en-US" dirty="0" smtClean="0"/>
            </a:br>
            <a:r>
              <a:rPr lang="en-US" dirty="0" smtClean="0"/>
              <a:t>Year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 Identify at least 5 Core Coalition Members from each of the Gulf Coast States</a:t>
            </a:r>
          </a:p>
          <a:p>
            <a:pPr lvl="1"/>
            <a:r>
              <a:rPr lang="en-US" dirty="0" smtClean="0"/>
              <a:t>Individual state meetings in AL, FL, LA, MS, and TX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Discussed </a:t>
            </a:r>
            <a:r>
              <a:rPr lang="en-US" sz="2400" dirty="0" smtClean="0"/>
              <a:t>special needs relevant to each state, cultural considerations, organizational and structural challenges, and unique disaster or critical incidents.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Identified </a:t>
            </a:r>
            <a:r>
              <a:rPr lang="en-US" sz="2400" dirty="0" smtClean="0"/>
              <a:t>potential affiliate members</a:t>
            </a:r>
          </a:p>
        </p:txBody>
      </p:sp>
    </p:spTree>
    <p:extLst>
      <p:ext uri="{BB962C8B-B14F-4D97-AF65-F5344CB8AC3E}">
        <p14:creationId xmlns:p14="http://schemas.microsoft.com/office/powerpoint/2010/main" val="29263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97458"/>
              </p:ext>
            </p:extLst>
          </p:nvPr>
        </p:nvGraphicFramePr>
        <p:xfrm>
          <a:off x="475156" y="1638359"/>
          <a:ext cx="11009376" cy="406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="" xmlns:a16="http://schemas.microsoft.com/office/drawing/2014/main" val="21166376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607436741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3564879236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3952651548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146699588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1189045257"/>
                    </a:ext>
                  </a:extLst>
                </a:gridCol>
                <a:gridCol w="1491486">
                  <a:extLst>
                    <a:ext uri="{9D8B030D-6E8A-4147-A177-3AD203B41FA5}">
                      <a16:colId xmlns="" xmlns:a16="http://schemas.microsoft.com/office/drawing/2014/main" val="2339807062"/>
                    </a:ext>
                  </a:extLst>
                </a:gridCol>
                <a:gridCol w="1389888">
                  <a:extLst>
                    <a:ext uri="{9D8B030D-6E8A-4147-A177-3AD203B41FA5}">
                      <a16:colId xmlns="" xmlns:a16="http://schemas.microsoft.com/office/drawing/2014/main" val="1041754003"/>
                    </a:ext>
                  </a:extLst>
                </a:gridCol>
              </a:tblGrid>
              <a:tr h="10127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Affiliate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</a:t>
                      </a:r>
                      <a:r>
                        <a:rPr lang="en-US" baseline="0" dirty="0" smtClean="0"/>
                        <a:t>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Site Membership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Membershp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1754474"/>
                  </a:ext>
                </a:extLst>
              </a:tr>
              <a:tr h="610080">
                <a:tc>
                  <a:txBody>
                    <a:bodyPr/>
                    <a:lstStyle/>
                    <a:p>
                      <a:r>
                        <a:rPr lang="en-US" dirty="0" smtClean="0"/>
                        <a:t>Alabama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2246987"/>
                  </a:ext>
                </a:extLst>
              </a:tr>
              <a:tr h="610080">
                <a:tc>
                  <a:txBody>
                    <a:bodyPr/>
                    <a:lstStyle/>
                    <a:p>
                      <a:r>
                        <a:rPr lang="en-US" dirty="0" smtClean="0"/>
                        <a:t>Florida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993851"/>
                  </a:ext>
                </a:extLst>
              </a:tr>
              <a:tr h="610080">
                <a:tc>
                  <a:txBody>
                    <a:bodyPr/>
                    <a:lstStyle/>
                    <a:p>
                      <a:r>
                        <a:rPr lang="en-US" dirty="0" smtClean="0"/>
                        <a:t>Louisiana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5064167"/>
                  </a:ext>
                </a:extLst>
              </a:tr>
              <a:tr h="610080">
                <a:tc>
                  <a:txBody>
                    <a:bodyPr/>
                    <a:lstStyle/>
                    <a:p>
                      <a:r>
                        <a:rPr lang="en-US" dirty="0" smtClean="0"/>
                        <a:t>Mississippi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4225306"/>
                  </a:ext>
                </a:extLst>
              </a:tr>
              <a:tr h="610080">
                <a:tc>
                  <a:txBody>
                    <a:bodyPr/>
                    <a:lstStyle/>
                    <a:p>
                      <a:r>
                        <a:rPr lang="en-US" dirty="0" smtClean="0"/>
                        <a:t>Texas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857248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3" y="5814789"/>
            <a:ext cx="2057400" cy="775386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/>
          <a:stretch>
            <a:fillRect/>
          </a:stretch>
        </p:blipFill>
        <p:spPr bwMode="auto">
          <a:xfrm>
            <a:off x="9150121" y="5988512"/>
            <a:ext cx="2922609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35" y="174927"/>
            <a:ext cx="1176395" cy="117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9043" y="437322"/>
            <a:ext cx="853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Site Membership by Gulf Coast State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0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05"/>
            <a:ext cx="12192000" cy="68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Identified in State-Level Meetings: Gaps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as a special population</a:t>
            </a:r>
          </a:p>
          <a:p>
            <a:pPr lvl="1"/>
            <a:r>
              <a:rPr lang="en-US" dirty="0" smtClean="0"/>
              <a:t>Screening for symptoms, helping adults talk to children about disasters, and school response.</a:t>
            </a:r>
          </a:p>
          <a:p>
            <a:r>
              <a:rPr lang="en-US" dirty="0" smtClean="0"/>
              <a:t>Community Involvement</a:t>
            </a:r>
          </a:p>
          <a:p>
            <a:pPr lvl="1"/>
            <a:r>
              <a:rPr lang="en-US" dirty="0" smtClean="0"/>
              <a:t>Culturally informed disaster response, engaging subject matter experts.</a:t>
            </a:r>
          </a:p>
          <a:p>
            <a:r>
              <a:rPr lang="en-US" dirty="0" smtClean="0"/>
              <a:t>Disaster and Trauma-Informed Services</a:t>
            </a:r>
          </a:p>
          <a:p>
            <a:pPr lvl="1"/>
            <a:r>
              <a:rPr lang="en-US" dirty="0" smtClean="0"/>
              <a:t>Lack of knowledge regarding macro-level response and services for long-term recovery.</a:t>
            </a:r>
          </a:p>
          <a:p>
            <a:r>
              <a:rPr lang="en-US" dirty="0" smtClean="0"/>
              <a:t>Communication and Messaging</a:t>
            </a:r>
          </a:p>
          <a:p>
            <a:pPr lvl="1"/>
            <a:r>
              <a:rPr lang="en-US" dirty="0" smtClean="0"/>
              <a:t>Effective communication following incidents.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First Steps for Launching the Gulf Coast </a:t>
            </a:r>
            <a:r>
              <a:rPr lang="en-US" dirty="0" smtClean="0"/>
              <a:t>Coalition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572" y="1123837"/>
            <a:ext cx="7315200" cy="5120640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Needs and Strengths Assessment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Strategic planning for Year 1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Identify resources across the coalition.</a:t>
            </a:r>
          </a:p>
          <a:p>
            <a:pPr marL="1428750" lvl="2" indent="-5143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Disseminate </a:t>
            </a:r>
            <a:r>
              <a:rPr lang="en-US" sz="2400" dirty="0">
                <a:solidFill>
                  <a:schemeClr val="tx1"/>
                </a:solidFill>
              </a:rPr>
              <a:t>resources to local providers 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Develop expertise with NCTSN behavioral health tools and products, and their adaptation to the diversity within and among different community norms.</a:t>
            </a:r>
          </a:p>
          <a:p>
            <a:pPr marL="1428750" lvl="2" indent="-5143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Help </a:t>
            </a:r>
            <a:r>
              <a:rPr lang="en-US" sz="2400" dirty="0">
                <a:solidFill>
                  <a:schemeClr val="tx1"/>
                </a:solidFill>
              </a:rPr>
              <a:t>to adapt and develop PFA-S, Help Kids Cope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525</TotalTime>
  <Words>1040</Words>
  <Application>Microsoft Macintosh PowerPoint</Application>
  <PresentationFormat>Widescreen</PresentationFormat>
  <Paragraphs>190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Corbel</vt:lpstr>
      <vt:lpstr>Mangal</vt:lpstr>
      <vt:lpstr>Wingdings</vt:lpstr>
      <vt:lpstr>Wingdings 2</vt:lpstr>
      <vt:lpstr>Arial</vt:lpstr>
      <vt:lpstr>Frame</vt:lpstr>
      <vt:lpstr>Terrorism and Disaster Coalition  for Child and Family Resilience </vt:lpstr>
      <vt:lpstr>Sponsors</vt:lpstr>
      <vt:lpstr>Development of the Gulf Coast Coalition   Project Goals</vt:lpstr>
      <vt:lpstr>Emphasis for Coalitions is long-term recovery</vt:lpstr>
      <vt:lpstr>Initial Project Activities: Year One</vt:lpstr>
      <vt:lpstr>PowerPoint Presentation</vt:lpstr>
      <vt:lpstr>PowerPoint Presentation</vt:lpstr>
      <vt:lpstr>Themes Identified in State-Level Meetings: Gaps and Challenges</vt:lpstr>
      <vt:lpstr>Essential First Steps for Launching the Gulf Coast Coalition  </vt:lpstr>
      <vt:lpstr>Natural Disasters along the Gulf Coast (2016-2018)</vt:lpstr>
      <vt:lpstr>Coalition partnerships in disaster response (2017-2018)</vt:lpstr>
      <vt:lpstr>Extreme Events in the Gulf Coast: Critical Incidents of Mass Violence</vt:lpstr>
      <vt:lpstr>Review of Conference Calls</vt:lpstr>
      <vt:lpstr>Overview of Conference Calls</vt:lpstr>
      <vt:lpstr>Coalition partnerships in disaster response (2017-2018)</vt:lpstr>
      <vt:lpstr>Coalition partnerships in product development and  enhanced social -media evolving strategies and information sharing </vt:lpstr>
      <vt:lpstr>Where we are today…  Two Major Themes   </vt:lpstr>
      <vt:lpstr>Three Tiers of Planning, Response, and Recovery</vt:lpstr>
      <vt:lpstr>PowerPoint Presentation</vt:lpstr>
      <vt:lpstr>Themes and related  Issues     Identified by Coalition Members: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Terrorism and Disaster Coalition  for Child and Family Resilience</dc:title>
  <dc:creator>Barker, Chikira H.</dc:creator>
  <cp:lastModifiedBy>Anthony Speier</cp:lastModifiedBy>
  <cp:revision>53</cp:revision>
  <cp:lastPrinted>2018-06-25T03:49:04Z</cp:lastPrinted>
  <dcterms:created xsi:type="dcterms:W3CDTF">2018-06-22T14:56:50Z</dcterms:created>
  <dcterms:modified xsi:type="dcterms:W3CDTF">2018-06-25T03:54:19Z</dcterms:modified>
</cp:coreProperties>
</file>