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9" r:id="rId2"/>
    <p:sldId id="260" r:id="rId3"/>
    <p:sldId id="261" r:id="rId4"/>
    <p:sldId id="263" r:id="rId5"/>
    <p:sldId id="264" r:id="rId6"/>
    <p:sldId id="268" r:id="rId7"/>
    <p:sldId id="275" r:id="rId8"/>
    <p:sldId id="270" r:id="rId9"/>
    <p:sldId id="269" r:id="rId10"/>
    <p:sldId id="271" r:id="rId11"/>
    <p:sldId id="273" r:id="rId12"/>
    <p:sldId id="274" r:id="rId13"/>
    <p:sldId id="276" r:id="rId14"/>
    <p:sldId id="299" r:id="rId15"/>
    <p:sldId id="277" r:id="rId16"/>
    <p:sldId id="278" r:id="rId17"/>
    <p:sldId id="279" r:id="rId18"/>
    <p:sldId id="280" r:id="rId19"/>
    <p:sldId id="281" r:id="rId20"/>
    <p:sldId id="282" r:id="rId21"/>
    <p:sldId id="283" r:id="rId22"/>
    <p:sldId id="284" r:id="rId23"/>
    <p:sldId id="285" r:id="rId24"/>
    <p:sldId id="308" r:id="rId25"/>
    <p:sldId id="287" r:id="rId26"/>
    <p:sldId id="288" r:id="rId27"/>
    <p:sldId id="289" r:id="rId28"/>
    <p:sldId id="292" r:id="rId29"/>
    <p:sldId id="307" r:id="rId30"/>
    <p:sldId id="297" r:id="rId31"/>
    <p:sldId id="294"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snapToGrid="0">
      <p:cViewPr varScale="1">
        <p:scale>
          <a:sx n="106" d="100"/>
          <a:sy n="106" d="100"/>
        </p:scale>
        <p:origin x="-78"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91B93-3655-4495-B48F-47035BEC0ED5}" type="datetimeFigureOut">
              <a:rPr lang="en-US" smtClean="0"/>
              <a:t>8/10/2017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1A4C1-4341-4871-9CCB-10F89DA9B490}" type="slidenum">
              <a:rPr lang="en-US" smtClean="0"/>
              <a:t>‹#›</a:t>
            </a:fld>
            <a:endParaRPr lang="en-US" dirty="0"/>
          </a:p>
        </p:txBody>
      </p:sp>
    </p:spTree>
    <p:extLst>
      <p:ext uri="{BB962C8B-B14F-4D97-AF65-F5344CB8AC3E}">
        <p14:creationId xmlns:p14="http://schemas.microsoft.com/office/powerpoint/2010/main" val="220150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785ADC-6C62-49B3-9218-EEC3EFCD78F1}" type="slidenum">
              <a:rPr lang="en-US" smtClean="0"/>
              <a:pPr>
                <a:defRPr/>
              </a:pPr>
              <a:t>2</a:t>
            </a:fld>
            <a:endParaRPr lang="en-US" dirty="0"/>
          </a:p>
        </p:txBody>
      </p:sp>
    </p:spTree>
    <p:extLst>
      <p:ext uri="{BB962C8B-B14F-4D97-AF65-F5344CB8AC3E}">
        <p14:creationId xmlns:p14="http://schemas.microsoft.com/office/powerpoint/2010/main" val="40580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A610A-A3FC-4999-A61D-6F8E7A518653}"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342175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1. The first thing we see is that exposure to the oil spill is positively associated w/depression (more exposure, more depression).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We also see that both individual and community resilience attributes were significantly associated with resilience activation. Individual resilience attributes were positively associated with resilience activation, which was expected, meaning that things like more self efficacy and more social support were related to more receipt of needed services. But community resilience was negatively associated with receipt of needed services, which was not expected. In other words, the more social cohesion and informal social control, the LESS activation occurred. </a:t>
            </a:r>
            <a:r>
              <a:rPr lang="en-US" i="1" baseline="0" dirty="0" smtClean="0"/>
              <a:t>This was unexpected and we will want to take a closer look at it. It is possible that exposure negatively affected community resilience attributes, which then negatively affected resilience activation.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We also see that exposure is negatively associated with resilience activation. (more exposure, less activation or receipt of needed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 And that resilience activation negatively associated with depression. (more activation or more receipt of needed services, less depression) </a:t>
            </a:r>
            <a:r>
              <a:rPr lang="en-US" i="1" baseline="0" dirty="0" smtClean="0"/>
              <a:t>(these were in expected direction)</a:t>
            </a:r>
          </a:p>
          <a:p>
            <a:r>
              <a:rPr lang="en-US" baseline="0" dirty="0" smtClean="0"/>
              <a:t>5. Moreover, this indirect pathway from exposure to activation to depression was also significant, meaning that resilience activation/receipt of needed services partially mediates the relationship between exposure and depression. 31% of the total effect of exposure to the spill on depression was explained by the mediating factor of resilience activation.</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A610A-A3FC-4999-A61D-6F8E7A518653}"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429402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785ADC-6C62-49B3-9218-EEC3EFCD78F1}" type="slidenum">
              <a:rPr lang="en-US" smtClean="0"/>
              <a:pPr>
                <a:defRPr/>
              </a:pPr>
              <a:t>4</a:t>
            </a:fld>
            <a:endParaRPr lang="en-US" dirty="0"/>
          </a:p>
        </p:txBody>
      </p:sp>
    </p:spTree>
    <p:extLst>
      <p:ext uri="{BB962C8B-B14F-4D97-AF65-F5344CB8AC3E}">
        <p14:creationId xmlns:p14="http://schemas.microsoft.com/office/powerpoint/2010/main" val="300939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31774">
              <a:defRPr/>
            </a:pPr>
            <a:r>
              <a:rPr lang="en-US" dirty="0"/>
              <a:t>Specific to the DHOS, residents rely on the fishing and tourism industries for their livelihood, which were severely affected by the DHOS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A610A-A3FC-4999-A61D-6F8E7A5186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675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A610A-A3FC-4999-A61D-6F8E7A518653}" type="slidenum">
              <a:rPr lang="en-US" smtClean="0"/>
              <a:t>13</a:t>
            </a:fld>
            <a:endParaRPr lang="en-US" dirty="0"/>
          </a:p>
        </p:txBody>
      </p:sp>
    </p:spTree>
    <p:extLst>
      <p:ext uri="{BB962C8B-B14F-4D97-AF65-F5344CB8AC3E}">
        <p14:creationId xmlns:p14="http://schemas.microsoft.com/office/powerpoint/2010/main" val="94766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Ongoing, prospective cohort study examining the short and long-term physical, mental, and community health effects resulting from the Deepwater Horizon Oil Spill among adult women and children residing in Southeastern Louisiana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A610A-A3FC-4999-A61D-6F8E7A5186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832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Women were identified through: </a:t>
            </a:r>
          </a:p>
          <a:p>
            <a:pPr lvl="1"/>
            <a:r>
              <a:rPr lang="en-US" dirty="0"/>
              <a:t>Address-based sampling </a:t>
            </a:r>
          </a:p>
          <a:p>
            <a:pPr lvl="1"/>
            <a:r>
              <a:rPr lang="en-US" dirty="0"/>
              <a:t>Referrals of friends and neighbors</a:t>
            </a:r>
          </a:p>
          <a:p>
            <a:pPr lvl="1"/>
            <a:r>
              <a:rPr lang="en-US" dirty="0"/>
              <a:t>Volunteers</a:t>
            </a:r>
          </a:p>
          <a:p>
            <a:pPr lvl="1"/>
            <a:endParaRPr lang="en-US" dirty="0"/>
          </a:p>
          <a:p>
            <a:r>
              <a:rPr lang="en-US" dirty="0"/>
              <a:t>Data collection</a:t>
            </a:r>
          </a:p>
          <a:p>
            <a:pPr lvl="1"/>
            <a:r>
              <a:rPr lang="en-US" dirty="0"/>
              <a:t>Computer-assisted telephone survey</a:t>
            </a:r>
          </a:p>
          <a:p>
            <a:pPr lvl="1"/>
            <a:r>
              <a:rPr lang="en-US" dirty="0"/>
              <a:t>Home visit </a:t>
            </a:r>
          </a:p>
          <a:p>
            <a:pPr lvl="2"/>
            <a:r>
              <a:rPr lang="en-US" dirty="0"/>
              <a:t>Biospecimens and anthropometric measureme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A610A-A3FC-4999-A61D-6F8E7A5186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231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43.3% response rate = calculated by dividing the number of complete interviews by the number of eligible women using an estimate of the proportion of unknown eligibility cases that are eligible</a:t>
            </a:r>
            <a:r>
              <a:rPr lang="en-US" baseline="0" dirty="0"/>
              <a:t> </a:t>
            </a:r>
          </a:p>
          <a:p>
            <a:endParaRPr lang="en-US" baseline="0" dirty="0"/>
          </a:p>
          <a:p>
            <a:r>
              <a:rPr lang="en-US" baseline="0" dirty="0"/>
              <a:t>AAPOR – American Association for Public Opinion Research</a:t>
            </a:r>
            <a:endParaRPr lang="en-US" dirty="0"/>
          </a:p>
          <a:p>
            <a:endParaRPr lang="en-US" dirty="0"/>
          </a:p>
        </p:txBody>
      </p:sp>
      <p:sp>
        <p:nvSpPr>
          <p:cNvPr id="4" name="Slide Number Placeholder 3"/>
          <p:cNvSpPr>
            <a:spLocks noGrp="1"/>
          </p:cNvSpPr>
          <p:nvPr>
            <p:ph type="sldNum" sz="quarter" idx="10"/>
          </p:nvPr>
        </p:nvSpPr>
        <p:spPr/>
        <p:txBody>
          <a:bodyPr/>
          <a:lstStyle/>
          <a:p>
            <a:fld id="{93BA610A-A3FC-4999-A61D-6F8E7A518653}" type="slidenum">
              <a:rPr lang="en-US" smtClean="0"/>
              <a:t>16</a:t>
            </a:fld>
            <a:endParaRPr lang="en-US" dirty="0"/>
          </a:p>
        </p:txBody>
      </p:sp>
    </p:spTree>
    <p:extLst>
      <p:ext uri="{BB962C8B-B14F-4D97-AF65-F5344CB8AC3E}">
        <p14:creationId xmlns:p14="http://schemas.microsoft.com/office/powerpoint/2010/main" val="188038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Nine Binary Indicators</a:t>
            </a:r>
          </a:p>
        </p:txBody>
      </p:sp>
      <p:sp>
        <p:nvSpPr>
          <p:cNvPr id="4" name="Slide Number Placeholder 3"/>
          <p:cNvSpPr>
            <a:spLocks noGrp="1"/>
          </p:cNvSpPr>
          <p:nvPr>
            <p:ph type="sldNum" sz="quarter" idx="10"/>
          </p:nvPr>
        </p:nvSpPr>
        <p:spPr/>
        <p:txBody>
          <a:bodyPr/>
          <a:lstStyle/>
          <a:p>
            <a:fld id="{93BA610A-A3FC-4999-A61D-6F8E7A518653}" type="slidenum">
              <a:rPr lang="en-US" smtClean="0"/>
              <a:t>17</a:t>
            </a:fld>
            <a:endParaRPr lang="en-US" dirty="0"/>
          </a:p>
        </p:txBody>
      </p:sp>
    </p:spTree>
    <p:extLst>
      <p:ext uri="{BB962C8B-B14F-4D97-AF65-F5344CB8AC3E}">
        <p14:creationId xmlns:p14="http://schemas.microsoft.com/office/powerpoint/2010/main" val="276310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Resilience</a:t>
            </a:r>
            <a:r>
              <a:rPr lang="en-US" baseline="0" dirty="0"/>
              <a:t> has been an often-discussed concept in the disaster field. We view it as a process rather than an outcome, and define it as the capacity of a system to withstand or recover from significant disturbances that threaten it.</a:t>
            </a:r>
          </a:p>
          <a:p>
            <a:r>
              <a:rPr lang="en-US" baseline="0" dirty="0"/>
              <a:t>Recently, there have been many calls for more research on resilience that can be applied to post-disaster settings.</a:t>
            </a:r>
          </a:p>
          <a:p>
            <a:r>
              <a:rPr lang="en-US" baseline="0" dirty="0"/>
              <a:t>Specifically, we are interested in how mental health in a post-disaster setting is shaped by resilience</a:t>
            </a:r>
          </a:p>
          <a:p>
            <a:endParaRPr lang="en-US" baseline="0" dirty="0"/>
          </a:p>
          <a:p>
            <a:r>
              <a:rPr lang="en-US" dirty="0"/>
              <a:t>Social ties</a:t>
            </a:r>
          </a:p>
          <a:p>
            <a:pPr lvl="1"/>
            <a:r>
              <a:rPr lang="en-US" dirty="0"/>
              <a:t>How people socialize, live, interact, relate to each other</a:t>
            </a:r>
          </a:p>
          <a:p>
            <a:pPr lvl="1"/>
            <a:r>
              <a:rPr lang="en-US" dirty="0"/>
              <a:t>Evidence linking this with health</a:t>
            </a:r>
          </a:p>
          <a:p>
            <a:pPr lvl="1"/>
            <a:endParaRPr lang="en-US" dirty="0"/>
          </a:p>
          <a:p>
            <a:r>
              <a:rPr lang="en-US" dirty="0"/>
              <a:t>Resilience</a:t>
            </a:r>
          </a:p>
          <a:p>
            <a:pPr lvl="1"/>
            <a:r>
              <a:rPr lang="en-US" dirty="0"/>
              <a:t>Capacity of a system to recover from significant disturbances</a:t>
            </a:r>
          </a:p>
          <a:p>
            <a:pPr lvl="1"/>
            <a:r>
              <a:rPr lang="en-US" dirty="0"/>
              <a:t>Process rather than outcome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A610A-A3FC-4999-A61D-6F8E7A5186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844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5791200" y="6404984"/>
            <a:ext cx="3044952" cy="365760"/>
          </a:xfrm>
          <a:prstGeom prst="rect">
            <a:avLst/>
          </a:prstGeom>
        </p:spPr>
        <p:txBody>
          <a:bodyPr/>
          <a:lstStyle/>
          <a:p>
            <a:fld id="{90283060-F6ED-49C2-B52F-E967BC151A61}" type="datetimeFigureOut">
              <a:rPr lang="en-US" smtClean="0"/>
              <a:t>8/10/2017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263E71D8-7393-471E-A9ED-FAC6A6D8D587}"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0125023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90283060-F6ED-49C2-B52F-E967BC151A61}"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E71D8-7393-471E-A9ED-FAC6A6D8D587}" type="slidenum">
              <a:rPr lang="en-US" smtClean="0"/>
              <a:t>‹#›</a:t>
            </a:fld>
            <a:endParaRPr lang="en-US" dirty="0"/>
          </a:p>
        </p:txBody>
      </p:sp>
    </p:spTree>
    <p:extLst>
      <p:ext uri="{BB962C8B-B14F-4D97-AF65-F5344CB8AC3E}">
        <p14:creationId xmlns:p14="http://schemas.microsoft.com/office/powerpoint/2010/main" val="21593043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6915912" y="3009903"/>
            <a:ext cx="457200" cy="441325"/>
          </a:xfrm>
        </p:spPr>
        <p:txBody>
          <a:bodyPr/>
          <a:lstStyle/>
          <a:p>
            <a:fld id="{263E71D8-7393-471E-A9ED-FAC6A6D8D587}"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90283060-F6ED-49C2-B52F-E967BC151A61}"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11299068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a:t>Click to edit Master title style</a:t>
            </a:r>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7347499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90283060-F6ED-49C2-B52F-E967BC151A61}" type="datetimeFigureOut">
              <a:rPr lang="en-US" smtClean="0"/>
              <a:t>8/10/2017</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chemeClr val="bg1"/>
                </a:solidFill>
              </a:defRPr>
            </a:lvl1pPr>
          </a:lstStyle>
          <a:p>
            <a:r>
              <a:rPr kumimoji="0" lang="en-US" dirty="0"/>
              <a:t>Click to edit Master title style</a:t>
            </a:r>
          </a:p>
        </p:txBody>
      </p:sp>
    </p:spTree>
    <p:extLst>
      <p:ext uri="{BB962C8B-B14F-4D97-AF65-F5344CB8AC3E}">
        <p14:creationId xmlns:p14="http://schemas.microsoft.com/office/powerpoint/2010/main" val="4740780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chemeClr val="tx1"/>
                </a:solidFill>
              </a:defRPr>
            </a:lvl1pPr>
          </a:lstStyle>
          <a:p>
            <a:r>
              <a:rPr kumimoji="0" lang="en-US" dirty="0"/>
              <a:t>Click to edit Master title style</a:t>
            </a:r>
          </a:p>
        </p:txBody>
      </p:sp>
      <p:sp>
        <p:nvSpPr>
          <p:cNvPr id="6" name="Footer Placeholder 5"/>
          <p:cNvSpPr>
            <a:spLocks noGrp="1"/>
          </p:cNvSpPr>
          <p:nvPr>
            <p:ph type="ftr" sz="quarter" idx="11"/>
          </p:nvPr>
        </p:nvSpPr>
        <p:spPr/>
        <p:txBody>
          <a:bodyPr/>
          <a:lstStyle/>
          <a:p>
            <a:endParaRPr lang="en-US" dirty="0"/>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301752" y="1371600"/>
            <a:ext cx="4038600" cy="4681728"/>
          </a:xfrm>
        </p:spPr>
        <p:txBody>
          <a:bodyPr/>
          <a:lstStyle>
            <a:lvl1pPr>
              <a:defRPr sz="25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034182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fld id="{90283060-F6ED-49C2-B52F-E967BC151A61}" type="datetimeFigureOut">
              <a:rPr lang="en-US" smtClean="0"/>
              <a:t>8/10/2017</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8B37D5FE-740C-46F5-801A-FA5477D9711F}"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1864476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5791200" y="6404984"/>
            <a:ext cx="3044952" cy="365760"/>
          </a:xfrm>
          <a:prstGeom prst="rect">
            <a:avLst/>
          </a:prstGeom>
        </p:spPr>
        <p:txBody>
          <a:bodyPr/>
          <a:lstStyle/>
          <a:p>
            <a:fld id="{90283060-F6ED-49C2-B52F-E967BC151A61}" type="datetimeFigureOut">
              <a:rPr lang="en-US" smtClean="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2"/>
            <a:ext cx="457200" cy="441325"/>
          </a:xfrm>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427733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a:xfrm>
            <a:off x="5791200" y="6404984"/>
            <a:ext cx="3044952" cy="365760"/>
          </a:xfrm>
          <a:prstGeom prst="rect">
            <a:avLst/>
          </a:prstGeom>
        </p:spPr>
        <p:txBody>
          <a:bodyPr/>
          <a:lstStyle/>
          <a:p>
            <a:fld id="{90283060-F6ED-49C2-B52F-E967BC151A61}" type="datetimeFigureOut">
              <a:rPr lang="en-US" smtClean="0"/>
              <a:t>8/10/2017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63E71D8-7393-471E-A9ED-FAC6A6D8D587}" type="slidenum">
              <a:rPr lang="en-US" smtClean="0"/>
              <a:t>‹#›</a:t>
            </a:fld>
            <a:endParaRPr lang="en-US" dirty="0"/>
          </a:p>
        </p:txBody>
      </p:sp>
    </p:spTree>
    <p:extLst>
      <p:ext uri="{BB962C8B-B14F-4D97-AF65-F5344CB8AC3E}">
        <p14:creationId xmlns:p14="http://schemas.microsoft.com/office/powerpoint/2010/main" val="182458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Content Placeholder 19"/>
          <p:cNvSpPr>
            <a:spLocks noGrp="1"/>
          </p:cNvSpPr>
          <p:nvPr>
            <p:ph sz="quarter" idx="1"/>
          </p:nvPr>
        </p:nvSpPr>
        <p:spPr>
          <a:xfrm>
            <a:off x="3124200" y="685800"/>
            <a:ext cx="5638800" cy="54102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8B37D5FE-740C-46F5-801A-FA5477D9711F}" type="slidenum">
              <a:rPr lang="en-US" smtClean="0"/>
              <a:pPr/>
              <a:t>‹#›</a:t>
            </a:fld>
            <a:endParaRPr lang="en-US" dirty="0"/>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5791200" y="6404984"/>
            <a:ext cx="3044952" cy="365760"/>
          </a:xfrm>
          <a:prstGeom prst="rect">
            <a:avLst/>
          </a:prstGeom>
        </p:spPr>
        <p:txBody>
          <a:bodyPr/>
          <a:lstStyle/>
          <a:p>
            <a:fld id="{90283060-F6ED-49C2-B52F-E967BC151A61}" type="datetimeFigureOut">
              <a:rPr lang="en-US" smtClean="0"/>
              <a:t>8/10/2017</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365217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371600" y="312740"/>
            <a:ext cx="457200" cy="441325"/>
          </a:xfrm>
        </p:spPr>
        <p:txBody>
          <a:bodyPr/>
          <a:lstStyle/>
          <a:p>
            <a:fld id="{8B37D5FE-740C-46F5-801A-FA5477D9711F}"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5788152" y="6404984"/>
            <a:ext cx="3044952" cy="365760"/>
          </a:xfrm>
          <a:prstGeom prst="rect">
            <a:avLst/>
          </a:prstGeom>
        </p:spPr>
        <p:txBody>
          <a:bodyPr/>
          <a:lstStyle/>
          <a:p>
            <a:fld id="{90283060-F6ED-49C2-B52F-E967BC151A61}" type="datetimeFigureOut">
              <a:rPr lang="en-US" smtClean="0"/>
              <a:t>8/10/2017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35883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B37D5FE-740C-46F5-801A-FA5477D9711F}"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1" name="Picture 20"/>
          <p:cNvPicPr>
            <a:picLocks noChangeAspect="1"/>
          </p:cNvPicPr>
          <p:nvPr userDrawn="1"/>
        </p:nvPicPr>
        <p:blipFill>
          <a:blip r:embed="rId13"/>
          <a:stretch>
            <a:fillRect/>
          </a:stretch>
        </p:blipFill>
        <p:spPr>
          <a:xfrm>
            <a:off x="304801" y="6400802"/>
            <a:ext cx="863600" cy="282903"/>
          </a:xfrm>
          <a:prstGeom prst="rect">
            <a:avLst/>
          </a:prstGeom>
        </p:spPr>
      </p:pic>
      <p:pic>
        <p:nvPicPr>
          <p:cNvPr id="2" name="Picture 1"/>
          <p:cNvPicPr>
            <a:picLocks noChangeAspect="1"/>
          </p:cNvPicPr>
          <p:nvPr userDrawn="1"/>
        </p:nvPicPr>
        <p:blipFill>
          <a:blip r:embed="rId14"/>
          <a:stretch>
            <a:fillRect/>
          </a:stretch>
        </p:blipFill>
        <p:spPr>
          <a:xfrm>
            <a:off x="8001001" y="6400802"/>
            <a:ext cx="746285" cy="303661"/>
          </a:xfrm>
          <a:prstGeom prst="rect">
            <a:avLst/>
          </a:prstGeom>
        </p:spPr>
      </p:pic>
    </p:spTree>
    <p:extLst>
      <p:ext uri="{BB962C8B-B14F-4D97-AF65-F5344CB8AC3E}">
        <p14:creationId xmlns:p14="http://schemas.microsoft.com/office/powerpoint/2010/main" val="1870192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1.wdp"/><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gif"/><Relationship Id="rId5" Type="http://schemas.openxmlformats.org/officeDocument/2006/relationships/image" Target="../media/image10.jpg"/><Relationship Id="rId10" Type="http://schemas.openxmlformats.org/officeDocument/2006/relationships/image" Target="../media/image14.jpeg"/><Relationship Id="rId4" Type="http://schemas.openxmlformats.org/officeDocument/2006/relationships/image" Target="../media/image9.jpg"/><Relationship Id="rId9"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mailto:etrapi@lsuh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a:srcRect l="19298" t="28654" r="16667" b="19939"/>
          <a:stretch>
            <a:fillRect/>
          </a:stretch>
        </p:blipFill>
        <p:spPr bwMode="auto">
          <a:xfrm>
            <a:off x="-1290244" y="-79018"/>
            <a:ext cx="11958244" cy="6845300"/>
          </a:xfrm>
          <a:prstGeom prst="rect">
            <a:avLst/>
          </a:prstGeom>
          <a:noFill/>
          <a:ln w="9525">
            <a:noFill/>
            <a:miter lim="800000"/>
            <a:headEnd/>
            <a:tailEnd/>
          </a:ln>
        </p:spPr>
      </p:pic>
      <p:sp>
        <p:nvSpPr>
          <p:cNvPr id="16387" name="Title 1"/>
          <p:cNvSpPr>
            <a:spLocks noGrp="1"/>
          </p:cNvSpPr>
          <p:nvPr>
            <p:ph type="ctrTitle"/>
          </p:nvPr>
        </p:nvSpPr>
        <p:spPr>
          <a:xfrm>
            <a:off x="838202" y="815977"/>
            <a:ext cx="7315199" cy="1927225"/>
          </a:xfrm>
        </p:spPr>
        <p:txBody>
          <a:bodyPr>
            <a:normAutofit fontScale="90000"/>
          </a:bodyPr>
          <a:lstStyle/>
          <a:p>
            <a:r>
              <a:rPr lang="en-US" sz="2200" dirty="0"/>
              <a:t/>
            </a:r>
            <a:br>
              <a:rPr lang="en-US" sz="2200" dirty="0"/>
            </a:br>
            <a:r>
              <a:rPr lang="en-US" sz="2200" dirty="0"/>
              <a:t/>
            </a:r>
            <a:br>
              <a:rPr lang="en-US" sz="2200" dirty="0"/>
            </a:br>
            <a:r>
              <a:rPr lang="en-US" sz="2200" dirty="0"/>
              <a:t> </a:t>
            </a:r>
            <a:br>
              <a:rPr lang="en-US" sz="2200" dirty="0"/>
            </a:br>
            <a:r>
              <a:rPr lang="en-US" sz="2200" dirty="0">
                <a:solidFill>
                  <a:srgbClr val="FFFF00"/>
                </a:solidFill>
              </a:rPr>
              <a:t>Longer Term Public Health Implications of Disasters: </a:t>
            </a:r>
            <a:br>
              <a:rPr lang="en-US" sz="2200" dirty="0">
                <a:solidFill>
                  <a:srgbClr val="FFFF00"/>
                </a:solidFill>
              </a:rPr>
            </a:br>
            <a:r>
              <a:rPr lang="en-US" sz="2200" dirty="0">
                <a:solidFill>
                  <a:srgbClr val="FFFF00"/>
                </a:solidFill>
              </a:rPr>
              <a:t>The Deepwater Horizon Oil Spill</a:t>
            </a:r>
            <a:br>
              <a:rPr lang="en-US" sz="2200" dirty="0">
                <a:solidFill>
                  <a:srgbClr val="FFFF00"/>
                </a:solidFill>
              </a:rPr>
            </a:br>
            <a:endParaRPr lang="en-US" sz="2200" dirty="0">
              <a:solidFill>
                <a:srgbClr val="FFFF00"/>
              </a:solidFill>
            </a:endParaRPr>
          </a:p>
        </p:txBody>
      </p:sp>
      <p:sp>
        <p:nvSpPr>
          <p:cNvPr id="16388" name="TextBox 6"/>
          <p:cNvSpPr txBox="1">
            <a:spLocks noChangeArrowheads="1"/>
          </p:cNvSpPr>
          <p:nvPr/>
        </p:nvSpPr>
        <p:spPr bwMode="auto">
          <a:xfrm>
            <a:off x="838200" y="2518538"/>
            <a:ext cx="6669454" cy="2800767"/>
          </a:xfrm>
          <a:prstGeom prst="rect">
            <a:avLst/>
          </a:prstGeom>
          <a:noFill/>
          <a:ln w="9525">
            <a:noFill/>
            <a:miter lim="800000"/>
            <a:headEnd/>
            <a:tailEnd/>
          </a:ln>
        </p:spPr>
        <p:txBody>
          <a:bodyPr wrap="none">
            <a:spAutoFit/>
          </a:bodyPr>
          <a:lstStyle/>
          <a:p>
            <a:pPr algn="ctr"/>
            <a:endParaRPr lang="en-US" sz="1600" b="1" dirty="0"/>
          </a:p>
          <a:p>
            <a:pPr algn="ctr"/>
            <a:r>
              <a:rPr lang="en-US" dirty="0">
                <a:solidFill>
                  <a:schemeClr val="bg1"/>
                </a:solidFill>
              </a:rPr>
              <a:t>Edward J. Trapido, Sc.D., F.A.C.E.</a:t>
            </a:r>
          </a:p>
          <a:p>
            <a:pPr algn="ctr"/>
            <a:r>
              <a:rPr lang="en-US" dirty="0">
                <a:solidFill>
                  <a:schemeClr val="bg1"/>
                </a:solidFill>
              </a:rPr>
              <a:t>Associate Dean for Research</a:t>
            </a:r>
          </a:p>
          <a:p>
            <a:pPr algn="ctr"/>
            <a:r>
              <a:rPr lang="en-US" dirty="0">
                <a:solidFill>
                  <a:schemeClr val="bg1"/>
                </a:solidFill>
              </a:rPr>
              <a:t>LSUHSC School of Public Health</a:t>
            </a:r>
          </a:p>
          <a:p>
            <a:pPr algn="ctr"/>
            <a:r>
              <a:rPr lang="en-US" dirty="0">
                <a:solidFill>
                  <a:schemeClr val="bg1"/>
                </a:solidFill>
              </a:rPr>
              <a:t>Professor and Wendell Gauthier Chair for Cancer Epidemiology</a:t>
            </a:r>
          </a:p>
          <a:p>
            <a:pPr algn="ctr"/>
            <a:endParaRPr lang="en-US" b="1" dirty="0">
              <a:solidFill>
                <a:schemeClr val="bg1"/>
              </a:solidFill>
            </a:endParaRPr>
          </a:p>
          <a:p>
            <a:pPr algn="ctr"/>
            <a:r>
              <a:rPr lang="en-US" dirty="0">
                <a:solidFill>
                  <a:schemeClr val="bg1"/>
                </a:solidFill>
              </a:rPr>
              <a:t>Coordinator of Gulf Oil Spill Research, </a:t>
            </a:r>
          </a:p>
          <a:p>
            <a:pPr algn="ctr"/>
            <a:r>
              <a:rPr lang="en-US" dirty="0">
                <a:solidFill>
                  <a:schemeClr val="bg1"/>
                </a:solidFill>
              </a:rPr>
              <a:t>LSU Health Sciences Center at New Orleans</a:t>
            </a:r>
          </a:p>
          <a:p>
            <a:pPr algn="ctr"/>
            <a:endParaRPr lang="en-US" b="1" dirty="0">
              <a:solidFill>
                <a:schemeClr val="bg1"/>
              </a:solidFill>
            </a:endParaRPr>
          </a:p>
          <a:p>
            <a:pPr algn="ctr"/>
            <a:r>
              <a:rPr lang="en-US" sz="1600" dirty="0"/>
              <a:t>	</a:t>
            </a:r>
          </a:p>
        </p:txBody>
      </p:sp>
      <p:pic>
        <p:nvPicPr>
          <p:cNvPr id="7" name="Picture 6" descr="new lsuhsc logo.jpg"/>
          <p:cNvPicPr>
            <a:picLocks noChangeAspect="1"/>
          </p:cNvPicPr>
          <p:nvPr/>
        </p:nvPicPr>
        <p:blipFill>
          <a:blip r:embed="rId3"/>
          <a:stretch>
            <a:fillRect/>
          </a:stretch>
        </p:blipFill>
        <p:spPr>
          <a:xfrm>
            <a:off x="2514602" y="457202"/>
            <a:ext cx="4079875" cy="815975"/>
          </a:xfrm>
          <a:prstGeom prst="rect">
            <a:avLst/>
          </a:prstGeom>
        </p:spPr>
      </p:pic>
      <p:pic>
        <p:nvPicPr>
          <p:cNvPr id="8" name="Picture 7" descr="sealpainted lr.png"/>
          <p:cNvPicPr>
            <a:picLocks noChangeAspect="1"/>
          </p:cNvPicPr>
          <p:nvPr/>
        </p:nvPicPr>
        <p:blipFill>
          <a:blip r:embed="rId4"/>
          <a:srcRect/>
          <a:stretch>
            <a:fillRect/>
          </a:stretch>
        </p:blipFill>
        <p:spPr bwMode="auto">
          <a:xfrm>
            <a:off x="1350555" y="352424"/>
            <a:ext cx="1024707" cy="1025526"/>
          </a:xfrm>
          <a:prstGeom prst="rect">
            <a:avLst/>
          </a:prstGeom>
          <a:noFill/>
          <a:ln w="9525">
            <a:noFill/>
            <a:miter lim="800000"/>
            <a:headEnd/>
            <a:tailEnd/>
          </a:ln>
        </p:spPr>
      </p:pic>
      <p:sp>
        <p:nvSpPr>
          <p:cNvPr id="3" name="Rectangle 2"/>
          <p:cNvSpPr/>
          <p:nvPr/>
        </p:nvSpPr>
        <p:spPr>
          <a:xfrm>
            <a:off x="-304800" y="6180894"/>
            <a:ext cx="4572000" cy="584775"/>
          </a:xfrm>
          <a:prstGeom prst="rect">
            <a:avLst/>
          </a:prstGeom>
        </p:spPr>
        <p:txBody>
          <a:bodyPr>
            <a:spAutoFit/>
          </a:bodyPr>
          <a:lstStyle/>
          <a:p>
            <a:endParaRPr lang="en-US" dirty="0">
              <a:solidFill>
                <a:srgbClr val="92D050"/>
              </a:solidFill>
            </a:endParaRPr>
          </a:p>
          <a:p>
            <a:r>
              <a:rPr lang="en-US" sz="1400" dirty="0">
                <a:solidFill>
                  <a:srgbClr val="92D050"/>
                </a:solidFill>
              </a:rPr>
              <a:t>        Photo: 6/26/10</a:t>
            </a:r>
            <a:r>
              <a:rPr lang="en-US" sz="1400" dirty="0"/>
              <a:t>	</a:t>
            </a:r>
          </a:p>
        </p:txBody>
      </p:sp>
    </p:spTree>
    <p:extLst>
      <p:ext uri="{BB962C8B-B14F-4D97-AF65-F5344CB8AC3E}">
        <p14:creationId xmlns:p14="http://schemas.microsoft.com/office/powerpoint/2010/main" val="393450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Exposures </a:t>
            </a:r>
            <a:r>
              <a:rPr lang="en-US" dirty="0"/>
              <a:t>from Oil Spills</a:t>
            </a:r>
          </a:p>
        </p:txBody>
      </p:sp>
      <p:sp>
        <p:nvSpPr>
          <p:cNvPr id="3" name="Content Placeholder 2"/>
          <p:cNvSpPr>
            <a:spLocks noGrp="1"/>
          </p:cNvSpPr>
          <p:nvPr>
            <p:ph sz="half" idx="1"/>
          </p:nvPr>
        </p:nvSpPr>
        <p:spPr/>
        <p:txBody>
          <a:bodyPr/>
          <a:lstStyle/>
          <a:p>
            <a:r>
              <a:rPr lang="en-US" dirty="0">
                <a:solidFill>
                  <a:schemeClr val="bg1"/>
                </a:solidFill>
              </a:rPr>
              <a:t>Direct Exposure</a:t>
            </a:r>
          </a:p>
          <a:p>
            <a:pPr lvl="1"/>
            <a:r>
              <a:rPr lang="en-US" dirty="0">
                <a:solidFill>
                  <a:schemeClr val="bg1"/>
                </a:solidFill>
              </a:rPr>
              <a:t>Crude oil contains toxic components to humans</a:t>
            </a:r>
          </a:p>
          <a:p>
            <a:pPr lvl="2"/>
            <a:r>
              <a:rPr lang="en-US" dirty="0">
                <a:solidFill>
                  <a:schemeClr val="bg1"/>
                </a:solidFill>
              </a:rPr>
              <a:t>Aromatic/aliphatic hydrocarbons</a:t>
            </a:r>
          </a:p>
          <a:p>
            <a:pPr lvl="2"/>
            <a:r>
              <a:rPr lang="en-US" dirty="0">
                <a:solidFill>
                  <a:schemeClr val="bg1"/>
                </a:solidFill>
              </a:rPr>
              <a:t>Hydrogen sulfide gas</a:t>
            </a:r>
          </a:p>
          <a:p>
            <a:pPr lvl="2"/>
            <a:r>
              <a:rPr lang="en-US" dirty="0">
                <a:solidFill>
                  <a:schemeClr val="bg1"/>
                </a:solidFill>
              </a:rPr>
              <a:t>Sulfonic </a:t>
            </a:r>
            <a:r>
              <a:rPr lang="en-US" dirty="0" smtClean="0">
                <a:solidFill>
                  <a:schemeClr val="bg1"/>
                </a:solidFill>
              </a:rPr>
              <a:t>acid</a:t>
            </a:r>
          </a:p>
          <a:p>
            <a:pPr lvl="2"/>
            <a:endParaRPr lang="en-US" dirty="0">
              <a:solidFill>
                <a:schemeClr val="bg1"/>
              </a:solidFill>
            </a:endParaRPr>
          </a:p>
          <a:p>
            <a:pPr lvl="1"/>
            <a:r>
              <a:rPr lang="en-US" dirty="0">
                <a:solidFill>
                  <a:schemeClr val="bg1"/>
                </a:solidFill>
              </a:rPr>
              <a:t>Exposures could result in respiratory and dermal irritations, central nervous system depression, </a:t>
            </a:r>
            <a:r>
              <a:rPr lang="en-US" dirty="0" smtClean="0">
                <a:solidFill>
                  <a:schemeClr val="bg1"/>
                </a:solidFill>
              </a:rPr>
              <a:t>etc.</a:t>
            </a:r>
            <a:endParaRPr lang="en-US" dirty="0">
              <a:solidFill>
                <a:schemeClr val="bg1"/>
              </a:solidFill>
            </a:endParaRPr>
          </a:p>
        </p:txBody>
      </p:sp>
      <p:sp>
        <p:nvSpPr>
          <p:cNvPr id="4" name="Content Placeholder 3"/>
          <p:cNvSpPr>
            <a:spLocks noGrp="1"/>
          </p:cNvSpPr>
          <p:nvPr>
            <p:ph sz="half" idx="2"/>
          </p:nvPr>
        </p:nvSpPr>
        <p:spPr/>
        <p:txBody>
          <a:bodyPr/>
          <a:lstStyle/>
          <a:p>
            <a:r>
              <a:rPr lang="en-US" dirty="0">
                <a:solidFill>
                  <a:schemeClr val="bg1"/>
                </a:solidFill>
              </a:rPr>
              <a:t>Indirect Exposure</a:t>
            </a:r>
          </a:p>
          <a:p>
            <a:pPr lvl="1"/>
            <a:r>
              <a:rPr lang="en-US" dirty="0">
                <a:solidFill>
                  <a:schemeClr val="bg1"/>
                </a:solidFill>
              </a:rPr>
              <a:t>Social and economic disruption</a:t>
            </a:r>
          </a:p>
          <a:p>
            <a:pPr lvl="1"/>
            <a:endParaRPr lang="en-US" dirty="0">
              <a:solidFill>
                <a:schemeClr val="bg1"/>
              </a:solidFill>
            </a:endParaRPr>
          </a:p>
          <a:p>
            <a:pPr lvl="1"/>
            <a:r>
              <a:rPr lang="en-US" dirty="0">
                <a:solidFill>
                  <a:schemeClr val="bg1"/>
                </a:solidFill>
              </a:rPr>
              <a:t>May lead to mental and physical health </a:t>
            </a:r>
            <a:r>
              <a:rPr lang="en-US" dirty="0" smtClean="0">
                <a:solidFill>
                  <a:schemeClr val="bg1"/>
                </a:solidFill>
              </a:rPr>
              <a:t>consequences</a:t>
            </a:r>
          </a:p>
          <a:p>
            <a:pPr lvl="1"/>
            <a:endParaRPr lang="en-US" dirty="0" smtClean="0">
              <a:solidFill>
                <a:schemeClr val="bg1"/>
              </a:solidFill>
            </a:endParaRPr>
          </a:p>
          <a:p>
            <a:pPr lvl="1"/>
            <a:r>
              <a:rPr lang="en-US" dirty="0" smtClean="0">
                <a:solidFill>
                  <a:schemeClr val="bg1"/>
                </a:solidFill>
              </a:rPr>
              <a:t>Physical problems may lead to mental health consequences</a:t>
            </a:r>
            <a:endParaRPr lang="en-US" dirty="0">
              <a:solidFill>
                <a:schemeClr val="bg1"/>
              </a:solidFill>
            </a:endParaRPr>
          </a:p>
          <a:p>
            <a:pPr marL="274320" lvl="1" indent="0">
              <a:buNone/>
            </a:pPr>
            <a:endParaRPr lang="en-US" dirty="0"/>
          </a:p>
        </p:txBody>
      </p:sp>
    </p:spTree>
    <p:extLst>
      <p:ext uri="{BB962C8B-B14F-4D97-AF65-F5344CB8AC3E}">
        <p14:creationId xmlns:p14="http://schemas.microsoft.com/office/powerpoint/2010/main" val="131860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Health Effects</a:t>
            </a:r>
            <a:br>
              <a:rPr lang="en-US" dirty="0"/>
            </a:br>
            <a:endParaRPr lang="en-US" dirty="0"/>
          </a:p>
        </p:txBody>
      </p:sp>
      <p:sp>
        <p:nvSpPr>
          <p:cNvPr id="3" name="Content Placeholder 2"/>
          <p:cNvSpPr>
            <a:spLocks noGrp="1"/>
          </p:cNvSpPr>
          <p:nvPr>
            <p:ph idx="1"/>
          </p:nvPr>
        </p:nvSpPr>
        <p:spPr>
          <a:xfrm>
            <a:off x="399895" y="1543810"/>
            <a:ext cx="8229600" cy="4525963"/>
          </a:xfrm>
        </p:spPr>
        <p:txBody>
          <a:bodyPr/>
          <a:lstStyle/>
          <a:p>
            <a:r>
              <a:rPr lang="en-US" sz="2800" dirty="0"/>
              <a:t>Immediate Physical Effects</a:t>
            </a:r>
          </a:p>
          <a:p>
            <a:pPr lvl="1"/>
            <a:r>
              <a:rPr lang="en-US" sz="2400" dirty="0"/>
              <a:t>Death, injuries </a:t>
            </a:r>
          </a:p>
          <a:p>
            <a:pPr lvl="1"/>
            <a:r>
              <a:rPr lang="en-US" sz="2400" dirty="0"/>
              <a:t>Some depend upon routes of exposure: burns, respiratory, GI, ocular, nausea, dizziness, work related</a:t>
            </a:r>
          </a:p>
          <a:p>
            <a:r>
              <a:rPr lang="en-US" sz="2800" dirty="0"/>
              <a:t>Immediate Mental Effects</a:t>
            </a:r>
          </a:p>
          <a:p>
            <a:pPr lvl="1"/>
            <a:r>
              <a:rPr lang="en-US" sz="2400" dirty="0"/>
              <a:t>shock, grief, fear, disorientation, anger, behavioral, psychological manifestations of physical disease and vice versa</a:t>
            </a:r>
          </a:p>
          <a:p>
            <a:endParaRPr lang="en-US" sz="2800" dirty="0"/>
          </a:p>
          <a:p>
            <a:endParaRPr lang="en-US" dirty="0"/>
          </a:p>
        </p:txBody>
      </p:sp>
    </p:spTree>
    <p:extLst>
      <p:ext uri="{BB962C8B-B14F-4D97-AF65-F5344CB8AC3E}">
        <p14:creationId xmlns:p14="http://schemas.microsoft.com/office/powerpoint/2010/main" val="9835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Health Effects</a:t>
            </a:r>
            <a:br>
              <a:rPr lang="en-US" dirty="0"/>
            </a:br>
            <a:endParaRPr lang="en-US" dirty="0"/>
          </a:p>
        </p:txBody>
      </p:sp>
      <p:sp>
        <p:nvSpPr>
          <p:cNvPr id="3" name="Content Placeholder 2"/>
          <p:cNvSpPr>
            <a:spLocks noGrp="1"/>
          </p:cNvSpPr>
          <p:nvPr>
            <p:ph idx="1"/>
          </p:nvPr>
        </p:nvSpPr>
        <p:spPr>
          <a:xfrm>
            <a:off x="514027" y="1298597"/>
            <a:ext cx="8229600" cy="4525963"/>
          </a:xfrm>
        </p:spPr>
        <p:txBody>
          <a:bodyPr/>
          <a:lstStyle/>
          <a:p>
            <a:endParaRPr lang="en-US" sz="2800" dirty="0"/>
          </a:p>
          <a:p>
            <a:r>
              <a:rPr lang="en-US" sz="2800" dirty="0"/>
              <a:t>Midterm effects:</a:t>
            </a:r>
          </a:p>
          <a:p>
            <a:pPr lvl="1"/>
            <a:r>
              <a:rPr lang="en-US" sz="2300" dirty="0"/>
              <a:t>modified by changes in diet, displaced populations, changes in behaviors (e.g., tobacco use); above plus pregnancies, birth outcomes, depression, anxiety</a:t>
            </a:r>
          </a:p>
          <a:p>
            <a:r>
              <a:rPr lang="en-US" sz="2800" dirty="0"/>
              <a:t>Long term effects: </a:t>
            </a:r>
          </a:p>
          <a:p>
            <a:pPr lvl="1"/>
            <a:r>
              <a:rPr lang="en-US" sz="2300" dirty="0"/>
              <a:t>rare diseases, like cancer, </a:t>
            </a:r>
            <a:r>
              <a:rPr lang="en-US" sz="2300" dirty="0" smtClean="0"/>
              <a:t>are hard </a:t>
            </a:r>
            <a:r>
              <a:rPr lang="en-US" sz="2300" dirty="0"/>
              <a:t>to </a:t>
            </a:r>
            <a:r>
              <a:rPr lang="en-US" sz="2300" dirty="0" smtClean="0"/>
              <a:t>measure and attribute</a:t>
            </a:r>
            <a:endParaRPr lang="en-US" sz="2300" dirty="0"/>
          </a:p>
          <a:p>
            <a:r>
              <a:rPr lang="en-US" sz="2800" dirty="0"/>
              <a:t>Genotoxic effects</a:t>
            </a:r>
          </a:p>
          <a:p>
            <a:endParaRPr lang="en-US" dirty="0"/>
          </a:p>
          <a:p>
            <a:endParaRPr lang="en-US" dirty="0"/>
          </a:p>
        </p:txBody>
      </p:sp>
    </p:spTree>
    <p:extLst>
      <p:ext uri="{BB962C8B-B14F-4D97-AF65-F5344CB8AC3E}">
        <p14:creationId xmlns:p14="http://schemas.microsoft.com/office/powerpoint/2010/main" val="207683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5280" y="2743202"/>
            <a:ext cx="8534400" cy="1080217"/>
          </a:xfrm>
        </p:spPr>
        <p:txBody>
          <a:bodyPr>
            <a:noAutofit/>
          </a:bodyPr>
          <a:lstStyle/>
          <a:p>
            <a:r>
              <a:rPr lang="en-US" dirty="0"/>
              <a:t>Edward Trapido, ScD, FACE</a:t>
            </a:r>
          </a:p>
          <a:p>
            <a:r>
              <a:rPr lang="en-US" dirty="0"/>
              <a:t>Principle Investigator, WATCH Study</a:t>
            </a:r>
          </a:p>
          <a:p>
            <a:r>
              <a:rPr lang="en-US" dirty="0"/>
              <a:t>Louisiana State University School of Public Health</a:t>
            </a:r>
          </a:p>
        </p:txBody>
      </p:sp>
      <p:pic>
        <p:nvPicPr>
          <p:cNvPr id="4" name="Picture 3"/>
          <p:cNvPicPr>
            <a:picLocks noChangeAspect="1"/>
          </p:cNvPicPr>
          <p:nvPr/>
        </p:nvPicPr>
        <p:blipFill>
          <a:blip r:embed="rId3"/>
          <a:stretch>
            <a:fillRect/>
          </a:stretch>
        </p:blipFill>
        <p:spPr>
          <a:xfrm>
            <a:off x="2286000" y="266700"/>
            <a:ext cx="4572000" cy="19050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071360" y="5577840"/>
            <a:ext cx="1844040" cy="746760"/>
          </a:xfrm>
          <a:prstGeom prst="rect">
            <a:avLst/>
          </a:prstGeom>
        </p:spPr>
      </p:pic>
    </p:spTree>
    <p:extLst>
      <p:ext uri="{BB962C8B-B14F-4D97-AF65-F5344CB8AC3E}">
        <p14:creationId xmlns:p14="http://schemas.microsoft.com/office/powerpoint/2010/main" val="238318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WaTCH</a:t>
            </a:r>
            <a:r>
              <a:rPr lang="en-US" dirty="0"/>
              <a:t> Aims:</a:t>
            </a:r>
          </a:p>
        </p:txBody>
      </p:sp>
      <p:sp>
        <p:nvSpPr>
          <p:cNvPr id="3" name="Content Placeholder 2"/>
          <p:cNvSpPr>
            <a:spLocks noGrp="1"/>
          </p:cNvSpPr>
          <p:nvPr>
            <p:ph sz="quarter" idx="1"/>
          </p:nvPr>
        </p:nvSpPr>
        <p:spPr/>
        <p:txBody>
          <a:bodyPr>
            <a:normAutofit fontScale="92500" lnSpcReduction="10000"/>
          </a:bodyPr>
          <a:lstStyle/>
          <a:p>
            <a:pPr marL="411480" lvl="1" indent="0">
              <a:buNone/>
            </a:pPr>
            <a:endParaRPr lang="en-US" dirty="0">
              <a:solidFill>
                <a:schemeClr val="bg1"/>
              </a:solidFill>
            </a:endParaRPr>
          </a:p>
          <a:p>
            <a:pPr marL="68580" indent="0">
              <a:buNone/>
            </a:pPr>
            <a:r>
              <a:rPr lang="en-US" b="1" dirty="0">
                <a:solidFill>
                  <a:schemeClr val="bg1"/>
                </a:solidFill>
              </a:rPr>
              <a:t>Women</a:t>
            </a:r>
          </a:p>
          <a:p>
            <a:pPr marL="68580" indent="0">
              <a:buNone/>
            </a:pPr>
            <a:r>
              <a:rPr lang="en-US" dirty="0">
                <a:solidFill>
                  <a:schemeClr val="bg1"/>
                </a:solidFill>
              </a:rPr>
              <a:t>To estimate the association between oil spill “exposure” and physical and emotional health outcomes including respiratory disease, rashes, headaches, depression and emotional distress. </a:t>
            </a:r>
          </a:p>
          <a:p>
            <a:pPr marL="411480" lvl="1" indent="0">
              <a:buNone/>
            </a:pPr>
            <a:endParaRPr lang="en-US" dirty="0">
              <a:solidFill>
                <a:schemeClr val="bg1"/>
              </a:solidFill>
            </a:endParaRPr>
          </a:p>
          <a:p>
            <a:pPr marL="68580" indent="0">
              <a:buNone/>
            </a:pPr>
            <a:r>
              <a:rPr lang="en-US" b="1" dirty="0">
                <a:solidFill>
                  <a:schemeClr val="bg1"/>
                </a:solidFill>
              </a:rPr>
              <a:t>Children</a:t>
            </a:r>
          </a:p>
          <a:p>
            <a:pPr marL="68580" indent="0">
              <a:buNone/>
            </a:pPr>
            <a:r>
              <a:rPr lang="en-US" dirty="0">
                <a:solidFill>
                  <a:schemeClr val="bg1"/>
                </a:solidFill>
              </a:rPr>
              <a:t>To understand the impacts of the Deepwater Horizon oil spill on children's development and well-being, and to examine how parental and social forces changes the spill's effects on children. </a:t>
            </a:r>
          </a:p>
        </p:txBody>
      </p:sp>
    </p:spTree>
    <p:extLst>
      <p:ext uri="{BB962C8B-B14F-4D97-AF65-F5344CB8AC3E}">
        <p14:creationId xmlns:p14="http://schemas.microsoft.com/office/powerpoint/2010/main" val="402302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a:t>
            </a:r>
          </a:p>
        </p:txBody>
      </p:sp>
      <p:sp>
        <p:nvSpPr>
          <p:cNvPr id="3" name="Content Placeholder 2"/>
          <p:cNvSpPr>
            <a:spLocks noGrp="1"/>
          </p:cNvSpPr>
          <p:nvPr>
            <p:ph sz="half" idx="1"/>
          </p:nvPr>
        </p:nvSpPr>
        <p:spPr/>
        <p:txBody>
          <a:bodyPr>
            <a:normAutofit lnSpcReduction="10000"/>
          </a:bodyPr>
          <a:lstStyle/>
          <a:p>
            <a:r>
              <a:rPr lang="en-US" dirty="0">
                <a:solidFill>
                  <a:schemeClr val="bg1"/>
                </a:solidFill>
              </a:rPr>
              <a:t>Cohort of women from 7 Southeastern LA parishes</a:t>
            </a:r>
          </a:p>
          <a:p>
            <a:pPr lvl="1"/>
            <a:r>
              <a:rPr lang="en-US" dirty="0">
                <a:solidFill>
                  <a:schemeClr val="bg1"/>
                </a:solidFill>
              </a:rPr>
              <a:t>Sample of ~2800 women and ~600 children </a:t>
            </a:r>
          </a:p>
          <a:p>
            <a:pPr lvl="2"/>
            <a:r>
              <a:rPr lang="en-US" dirty="0">
                <a:solidFill>
                  <a:schemeClr val="bg1"/>
                </a:solidFill>
              </a:rPr>
              <a:t>Address based sampling frame of household telephone numbers</a:t>
            </a:r>
          </a:p>
          <a:p>
            <a:pPr lvl="1"/>
            <a:r>
              <a:rPr lang="en-US" dirty="0">
                <a:solidFill>
                  <a:schemeClr val="bg1"/>
                </a:solidFill>
              </a:rPr>
              <a:t>Inclusion criteria:</a:t>
            </a:r>
          </a:p>
          <a:p>
            <a:pPr lvl="2"/>
            <a:r>
              <a:rPr lang="en-US" dirty="0">
                <a:solidFill>
                  <a:schemeClr val="bg1"/>
                </a:solidFill>
              </a:rPr>
              <a:t>18-80 years (women); 10-17 years (children)</a:t>
            </a:r>
          </a:p>
          <a:p>
            <a:pPr lvl="2"/>
            <a:r>
              <a:rPr lang="en-US" dirty="0">
                <a:solidFill>
                  <a:schemeClr val="bg1"/>
                </a:solidFill>
              </a:rPr>
              <a:t>Lived in one of seven target parishes on April 20, 2010</a:t>
            </a:r>
          </a:p>
          <a:p>
            <a:endParaRPr lang="en-US" dirty="0">
              <a:solidFill>
                <a:schemeClr val="bg1"/>
              </a:solidFill>
            </a:endParaRPr>
          </a:p>
        </p:txBody>
      </p:sp>
      <p:grpSp>
        <p:nvGrpSpPr>
          <p:cNvPr id="5" name="Group 4"/>
          <p:cNvGrpSpPr/>
          <p:nvPr/>
        </p:nvGrpSpPr>
        <p:grpSpPr>
          <a:xfrm>
            <a:off x="4648200" y="2133601"/>
            <a:ext cx="4267200" cy="3581400"/>
            <a:chOff x="1118367" y="1010156"/>
            <a:chExt cx="6489046" cy="5825695"/>
          </a:xfrm>
        </p:grpSpPr>
        <p:sp>
          <p:nvSpPr>
            <p:cNvPr id="6" name="Freeform 5"/>
            <p:cNvSpPr>
              <a:spLocks/>
            </p:cNvSpPr>
            <p:nvPr/>
          </p:nvSpPr>
          <p:spPr bwMode="auto">
            <a:xfrm>
              <a:off x="2865912" y="4579676"/>
              <a:ext cx="616781" cy="638478"/>
            </a:xfrm>
            <a:custGeom>
              <a:avLst/>
              <a:gdLst>
                <a:gd name="T0" fmla="*/ 0 w 384"/>
                <a:gd name="T1" fmla="*/ 0 h 386"/>
                <a:gd name="T2" fmla="*/ 57150 w 384"/>
                <a:gd name="T3" fmla="*/ 79375 h 386"/>
                <a:gd name="T4" fmla="*/ 41275 w 384"/>
                <a:gd name="T5" fmla="*/ 123825 h 386"/>
                <a:gd name="T6" fmla="*/ 19050 w 384"/>
                <a:gd name="T7" fmla="*/ 165100 h 386"/>
                <a:gd name="T8" fmla="*/ 19050 w 384"/>
                <a:gd name="T9" fmla="*/ 200025 h 386"/>
                <a:gd name="T10" fmla="*/ 19050 w 384"/>
                <a:gd name="T11" fmla="*/ 247650 h 386"/>
                <a:gd name="T12" fmla="*/ 19050 w 384"/>
                <a:gd name="T13" fmla="*/ 323850 h 386"/>
                <a:gd name="T14" fmla="*/ 19050 w 384"/>
                <a:gd name="T15" fmla="*/ 368300 h 386"/>
                <a:gd name="T16" fmla="*/ 57150 w 384"/>
                <a:gd name="T17" fmla="*/ 390525 h 386"/>
                <a:gd name="T18" fmla="*/ 57150 w 384"/>
                <a:gd name="T19" fmla="*/ 412750 h 386"/>
                <a:gd name="T20" fmla="*/ 19050 w 384"/>
                <a:gd name="T21" fmla="*/ 431800 h 386"/>
                <a:gd name="T22" fmla="*/ 19050 w 384"/>
                <a:gd name="T23" fmla="*/ 533400 h 386"/>
                <a:gd name="T24" fmla="*/ 92075 w 384"/>
                <a:gd name="T25" fmla="*/ 511175 h 386"/>
                <a:gd name="T26" fmla="*/ 184150 w 384"/>
                <a:gd name="T27" fmla="*/ 568325 h 386"/>
                <a:gd name="T28" fmla="*/ 260350 w 384"/>
                <a:gd name="T29" fmla="*/ 612775 h 386"/>
                <a:gd name="T30" fmla="*/ 349250 w 384"/>
                <a:gd name="T31" fmla="*/ 555625 h 386"/>
                <a:gd name="T32" fmla="*/ 422275 w 384"/>
                <a:gd name="T33" fmla="*/ 469900 h 386"/>
                <a:gd name="T34" fmla="*/ 460375 w 384"/>
                <a:gd name="T35" fmla="*/ 447675 h 386"/>
                <a:gd name="T36" fmla="*/ 479425 w 384"/>
                <a:gd name="T37" fmla="*/ 368300 h 386"/>
                <a:gd name="T38" fmla="*/ 511175 w 384"/>
                <a:gd name="T39" fmla="*/ 368300 h 386"/>
                <a:gd name="T40" fmla="*/ 511175 w 384"/>
                <a:gd name="T41" fmla="*/ 323850 h 386"/>
                <a:gd name="T42" fmla="*/ 571500 w 384"/>
                <a:gd name="T43" fmla="*/ 323850 h 386"/>
                <a:gd name="T44" fmla="*/ 571500 w 384"/>
                <a:gd name="T45" fmla="*/ 311150 h 386"/>
                <a:gd name="T46" fmla="*/ 609600 w 384"/>
                <a:gd name="T47" fmla="*/ 288925 h 386"/>
                <a:gd name="T48" fmla="*/ 609600 w 384"/>
                <a:gd name="T49" fmla="*/ 266700 h 386"/>
                <a:gd name="T50" fmla="*/ 587375 w 384"/>
                <a:gd name="T51" fmla="*/ 200025 h 386"/>
                <a:gd name="T52" fmla="*/ 571500 w 384"/>
                <a:gd name="T53" fmla="*/ 200025 h 386"/>
                <a:gd name="T54" fmla="*/ 571500 w 384"/>
                <a:gd name="T55" fmla="*/ 79375 h 386"/>
                <a:gd name="T56" fmla="*/ 479425 w 384"/>
                <a:gd name="T57" fmla="*/ 79375 h 386"/>
                <a:gd name="T58" fmla="*/ 479425 w 384"/>
                <a:gd name="T59" fmla="*/ 0 h 386"/>
                <a:gd name="T60" fmla="*/ 168275 w 384"/>
                <a:gd name="T61" fmla="*/ 0 h 386"/>
                <a:gd name="T62" fmla="*/ 0 w 384"/>
                <a:gd name="T63" fmla="*/ 0 h 3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4"/>
                <a:gd name="T97" fmla="*/ 0 h 386"/>
                <a:gd name="T98" fmla="*/ 384 w 384"/>
                <a:gd name="T99" fmla="*/ 386 h 3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4" h="386">
                  <a:moveTo>
                    <a:pt x="0" y="0"/>
                  </a:moveTo>
                  <a:lnTo>
                    <a:pt x="36" y="50"/>
                  </a:lnTo>
                  <a:lnTo>
                    <a:pt x="26" y="78"/>
                  </a:lnTo>
                  <a:lnTo>
                    <a:pt x="12" y="104"/>
                  </a:lnTo>
                  <a:lnTo>
                    <a:pt x="12" y="126"/>
                  </a:lnTo>
                  <a:lnTo>
                    <a:pt x="12" y="156"/>
                  </a:lnTo>
                  <a:lnTo>
                    <a:pt x="12" y="204"/>
                  </a:lnTo>
                  <a:lnTo>
                    <a:pt x="12" y="232"/>
                  </a:lnTo>
                  <a:lnTo>
                    <a:pt x="36" y="246"/>
                  </a:lnTo>
                  <a:lnTo>
                    <a:pt x="36" y="260"/>
                  </a:lnTo>
                  <a:lnTo>
                    <a:pt x="12" y="272"/>
                  </a:lnTo>
                  <a:lnTo>
                    <a:pt x="12" y="336"/>
                  </a:lnTo>
                  <a:lnTo>
                    <a:pt x="58" y="322"/>
                  </a:lnTo>
                  <a:lnTo>
                    <a:pt x="116" y="358"/>
                  </a:lnTo>
                  <a:lnTo>
                    <a:pt x="164" y="386"/>
                  </a:lnTo>
                  <a:lnTo>
                    <a:pt x="220" y="350"/>
                  </a:lnTo>
                  <a:lnTo>
                    <a:pt x="266" y="296"/>
                  </a:lnTo>
                  <a:lnTo>
                    <a:pt x="290" y="282"/>
                  </a:lnTo>
                  <a:lnTo>
                    <a:pt x="302" y="232"/>
                  </a:lnTo>
                  <a:lnTo>
                    <a:pt x="322" y="232"/>
                  </a:lnTo>
                  <a:lnTo>
                    <a:pt x="322" y="204"/>
                  </a:lnTo>
                  <a:lnTo>
                    <a:pt x="360" y="204"/>
                  </a:lnTo>
                  <a:lnTo>
                    <a:pt x="360" y="196"/>
                  </a:lnTo>
                  <a:lnTo>
                    <a:pt x="384" y="182"/>
                  </a:lnTo>
                  <a:lnTo>
                    <a:pt x="384" y="168"/>
                  </a:lnTo>
                  <a:lnTo>
                    <a:pt x="370" y="126"/>
                  </a:lnTo>
                  <a:lnTo>
                    <a:pt x="360" y="126"/>
                  </a:lnTo>
                  <a:lnTo>
                    <a:pt x="360" y="50"/>
                  </a:lnTo>
                  <a:lnTo>
                    <a:pt x="302" y="50"/>
                  </a:lnTo>
                  <a:lnTo>
                    <a:pt x="302" y="0"/>
                  </a:lnTo>
                  <a:lnTo>
                    <a:pt x="106" y="0"/>
                  </a:lnTo>
                  <a:lnTo>
                    <a:pt x="0" y="0"/>
                  </a:lnTo>
                  <a:close/>
                </a:path>
              </a:pathLst>
            </a:custGeom>
            <a:solidFill>
              <a:srgbClr val="FFFFBD"/>
            </a:solidFill>
            <a:ln w="3175">
              <a:solidFill>
                <a:srgbClr val="000000"/>
              </a:solidFill>
              <a:round/>
              <a:headEnd/>
              <a:tailEnd/>
            </a:ln>
            <a:extLst/>
          </p:spPr>
          <p:txBody>
            <a:bodyPr/>
            <a:lstStyle/>
            <a:p>
              <a:pPr>
                <a:defRPr/>
              </a:pPr>
              <a:endParaRPr lang="en-US" dirty="0">
                <a:solidFill>
                  <a:prstClr val="white"/>
                </a:solidFill>
                <a:latin typeface="Calibri"/>
              </a:endParaRPr>
            </a:p>
          </p:txBody>
        </p:sp>
        <p:sp>
          <p:nvSpPr>
            <p:cNvPr id="7" name="Freeform 6"/>
            <p:cNvSpPr>
              <a:spLocks/>
            </p:cNvSpPr>
            <p:nvPr/>
          </p:nvSpPr>
          <p:spPr bwMode="auto">
            <a:xfrm>
              <a:off x="2255556" y="4007362"/>
              <a:ext cx="668179" cy="655018"/>
            </a:xfrm>
            <a:custGeom>
              <a:avLst/>
              <a:gdLst>
                <a:gd name="T0" fmla="*/ 180975 w 416"/>
                <a:gd name="T1" fmla="*/ 406400 h 396"/>
                <a:gd name="T2" fmla="*/ 0 w 416"/>
                <a:gd name="T3" fmla="*/ 406400 h 396"/>
                <a:gd name="T4" fmla="*/ 0 w 416"/>
                <a:gd name="T5" fmla="*/ 628650 h 396"/>
                <a:gd name="T6" fmla="*/ 69850 w 416"/>
                <a:gd name="T7" fmla="*/ 628650 h 396"/>
                <a:gd name="T8" fmla="*/ 441325 w 416"/>
                <a:gd name="T9" fmla="*/ 628650 h 396"/>
                <a:gd name="T10" fmla="*/ 441325 w 416"/>
                <a:gd name="T11" fmla="*/ 549275 h 396"/>
                <a:gd name="T12" fmla="*/ 622300 w 416"/>
                <a:gd name="T13" fmla="*/ 549275 h 396"/>
                <a:gd name="T14" fmla="*/ 622300 w 416"/>
                <a:gd name="T15" fmla="*/ 511175 h 396"/>
                <a:gd name="T16" fmla="*/ 660400 w 416"/>
                <a:gd name="T17" fmla="*/ 447675 h 396"/>
                <a:gd name="T18" fmla="*/ 660400 w 416"/>
                <a:gd name="T19" fmla="*/ 425450 h 396"/>
                <a:gd name="T20" fmla="*/ 660400 w 416"/>
                <a:gd name="T21" fmla="*/ 0 h 396"/>
                <a:gd name="T22" fmla="*/ 361950 w 416"/>
                <a:gd name="T23" fmla="*/ 0 h 396"/>
                <a:gd name="T24" fmla="*/ 361950 w 416"/>
                <a:gd name="T25" fmla="*/ 22225 h 396"/>
                <a:gd name="T26" fmla="*/ 180975 w 416"/>
                <a:gd name="T27" fmla="*/ 22225 h 396"/>
                <a:gd name="T28" fmla="*/ 180975 w 416"/>
                <a:gd name="T29" fmla="*/ 406400 h 3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
                <a:gd name="T46" fmla="*/ 0 h 396"/>
                <a:gd name="T47" fmla="*/ 416 w 416"/>
                <a:gd name="T48" fmla="*/ 396 h 3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 h="396">
                  <a:moveTo>
                    <a:pt x="114" y="256"/>
                  </a:moveTo>
                  <a:lnTo>
                    <a:pt x="0" y="256"/>
                  </a:lnTo>
                  <a:lnTo>
                    <a:pt x="0" y="396"/>
                  </a:lnTo>
                  <a:lnTo>
                    <a:pt x="44" y="396"/>
                  </a:lnTo>
                  <a:lnTo>
                    <a:pt x="278" y="396"/>
                  </a:lnTo>
                  <a:lnTo>
                    <a:pt x="278" y="346"/>
                  </a:lnTo>
                  <a:lnTo>
                    <a:pt x="392" y="346"/>
                  </a:lnTo>
                  <a:lnTo>
                    <a:pt x="392" y="322"/>
                  </a:lnTo>
                  <a:lnTo>
                    <a:pt x="416" y="282"/>
                  </a:lnTo>
                  <a:lnTo>
                    <a:pt x="416" y="268"/>
                  </a:lnTo>
                  <a:lnTo>
                    <a:pt x="416" y="0"/>
                  </a:lnTo>
                  <a:lnTo>
                    <a:pt x="228" y="0"/>
                  </a:lnTo>
                  <a:lnTo>
                    <a:pt x="228" y="14"/>
                  </a:lnTo>
                  <a:lnTo>
                    <a:pt x="114" y="14"/>
                  </a:lnTo>
                  <a:lnTo>
                    <a:pt x="114" y="25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8" name="Freeform 7"/>
            <p:cNvSpPr>
              <a:spLocks/>
            </p:cNvSpPr>
            <p:nvPr/>
          </p:nvSpPr>
          <p:spPr bwMode="auto">
            <a:xfrm>
              <a:off x="4764440" y="4791399"/>
              <a:ext cx="575019" cy="380440"/>
            </a:xfrm>
            <a:custGeom>
              <a:avLst/>
              <a:gdLst>
                <a:gd name="T0" fmla="*/ 38100 w 358"/>
                <a:gd name="T1" fmla="*/ 352425 h 230"/>
                <a:gd name="T2" fmla="*/ 161925 w 358"/>
                <a:gd name="T3" fmla="*/ 365125 h 230"/>
                <a:gd name="T4" fmla="*/ 250825 w 358"/>
                <a:gd name="T5" fmla="*/ 307975 h 230"/>
                <a:gd name="T6" fmla="*/ 568325 w 358"/>
                <a:gd name="T7" fmla="*/ 244475 h 230"/>
                <a:gd name="T8" fmla="*/ 568325 w 358"/>
                <a:gd name="T9" fmla="*/ 165100 h 230"/>
                <a:gd name="T10" fmla="*/ 533400 w 358"/>
                <a:gd name="T11" fmla="*/ 165100 h 230"/>
                <a:gd name="T12" fmla="*/ 492125 w 358"/>
                <a:gd name="T13" fmla="*/ 228600 h 230"/>
                <a:gd name="T14" fmla="*/ 441325 w 358"/>
                <a:gd name="T15" fmla="*/ 142875 h 230"/>
                <a:gd name="T16" fmla="*/ 381000 w 358"/>
                <a:gd name="T17" fmla="*/ 120650 h 230"/>
                <a:gd name="T18" fmla="*/ 381000 w 358"/>
                <a:gd name="T19" fmla="*/ 85725 h 230"/>
                <a:gd name="T20" fmla="*/ 361950 w 358"/>
                <a:gd name="T21" fmla="*/ 85725 h 230"/>
                <a:gd name="T22" fmla="*/ 311150 w 358"/>
                <a:gd name="T23" fmla="*/ 0 h 230"/>
                <a:gd name="T24" fmla="*/ 250825 w 358"/>
                <a:gd name="T25" fmla="*/ 0 h 230"/>
                <a:gd name="T26" fmla="*/ 149225 w 358"/>
                <a:gd name="T27" fmla="*/ 0 h 230"/>
                <a:gd name="T28" fmla="*/ 88900 w 358"/>
                <a:gd name="T29" fmla="*/ 19050 h 230"/>
                <a:gd name="T30" fmla="*/ 19050 w 358"/>
                <a:gd name="T31" fmla="*/ 244475 h 230"/>
                <a:gd name="T32" fmla="*/ 19050 w 358"/>
                <a:gd name="T33" fmla="*/ 330200 h 230"/>
                <a:gd name="T34" fmla="*/ 0 w 358"/>
                <a:gd name="T35" fmla="*/ 330200 h 230"/>
                <a:gd name="T36" fmla="*/ 0 w 358"/>
                <a:gd name="T37" fmla="*/ 365125 h 230"/>
                <a:gd name="T38" fmla="*/ 38100 w 358"/>
                <a:gd name="T39" fmla="*/ 352425 h 2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8"/>
                <a:gd name="T61" fmla="*/ 0 h 230"/>
                <a:gd name="T62" fmla="*/ 358 w 358"/>
                <a:gd name="T63" fmla="*/ 230 h 2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8" h="230">
                  <a:moveTo>
                    <a:pt x="24" y="222"/>
                  </a:moveTo>
                  <a:lnTo>
                    <a:pt x="102" y="230"/>
                  </a:lnTo>
                  <a:lnTo>
                    <a:pt x="158" y="194"/>
                  </a:lnTo>
                  <a:lnTo>
                    <a:pt x="358" y="154"/>
                  </a:lnTo>
                  <a:lnTo>
                    <a:pt x="358" y="104"/>
                  </a:lnTo>
                  <a:lnTo>
                    <a:pt x="336" y="104"/>
                  </a:lnTo>
                  <a:lnTo>
                    <a:pt x="310" y="144"/>
                  </a:lnTo>
                  <a:lnTo>
                    <a:pt x="278" y="90"/>
                  </a:lnTo>
                  <a:lnTo>
                    <a:pt x="240" y="76"/>
                  </a:lnTo>
                  <a:lnTo>
                    <a:pt x="240" y="54"/>
                  </a:lnTo>
                  <a:lnTo>
                    <a:pt x="228" y="54"/>
                  </a:lnTo>
                  <a:lnTo>
                    <a:pt x="196" y="0"/>
                  </a:lnTo>
                  <a:lnTo>
                    <a:pt x="158" y="0"/>
                  </a:lnTo>
                  <a:lnTo>
                    <a:pt x="94" y="0"/>
                  </a:lnTo>
                  <a:lnTo>
                    <a:pt x="56" y="12"/>
                  </a:lnTo>
                  <a:lnTo>
                    <a:pt x="12" y="154"/>
                  </a:lnTo>
                  <a:lnTo>
                    <a:pt x="12" y="208"/>
                  </a:lnTo>
                  <a:lnTo>
                    <a:pt x="0" y="208"/>
                  </a:lnTo>
                  <a:lnTo>
                    <a:pt x="0" y="230"/>
                  </a:lnTo>
                  <a:lnTo>
                    <a:pt x="24" y="22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9" name="Freeform 8"/>
            <p:cNvSpPr>
              <a:spLocks/>
            </p:cNvSpPr>
            <p:nvPr/>
          </p:nvSpPr>
          <p:spPr bwMode="auto">
            <a:xfrm>
              <a:off x="4581333" y="5158607"/>
              <a:ext cx="456161" cy="651710"/>
            </a:xfrm>
            <a:custGeom>
              <a:avLst/>
              <a:gdLst>
                <a:gd name="T0" fmla="*/ 219075 w 284"/>
                <a:gd name="T1" fmla="*/ 0 h 394"/>
                <a:gd name="T2" fmla="*/ 342900 w 284"/>
                <a:gd name="T3" fmla="*/ 12700 h 394"/>
                <a:gd name="T4" fmla="*/ 361950 w 284"/>
                <a:gd name="T5" fmla="*/ 136525 h 394"/>
                <a:gd name="T6" fmla="*/ 400050 w 284"/>
                <a:gd name="T7" fmla="*/ 136525 h 394"/>
                <a:gd name="T8" fmla="*/ 419100 w 284"/>
                <a:gd name="T9" fmla="*/ 203200 h 394"/>
                <a:gd name="T10" fmla="*/ 450850 w 284"/>
                <a:gd name="T11" fmla="*/ 203200 h 394"/>
                <a:gd name="T12" fmla="*/ 450850 w 284"/>
                <a:gd name="T13" fmla="*/ 238125 h 394"/>
                <a:gd name="T14" fmla="*/ 450850 w 284"/>
                <a:gd name="T15" fmla="*/ 279400 h 394"/>
                <a:gd name="T16" fmla="*/ 419100 w 284"/>
                <a:gd name="T17" fmla="*/ 279400 h 394"/>
                <a:gd name="T18" fmla="*/ 381000 w 284"/>
                <a:gd name="T19" fmla="*/ 384175 h 394"/>
                <a:gd name="T20" fmla="*/ 307975 w 284"/>
                <a:gd name="T21" fmla="*/ 504825 h 394"/>
                <a:gd name="T22" fmla="*/ 196850 w 284"/>
                <a:gd name="T23" fmla="*/ 625475 h 394"/>
                <a:gd name="T24" fmla="*/ 180975 w 284"/>
                <a:gd name="T25" fmla="*/ 590550 h 394"/>
                <a:gd name="T26" fmla="*/ 180975 w 284"/>
                <a:gd name="T27" fmla="*/ 527050 h 394"/>
                <a:gd name="T28" fmla="*/ 180975 w 284"/>
                <a:gd name="T29" fmla="*/ 469900 h 394"/>
                <a:gd name="T30" fmla="*/ 196850 w 284"/>
                <a:gd name="T31" fmla="*/ 447675 h 394"/>
                <a:gd name="T32" fmla="*/ 196850 w 284"/>
                <a:gd name="T33" fmla="*/ 361950 h 394"/>
                <a:gd name="T34" fmla="*/ 69850 w 284"/>
                <a:gd name="T35" fmla="*/ 301625 h 394"/>
                <a:gd name="T36" fmla="*/ 0 w 284"/>
                <a:gd name="T37" fmla="*/ 136525 h 394"/>
                <a:gd name="T38" fmla="*/ 0 w 284"/>
                <a:gd name="T39" fmla="*/ 101600 h 394"/>
                <a:gd name="T40" fmla="*/ 9525 w 284"/>
                <a:gd name="T41" fmla="*/ 101600 h 394"/>
                <a:gd name="T42" fmla="*/ 31750 w 284"/>
                <a:gd name="T43" fmla="*/ 79375 h 394"/>
                <a:gd name="T44" fmla="*/ 180975 w 284"/>
                <a:gd name="T45" fmla="*/ 12700 h 394"/>
                <a:gd name="T46" fmla="*/ 219075 w 284"/>
                <a:gd name="T47" fmla="*/ 0 h 3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4"/>
                <a:gd name="T73" fmla="*/ 0 h 394"/>
                <a:gd name="T74" fmla="*/ 284 w 284"/>
                <a:gd name="T75" fmla="*/ 394 h 3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4" h="394">
                  <a:moveTo>
                    <a:pt x="138" y="0"/>
                  </a:moveTo>
                  <a:lnTo>
                    <a:pt x="216" y="8"/>
                  </a:lnTo>
                  <a:lnTo>
                    <a:pt x="228" y="86"/>
                  </a:lnTo>
                  <a:lnTo>
                    <a:pt x="252" y="86"/>
                  </a:lnTo>
                  <a:lnTo>
                    <a:pt x="264" y="128"/>
                  </a:lnTo>
                  <a:lnTo>
                    <a:pt x="284" y="128"/>
                  </a:lnTo>
                  <a:lnTo>
                    <a:pt x="284" y="150"/>
                  </a:lnTo>
                  <a:lnTo>
                    <a:pt x="284" y="176"/>
                  </a:lnTo>
                  <a:lnTo>
                    <a:pt x="264" y="176"/>
                  </a:lnTo>
                  <a:lnTo>
                    <a:pt x="240" y="242"/>
                  </a:lnTo>
                  <a:lnTo>
                    <a:pt x="194" y="318"/>
                  </a:lnTo>
                  <a:lnTo>
                    <a:pt x="124" y="394"/>
                  </a:lnTo>
                  <a:lnTo>
                    <a:pt x="114" y="372"/>
                  </a:lnTo>
                  <a:lnTo>
                    <a:pt x="114" y="332"/>
                  </a:lnTo>
                  <a:lnTo>
                    <a:pt x="114" y="296"/>
                  </a:lnTo>
                  <a:lnTo>
                    <a:pt x="124" y="282"/>
                  </a:lnTo>
                  <a:lnTo>
                    <a:pt x="124" y="228"/>
                  </a:lnTo>
                  <a:lnTo>
                    <a:pt x="44" y="190"/>
                  </a:lnTo>
                  <a:lnTo>
                    <a:pt x="0" y="86"/>
                  </a:lnTo>
                  <a:lnTo>
                    <a:pt x="0" y="64"/>
                  </a:lnTo>
                  <a:lnTo>
                    <a:pt x="6" y="64"/>
                  </a:lnTo>
                  <a:lnTo>
                    <a:pt x="20" y="50"/>
                  </a:lnTo>
                  <a:lnTo>
                    <a:pt x="114" y="8"/>
                  </a:lnTo>
                  <a:lnTo>
                    <a:pt x="138"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0" name="Freeform 9"/>
            <p:cNvSpPr>
              <a:spLocks/>
            </p:cNvSpPr>
            <p:nvPr/>
          </p:nvSpPr>
          <p:spPr bwMode="auto">
            <a:xfrm>
              <a:off x="3293161" y="3368885"/>
              <a:ext cx="761339" cy="698025"/>
            </a:xfrm>
            <a:custGeom>
              <a:avLst/>
              <a:gdLst>
                <a:gd name="T0" fmla="*/ 441325 w 474"/>
                <a:gd name="T1" fmla="*/ 57150 h 422"/>
                <a:gd name="T2" fmla="*/ 419100 w 474"/>
                <a:gd name="T3" fmla="*/ 101600 h 422"/>
                <a:gd name="T4" fmla="*/ 441325 w 474"/>
                <a:gd name="T5" fmla="*/ 168275 h 422"/>
                <a:gd name="T6" fmla="*/ 419100 w 474"/>
                <a:gd name="T7" fmla="*/ 168275 h 422"/>
                <a:gd name="T8" fmla="*/ 409575 w 474"/>
                <a:gd name="T9" fmla="*/ 146050 h 422"/>
                <a:gd name="T10" fmla="*/ 368300 w 474"/>
                <a:gd name="T11" fmla="*/ 168275 h 422"/>
                <a:gd name="T12" fmla="*/ 349250 w 474"/>
                <a:gd name="T13" fmla="*/ 146050 h 422"/>
                <a:gd name="T14" fmla="*/ 368300 w 474"/>
                <a:gd name="T15" fmla="*/ 123825 h 422"/>
                <a:gd name="T16" fmla="*/ 349250 w 474"/>
                <a:gd name="T17" fmla="*/ 101600 h 422"/>
                <a:gd name="T18" fmla="*/ 368300 w 474"/>
                <a:gd name="T19" fmla="*/ 101600 h 422"/>
                <a:gd name="T20" fmla="*/ 330200 w 474"/>
                <a:gd name="T21" fmla="*/ 79375 h 422"/>
                <a:gd name="T22" fmla="*/ 330200 w 474"/>
                <a:gd name="T23" fmla="*/ 57150 h 422"/>
                <a:gd name="T24" fmla="*/ 368300 w 474"/>
                <a:gd name="T25" fmla="*/ 57150 h 422"/>
                <a:gd name="T26" fmla="*/ 349250 w 474"/>
                <a:gd name="T27" fmla="*/ 22225 h 422"/>
                <a:gd name="T28" fmla="*/ 330200 w 474"/>
                <a:gd name="T29" fmla="*/ 0 h 422"/>
                <a:gd name="T30" fmla="*/ 260350 w 474"/>
                <a:gd name="T31" fmla="*/ 22225 h 422"/>
                <a:gd name="T32" fmla="*/ 149225 w 474"/>
                <a:gd name="T33" fmla="*/ 57150 h 422"/>
                <a:gd name="T34" fmla="*/ 111125 w 474"/>
                <a:gd name="T35" fmla="*/ 22225 h 422"/>
                <a:gd name="T36" fmla="*/ 76200 w 474"/>
                <a:gd name="T37" fmla="*/ 22225 h 422"/>
                <a:gd name="T38" fmla="*/ 76200 w 474"/>
                <a:gd name="T39" fmla="*/ 301625 h 422"/>
                <a:gd name="T40" fmla="*/ 111125 w 474"/>
                <a:gd name="T41" fmla="*/ 511175 h 422"/>
                <a:gd name="T42" fmla="*/ 0 w 474"/>
                <a:gd name="T43" fmla="*/ 511175 h 422"/>
                <a:gd name="T44" fmla="*/ 0 w 474"/>
                <a:gd name="T45" fmla="*/ 546100 h 422"/>
                <a:gd name="T46" fmla="*/ 76200 w 474"/>
                <a:gd name="T47" fmla="*/ 612775 h 422"/>
                <a:gd name="T48" fmla="*/ 76200 w 474"/>
                <a:gd name="T49" fmla="*/ 669925 h 422"/>
                <a:gd name="T50" fmla="*/ 92075 w 474"/>
                <a:gd name="T51" fmla="*/ 669925 h 422"/>
                <a:gd name="T52" fmla="*/ 590550 w 474"/>
                <a:gd name="T53" fmla="*/ 669925 h 422"/>
                <a:gd name="T54" fmla="*/ 571500 w 474"/>
                <a:gd name="T55" fmla="*/ 669925 h 422"/>
                <a:gd name="T56" fmla="*/ 590550 w 474"/>
                <a:gd name="T57" fmla="*/ 647700 h 422"/>
                <a:gd name="T58" fmla="*/ 590550 w 474"/>
                <a:gd name="T59" fmla="*/ 511175 h 422"/>
                <a:gd name="T60" fmla="*/ 660400 w 474"/>
                <a:gd name="T61" fmla="*/ 447675 h 422"/>
                <a:gd name="T62" fmla="*/ 698500 w 474"/>
                <a:gd name="T63" fmla="*/ 409575 h 422"/>
                <a:gd name="T64" fmla="*/ 720725 w 474"/>
                <a:gd name="T65" fmla="*/ 368300 h 422"/>
                <a:gd name="T66" fmla="*/ 698500 w 474"/>
                <a:gd name="T67" fmla="*/ 346075 h 422"/>
                <a:gd name="T68" fmla="*/ 720725 w 474"/>
                <a:gd name="T69" fmla="*/ 323850 h 422"/>
                <a:gd name="T70" fmla="*/ 698500 w 474"/>
                <a:gd name="T71" fmla="*/ 288925 h 422"/>
                <a:gd name="T72" fmla="*/ 730250 w 474"/>
                <a:gd name="T73" fmla="*/ 244475 h 422"/>
                <a:gd name="T74" fmla="*/ 752475 w 474"/>
                <a:gd name="T75" fmla="*/ 203200 h 422"/>
                <a:gd name="T76" fmla="*/ 622300 w 474"/>
                <a:gd name="T77" fmla="*/ 168275 h 422"/>
                <a:gd name="T78" fmla="*/ 552450 w 474"/>
                <a:gd name="T79" fmla="*/ 101600 h 422"/>
                <a:gd name="T80" fmla="*/ 441325 w 474"/>
                <a:gd name="T81" fmla="*/ 57150 h 4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4"/>
                <a:gd name="T124" fmla="*/ 0 h 422"/>
                <a:gd name="T125" fmla="*/ 474 w 474"/>
                <a:gd name="T126" fmla="*/ 422 h 4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4" h="422">
                  <a:moveTo>
                    <a:pt x="278" y="36"/>
                  </a:moveTo>
                  <a:lnTo>
                    <a:pt x="264" y="64"/>
                  </a:lnTo>
                  <a:lnTo>
                    <a:pt x="278" y="106"/>
                  </a:lnTo>
                  <a:lnTo>
                    <a:pt x="264" y="106"/>
                  </a:lnTo>
                  <a:lnTo>
                    <a:pt x="258" y="92"/>
                  </a:lnTo>
                  <a:lnTo>
                    <a:pt x="232" y="106"/>
                  </a:lnTo>
                  <a:lnTo>
                    <a:pt x="220" y="92"/>
                  </a:lnTo>
                  <a:lnTo>
                    <a:pt x="232" y="78"/>
                  </a:lnTo>
                  <a:lnTo>
                    <a:pt x="220" y="64"/>
                  </a:lnTo>
                  <a:lnTo>
                    <a:pt x="232" y="64"/>
                  </a:lnTo>
                  <a:lnTo>
                    <a:pt x="208" y="50"/>
                  </a:lnTo>
                  <a:lnTo>
                    <a:pt x="208" y="36"/>
                  </a:lnTo>
                  <a:lnTo>
                    <a:pt x="232" y="36"/>
                  </a:lnTo>
                  <a:lnTo>
                    <a:pt x="220" y="14"/>
                  </a:lnTo>
                  <a:lnTo>
                    <a:pt x="208" y="0"/>
                  </a:lnTo>
                  <a:lnTo>
                    <a:pt x="164" y="14"/>
                  </a:lnTo>
                  <a:lnTo>
                    <a:pt x="94" y="36"/>
                  </a:lnTo>
                  <a:lnTo>
                    <a:pt x="70" y="14"/>
                  </a:lnTo>
                  <a:lnTo>
                    <a:pt x="48" y="14"/>
                  </a:lnTo>
                  <a:lnTo>
                    <a:pt x="48" y="190"/>
                  </a:lnTo>
                  <a:lnTo>
                    <a:pt x="70" y="322"/>
                  </a:lnTo>
                  <a:lnTo>
                    <a:pt x="0" y="322"/>
                  </a:lnTo>
                  <a:lnTo>
                    <a:pt x="0" y="344"/>
                  </a:lnTo>
                  <a:lnTo>
                    <a:pt x="48" y="386"/>
                  </a:lnTo>
                  <a:lnTo>
                    <a:pt x="48" y="422"/>
                  </a:lnTo>
                  <a:lnTo>
                    <a:pt x="58" y="422"/>
                  </a:lnTo>
                  <a:lnTo>
                    <a:pt x="372" y="422"/>
                  </a:lnTo>
                  <a:lnTo>
                    <a:pt x="360" y="422"/>
                  </a:lnTo>
                  <a:lnTo>
                    <a:pt x="372" y="408"/>
                  </a:lnTo>
                  <a:lnTo>
                    <a:pt x="372" y="322"/>
                  </a:lnTo>
                  <a:lnTo>
                    <a:pt x="416" y="282"/>
                  </a:lnTo>
                  <a:lnTo>
                    <a:pt x="440" y="258"/>
                  </a:lnTo>
                  <a:lnTo>
                    <a:pt x="454" y="232"/>
                  </a:lnTo>
                  <a:lnTo>
                    <a:pt x="440" y="218"/>
                  </a:lnTo>
                  <a:lnTo>
                    <a:pt x="454" y="204"/>
                  </a:lnTo>
                  <a:lnTo>
                    <a:pt x="440" y="182"/>
                  </a:lnTo>
                  <a:lnTo>
                    <a:pt x="460" y="154"/>
                  </a:lnTo>
                  <a:lnTo>
                    <a:pt x="474" y="128"/>
                  </a:lnTo>
                  <a:lnTo>
                    <a:pt x="392" y="106"/>
                  </a:lnTo>
                  <a:lnTo>
                    <a:pt x="348" y="64"/>
                  </a:lnTo>
                  <a:lnTo>
                    <a:pt x="278" y="3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1" name="Freeform 10"/>
            <p:cNvSpPr>
              <a:spLocks/>
            </p:cNvSpPr>
            <p:nvPr/>
          </p:nvSpPr>
          <p:spPr bwMode="auto">
            <a:xfrm>
              <a:off x="1494218" y="4030519"/>
              <a:ext cx="944445" cy="678176"/>
            </a:xfrm>
            <a:custGeom>
              <a:avLst/>
              <a:gdLst>
                <a:gd name="T0" fmla="*/ 12700 w 588"/>
                <a:gd name="T1" fmla="*/ 606425 h 410"/>
                <a:gd name="T2" fmla="*/ 53975 w 588"/>
                <a:gd name="T3" fmla="*/ 606425 h 410"/>
                <a:gd name="T4" fmla="*/ 31750 w 588"/>
                <a:gd name="T5" fmla="*/ 527050 h 410"/>
                <a:gd name="T6" fmla="*/ 53975 w 588"/>
                <a:gd name="T7" fmla="*/ 492125 h 410"/>
                <a:gd name="T8" fmla="*/ 12700 w 588"/>
                <a:gd name="T9" fmla="*/ 469900 h 410"/>
                <a:gd name="T10" fmla="*/ 12700 w 588"/>
                <a:gd name="T11" fmla="*/ 403225 h 410"/>
                <a:gd name="T12" fmla="*/ 92075 w 588"/>
                <a:gd name="T13" fmla="*/ 384175 h 410"/>
                <a:gd name="T14" fmla="*/ 73025 w 588"/>
                <a:gd name="T15" fmla="*/ 368300 h 410"/>
                <a:gd name="T16" fmla="*/ 73025 w 588"/>
                <a:gd name="T17" fmla="*/ 327025 h 410"/>
                <a:gd name="T18" fmla="*/ 142875 w 588"/>
                <a:gd name="T19" fmla="*/ 282575 h 410"/>
                <a:gd name="T20" fmla="*/ 161925 w 588"/>
                <a:gd name="T21" fmla="*/ 222250 h 410"/>
                <a:gd name="T22" fmla="*/ 161925 w 588"/>
                <a:gd name="T23" fmla="*/ 158750 h 410"/>
                <a:gd name="T24" fmla="*/ 184150 w 588"/>
                <a:gd name="T25" fmla="*/ 158750 h 410"/>
                <a:gd name="T26" fmla="*/ 203200 w 588"/>
                <a:gd name="T27" fmla="*/ 101600 h 410"/>
                <a:gd name="T28" fmla="*/ 234950 w 588"/>
                <a:gd name="T29" fmla="*/ 79375 h 410"/>
                <a:gd name="T30" fmla="*/ 234950 w 588"/>
                <a:gd name="T31" fmla="*/ 15875 h 410"/>
                <a:gd name="T32" fmla="*/ 273050 w 588"/>
                <a:gd name="T33" fmla="*/ 0 h 410"/>
                <a:gd name="T34" fmla="*/ 311150 w 588"/>
                <a:gd name="T35" fmla="*/ 15875 h 410"/>
                <a:gd name="T36" fmla="*/ 403225 w 588"/>
                <a:gd name="T37" fmla="*/ 0 h 410"/>
                <a:gd name="T38" fmla="*/ 933450 w 588"/>
                <a:gd name="T39" fmla="*/ 0 h 410"/>
                <a:gd name="T40" fmla="*/ 933450 w 588"/>
                <a:gd name="T41" fmla="*/ 384175 h 410"/>
                <a:gd name="T42" fmla="*/ 752475 w 588"/>
                <a:gd name="T43" fmla="*/ 384175 h 410"/>
                <a:gd name="T44" fmla="*/ 752475 w 588"/>
                <a:gd name="T45" fmla="*/ 606425 h 410"/>
                <a:gd name="T46" fmla="*/ 752475 w 588"/>
                <a:gd name="T47" fmla="*/ 650875 h 410"/>
                <a:gd name="T48" fmla="*/ 454025 w 588"/>
                <a:gd name="T49" fmla="*/ 650875 h 410"/>
                <a:gd name="T50" fmla="*/ 441325 w 588"/>
                <a:gd name="T51" fmla="*/ 650875 h 410"/>
                <a:gd name="T52" fmla="*/ 441325 w 588"/>
                <a:gd name="T53" fmla="*/ 527050 h 410"/>
                <a:gd name="T54" fmla="*/ 311150 w 588"/>
                <a:gd name="T55" fmla="*/ 527050 h 410"/>
                <a:gd name="T56" fmla="*/ 311150 w 588"/>
                <a:gd name="T57" fmla="*/ 650875 h 410"/>
                <a:gd name="T58" fmla="*/ 0 w 588"/>
                <a:gd name="T59" fmla="*/ 650875 h 410"/>
                <a:gd name="T60" fmla="*/ 12700 w 588"/>
                <a:gd name="T61" fmla="*/ 606425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8"/>
                <a:gd name="T94" fmla="*/ 0 h 410"/>
                <a:gd name="T95" fmla="*/ 588 w 588"/>
                <a:gd name="T96" fmla="*/ 410 h 4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8" h="410">
                  <a:moveTo>
                    <a:pt x="8" y="382"/>
                  </a:moveTo>
                  <a:lnTo>
                    <a:pt x="34" y="382"/>
                  </a:lnTo>
                  <a:lnTo>
                    <a:pt x="20" y="332"/>
                  </a:lnTo>
                  <a:lnTo>
                    <a:pt x="34" y="310"/>
                  </a:lnTo>
                  <a:lnTo>
                    <a:pt x="8" y="296"/>
                  </a:lnTo>
                  <a:lnTo>
                    <a:pt x="8" y="254"/>
                  </a:lnTo>
                  <a:lnTo>
                    <a:pt x="58" y="242"/>
                  </a:lnTo>
                  <a:lnTo>
                    <a:pt x="46" y="232"/>
                  </a:lnTo>
                  <a:lnTo>
                    <a:pt x="46" y="206"/>
                  </a:lnTo>
                  <a:lnTo>
                    <a:pt x="90" y="178"/>
                  </a:lnTo>
                  <a:lnTo>
                    <a:pt x="102" y="140"/>
                  </a:lnTo>
                  <a:lnTo>
                    <a:pt x="102" y="100"/>
                  </a:lnTo>
                  <a:lnTo>
                    <a:pt x="116" y="100"/>
                  </a:lnTo>
                  <a:lnTo>
                    <a:pt x="128" y="64"/>
                  </a:lnTo>
                  <a:lnTo>
                    <a:pt x="148" y="50"/>
                  </a:lnTo>
                  <a:lnTo>
                    <a:pt x="148" y="10"/>
                  </a:lnTo>
                  <a:lnTo>
                    <a:pt x="172" y="0"/>
                  </a:lnTo>
                  <a:lnTo>
                    <a:pt x="196" y="10"/>
                  </a:lnTo>
                  <a:lnTo>
                    <a:pt x="254" y="0"/>
                  </a:lnTo>
                  <a:lnTo>
                    <a:pt x="588" y="0"/>
                  </a:lnTo>
                  <a:lnTo>
                    <a:pt x="588" y="242"/>
                  </a:lnTo>
                  <a:lnTo>
                    <a:pt x="474" y="242"/>
                  </a:lnTo>
                  <a:lnTo>
                    <a:pt x="474" y="382"/>
                  </a:lnTo>
                  <a:lnTo>
                    <a:pt x="474" y="410"/>
                  </a:lnTo>
                  <a:lnTo>
                    <a:pt x="286" y="410"/>
                  </a:lnTo>
                  <a:lnTo>
                    <a:pt x="278" y="410"/>
                  </a:lnTo>
                  <a:lnTo>
                    <a:pt x="278" y="332"/>
                  </a:lnTo>
                  <a:lnTo>
                    <a:pt x="196" y="332"/>
                  </a:lnTo>
                  <a:lnTo>
                    <a:pt x="196" y="410"/>
                  </a:lnTo>
                  <a:lnTo>
                    <a:pt x="0" y="410"/>
                  </a:lnTo>
                  <a:lnTo>
                    <a:pt x="8" y="38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2" name="Freeform 11"/>
            <p:cNvSpPr>
              <a:spLocks/>
            </p:cNvSpPr>
            <p:nvPr/>
          </p:nvSpPr>
          <p:spPr bwMode="auto">
            <a:xfrm>
              <a:off x="1882918" y="1605628"/>
              <a:ext cx="819162" cy="635169"/>
            </a:xfrm>
            <a:custGeom>
              <a:avLst/>
              <a:gdLst>
                <a:gd name="T0" fmla="*/ 0 w 510"/>
                <a:gd name="T1" fmla="*/ 263525 h 384"/>
                <a:gd name="T2" fmla="*/ 38100 w 510"/>
                <a:gd name="T3" fmla="*/ 307975 h 384"/>
                <a:gd name="T4" fmla="*/ 0 w 510"/>
                <a:gd name="T5" fmla="*/ 387350 h 384"/>
                <a:gd name="T6" fmla="*/ 38100 w 510"/>
                <a:gd name="T7" fmla="*/ 428625 h 384"/>
                <a:gd name="T8" fmla="*/ 38100 w 510"/>
                <a:gd name="T9" fmla="*/ 444500 h 384"/>
                <a:gd name="T10" fmla="*/ 0 w 510"/>
                <a:gd name="T11" fmla="*/ 485775 h 384"/>
                <a:gd name="T12" fmla="*/ 260350 w 510"/>
                <a:gd name="T13" fmla="*/ 485775 h 384"/>
                <a:gd name="T14" fmla="*/ 260350 w 510"/>
                <a:gd name="T15" fmla="*/ 530225 h 384"/>
                <a:gd name="T16" fmla="*/ 292100 w 510"/>
                <a:gd name="T17" fmla="*/ 609600 h 384"/>
                <a:gd name="T18" fmla="*/ 603250 w 510"/>
                <a:gd name="T19" fmla="*/ 609600 h 384"/>
                <a:gd name="T20" fmla="*/ 752475 w 510"/>
                <a:gd name="T21" fmla="*/ 609600 h 384"/>
                <a:gd name="T22" fmla="*/ 771525 w 510"/>
                <a:gd name="T23" fmla="*/ 530225 h 384"/>
                <a:gd name="T24" fmla="*/ 809625 w 510"/>
                <a:gd name="T25" fmla="*/ 485775 h 384"/>
                <a:gd name="T26" fmla="*/ 809625 w 510"/>
                <a:gd name="T27" fmla="*/ 184150 h 384"/>
                <a:gd name="T28" fmla="*/ 682625 w 510"/>
                <a:gd name="T29" fmla="*/ 184150 h 384"/>
                <a:gd name="T30" fmla="*/ 663575 w 510"/>
                <a:gd name="T31" fmla="*/ 0 h 384"/>
                <a:gd name="T32" fmla="*/ 311150 w 510"/>
                <a:gd name="T33" fmla="*/ 0 h 384"/>
                <a:gd name="T34" fmla="*/ 349250 w 510"/>
                <a:gd name="T35" fmla="*/ 184150 h 384"/>
                <a:gd name="T36" fmla="*/ 241300 w 510"/>
                <a:gd name="T37" fmla="*/ 184150 h 384"/>
                <a:gd name="T38" fmla="*/ 241300 w 510"/>
                <a:gd name="T39" fmla="*/ 244475 h 384"/>
                <a:gd name="T40" fmla="*/ 73025 w 510"/>
                <a:gd name="T41" fmla="*/ 244475 h 384"/>
                <a:gd name="T42" fmla="*/ 0 w 510"/>
                <a:gd name="T43" fmla="*/ 263525 h 3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0"/>
                <a:gd name="T67" fmla="*/ 0 h 384"/>
                <a:gd name="T68" fmla="*/ 510 w 510"/>
                <a:gd name="T69" fmla="*/ 384 h 3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0" h="384">
                  <a:moveTo>
                    <a:pt x="0" y="166"/>
                  </a:moveTo>
                  <a:lnTo>
                    <a:pt x="24" y="194"/>
                  </a:lnTo>
                  <a:lnTo>
                    <a:pt x="0" y="244"/>
                  </a:lnTo>
                  <a:lnTo>
                    <a:pt x="24" y="270"/>
                  </a:lnTo>
                  <a:lnTo>
                    <a:pt x="24" y="280"/>
                  </a:lnTo>
                  <a:lnTo>
                    <a:pt x="0" y="306"/>
                  </a:lnTo>
                  <a:lnTo>
                    <a:pt x="164" y="306"/>
                  </a:lnTo>
                  <a:lnTo>
                    <a:pt x="164" y="334"/>
                  </a:lnTo>
                  <a:lnTo>
                    <a:pt x="184" y="384"/>
                  </a:lnTo>
                  <a:lnTo>
                    <a:pt x="380" y="384"/>
                  </a:lnTo>
                  <a:lnTo>
                    <a:pt x="474" y="384"/>
                  </a:lnTo>
                  <a:lnTo>
                    <a:pt x="486" y="334"/>
                  </a:lnTo>
                  <a:lnTo>
                    <a:pt x="510" y="306"/>
                  </a:lnTo>
                  <a:lnTo>
                    <a:pt x="510" y="116"/>
                  </a:lnTo>
                  <a:lnTo>
                    <a:pt x="430" y="116"/>
                  </a:lnTo>
                  <a:lnTo>
                    <a:pt x="418" y="0"/>
                  </a:lnTo>
                  <a:lnTo>
                    <a:pt x="196" y="0"/>
                  </a:lnTo>
                  <a:lnTo>
                    <a:pt x="220" y="116"/>
                  </a:lnTo>
                  <a:lnTo>
                    <a:pt x="152" y="116"/>
                  </a:lnTo>
                  <a:lnTo>
                    <a:pt x="152" y="154"/>
                  </a:lnTo>
                  <a:lnTo>
                    <a:pt x="46" y="154"/>
                  </a:lnTo>
                  <a:lnTo>
                    <a:pt x="0" y="16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3" name="Freeform 12"/>
            <p:cNvSpPr>
              <a:spLocks/>
            </p:cNvSpPr>
            <p:nvPr/>
          </p:nvSpPr>
          <p:spPr bwMode="auto">
            <a:xfrm>
              <a:off x="1362509" y="1010156"/>
              <a:ext cx="587869" cy="1101622"/>
            </a:xfrm>
            <a:custGeom>
              <a:avLst/>
              <a:gdLst>
                <a:gd name="T0" fmla="*/ 381000 w 366"/>
                <a:gd name="T1" fmla="*/ 57150 h 666"/>
                <a:gd name="T2" fmla="*/ 460375 w 366"/>
                <a:gd name="T3" fmla="*/ 120650 h 666"/>
                <a:gd name="T4" fmla="*/ 473075 w 366"/>
                <a:gd name="T5" fmla="*/ 177800 h 666"/>
                <a:gd name="T6" fmla="*/ 473075 w 366"/>
                <a:gd name="T7" fmla="*/ 244475 h 666"/>
                <a:gd name="T8" fmla="*/ 473075 w 366"/>
                <a:gd name="T9" fmla="*/ 323850 h 666"/>
                <a:gd name="T10" fmla="*/ 492125 w 366"/>
                <a:gd name="T11" fmla="*/ 815975 h 666"/>
                <a:gd name="T12" fmla="*/ 511175 w 366"/>
                <a:gd name="T13" fmla="*/ 838200 h 666"/>
                <a:gd name="T14" fmla="*/ 511175 w 366"/>
                <a:gd name="T15" fmla="*/ 958850 h 666"/>
                <a:gd name="T16" fmla="*/ 549275 w 366"/>
                <a:gd name="T17" fmla="*/ 1016000 h 666"/>
                <a:gd name="T18" fmla="*/ 460375 w 366"/>
                <a:gd name="T19" fmla="*/ 1057275 h 666"/>
                <a:gd name="T20" fmla="*/ 441325 w 366"/>
                <a:gd name="T21" fmla="*/ 1016000 h 666"/>
                <a:gd name="T22" fmla="*/ 441325 w 366"/>
                <a:gd name="T23" fmla="*/ 1038225 h 666"/>
                <a:gd name="T24" fmla="*/ 403225 w 366"/>
                <a:gd name="T25" fmla="*/ 1003300 h 666"/>
                <a:gd name="T26" fmla="*/ 361950 w 366"/>
                <a:gd name="T27" fmla="*/ 981075 h 666"/>
                <a:gd name="T28" fmla="*/ 349250 w 366"/>
                <a:gd name="T29" fmla="*/ 936625 h 666"/>
                <a:gd name="T30" fmla="*/ 361950 w 366"/>
                <a:gd name="T31" fmla="*/ 895350 h 666"/>
                <a:gd name="T32" fmla="*/ 330200 w 366"/>
                <a:gd name="T33" fmla="*/ 895350 h 666"/>
                <a:gd name="T34" fmla="*/ 292100 w 366"/>
                <a:gd name="T35" fmla="*/ 857250 h 666"/>
                <a:gd name="T36" fmla="*/ 269875 w 366"/>
                <a:gd name="T37" fmla="*/ 838200 h 666"/>
                <a:gd name="T38" fmla="*/ 254000 w 366"/>
                <a:gd name="T39" fmla="*/ 838200 h 666"/>
                <a:gd name="T40" fmla="*/ 219075 w 366"/>
                <a:gd name="T41" fmla="*/ 815975 h 666"/>
                <a:gd name="T42" fmla="*/ 200025 w 366"/>
                <a:gd name="T43" fmla="*/ 838200 h 666"/>
                <a:gd name="T44" fmla="*/ 219075 w 366"/>
                <a:gd name="T45" fmla="*/ 815975 h 666"/>
                <a:gd name="T46" fmla="*/ 219075 w 366"/>
                <a:gd name="T47" fmla="*/ 771525 h 666"/>
                <a:gd name="T48" fmla="*/ 200025 w 366"/>
                <a:gd name="T49" fmla="*/ 733425 h 666"/>
                <a:gd name="T50" fmla="*/ 127000 w 366"/>
                <a:gd name="T51" fmla="*/ 657225 h 666"/>
                <a:gd name="T52" fmla="*/ 107950 w 366"/>
                <a:gd name="T53" fmla="*/ 612775 h 666"/>
                <a:gd name="T54" fmla="*/ 107950 w 366"/>
                <a:gd name="T55" fmla="*/ 549275 h 666"/>
                <a:gd name="T56" fmla="*/ 69850 w 366"/>
                <a:gd name="T57" fmla="*/ 488950 h 666"/>
                <a:gd name="T58" fmla="*/ 88900 w 366"/>
                <a:gd name="T59" fmla="*/ 444500 h 666"/>
                <a:gd name="T60" fmla="*/ 69850 w 366"/>
                <a:gd name="T61" fmla="*/ 409575 h 666"/>
                <a:gd name="T62" fmla="*/ 69850 w 366"/>
                <a:gd name="T63" fmla="*/ 301625 h 666"/>
                <a:gd name="T64" fmla="*/ 31750 w 366"/>
                <a:gd name="T65" fmla="*/ 301625 h 666"/>
                <a:gd name="T66" fmla="*/ 69850 w 366"/>
                <a:gd name="T67" fmla="*/ 200025 h 666"/>
                <a:gd name="T68" fmla="*/ 50800 w 366"/>
                <a:gd name="T69" fmla="*/ 177800 h 666"/>
                <a:gd name="T70" fmla="*/ 50800 w 366"/>
                <a:gd name="T71" fmla="*/ 98425 h 666"/>
                <a:gd name="T72" fmla="*/ 50800 w 366"/>
                <a:gd name="T73" fmla="*/ 57150 h 666"/>
                <a:gd name="T74" fmla="*/ 31750 w 366"/>
                <a:gd name="T75" fmla="*/ 0 h 666"/>
                <a:gd name="T76" fmla="*/ 403225 w 366"/>
                <a:gd name="T77" fmla="*/ 0 h 6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666"/>
                <a:gd name="T119" fmla="*/ 366 w 366"/>
                <a:gd name="T120" fmla="*/ 666 h 6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666">
                  <a:moveTo>
                    <a:pt x="254" y="0"/>
                  </a:moveTo>
                  <a:lnTo>
                    <a:pt x="240" y="36"/>
                  </a:lnTo>
                  <a:lnTo>
                    <a:pt x="278" y="76"/>
                  </a:lnTo>
                  <a:lnTo>
                    <a:pt x="290" y="76"/>
                  </a:lnTo>
                  <a:lnTo>
                    <a:pt x="278" y="104"/>
                  </a:lnTo>
                  <a:lnTo>
                    <a:pt x="298" y="112"/>
                  </a:lnTo>
                  <a:lnTo>
                    <a:pt x="298" y="140"/>
                  </a:lnTo>
                  <a:lnTo>
                    <a:pt x="298" y="154"/>
                  </a:lnTo>
                  <a:lnTo>
                    <a:pt x="290" y="190"/>
                  </a:lnTo>
                  <a:lnTo>
                    <a:pt x="298" y="204"/>
                  </a:lnTo>
                  <a:lnTo>
                    <a:pt x="310" y="204"/>
                  </a:lnTo>
                  <a:lnTo>
                    <a:pt x="310" y="514"/>
                  </a:lnTo>
                  <a:lnTo>
                    <a:pt x="366" y="514"/>
                  </a:lnTo>
                  <a:lnTo>
                    <a:pt x="322" y="528"/>
                  </a:lnTo>
                  <a:lnTo>
                    <a:pt x="346" y="554"/>
                  </a:lnTo>
                  <a:lnTo>
                    <a:pt x="322" y="604"/>
                  </a:lnTo>
                  <a:lnTo>
                    <a:pt x="346" y="632"/>
                  </a:lnTo>
                  <a:lnTo>
                    <a:pt x="346" y="640"/>
                  </a:lnTo>
                  <a:lnTo>
                    <a:pt x="322" y="666"/>
                  </a:lnTo>
                  <a:lnTo>
                    <a:pt x="290" y="666"/>
                  </a:lnTo>
                  <a:lnTo>
                    <a:pt x="298" y="640"/>
                  </a:lnTo>
                  <a:lnTo>
                    <a:pt x="278" y="640"/>
                  </a:lnTo>
                  <a:lnTo>
                    <a:pt x="290" y="654"/>
                  </a:lnTo>
                  <a:lnTo>
                    <a:pt x="278" y="654"/>
                  </a:lnTo>
                  <a:lnTo>
                    <a:pt x="264" y="618"/>
                  </a:lnTo>
                  <a:lnTo>
                    <a:pt x="254" y="632"/>
                  </a:lnTo>
                  <a:lnTo>
                    <a:pt x="254" y="618"/>
                  </a:lnTo>
                  <a:lnTo>
                    <a:pt x="228" y="618"/>
                  </a:lnTo>
                  <a:lnTo>
                    <a:pt x="254" y="604"/>
                  </a:lnTo>
                  <a:lnTo>
                    <a:pt x="220" y="590"/>
                  </a:lnTo>
                  <a:lnTo>
                    <a:pt x="228" y="590"/>
                  </a:lnTo>
                  <a:lnTo>
                    <a:pt x="228" y="564"/>
                  </a:lnTo>
                  <a:lnTo>
                    <a:pt x="208" y="590"/>
                  </a:lnTo>
                  <a:lnTo>
                    <a:pt x="208" y="564"/>
                  </a:lnTo>
                  <a:lnTo>
                    <a:pt x="184" y="564"/>
                  </a:lnTo>
                  <a:lnTo>
                    <a:pt x="184" y="540"/>
                  </a:lnTo>
                  <a:lnTo>
                    <a:pt x="170" y="554"/>
                  </a:lnTo>
                  <a:lnTo>
                    <a:pt x="170" y="528"/>
                  </a:lnTo>
                  <a:lnTo>
                    <a:pt x="160" y="540"/>
                  </a:lnTo>
                  <a:lnTo>
                    <a:pt x="160" y="528"/>
                  </a:lnTo>
                  <a:lnTo>
                    <a:pt x="160" y="514"/>
                  </a:lnTo>
                  <a:lnTo>
                    <a:pt x="138" y="514"/>
                  </a:lnTo>
                  <a:lnTo>
                    <a:pt x="138" y="540"/>
                  </a:lnTo>
                  <a:lnTo>
                    <a:pt x="126" y="528"/>
                  </a:lnTo>
                  <a:lnTo>
                    <a:pt x="126" y="514"/>
                  </a:lnTo>
                  <a:lnTo>
                    <a:pt x="138" y="514"/>
                  </a:lnTo>
                  <a:lnTo>
                    <a:pt x="114" y="500"/>
                  </a:lnTo>
                  <a:lnTo>
                    <a:pt x="138" y="486"/>
                  </a:lnTo>
                  <a:lnTo>
                    <a:pt x="114" y="486"/>
                  </a:lnTo>
                  <a:lnTo>
                    <a:pt x="126" y="462"/>
                  </a:lnTo>
                  <a:lnTo>
                    <a:pt x="114" y="436"/>
                  </a:lnTo>
                  <a:lnTo>
                    <a:pt x="80" y="414"/>
                  </a:lnTo>
                  <a:lnTo>
                    <a:pt x="90" y="386"/>
                  </a:lnTo>
                  <a:lnTo>
                    <a:pt x="68" y="386"/>
                  </a:lnTo>
                  <a:lnTo>
                    <a:pt x="90" y="358"/>
                  </a:lnTo>
                  <a:lnTo>
                    <a:pt x="68" y="346"/>
                  </a:lnTo>
                  <a:lnTo>
                    <a:pt x="68" y="322"/>
                  </a:lnTo>
                  <a:lnTo>
                    <a:pt x="44" y="308"/>
                  </a:lnTo>
                  <a:lnTo>
                    <a:pt x="68" y="308"/>
                  </a:lnTo>
                  <a:lnTo>
                    <a:pt x="56" y="280"/>
                  </a:lnTo>
                  <a:lnTo>
                    <a:pt x="44" y="280"/>
                  </a:lnTo>
                  <a:lnTo>
                    <a:pt x="44" y="258"/>
                  </a:lnTo>
                  <a:lnTo>
                    <a:pt x="20" y="258"/>
                  </a:lnTo>
                  <a:lnTo>
                    <a:pt x="44" y="190"/>
                  </a:lnTo>
                  <a:lnTo>
                    <a:pt x="44" y="182"/>
                  </a:lnTo>
                  <a:lnTo>
                    <a:pt x="20" y="190"/>
                  </a:lnTo>
                  <a:lnTo>
                    <a:pt x="44" y="166"/>
                  </a:lnTo>
                  <a:lnTo>
                    <a:pt x="44" y="126"/>
                  </a:lnTo>
                  <a:lnTo>
                    <a:pt x="20" y="126"/>
                  </a:lnTo>
                  <a:lnTo>
                    <a:pt x="32" y="112"/>
                  </a:lnTo>
                  <a:lnTo>
                    <a:pt x="20" y="90"/>
                  </a:lnTo>
                  <a:lnTo>
                    <a:pt x="32" y="62"/>
                  </a:lnTo>
                  <a:lnTo>
                    <a:pt x="0" y="50"/>
                  </a:lnTo>
                  <a:lnTo>
                    <a:pt x="32" y="36"/>
                  </a:lnTo>
                  <a:lnTo>
                    <a:pt x="20" y="26"/>
                  </a:lnTo>
                  <a:lnTo>
                    <a:pt x="20" y="0"/>
                  </a:lnTo>
                  <a:lnTo>
                    <a:pt x="32" y="0"/>
                  </a:lnTo>
                  <a:lnTo>
                    <a:pt x="254"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4" name="Freeform 13" descr="Large checker board"/>
            <p:cNvSpPr>
              <a:spLocks/>
            </p:cNvSpPr>
            <p:nvPr/>
          </p:nvSpPr>
          <p:spPr bwMode="auto">
            <a:xfrm>
              <a:off x="1118367" y="1010156"/>
              <a:ext cx="722790" cy="1147936"/>
            </a:xfrm>
            <a:custGeom>
              <a:avLst/>
              <a:gdLst>
                <a:gd name="T0" fmla="*/ 292100 w 450"/>
                <a:gd name="T1" fmla="*/ 0 h 694"/>
                <a:gd name="T2" fmla="*/ 273050 w 450"/>
                <a:gd name="T3" fmla="*/ 41275 h 694"/>
                <a:gd name="T4" fmla="*/ 241300 w 450"/>
                <a:gd name="T5" fmla="*/ 79375 h 694"/>
                <a:gd name="T6" fmla="*/ 273050 w 450"/>
                <a:gd name="T7" fmla="*/ 142875 h 694"/>
                <a:gd name="T8" fmla="*/ 273050 w 450"/>
                <a:gd name="T9" fmla="*/ 200025 h 694"/>
                <a:gd name="T10" fmla="*/ 311150 w 450"/>
                <a:gd name="T11" fmla="*/ 266700 h 694"/>
                <a:gd name="T12" fmla="*/ 311150 w 450"/>
                <a:gd name="T13" fmla="*/ 288925 h 694"/>
                <a:gd name="T14" fmla="*/ 273050 w 450"/>
                <a:gd name="T15" fmla="*/ 409575 h 694"/>
                <a:gd name="T16" fmla="*/ 311150 w 450"/>
                <a:gd name="T17" fmla="*/ 444500 h 694"/>
                <a:gd name="T18" fmla="*/ 352425 w 450"/>
                <a:gd name="T19" fmla="*/ 492125 h 694"/>
                <a:gd name="T20" fmla="*/ 352425 w 450"/>
                <a:gd name="T21" fmla="*/ 511175 h 694"/>
                <a:gd name="T22" fmla="*/ 384175 w 450"/>
                <a:gd name="T23" fmla="*/ 568325 h 694"/>
                <a:gd name="T24" fmla="*/ 384175 w 450"/>
                <a:gd name="T25" fmla="*/ 609600 h 694"/>
                <a:gd name="T26" fmla="*/ 422275 w 450"/>
                <a:gd name="T27" fmla="*/ 692150 h 694"/>
                <a:gd name="T28" fmla="*/ 422275 w 450"/>
                <a:gd name="T29" fmla="*/ 768350 h 694"/>
                <a:gd name="T30" fmla="*/ 422275 w 450"/>
                <a:gd name="T31" fmla="*/ 790575 h 694"/>
                <a:gd name="T32" fmla="*/ 441325 w 450"/>
                <a:gd name="T33" fmla="*/ 812800 h 694"/>
                <a:gd name="T34" fmla="*/ 463550 w 450"/>
                <a:gd name="T35" fmla="*/ 857250 h 694"/>
                <a:gd name="T36" fmla="*/ 495300 w 450"/>
                <a:gd name="T37" fmla="*/ 812800 h 694"/>
                <a:gd name="T38" fmla="*/ 495300 w 450"/>
                <a:gd name="T39" fmla="*/ 857250 h 694"/>
                <a:gd name="T40" fmla="*/ 511175 w 450"/>
                <a:gd name="T41" fmla="*/ 879475 h 694"/>
                <a:gd name="T42" fmla="*/ 533400 w 450"/>
                <a:gd name="T43" fmla="*/ 895350 h 694"/>
                <a:gd name="T44" fmla="*/ 571500 w 450"/>
                <a:gd name="T45" fmla="*/ 936625 h 694"/>
                <a:gd name="T46" fmla="*/ 603250 w 450"/>
                <a:gd name="T47" fmla="*/ 936625 h 694"/>
                <a:gd name="T48" fmla="*/ 644525 w 450"/>
                <a:gd name="T49" fmla="*/ 958850 h 694"/>
                <a:gd name="T50" fmla="*/ 644525 w 450"/>
                <a:gd name="T51" fmla="*/ 981075 h 694"/>
                <a:gd name="T52" fmla="*/ 663575 w 450"/>
                <a:gd name="T53" fmla="*/ 981075 h 694"/>
                <a:gd name="T54" fmla="*/ 701675 w 450"/>
                <a:gd name="T55" fmla="*/ 1038225 h 694"/>
                <a:gd name="T56" fmla="*/ 714375 w 450"/>
                <a:gd name="T57" fmla="*/ 1016000 h 694"/>
                <a:gd name="T58" fmla="*/ 533400 w 450"/>
                <a:gd name="T59" fmla="*/ 1057275 h 694"/>
                <a:gd name="T60" fmla="*/ 495300 w 450"/>
                <a:gd name="T61" fmla="*/ 958850 h 694"/>
                <a:gd name="T62" fmla="*/ 292100 w 450"/>
                <a:gd name="T63" fmla="*/ 914400 h 694"/>
                <a:gd name="T64" fmla="*/ 241300 w 450"/>
                <a:gd name="T65" fmla="*/ 981075 h 694"/>
                <a:gd name="T66" fmla="*/ 111125 w 450"/>
                <a:gd name="T67" fmla="*/ 1101725 h 694"/>
                <a:gd name="T68" fmla="*/ 0 w 450"/>
                <a:gd name="T69" fmla="*/ 0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0"/>
                <a:gd name="T106" fmla="*/ 0 h 694"/>
                <a:gd name="T107" fmla="*/ 450 w 450"/>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0" h="694">
                  <a:moveTo>
                    <a:pt x="0" y="0"/>
                  </a:moveTo>
                  <a:lnTo>
                    <a:pt x="184" y="0"/>
                  </a:lnTo>
                  <a:lnTo>
                    <a:pt x="172" y="0"/>
                  </a:lnTo>
                  <a:lnTo>
                    <a:pt x="172" y="26"/>
                  </a:lnTo>
                  <a:lnTo>
                    <a:pt x="184" y="36"/>
                  </a:lnTo>
                  <a:lnTo>
                    <a:pt x="152" y="50"/>
                  </a:lnTo>
                  <a:lnTo>
                    <a:pt x="184" y="64"/>
                  </a:lnTo>
                  <a:lnTo>
                    <a:pt x="172" y="90"/>
                  </a:lnTo>
                  <a:lnTo>
                    <a:pt x="184" y="114"/>
                  </a:lnTo>
                  <a:lnTo>
                    <a:pt x="172" y="126"/>
                  </a:lnTo>
                  <a:lnTo>
                    <a:pt x="196" y="126"/>
                  </a:lnTo>
                  <a:lnTo>
                    <a:pt x="196" y="168"/>
                  </a:lnTo>
                  <a:lnTo>
                    <a:pt x="172" y="190"/>
                  </a:lnTo>
                  <a:lnTo>
                    <a:pt x="196" y="182"/>
                  </a:lnTo>
                  <a:lnTo>
                    <a:pt x="196" y="190"/>
                  </a:lnTo>
                  <a:lnTo>
                    <a:pt x="172" y="258"/>
                  </a:lnTo>
                  <a:lnTo>
                    <a:pt x="196" y="258"/>
                  </a:lnTo>
                  <a:lnTo>
                    <a:pt x="196" y="280"/>
                  </a:lnTo>
                  <a:lnTo>
                    <a:pt x="208" y="280"/>
                  </a:lnTo>
                  <a:lnTo>
                    <a:pt x="222" y="310"/>
                  </a:lnTo>
                  <a:lnTo>
                    <a:pt x="196" y="310"/>
                  </a:lnTo>
                  <a:lnTo>
                    <a:pt x="222" y="322"/>
                  </a:lnTo>
                  <a:lnTo>
                    <a:pt x="222" y="344"/>
                  </a:lnTo>
                  <a:lnTo>
                    <a:pt x="242" y="358"/>
                  </a:lnTo>
                  <a:lnTo>
                    <a:pt x="222" y="384"/>
                  </a:lnTo>
                  <a:lnTo>
                    <a:pt x="242" y="384"/>
                  </a:lnTo>
                  <a:lnTo>
                    <a:pt x="234" y="414"/>
                  </a:lnTo>
                  <a:lnTo>
                    <a:pt x="266" y="436"/>
                  </a:lnTo>
                  <a:lnTo>
                    <a:pt x="278" y="462"/>
                  </a:lnTo>
                  <a:lnTo>
                    <a:pt x="266" y="484"/>
                  </a:lnTo>
                  <a:lnTo>
                    <a:pt x="292" y="484"/>
                  </a:lnTo>
                  <a:lnTo>
                    <a:pt x="266" y="498"/>
                  </a:lnTo>
                  <a:lnTo>
                    <a:pt x="292" y="512"/>
                  </a:lnTo>
                  <a:lnTo>
                    <a:pt x="278" y="512"/>
                  </a:lnTo>
                  <a:lnTo>
                    <a:pt x="278" y="526"/>
                  </a:lnTo>
                  <a:lnTo>
                    <a:pt x="292" y="540"/>
                  </a:lnTo>
                  <a:lnTo>
                    <a:pt x="292" y="512"/>
                  </a:lnTo>
                  <a:lnTo>
                    <a:pt x="312" y="512"/>
                  </a:lnTo>
                  <a:lnTo>
                    <a:pt x="312" y="526"/>
                  </a:lnTo>
                  <a:lnTo>
                    <a:pt x="312" y="540"/>
                  </a:lnTo>
                  <a:lnTo>
                    <a:pt x="322" y="526"/>
                  </a:lnTo>
                  <a:lnTo>
                    <a:pt x="322" y="554"/>
                  </a:lnTo>
                  <a:lnTo>
                    <a:pt x="336" y="540"/>
                  </a:lnTo>
                  <a:lnTo>
                    <a:pt x="336" y="564"/>
                  </a:lnTo>
                  <a:lnTo>
                    <a:pt x="360" y="564"/>
                  </a:lnTo>
                  <a:lnTo>
                    <a:pt x="360" y="590"/>
                  </a:lnTo>
                  <a:lnTo>
                    <a:pt x="380" y="564"/>
                  </a:lnTo>
                  <a:lnTo>
                    <a:pt x="380" y="590"/>
                  </a:lnTo>
                  <a:lnTo>
                    <a:pt x="372" y="590"/>
                  </a:lnTo>
                  <a:lnTo>
                    <a:pt x="406" y="604"/>
                  </a:lnTo>
                  <a:lnTo>
                    <a:pt x="380" y="618"/>
                  </a:lnTo>
                  <a:lnTo>
                    <a:pt x="406" y="618"/>
                  </a:lnTo>
                  <a:lnTo>
                    <a:pt x="406" y="630"/>
                  </a:lnTo>
                  <a:lnTo>
                    <a:pt x="418" y="618"/>
                  </a:lnTo>
                  <a:lnTo>
                    <a:pt x="430" y="654"/>
                  </a:lnTo>
                  <a:lnTo>
                    <a:pt x="442" y="654"/>
                  </a:lnTo>
                  <a:lnTo>
                    <a:pt x="430" y="640"/>
                  </a:lnTo>
                  <a:lnTo>
                    <a:pt x="450" y="640"/>
                  </a:lnTo>
                  <a:lnTo>
                    <a:pt x="442" y="666"/>
                  </a:lnTo>
                  <a:lnTo>
                    <a:pt x="336" y="666"/>
                  </a:lnTo>
                  <a:lnTo>
                    <a:pt x="322" y="630"/>
                  </a:lnTo>
                  <a:lnTo>
                    <a:pt x="312" y="604"/>
                  </a:lnTo>
                  <a:lnTo>
                    <a:pt x="222" y="564"/>
                  </a:lnTo>
                  <a:lnTo>
                    <a:pt x="184" y="576"/>
                  </a:lnTo>
                  <a:lnTo>
                    <a:pt x="184" y="590"/>
                  </a:lnTo>
                  <a:lnTo>
                    <a:pt x="152" y="618"/>
                  </a:lnTo>
                  <a:lnTo>
                    <a:pt x="140" y="640"/>
                  </a:lnTo>
                  <a:lnTo>
                    <a:pt x="70" y="694"/>
                  </a:lnTo>
                  <a:lnTo>
                    <a:pt x="0" y="694"/>
                  </a:lnTo>
                  <a:lnTo>
                    <a:pt x="0"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5" name="Freeform 14"/>
            <p:cNvSpPr>
              <a:spLocks/>
            </p:cNvSpPr>
            <p:nvPr/>
          </p:nvSpPr>
          <p:spPr bwMode="auto">
            <a:xfrm>
              <a:off x="1471731" y="4579676"/>
              <a:ext cx="1079366" cy="638478"/>
            </a:xfrm>
            <a:custGeom>
              <a:avLst/>
              <a:gdLst>
                <a:gd name="T0" fmla="*/ 73025 w 672"/>
                <a:gd name="T1" fmla="*/ 568325 h 386"/>
                <a:gd name="T2" fmla="*/ 31750 w 672"/>
                <a:gd name="T3" fmla="*/ 555625 h 386"/>
                <a:gd name="T4" fmla="*/ 73025 w 672"/>
                <a:gd name="T5" fmla="*/ 492125 h 386"/>
                <a:gd name="T6" fmla="*/ 73025 w 672"/>
                <a:gd name="T7" fmla="*/ 447675 h 386"/>
                <a:gd name="T8" fmla="*/ 73025 w 672"/>
                <a:gd name="T9" fmla="*/ 469900 h 386"/>
                <a:gd name="T10" fmla="*/ 73025 w 672"/>
                <a:gd name="T11" fmla="*/ 431800 h 386"/>
                <a:gd name="T12" fmla="*/ 31750 w 672"/>
                <a:gd name="T13" fmla="*/ 390525 h 386"/>
                <a:gd name="T14" fmla="*/ 73025 w 672"/>
                <a:gd name="T15" fmla="*/ 323850 h 386"/>
                <a:gd name="T16" fmla="*/ 73025 w 672"/>
                <a:gd name="T17" fmla="*/ 288925 h 386"/>
                <a:gd name="T18" fmla="*/ 19050 w 672"/>
                <a:gd name="T19" fmla="*/ 247650 h 386"/>
                <a:gd name="T20" fmla="*/ 0 w 672"/>
                <a:gd name="T21" fmla="*/ 200025 h 386"/>
                <a:gd name="T22" fmla="*/ 0 w 672"/>
                <a:gd name="T23" fmla="*/ 142875 h 386"/>
                <a:gd name="T24" fmla="*/ 19050 w 672"/>
                <a:gd name="T25" fmla="*/ 123825 h 386"/>
                <a:gd name="T26" fmla="*/ 333375 w 672"/>
                <a:gd name="T27" fmla="*/ 123825 h 386"/>
                <a:gd name="T28" fmla="*/ 333375 w 672"/>
                <a:gd name="T29" fmla="*/ 0 h 386"/>
                <a:gd name="T30" fmla="*/ 463550 w 672"/>
                <a:gd name="T31" fmla="*/ 0 h 386"/>
                <a:gd name="T32" fmla="*/ 463550 w 672"/>
                <a:gd name="T33" fmla="*/ 123825 h 386"/>
                <a:gd name="T34" fmla="*/ 476250 w 672"/>
                <a:gd name="T35" fmla="*/ 123825 h 386"/>
                <a:gd name="T36" fmla="*/ 774700 w 672"/>
                <a:gd name="T37" fmla="*/ 123825 h 386"/>
                <a:gd name="T38" fmla="*/ 774700 w 672"/>
                <a:gd name="T39" fmla="*/ 165100 h 386"/>
                <a:gd name="T40" fmla="*/ 882650 w 672"/>
                <a:gd name="T41" fmla="*/ 165100 h 386"/>
                <a:gd name="T42" fmla="*/ 882650 w 672"/>
                <a:gd name="T43" fmla="*/ 311150 h 386"/>
                <a:gd name="T44" fmla="*/ 936625 w 672"/>
                <a:gd name="T45" fmla="*/ 323850 h 386"/>
                <a:gd name="T46" fmla="*/ 936625 w 672"/>
                <a:gd name="T47" fmla="*/ 447675 h 386"/>
                <a:gd name="T48" fmla="*/ 1066800 w 672"/>
                <a:gd name="T49" fmla="*/ 447675 h 386"/>
                <a:gd name="T50" fmla="*/ 1047750 w 672"/>
                <a:gd name="T51" fmla="*/ 511175 h 386"/>
                <a:gd name="T52" fmla="*/ 1066800 w 672"/>
                <a:gd name="T53" fmla="*/ 555625 h 386"/>
                <a:gd name="T54" fmla="*/ 936625 w 672"/>
                <a:gd name="T55" fmla="*/ 555625 h 386"/>
                <a:gd name="T56" fmla="*/ 936625 w 672"/>
                <a:gd name="T57" fmla="*/ 612775 h 386"/>
                <a:gd name="T58" fmla="*/ 31750 w 672"/>
                <a:gd name="T59" fmla="*/ 590550 h 386"/>
                <a:gd name="T60" fmla="*/ 73025 w 672"/>
                <a:gd name="T61" fmla="*/ 568325 h 3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72"/>
                <a:gd name="T94" fmla="*/ 0 h 386"/>
                <a:gd name="T95" fmla="*/ 672 w 672"/>
                <a:gd name="T96" fmla="*/ 386 h 3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72" h="386">
                  <a:moveTo>
                    <a:pt x="46" y="358"/>
                  </a:moveTo>
                  <a:lnTo>
                    <a:pt x="20" y="350"/>
                  </a:lnTo>
                  <a:lnTo>
                    <a:pt x="46" y="310"/>
                  </a:lnTo>
                  <a:lnTo>
                    <a:pt x="46" y="282"/>
                  </a:lnTo>
                  <a:lnTo>
                    <a:pt x="46" y="296"/>
                  </a:lnTo>
                  <a:lnTo>
                    <a:pt x="46" y="272"/>
                  </a:lnTo>
                  <a:lnTo>
                    <a:pt x="20" y="246"/>
                  </a:lnTo>
                  <a:lnTo>
                    <a:pt x="46" y="204"/>
                  </a:lnTo>
                  <a:lnTo>
                    <a:pt x="46" y="182"/>
                  </a:lnTo>
                  <a:lnTo>
                    <a:pt x="12" y="156"/>
                  </a:lnTo>
                  <a:lnTo>
                    <a:pt x="0" y="126"/>
                  </a:lnTo>
                  <a:lnTo>
                    <a:pt x="0" y="90"/>
                  </a:lnTo>
                  <a:lnTo>
                    <a:pt x="12" y="78"/>
                  </a:lnTo>
                  <a:lnTo>
                    <a:pt x="210" y="78"/>
                  </a:lnTo>
                  <a:lnTo>
                    <a:pt x="210" y="0"/>
                  </a:lnTo>
                  <a:lnTo>
                    <a:pt x="292" y="0"/>
                  </a:lnTo>
                  <a:lnTo>
                    <a:pt x="292" y="78"/>
                  </a:lnTo>
                  <a:lnTo>
                    <a:pt x="300" y="78"/>
                  </a:lnTo>
                  <a:lnTo>
                    <a:pt x="488" y="78"/>
                  </a:lnTo>
                  <a:lnTo>
                    <a:pt x="488" y="104"/>
                  </a:lnTo>
                  <a:lnTo>
                    <a:pt x="556" y="104"/>
                  </a:lnTo>
                  <a:lnTo>
                    <a:pt x="556" y="196"/>
                  </a:lnTo>
                  <a:lnTo>
                    <a:pt x="590" y="204"/>
                  </a:lnTo>
                  <a:lnTo>
                    <a:pt x="590" y="282"/>
                  </a:lnTo>
                  <a:lnTo>
                    <a:pt x="672" y="282"/>
                  </a:lnTo>
                  <a:lnTo>
                    <a:pt x="660" y="322"/>
                  </a:lnTo>
                  <a:lnTo>
                    <a:pt x="672" y="350"/>
                  </a:lnTo>
                  <a:lnTo>
                    <a:pt x="590" y="350"/>
                  </a:lnTo>
                  <a:lnTo>
                    <a:pt x="590" y="386"/>
                  </a:lnTo>
                  <a:lnTo>
                    <a:pt x="20" y="372"/>
                  </a:lnTo>
                  <a:lnTo>
                    <a:pt x="46" y="358"/>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6" name="Freeform 15"/>
            <p:cNvSpPr>
              <a:spLocks/>
            </p:cNvSpPr>
            <p:nvPr/>
          </p:nvSpPr>
          <p:spPr bwMode="auto">
            <a:xfrm>
              <a:off x="3261037" y="2055539"/>
              <a:ext cx="549320" cy="486302"/>
            </a:xfrm>
            <a:custGeom>
              <a:avLst/>
              <a:gdLst>
                <a:gd name="T0" fmla="*/ 511175 w 342"/>
                <a:gd name="T1" fmla="*/ 466725 h 294"/>
                <a:gd name="T2" fmla="*/ 511175 w 342"/>
                <a:gd name="T3" fmla="*/ 400050 h 294"/>
                <a:gd name="T4" fmla="*/ 530225 w 342"/>
                <a:gd name="T5" fmla="*/ 400050 h 294"/>
                <a:gd name="T6" fmla="*/ 511175 w 342"/>
                <a:gd name="T7" fmla="*/ 323850 h 294"/>
                <a:gd name="T8" fmla="*/ 473075 w 342"/>
                <a:gd name="T9" fmla="*/ 279400 h 294"/>
                <a:gd name="T10" fmla="*/ 492125 w 342"/>
                <a:gd name="T11" fmla="*/ 257175 h 294"/>
                <a:gd name="T12" fmla="*/ 542925 w 342"/>
                <a:gd name="T13" fmla="*/ 244475 h 294"/>
                <a:gd name="T14" fmla="*/ 542925 w 342"/>
                <a:gd name="T15" fmla="*/ 222250 h 294"/>
                <a:gd name="T16" fmla="*/ 511175 w 342"/>
                <a:gd name="T17" fmla="*/ 155575 h 294"/>
                <a:gd name="T18" fmla="*/ 492125 w 342"/>
                <a:gd name="T19" fmla="*/ 136525 h 294"/>
                <a:gd name="T20" fmla="*/ 400050 w 342"/>
                <a:gd name="T21" fmla="*/ 136525 h 294"/>
                <a:gd name="T22" fmla="*/ 419100 w 342"/>
                <a:gd name="T23" fmla="*/ 98425 h 294"/>
                <a:gd name="T24" fmla="*/ 381000 w 342"/>
                <a:gd name="T25" fmla="*/ 98425 h 294"/>
                <a:gd name="T26" fmla="*/ 419100 w 342"/>
                <a:gd name="T27" fmla="*/ 76200 h 294"/>
                <a:gd name="T28" fmla="*/ 381000 w 342"/>
                <a:gd name="T29" fmla="*/ 76200 h 294"/>
                <a:gd name="T30" fmla="*/ 400050 w 342"/>
                <a:gd name="T31" fmla="*/ 53975 h 294"/>
                <a:gd name="T32" fmla="*/ 381000 w 342"/>
                <a:gd name="T33" fmla="*/ 53975 h 294"/>
                <a:gd name="T34" fmla="*/ 400050 w 342"/>
                <a:gd name="T35" fmla="*/ 12700 h 294"/>
                <a:gd name="T36" fmla="*/ 381000 w 342"/>
                <a:gd name="T37" fmla="*/ 12700 h 294"/>
                <a:gd name="T38" fmla="*/ 400050 w 342"/>
                <a:gd name="T39" fmla="*/ 0 h 294"/>
                <a:gd name="T40" fmla="*/ 342900 w 342"/>
                <a:gd name="T41" fmla="*/ 0 h 294"/>
                <a:gd name="T42" fmla="*/ 250825 w 342"/>
                <a:gd name="T43" fmla="*/ 0 h 294"/>
                <a:gd name="T44" fmla="*/ 250825 w 342"/>
                <a:gd name="T45" fmla="*/ 12700 h 294"/>
                <a:gd name="T46" fmla="*/ 200025 w 342"/>
                <a:gd name="T47" fmla="*/ 12700 h 294"/>
                <a:gd name="T48" fmla="*/ 180975 w 342"/>
                <a:gd name="T49" fmla="*/ 0 h 294"/>
                <a:gd name="T50" fmla="*/ 0 w 342"/>
                <a:gd name="T51" fmla="*/ 0 h 294"/>
                <a:gd name="T52" fmla="*/ 0 w 342"/>
                <a:gd name="T53" fmla="*/ 180975 h 294"/>
                <a:gd name="T54" fmla="*/ 0 w 342"/>
                <a:gd name="T55" fmla="*/ 466725 h 294"/>
                <a:gd name="T56" fmla="*/ 381000 w 342"/>
                <a:gd name="T57" fmla="*/ 466725 h 294"/>
                <a:gd name="T58" fmla="*/ 511175 w 342"/>
                <a:gd name="T59" fmla="*/ 466725 h 2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2"/>
                <a:gd name="T91" fmla="*/ 0 h 294"/>
                <a:gd name="T92" fmla="*/ 342 w 342"/>
                <a:gd name="T93" fmla="*/ 294 h 2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2" h="294">
                  <a:moveTo>
                    <a:pt x="322" y="294"/>
                  </a:moveTo>
                  <a:lnTo>
                    <a:pt x="322" y="252"/>
                  </a:lnTo>
                  <a:lnTo>
                    <a:pt x="334" y="252"/>
                  </a:lnTo>
                  <a:lnTo>
                    <a:pt x="322" y="204"/>
                  </a:lnTo>
                  <a:lnTo>
                    <a:pt x="298" y="176"/>
                  </a:lnTo>
                  <a:lnTo>
                    <a:pt x="310" y="162"/>
                  </a:lnTo>
                  <a:lnTo>
                    <a:pt x="342" y="154"/>
                  </a:lnTo>
                  <a:lnTo>
                    <a:pt x="342" y="140"/>
                  </a:lnTo>
                  <a:lnTo>
                    <a:pt x="322" y="98"/>
                  </a:lnTo>
                  <a:lnTo>
                    <a:pt x="310" y="86"/>
                  </a:lnTo>
                  <a:lnTo>
                    <a:pt x="252" y="86"/>
                  </a:lnTo>
                  <a:lnTo>
                    <a:pt x="264" y="62"/>
                  </a:lnTo>
                  <a:lnTo>
                    <a:pt x="240" y="62"/>
                  </a:lnTo>
                  <a:lnTo>
                    <a:pt x="264" y="48"/>
                  </a:lnTo>
                  <a:lnTo>
                    <a:pt x="240" y="48"/>
                  </a:lnTo>
                  <a:lnTo>
                    <a:pt x="252" y="34"/>
                  </a:lnTo>
                  <a:lnTo>
                    <a:pt x="240" y="34"/>
                  </a:lnTo>
                  <a:lnTo>
                    <a:pt x="252" y="8"/>
                  </a:lnTo>
                  <a:lnTo>
                    <a:pt x="240" y="8"/>
                  </a:lnTo>
                  <a:lnTo>
                    <a:pt x="252" y="0"/>
                  </a:lnTo>
                  <a:lnTo>
                    <a:pt x="216" y="0"/>
                  </a:lnTo>
                  <a:lnTo>
                    <a:pt x="158" y="0"/>
                  </a:lnTo>
                  <a:lnTo>
                    <a:pt x="158" y="8"/>
                  </a:lnTo>
                  <a:lnTo>
                    <a:pt x="126" y="8"/>
                  </a:lnTo>
                  <a:lnTo>
                    <a:pt x="114" y="0"/>
                  </a:lnTo>
                  <a:lnTo>
                    <a:pt x="0" y="0"/>
                  </a:lnTo>
                  <a:lnTo>
                    <a:pt x="0" y="114"/>
                  </a:lnTo>
                  <a:lnTo>
                    <a:pt x="0" y="294"/>
                  </a:lnTo>
                  <a:lnTo>
                    <a:pt x="240" y="294"/>
                  </a:lnTo>
                  <a:lnTo>
                    <a:pt x="322" y="294"/>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7" name="Freeform 16"/>
            <p:cNvSpPr>
              <a:spLocks/>
            </p:cNvSpPr>
            <p:nvPr/>
          </p:nvSpPr>
          <p:spPr bwMode="auto">
            <a:xfrm>
              <a:off x="1304686" y="5198305"/>
              <a:ext cx="1580500" cy="681484"/>
            </a:xfrm>
            <a:custGeom>
              <a:avLst/>
              <a:gdLst>
                <a:gd name="T0" fmla="*/ 1082675 w 984"/>
                <a:gd name="T1" fmla="*/ 444500 h 412"/>
                <a:gd name="T2" fmla="*/ 860425 w 984"/>
                <a:gd name="T3" fmla="*/ 387350 h 412"/>
                <a:gd name="T4" fmla="*/ 749300 w 984"/>
                <a:gd name="T5" fmla="*/ 387350 h 412"/>
                <a:gd name="T6" fmla="*/ 679450 w 984"/>
                <a:gd name="T7" fmla="*/ 387350 h 412"/>
                <a:gd name="T8" fmla="*/ 679450 w 984"/>
                <a:gd name="T9" fmla="*/ 431800 h 412"/>
                <a:gd name="T10" fmla="*/ 679450 w 984"/>
                <a:gd name="T11" fmla="*/ 409575 h 412"/>
                <a:gd name="T12" fmla="*/ 530225 w 984"/>
                <a:gd name="T13" fmla="*/ 387350 h 412"/>
                <a:gd name="T14" fmla="*/ 165100 w 984"/>
                <a:gd name="T15" fmla="*/ 431800 h 412"/>
                <a:gd name="T16" fmla="*/ 88900 w 984"/>
                <a:gd name="T17" fmla="*/ 488950 h 412"/>
                <a:gd name="T18" fmla="*/ 57150 w 984"/>
                <a:gd name="T19" fmla="*/ 431800 h 412"/>
                <a:gd name="T20" fmla="*/ 15875 w 984"/>
                <a:gd name="T21" fmla="*/ 409575 h 412"/>
                <a:gd name="T22" fmla="*/ 15875 w 984"/>
                <a:gd name="T23" fmla="*/ 387350 h 412"/>
                <a:gd name="T24" fmla="*/ 0 w 984"/>
                <a:gd name="T25" fmla="*/ 346075 h 412"/>
                <a:gd name="T26" fmla="*/ 127000 w 984"/>
                <a:gd name="T27" fmla="*/ 285750 h 412"/>
                <a:gd name="T28" fmla="*/ 184150 w 984"/>
                <a:gd name="T29" fmla="*/ 142875 h 412"/>
                <a:gd name="T30" fmla="*/ 165100 w 984"/>
                <a:gd name="T31" fmla="*/ 120650 h 412"/>
                <a:gd name="T32" fmla="*/ 146050 w 984"/>
                <a:gd name="T33" fmla="*/ 98425 h 412"/>
                <a:gd name="T34" fmla="*/ 165100 w 984"/>
                <a:gd name="T35" fmla="*/ 98425 h 412"/>
                <a:gd name="T36" fmla="*/ 165100 w 984"/>
                <a:gd name="T37" fmla="*/ 85725 h 412"/>
                <a:gd name="T38" fmla="*/ 200025 w 984"/>
                <a:gd name="T39" fmla="*/ 0 h 412"/>
                <a:gd name="T40" fmla="*/ 1101725 w 984"/>
                <a:gd name="T41" fmla="*/ 19050 h 412"/>
                <a:gd name="T42" fmla="*/ 1412875 w 984"/>
                <a:gd name="T43" fmla="*/ 19050 h 412"/>
                <a:gd name="T44" fmla="*/ 1562100 w 984"/>
                <a:gd name="T45" fmla="*/ 19050 h 412"/>
                <a:gd name="T46" fmla="*/ 1562100 w 984"/>
                <a:gd name="T47" fmla="*/ 654050 h 412"/>
                <a:gd name="T48" fmla="*/ 1082675 w 984"/>
                <a:gd name="T49" fmla="*/ 444500 h 4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4"/>
                <a:gd name="T76" fmla="*/ 0 h 412"/>
                <a:gd name="T77" fmla="*/ 984 w 984"/>
                <a:gd name="T78" fmla="*/ 412 h 4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4" h="412">
                  <a:moveTo>
                    <a:pt x="682" y="280"/>
                  </a:moveTo>
                  <a:lnTo>
                    <a:pt x="542" y="244"/>
                  </a:lnTo>
                  <a:lnTo>
                    <a:pt x="472" y="244"/>
                  </a:lnTo>
                  <a:lnTo>
                    <a:pt x="428" y="244"/>
                  </a:lnTo>
                  <a:lnTo>
                    <a:pt x="428" y="272"/>
                  </a:lnTo>
                  <a:lnTo>
                    <a:pt x="428" y="258"/>
                  </a:lnTo>
                  <a:lnTo>
                    <a:pt x="334" y="244"/>
                  </a:lnTo>
                  <a:lnTo>
                    <a:pt x="104" y="272"/>
                  </a:lnTo>
                  <a:lnTo>
                    <a:pt x="56" y="308"/>
                  </a:lnTo>
                  <a:lnTo>
                    <a:pt x="36" y="272"/>
                  </a:lnTo>
                  <a:lnTo>
                    <a:pt x="10" y="258"/>
                  </a:lnTo>
                  <a:lnTo>
                    <a:pt x="10" y="244"/>
                  </a:lnTo>
                  <a:lnTo>
                    <a:pt x="0" y="218"/>
                  </a:lnTo>
                  <a:lnTo>
                    <a:pt x="80" y="180"/>
                  </a:lnTo>
                  <a:lnTo>
                    <a:pt x="116" y="90"/>
                  </a:lnTo>
                  <a:lnTo>
                    <a:pt x="104" y="76"/>
                  </a:lnTo>
                  <a:lnTo>
                    <a:pt x="92" y="62"/>
                  </a:lnTo>
                  <a:lnTo>
                    <a:pt x="104" y="62"/>
                  </a:lnTo>
                  <a:lnTo>
                    <a:pt x="104" y="54"/>
                  </a:lnTo>
                  <a:lnTo>
                    <a:pt x="126" y="0"/>
                  </a:lnTo>
                  <a:lnTo>
                    <a:pt x="694" y="12"/>
                  </a:lnTo>
                  <a:lnTo>
                    <a:pt x="890" y="12"/>
                  </a:lnTo>
                  <a:lnTo>
                    <a:pt x="984" y="12"/>
                  </a:lnTo>
                  <a:lnTo>
                    <a:pt x="984" y="412"/>
                  </a:lnTo>
                  <a:lnTo>
                    <a:pt x="682" y="28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8" name="Freeform 17"/>
            <p:cNvSpPr>
              <a:spLocks/>
            </p:cNvSpPr>
            <p:nvPr/>
          </p:nvSpPr>
          <p:spPr bwMode="auto">
            <a:xfrm>
              <a:off x="3627251" y="2475678"/>
              <a:ext cx="597506" cy="1065232"/>
            </a:xfrm>
            <a:custGeom>
              <a:avLst/>
              <a:gdLst>
                <a:gd name="T0" fmla="*/ 111125 w 372"/>
                <a:gd name="T1" fmla="*/ 914400 h 644"/>
                <a:gd name="T2" fmla="*/ 92075 w 372"/>
                <a:gd name="T3" fmla="*/ 955675 h 644"/>
                <a:gd name="T4" fmla="*/ 111125 w 372"/>
                <a:gd name="T5" fmla="*/ 1022350 h 644"/>
                <a:gd name="T6" fmla="*/ 92075 w 372"/>
                <a:gd name="T7" fmla="*/ 1022350 h 644"/>
                <a:gd name="T8" fmla="*/ 76200 w 372"/>
                <a:gd name="T9" fmla="*/ 1003300 h 644"/>
                <a:gd name="T10" fmla="*/ 38100 w 372"/>
                <a:gd name="T11" fmla="*/ 1022350 h 644"/>
                <a:gd name="T12" fmla="*/ 19050 w 372"/>
                <a:gd name="T13" fmla="*/ 1003300 h 644"/>
                <a:gd name="T14" fmla="*/ 38100 w 372"/>
                <a:gd name="T15" fmla="*/ 981075 h 644"/>
                <a:gd name="T16" fmla="*/ 19050 w 372"/>
                <a:gd name="T17" fmla="*/ 955675 h 644"/>
                <a:gd name="T18" fmla="*/ 38100 w 372"/>
                <a:gd name="T19" fmla="*/ 955675 h 644"/>
                <a:gd name="T20" fmla="*/ 0 w 372"/>
                <a:gd name="T21" fmla="*/ 936625 h 644"/>
                <a:gd name="T22" fmla="*/ 0 w 372"/>
                <a:gd name="T23" fmla="*/ 914400 h 644"/>
                <a:gd name="T24" fmla="*/ 38100 w 372"/>
                <a:gd name="T25" fmla="*/ 914400 h 644"/>
                <a:gd name="T26" fmla="*/ 19050 w 372"/>
                <a:gd name="T27" fmla="*/ 879475 h 644"/>
                <a:gd name="T28" fmla="*/ 19050 w 372"/>
                <a:gd name="T29" fmla="*/ 63500 h 644"/>
                <a:gd name="T30" fmla="*/ 149225 w 372"/>
                <a:gd name="T31" fmla="*/ 63500 h 644"/>
                <a:gd name="T32" fmla="*/ 149225 w 372"/>
                <a:gd name="T33" fmla="*/ 0 h 644"/>
                <a:gd name="T34" fmla="*/ 168275 w 372"/>
                <a:gd name="T35" fmla="*/ 0 h 644"/>
                <a:gd name="T36" fmla="*/ 222250 w 372"/>
                <a:gd name="T37" fmla="*/ 19050 h 644"/>
                <a:gd name="T38" fmla="*/ 222250 w 372"/>
                <a:gd name="T39" fmla="*/ 63500 h 644"/>
                <a:gd name="T40" fmla="*/ 260350 w 372"/>
                <a:gd name="T41" fmla="*/ 79375 h 644"/>
                <a:gd name="T42" fmla="*/ 260350 w 372"/>
                <a:gd name="T43" fmla="*/ 98425 h 644"/>
                <a:gd name="T44" fmla="*/ 292100 w 372"/>
                <a:gd name="T45" fmla="*/ 120650 h 644"/>
                <a:gd name="T46" fmla="*/ 292100 w 372"/>
                <a:gd name="T47" fmla="*/ 142875 h 644"/>
                <a:gd name="T48" fmla="*/ 390525 w 372"/>
                <a:gd name="T49" fmla="*/ 98425 h 644"/>
                <a:gd name="T50" fmla="*/ 441325 w 372"/>
                <a:gd name="T51" fmla="*/ 63500 h 644"/>
                <a:gd name="T52" fmla="*/ 460375 w 372"/>
                <a:gd name="T53" fmla="*/ 19050 h 644"/>
                <a:gd name="T54" fmla="*/ 514350 w 372"/>
                <a:gd name="T55" fmla="*/ 19050 h 644"/>
                <a:gd name="T56" fmla="*/ 514350 w 372"/>
                <a:gd name="T57" fmla="*/ 120650 h 644"/>
                <a:gd name="T58" fmla="*/ 552450 w 372"/>
                <a:gd name="T59" fmla="*/ 120650 h 644"/>
                <a:gd name="T60" fmla="*/ 552450 w 372"/>
                <a:gd name="T61" fmla="*/ 244475 h 644"/>
                <a:gd name="T62" fmla="*/ 590550 w 372"/>
                <a:gd name="T63" fmla="*/ 307975 h 644"/>
                <a:gd name="T64" fmla="*/ 590550 w 372"/>
                <a:gd name="T65" fmla="*/ 323850 h 644"/>
                <a:gd name="T66" fmla="*/ 590550 w 372"/>
                <a:gd name="T67" fmla="*/ 342900 h 644"/>
                <a:gd name="T68" fmla="*/ 514350 w 372"/>
                <a:gd name="T69" fmla="*/ 285750 h 644"/>
                <a:gd name="T70" fmla="*/ 479425 w 372"/>
                <a:gd name="T71" fmla="*/ 342900 h 644"/>
                <a:gd name="T72" fmla="*/ 403225 w 372"/>
                <a:gd name="T73" fmla="*/ 307975 h 644"/>
                <a:gd name="T74" fmla="*/ 371475 w 372"/>
                <a:gd name="T75" fmla="*/ 409575 h 644"/>
                <a:gd name="T76" fmla="*/ 390525 w 372"/>
                <a:gd name="T77" fmla="*/ 466725 h 644"/>
                <a:gd name="T78" fmla="*/ 330200 w 372"/>
                <a:gd name="T79" fmla="*/ 488950 h 644"/>
                <a:gd name="T80" fmla="*/ 292100 w 372"/>
                <a:gd name="T81" fmla="*/ 447675 h 644"/>
                <a:gd name="T82" fmla="*/ 260350 w 372"/>
                <a:gd name="T83" fmla="*/ 466725 h 644"/>
                <a:gd name="T84" fmla="*/ 241300 w 372"/>
                <a:gd name="T85" fmla="*/ 552450 h 644"/>
                <a:gd name="T86" fmla="*/ 292100 w 372"/>
                <a:gd name="T87" fmla="*/ 612775 h 644"/>
                <a:gd name="T88" fmla="*/ 260350 w 372"/>
                <a:gd name="T89" fmla="*/ 676275 h 644"/>
                <a:gd name="T90" fmla="*/ 371475 w 372"/>
                <a:gd name="T91" fmla="*/ 688975 h 644"/>
                <a:gd name="T92" fmla="*/ 371475 w 372"/>
                <a:gd name="T93" fmla="*/ 714375 h 644"/>
                <a:gd name="T94" fmla="*/ 349250 w 372"/>
                <a:gd name="T95" fmla="*/ 736600 h 644"/>
                <a:gd name="T96" fmla="*/ 260350 w 372"/>
                <a:gd name="T97" fmla="*/ 736600 h 644"/>
                <a:gd name="T98" fmla="*/ 241300 w 372"/>
                <a:gd name="T99" fmla="*/ 654050 h 644"/>
                <a:gd name="T100" fmla="*/ 200025 w 372"/>
                <a:gd name="T101" fmla="*/ 654050 h 644"/>
                <a:gd name="T102" fmla="*/ 184150 w 372"/>
                <a:gd name="T103" fmla="*/ 688975 h 644"/>
                <a:gd name="T104" fmla="*/ 200025 w 372"/>
                <a:gd name="T105" fmla="*/ 755650 h 644"/>
                <a:gd name="T106" fmla="*/ 292100 w 372"/>
                <a:gd name="T107" fmla="*/ 793750 h 644"/>
                <a:gd name="T108" fmla="*/ 279400 w 372"/>
                <a:gd name="T109" fmla="*/ 812800 h 644"/>
                <a:gd name="T110" fmla="*/ 222250 w 372"/>
                <a:gd name="T111" fmla="*/ 812800 h 644"/>
                <a:gd name="T112" fmla="*/ 184150 w 372"/>
                <a:gd name="T113" fmla="*/ 835025 h 644"/>
                <a:gd name="T114" fmla="*/ 184150 w 372"/>
                <a:gd name="T115" fmla="*/ 914400 h 644"/>
                <a:gd name="T116" fmla="*/ 241300 w 372"/>
                <a:gd name="T117" fmla="*/ 914400 h 644"/>
                <a:gd name="T118" fmla="*/ 222250 w 372"/>
                <a:gd name="T119" fmla="*/ 955675 h 644"/>
                <a:gd name="T120" fmla="*/ 111125 w 372"/>
                <a:gd name="T121" fmla="*/ 914400 h 6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2"/>
                <a:gd name="T184" fmla="*/ 0 h 644"/>
                <a:gd name="T185" fmla="*/ 372 w 372"/>
                <a:gd name="T186" fmla="*/ 644 h 6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2" h="644">
                  <a:moveTo>
                    <a:pt x="70" y="576"/>
                  </a:moveTo>
                  <a:lnTo>
                    <a:pt x="58" y="602"/>
                  </a:lnTo>
                  <a:lnTo>
                    <a:pt x="70" y="644"/>
                  </a:lnTo>
                  <a:lnTo>
                    <a:pt x="58" y="644"/>
                  </a:lnTo>
                  <a:lnTo>
                    <a:pt x="48" y="632"/>
                  </a:lnTo>
                  <a:lnTo>
                    <a:pt x="24" y="644"/>
                  </a:lnTo>
                  <a:lnTo>
                    <a:pt x="12" y="632"/>
                  </a:lnTo>
                  <a:lnTo>
                    <a:pt x="24" y="618"/>
                  </a:lnTo>
                  <a:lnTo>
                    <a:pt x="12" y="602"/>
                  </a:lnTo>
                  <a:lnTo>
                    <a:pt x="24" y="602"/>
                  </a:lnTo>
                  <a:lnTo>
                    <a:pt x="0" y="590"/>
                  </a:lnTo>
                  <a:lnTo>
                    <a:pt x="0" y="576"/>
                  </a:lnTo>
                  <a:lnTo>
                    <a:pt x="24" y="576"/>
                  </a:lnTo>
                  <a:lnTo>
                    <a:pt x="12" y="554"/>
                  </a:lnTo>
                  <a:lnTo>
                    <a:pt x="12" y="40"/>
                  </a:lnTo>
                  <a:lnTo>
                    <a:pt x="94" y="40"/>
                  </a:lnTo>
                  <a:lnTo>
                    <a:pt x="94" y="0"/>
                  </a:lnTo>
                  <a:lnTo>
                    <a:pt x="106" y="0"/>
                  </a:lnTo>
                  <a:lnTo>
                    <a:pt x="140" y="12"/>
                  </a:lnTo>
                  <a:lnTo>
                    <a:pt x="140" y="40"/>
                  </a:lnTo>
                  <a:lnTo>
                    <a:pt x="164" y="50"/>
                  </a:lnTo>
                  <a:lnTo>
                    <a:pt x="164" y="62"/>
                  </a:lnTo>
                  <a:lnTo>
                    <a:pt x="184" y="76"/>
                  </a:lnTo>
                  <a:lnTo>
                    <a:pt x="184" y="90"/>
                  </a:lnTo>
                  <a:lnTo>
                    <a:pt x="246" y="62"/>
                  </a:lnTo>
                  <a:lnTo>
                    <a:pt x="278" y="40"/>
                  </a:lnTo>
                  <a:lnTo>
                    <a:pt x="290" y="12"/>
                  </a:lnTo>
                  <a:lnTo>
                    <a:pt x="324" y="12"/>
                  </a:lnTo>
                  <a:lnTo>
                    <a:pt x="324" y="76"/>
                  </a:lnTo>
                  <a:lnTo>
                    <a:pt x="348" y="76"/>
                  </a:lnTo>
                  <a:lnTo>
                    <a:pt x="348" y="154"/>
                  </a:lnTo>
                  <a:lnTo>
                    <a:pt x="372" y="194"/>
                  </a:lnTo>
                  <a:lnTo>
                    <a:pt x="372" y="204"/>
                  </a:lnTo>
                  <a:lnTo>
                    <a:pt x="372" y="216"/>
                  </a:lnTo>
                  <a:lnTo>
                    <a:pt x="324" y="180"/>
                  </a:lnTo>
                  <a:lnTo>
                    <a:pt x="302" y="216"/>
                  </a:lnTo>
                  <a:lnTo>
                    <a:pt x="254" y="194"/>
                  </a:lnTo>
                  <a:lnTo>
                    <a:pt x="234" y="258"/>
                  </a:lnTo>
                  <a:lnTo>
                    <a:pt x="246" y="294"/>
                  </a:lnTo>
                  <a:lnTo>
                    <a:pt x="208" y="308"/>
                  </a:lnTo>
                  <a:lnTo>
                    <a:pt x="184" y="282"/>
                  </a:lnTo>
                  <a:lnTo>
                    <a:pt x="164" y="294"/>
                  </a:lnTo>
                  <a:lnTo>
                    <a:pt x="152" y="348"/>
                  </a:lnTo>
                  <a:lnTo>
                    <a:pt x="184" y="386"/>
                  </a:lnTo>
                  <a:lnTo>
                    <a:pt x="164" y="426"/>
                  </a:lnTo>
                  <a:lnTo>
                    <a:pt x="234" y="434"/>
                  </a:lnTo>
                  <a:lnTo>
                    <a:pt x="234" y="450"/>
                  </a:lnTo>
                  <a:lnTo>
                    <a:pt x="220" y="464"/>
                  </a:lnTo>
                  <a:lnTo>
                    <a:pt x="164" y="464"/>
                  </a:lnTo>
                  <a:lnTo>
                    <a:pt x="152" y="412"/>
                  </a:lnTo>
                  <a:lnTo>
                    <a:pt x="126" y="412"/>
                  </a:lnTo>
                  <a:lnTo>
                    <a:pt x="116" y="434"/>
                  </a:lnTo>
                  <a:lnTo>
                    <a:pt x="126" y="476"/>
                  </a:lnTo>
                  <a:lnTo>
                    <a:pt x="184" y="500"/>
                  </a:lnTo>
                  <a:lnTo>
                    <a:pt x="176" y="512"/>
                  </a:lnTo>
                  <a:lnTo>
                    <a:pt x="140" y="512"/>
                  </a:lnTo>
                  <a:lnTo>
                    <a:pt x="116" y="526"/>
                  </a:lnTo>
                  <a:lnTo>
                    <a:pt x="116" y="576"/>
                  </a:lnTo>
                  <a:lnTo>
                    <a:pt x="152" y="576"/>
                  </a:lnTo>
                  <a:lnTo>
                    <a:pt x="140" y="602"/>
                  </a:lnTo>
                  <a:lnTo>
                    <a:pt x="70" y="57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9" name="Freeform 18"/>
            <p:cNvSpPr>
              <a:spLocks/>
            </p:cNvSpPr>
            <p:nvPr/>
          </p:nvSpPr>
          <p:spPr bwMode="auto">
            <a:xfrm>
              <a:off x="2123848" y="1010156"/>
              <a:ext cx="629630" cy="592163"/>
            </a:xfrm>
            <a:custGeom>
              <a:avLst/>
              <a:gdLst>
                <a:gd name="T0" fmla="*/ 622300 w 392"/>
                <a:gd name="T1" fmla="*/ 0 h 358"/>
                <a:gd name="T2" fmla="*/ 603250 w 392"/>
                <a:gd name="T3" fmla="*/ 288925 h 358"/>
                <a:gd name="T4" fmla="*/ 622300 w 392"/>
                <a:gd name="T5" fmla="*/ 346075 h 358"/>
                <a:gd name="T6" fmla="*/ 492125 w 392"/>
                <a:gd name="T7" fmla="*/ 346075 h 358"/>
                <a:gd name="T8" fmla="*/ 492125 w 392"/>
                <a:gd name="T9" fmla="*/ 409575 h 358"/>
                <a:gd name="T10" fmla="*/ 460375 w 392"/>
                <a:gd name="T11" fmla="*/ 447675 h 358"/>
                <a:gd name="T12" fmla="*/ 460375 w 392"/>
                <a:gd name="T13" fmla="*/ 533400 h 358"/>
                <a:gd name="T14" fmla="*/ 422275 w 392"/>
                <a:gd name="T15" fmla="*/ 568325 h 358"/>
                <a:gd name="T16" fmla="*/ 69850 w 392"/>
                <a:gd name="T17" fmla="*/ 568325 h 358"/>
                <a:gd name="T18" fmla="*/ 50800 w 392"/>
                <a:gd name="T19" fmla="*/ 409575 h 358"/>
                <a:gd name="T20" fmla="*/ 0 w 392"/>
                <a:gd name="T21" fmla="*/ 409575 h 358"/>
                <a:gd name="T22" fmla="*/ 0 w 392"/>
                <a:gd name="T23" fmla="*/ 0 h 358"/>
                <a:gd name="T24" fmla="*/ 622300 w 392"/>
                <a:gd name="T25" fmla="*/ 0 h 3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2"/>
                <a:gd name="T40" fmla="*/ 0 h 358"/>
                <a:gd name="T41" fmla="*/ 392 w 392"/>
                <a:gd name="T42" fmla="*/ 358 h 3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2" h="358">
                  <a:moveTo>
                    <a:pt x="392" y="0"/>
                  </a:moveTo>
                  <a:lnTo>
                    <a:pt x="380" y="182"/>
                  </a:lnTo>
                  <a:lnTo>
                    <a:pt x="392" y="218"/>
                  </a:lnTo>
                  <a:lnTo>
                    <a:pt x="310" y="218"/>
                  </a:lnTo>
                  <a:lnTo>
                    <a:pt x="310" y="258"/>
                  </a:lnTo>
                  <a:lnTo>
                    <a:pt x="290" y="282"/>
                  </a:lnTo>
                  <a:lnTo>
                    <a:pt x="290" y="336"/>
                  </a:lnTo>
                  <a:lnTo>
                    <a:pt x="266" y="358"/>
                  </a:lnTo>
                  <a:lnTo>
                    <a:pt x="44" y="358"/>
                  </a:lnTo>
                  <a:lnTo>
                    <a:pt x="32" y="258"/>
                  </a:lnTo>
                  <a:lnTo>
                    <a:pt x="0" y="258"/>
                  </a:lnTo>
                  <a:lnTo>
                    <a:pt x="0" y="0"/>
                  </a:lnTo>
                  <a:lnTo>
                    <a:pt x="392"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0" name="Freeform 19"/>
            <p:cNvSpPr>
              <a:spLocks/>
            </p:cNvSpPr>
            <p:nvPr/>
          </p:nvSpPr>
          <p:spPr bwMode="auto">
            <a:xfrm>
              <a:off x="3813570" y="2776721"/>
              <a:ext cx="594294" cy="1124779"/>
            </a:xfrm>
            <a:custGeom>
              <a:avLst/>
              <a:gdLst>
                <a:gd name="T0" fmla="*/ 571500 w 370"/>
                <a:gd name="T1" fmla="*/ 200025 h 680"/>
                <a:gd name="T2" fmla="*/ 460375 w 370"/>
                <a:gd name="T3" fmla="*/ 158750 h 680"/>
                <a:gd name="T4" fmla="*/ 441325 w 370"/>
                <a:gd name="T5" fmla="*/ 200025 h 680"/>
                <a:gd name="T6" fmla="*/ 571500 w 370"/>
                <a:gd name="T7" fmla="*/ 244475 h 680"/>
                <a:gd name="T8" fmla="*/ 517525 w 370"/>
                <a:gd name="T9" fmla="*/ 301625 h 680"/>
                <a:gd name="T10" fmla="*/ 441325 w 370"/>
                <a:gd name="T11" fmla="*/ 425450 h 680"/>
                <a:gd name="T12" fmla="*/ 479425 w 370"/>
                <a:gd name="T13" fmla="*/ 523875 h 680"/>
                <a:gd name="T14" fmla="*/ 406400 w 370"/>
                <a:gd name="T15" fmla="*/ 447675 h 680"/>
                <a:gd name="T16" fmla="*/ 368300 w 370"/>
                <a:gd name="T17" fmla="*/ 504825 h 680"/>
                <a:gd name="T18" fmla="*/ 406400 w 370"/>
                <a:gd name="T19" fmla="*/ 571500 h 680"/>
                <a:gd name="T20" fmla="*/ 441325 w 370"/>
                <a:gd name="T21" fmla="*/ 647700 h 680"/>
                <a:gd name="T22" fmla="*/ 257175 w 370"/>
                <a:gd name="T23" fmla="*/ 692150 h 680"/>
                <a:gd name="T24" fmla="*/ 349250 w 370"/>
                <a:gd name="T25" fmla="*/ 771525 h 680"/>
                <a:gd name="T26" fmla="*/ 387350 w 370"/>
                <a:gd name="T27" fmla="*/ 958850 h 680"/>
                <a:gd name="T28" fmla="*/ 298450 w 370"/>
                <a:gd name="T29" fmla="*/ 1038225 h 680"/>
                <a:gd name="T30" fmla="*/ 257175 w 370"/>
                <a:gd name="T31" fmla="*/ 1038225 h 680"/>
                <a:gd name="T32" fmla="*/ 257175 w 370"/>
                <a:gd name="T33" fmla="*/ 993775 h 680"/>
                <a:gd name="T34" fmla="*/ 206375 w 370"/>
                <a:gd name="T35" fmla="*/ 936625 h 680"/>
                <a:gd name="T36" fmla="*/ 206375 w 370"/>
                <a:gd name="T37" fmla="*/ 895350 h 680"/>
                <a:gd name="T38" fmla="*/ 219075 w 370"/>
                <a:gd name="T39" fmla="*/ 815975 h 680"/>
                <a:gd name="T40" fmla="*/ 107950 w 370"/>
                <a:gd name="T41" fmla="*/ 736600 h 680"/>
                <a:gd name="T42" fmla="*/ 57150 w 370"/>
                <a:gd name="T43" fmla="*/ 625475 h 680"/>
                <a:gd name="T44" fmla="*/ 0 w 370"/>
                <a:gd name="T45" fmla="*/ 549275 h 680"/>
                <a:gd name="T46" fmla="*/ 95250 w 370"/>
                <a:gd name="T47" fmla="*/ 523875 h 680"/>
                <a:gd name="T48" fmla="*/ 19050 w 370"/>
                <a:gd name="T49" fmla="*/ 466725 h 680"/>
                <a:gd name="T50" fmla="*/ 19050 w 370"/>
                <a:gd name="T51" fmla="*/ 365125 h 680"/>
                <a:gd name="T52" fmla="*/ 76200 w 370"/>
                <a:gd name="T53" fmla="*/ 447675 h 680"/>
                <a:gd name="T54" fmla="*/ 184150 w 370"/>
                <a:gd name="T55" fmla="*/ 425450 h 680"/>
                <a:gd name="T56" fmla="*/ 76200 w 370"/>
                <a:gd name="T57" fmla="*/ 390525 h 680"/>
                <a:gd name="T58" fmla="*/ 57150 w 370"/>
                <a:gd name="T59" fmla="*/ 266700 h 680"/>
                <a:gd name="T60" fmla="*/ 107950 w 370"/>
                <a:gd name="T61" fmla="*/ 158750 h 680"/>
                <a:gd name="T62" fmla="*/ 206375 w 370"/>
                <a:gd name="T63" fmla="*/ 177800 h 680"/>
                <a:gd name="T64" fmla="*/ 219075 w 370"/>
                <a:gd name="T65" fmla="*/ 19050 h 680"/>
                <a:gd name="T66" fmla="*/ 330200 w 370"/>
                <a:gd name="T67" fmla="*/ 0 h 680"/>
                <a:gd name="T68" fmla="*/ 406400 w 370"/>
                <a:gd name="T69" fmla="*/ 34925 h 680"/>
                <a:gd name="T70" fmla="*/ 571500 w 370"/>
                <a:gd name="T71" fmla="*/ 19050 h 680"/>
                <a:gd name="T72" fmla="*/ 587375 w 370"/>
                <a:gd name="T73" fmla="*/ 34925 h 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0"/>
                <a:gd name="T112" fmla="*/ 0 h 680"/>
                <a:gd name="T113" fmla="*/ 370 w 370"/>
                <a:gd name="T114" fmla="*/ 680 h 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0" h="680">
                  <a:moveTo>
                    <a:pt x="370" y="50"/>
                  </a:moveTo>
                  <a:lnTo>
                    <a:pt x="360" y="126"/>
                  </a:lnTo>
                  <a:lnTo>
                    <a:pt x="338" y="126"/>
                  </a:lnTo>
                  <a:lnTo>
                    <a:pt x="290" y="100"/>
                  </a:lnTo>
                  <a:lnTo>
                    <a:pt x="278" y="112"/>
                  </a:lnTo>
                  <a:lnTo>
                    <a:pt x="278" y="126"/>
                  </a:lnTo>
                  <a:lnTo>
                    <a:pt x="302" y="154"/>
                  </a:lnTo>
                  <a:lnTo>
                    <a:pt x="360" y="154"/>
                  </a:lnTo>
                  <a:lnTo>
                    <a:pt x="348" y="168"/>
                  </a:lnTo>
                  <a:lnTo>
                    <a:pt x="326" y="190"/>
                  </a:lnTo>
                  <a:lnTo>
                    <a:pt x="268" y="204"/>
                  </a:lnTo>
                  <a:lnTo>
                    <a:pt x="278" y="268"/>
                  </a:lnTo>
                  <a:lnTo>
                    <a:pt x="314" y="318"/>
                  </a:lnTo>
                  <a:lnTo>
                    <a:pt x="302" y="330"/>
                  </a:lnTo>
                  <a:lnTo>
                    <a:pt x="278" y="330"/>
                  </a:lnTo>
                  <a:lnTo>
                    <a:pt x="256" y="282"/>
                  </a:lnTo>
                  <a:lnTo>
                    <a:pt x="232" y="308"/>
                  </a:lnTo>
                  <a:lnTo>
                    <a:pt x="232" y="318"/>
                  </a:lnTo>
                  <a:lnTo>
                    <a:pt x="256" y="318"/>
                  </a:lnTo>
                  <a:lnTo>
                    <a:pt x="256" y="360"/>
                  </a:lnTo>
                  <a:lnTo>
                    <a:pt x="278" y="386"/>
                  </a:lnTo>
                  <a:lnTo>
                    <a:pt x="278" y="408"/>
                  </a:lnTo>
                  <a:lnTo>
                    <a:pt x="256" y="422"/>
                  </a:lnTo>
                  <a:lnTo>
                    <a:pt x="162" y="436"/>
                  </a:lnTo>
                  <a:lnTo>
                    <a:pt x="174" y="450"/>
                  </a:lnTo>
                  <a:lnTo>
                    <a:pt x="220" y="486"/>
                  </a:lnTo>
                  <a:lnTo>
                    <a:pt x="188" y="550"/>
                  </a:lnTo>
                  <a:lnTo>
                    <a:pt x="244" y="604"/>
                  </a:lnTo>
                  <a:lnTo>
                    <a:pt x="220" y="626"/>
                  </a:lnTo>
                  <a:lnTo>
                    <a:pt x="188" y="654"/>
                  </a:lnTo>
                  <a:lnTo>
                    <a:pt x="162" y="680"/>
                  </a:lnTo>
                  <a:lnTo>
                    <a:pt x="162" y="654"/>
                  </a:lnTo>
                  <a:lnTo>
                    <a:pt x="174" y="626"/>
                  </a:lnTo>
                  <a:lnTo>
                    <a:pt x="162" y="626"/>
                  </a:lnTo>
                  <a:lnTo>
                    <a:pt x="116" y="618"/>
                  </a:lnTo>
                  <a:lnTo>
                    <a:pt x="130" y="590"/>
                  </a:lnTo>
                  <a:lnTo>
                    <a:pt x="116" y="576"/>
                  </a:lnTo>
                  <a:lnTo>
                    <a:pt x="130" y="564"/>
                  </a:lnTo>
                  <a:lnTo>
                    <a:pt x="116" y="542"/>
                  </a:lnTo>
                  <a:lnTo>
                    <a:pt x="138" y="514"/>
                  </a:lnTo>
                  <a:lnTo>
                    <a:pt x="150" y="486"/>
                  </a:lnTo>
                  <a:lnTo>
                    <a:pt x="68" y="464"/>
                  </a:lnTo>
                  <a:lnTo>
                    <a:pt x="24" y="422"/>
                  </a:lnTo>
                  <a:lnTo>
                    <a:pt x="36" y="394"/>
                  </a:lnTo>
                  <a:lnTo>
                    <a:pt x="0" y="394"/>
                  </a:lnTo>
                  <a:lnTo>
                    <a:pt x="0" y="346"/>
                  </a:lnTo>
                  <a:lnTo>
                    <a:pt x="24" y="330"/>
                  </a:lnTo>
                  <a:lnTo>
                    <a:pt x="60" y="330"/>
                  </a:lnTo>
                  <a:lnTo>
                    <a:pt x="68" y="318"/>
                  </a:lnTo>
                  <a:lnTo>
                    <a:pt x="12" y="294"/>
                  </a:lnTo>
                  <a:lnTo>
                    <a:pt x="0" y="254"/>
                  </a:lnTo>
                  <a:lnTo>
                    <a:pt x="12" y="230"/>
                  </a:lnTo>
                  <a:lnTo>
                    <a:pt x="36" y="230"/>
                  </a:lnTo>
                  <a:lnTo>
                    <a:pt x="48" y="282"/>
                  </a:lnTo>
                  <a:lnTo>
                    <a:pt x="106" y="282"/>
                  </a:lnTo>
                  <a:lnTo>
                    <a:pt x="116" y="268"/>
                  </a:lnTo>
                  <a:lnTo>
                    <a:pt x="116" y="254"/>
                  </a:lnTo>
                  <a:lnTo>
                    <a:pt x="48" y="246"/>
                  </a:lnTo>
                  <a:lnTo>
                    <a:pt x="68" y="204"/>
                  </a:lnTo>
                  <a:lnTo>
                    <a:pt x="36" y="168"/>
                  </a:lnTo>
                  <a:lnTo>
                    <a:pt x="48" y="112"/>
                  </a:lnTo>
                  <a:lnTo>
                    <a:pt x="68" y="100"/>
                  </a:lnTo>
                  <a:lnTo>
                    <a:pt x="94" y="126"/>
                  </a:lnTo>
                  <a:lnTo>
                    <a:pt x="130" y="112"/>
                  </a:lnTo>
                  <a:lnTo>
                    <a:pt x="116" y="76"/>
                  </a:lnTo>
                  <a:lnTo>
                    <a:pt x="138" y="12"/>
                  </a:lnTo>
                  <a:lnTo>
                    <a:pt x="188" y="36"/>
                  </a:lnTo>
                  <a:lnTo>
                    <a:pt x="208" y="0"/>
                  </a:lnTo>
                  <a:lnTo>
                    <a:pt x="256" y="36"/>
                  </a:lnTo>
                  <a:lnTo>
                    <a:pt x="256" y="22"/>
                  </a:lnTo>
                  <a:lnTo>
                    <a:pt x="256" y="12"/>
                  </a:lnTo>
                  <a:lnTo>
                    <a:pt x="360" y="12"/>
                  </a:lnTo>
                  <a:lnTo>
                    <a:pt x="370" y="12"/>
                  </a:lnTo>
                  <a:lnTo>
                    <a:pt x="370" y="22"/>
                  </a:lnTo>
                  <a:lnTo>
                    <a:pt x="370" y="5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1" name="Freeform 20" descr="Large checker board"/>
            <p:cNvSpPr>
              <a:spLocks/>
            </p:cNvSpPr>
            <p:nvPr/>
          </p:nvSpPr>
          <p:spPr bwMode="auto">
            <a:xfrm>
              <a:off x="1118367" y="1943061"/>
              <a:ext cx="854498" cy="727798"/>
            </a:xfrm>
            <a:custGeom>
              <a:avLst/>
              <a:gdLst>
                <a:gd name="T0" fmla="*/ 203200 w 532"/>
                <a:gd name="T1" fmla="*/ 676275 h 440"/>
                <a:gd name="T2" fmla="*/ 203200 w 532"/>
                <a:gd name="T3" fmla="*/ 654050 h 440"/>
                <a:gd name="T4" fmla="*/ 161925 w 532"/>
                <a:gd name="T5" fmla="*/ 654050 h 440"/>
                <a:gd name="T6" fmla="*/ 184150 w 532"/>
                <a:gd name="T7" fmla="*/ 612775 h 440"/>
                <a:gd name="T8" fmla="*/ 149225 w 532"/>
                <a:gd name="T9" fmla="*/ 631825 h 440"/>
                <a:gd name="T10" fmla="*/ 149225 w 532"/>
                <a:gd name="T11" fmla="*/ 612775 h 440"/>
                <a:gd name="T12" fmla="*/ 92075 w 532"/>
                <a:gd name="T13" fmla="*/ 574675 h 440"/>
                <a:gd name="T14" fmla="*/ 38100 w 532"/>
                <a:gd name="T15" fmla="*/ 488950 h 440"/>
                <a:gd name="T16" fmla="*/ 0 w 532"/>
                <a:gd name="T17" fmla="*/ 488950 h 440"/>
                <a:gd name="T18" fmla="*/ 0 w 532"/>
                <a:gd name="T19" fmla="*/ 206375 h 440"/>
                <a:gd name="T20" fmla="*/ 111125 w 532"/>
                <a:gd name="T21" fmla="*/ 206375 h 440"/>
                <a:gd name="T22" fmla="*/ 222250 w 532"/>
                <a:gd name="T23" fmla="*/ 120650 h 440"/>
                <a:gd name="T24" fmla="*/ 241300 w 532"/>
                <a:gd name="T25" fmla="*/ 85725 h 440"/>
                <a:gd name="T26" fmla="*/ 292100 w 532"/>
                <a:gd name="T27" fmla="*/ 41275 h 440"/>
                <a:gd name="T28" fmla="*/ 292100 w 532"/>
                <a:gd name="T29" fmla="*/ 19050 h 440"/>
                <a:gd name="T30" fmla="*/ 352425 w 532"/>
                <a:gd name="T31" fmla="*/ 0 h 440"/>
                <a:gd name="T32" fmla="*/ 495300 w 532"/>
                <a:gd name="T33" fmla="*/ 63500 h 440"/>
                <a:gd name="T34" fmla="*/ 514350 w 532"/>
                <a:gd name="T35" fmla="*/ 104775 h 440"/>
                <a:gd name="T36" fmla="*/ 533400 w 532"/>
                <a:gd name="T37" fmla="*/ 161925 h 440"/>
                <a:gd name="T38" fmla="*/ 552450 w 532"/>
                <a:gd name="T39" fmla="*/ 206375 h 440"/>
                <a:gd name="T40" fmla="*/ 644525 w 532"/>
                <a:gd name="T41" fmla="*/ 228600 h 440"/>
                <a:gd name="T42" fmla="*/ 663575 w 532"/>
                <a:gd name="T43" fmla="*/ 307975 h 440"/>
                <a:gd name="T44" fmla="*/ 606425 w 532"/>
                <a:gd name="T45" fmla="*/ 330200 h 440"/>
                <a:gd name="T46" fmla="*/ 682625 w 532"/>
                <a:gd name="T47" fmla="*/ 409575 h 440"/>
                <a:gd name="T48" fmla="*/ 704850 w 532"/>
                <a:gd name="T49" fmla="*/ 454025 h 440"/>
                <a:gd name="T50" fmla="*/ 755650 w 532"/>
                <a:gd name="T51" fmla="*/ 488950 h 440"/>
                <a:gd name="T52" fmla="*/ 828675 w 532"/>
                <a:gd name="T53" fmla="*/ 533400 h 440"/>
                <a:gd name="T54" fmla="*/ 844550 w 532"/>
                <a:gd name="T55" fmla="*/ 574675 h 440"/>
                <a:gd name="T56" fmla="*/ 755650 w 532"/>
                <a:gd name="T57" fmla="*/ 574675 h 440"/>
                <a:gd name="T58" fmla="*/ 736600 w 532"/>
                <a:gd name="T59" fmla="*/ 698500 h 440"/>
                <a:gd name="T60" fmla="*/ 203200 w 532"/>
                <a:gd name="T61" fmla="*/ 698500 h 440"/>
                <a:gd name="T62" fmla="*/ 203200 w 532"/>
                <a:gd name="T63" fmla="*/ 67627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2"/>
                <a:gd name="T97" fmla="*/ 0 h 440"/>
                <a:gd name="T98" fmla="*/ 532 w 53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2" h="440">
                  <a:moveTo>
                    <a:pt x="128" y="426"/>
                  </a:moveTo>
                  <a:lnTo>
                    <a:pt x="128" y="412"/>
                  </a:lnTo>
                  <a:lnTo>
                    <a:pt x="102" y="412"/>
                  </a:lnTo>
                  <a:lnTo>
                    <a:pt x="116" y="386"/>
                  </a:lnTo>
                  <a:lnTo>
                    <a:pt x="94" y="398"/>
                  </a:lnTo>
                  <a:lnTo>
                    <a:pt x="94" y="386"/>
                  </a:lnTo>
                  <a:lnTo>
                    <a:pt x="58" y="362"/>
                  </a:lnTo>
                  <a:lnTo>
                    <a:pt x="24" y="308"/>
                  </a:lnTo>
                  <a:lnTo>
                    <a:pt x="0" y="308"/>
                  </a:lnTo>
                  <a:lnTo>
                    <a:pt x="0" y="130"/>
                  </a:lnTo>
                  <a:lnTo>
                    <a:pt x="70" y="130"/>
                  </a:lnTo>
                  <a:lnTo>
                    <a:pt x="140" y="76"/>
                  </a:lnTo>
                  <a:lnTo>
                    <a:pt x="152" y="54"/>
                  </a:lnTo>
                  <a:lnTo>
                    <a:pt x="184" y="26"/>
                  </a:lnTo>
                  <a:lnTo>
                    <a:pt x="184" y="12"/>
                  </a:lnTo>
                  <a:lnTo>
                    <a:pt x="222" y="0"/>
                  </a:lnTo>
                  <a:lnTo>
                    <a:pt x="312" y="40"/>
                  </a:lnTo>
                  <a:lnTo>
                    <a:pt x="324" y="66"/>
                  </a:lnTo>
                  <a:lnTo>
                    <a:pt x="336" y="102"/>
                  </a:lnTo>
                  <a:lnTo>
                    <a:pt x="348" y="130"/>
                  </a:lnTo>
                  <a:lnTo>
                    <a:pt x="406" y="144"/>
                  </a:lnTo>
                  <a:lnTo>
                    <a:pt x="418" y="194"/>
                  </a:lnTo>
                  <a:lnTo>
                    <a:pt x="382" y="208"/>
                  </a:lnTo>
                  <a:lnTo>
                    <a:pt x="430" y="258"/>
                  </a:lnTo>
                  <a:lnTo>
                    <a:pt x="444" y="286"/>
                  </a:lnTo>
                  <a:lnTo>
                    <a:pt x="476" y="308"/>
                  </a:lnTo>
                  <a:lnTo>
                    <a:pt x="522" y="336"/>
                  </a:lnTo>
                  <a:lnTo>
                    <a:pt x="532" y="362"/>
                  </a:lnTo>
                  <a:lnTo>
                    <a:pt x="476" y="362"/>
                  </a:lnTo>
                  <a:lnTo>
                    <a:pt x="464" y="440"/>
                  </a:lnTo>
                  <a:lnTo>
                    <a:pt x="128" y="440"/>
                  </a:lnTo>
                  <a:lnTo>
                    <a:pt x="128" y="42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2" name="Freeform 21" descr="Large checker board"/>
            <p:cNvSpPr>
              <a:spLocks/>
            </p:cNvSpPr>
            <p:nvPr/>
          </p:nvSpPr>
          <p:spPr bwMode="auto">
            <a:xfrm>
              <a:off x="4501023" y="4265400"/>
              <a:ext cx="578232" cy="545849"/>
            </a:xfrm>
            <a:custGeom>
              <a:avLst/>
              <a:gdLst>
                <a:gd name="T0" fmla="*/ 409575 w 360"/>
                <a:gd name="T1" fmla="*/ 504825 h 330"/>
                <a:gd name="T2" fmla="*/ 349250 w 360"/>
                <a:gd name="T3" fmla="*/ 523875 h 330"/>
                <a:gd name="T4" fmla="*/ 203200 w 360"/>
                <a:gd name="T5" fmla="*/ 523875 h 330"/>
                <a:gd name="T6" fmla="*/ 203200 w 360"/>
                <a:gd name="T7" fmla="*/ 504825 h 330"/>
                <a:gd name="T8" fmla="*/ 92075 w 360"/>
                <a:gd name="T9" fmla="*/ 488950 h 330"/>
                <a:gd name="T10" fmla="*/ 149225 w 360"/>
                <a:gd name="T11" fmla="*/ 381000 h 330"/>
                <a:gd name="T12" fmla="*/ 149225 w 360"/>
                <a:gd name="T13" fmla="*/ 279400 h 330"/>
                <a:gd name="T14" fmla="*/ 130175 w 360"/>
                <a:gd name="T15" fmla="*/ 266700 h 330"/>
                <a:gd name="T16" fmla="*/ 41275 w 360"/>
                <a:gd name="T17" fmla="*/ 266700 h 330"/>
                <a:gd name="T18" fmla="*/ 92075 w 360"/>
                <a:gd name="T19" fmla="*/ 222250 h 330"/>
                <a:gd name="T20" fmla="*/ 57150 w 360"/>
                <a:gd name="T21" fmla="*/ 177800 h 330"/>
                <a:gd name="T22" fmla="*/ 0 w 360"/>
                <a:gd name="T23" fmla="*/ 177800 h 330"/>
                <a:gd name="T24" fmla="*/ 19050 w 360"/>
                <a:gd name="T25" fmla="*/ 101600 h 330"/>
                <a:gd name="T26" fmla="*/ 41275 w 360"/>
                <a:gd name="T27" fmla="*/ 57150 h 330"/>
                <a:gd name="T28" fmla="*/ 79375 w 360"/>
                <a:gd name="T29" fmla="*/ 19050 h 330"/>
                <a:gd name="T30" fmla="*/ 571500 w 360"/>
                <a:gd name="T31" fmla="*/ 0 h 330"/>
                <a:gd name="T32" fmla="*/ 571500 w 360"/>
                <a:gd name="T33" fmla="*/ 19050 h 330"/>
                <a:gd name="T34" fmla="*/ 498475 w 360"/>
                <a:gd name="T35" fmla="*/ 101600 h 330"/>
                <a:gd name="T36" fmla="*/ 409575 w 360"/>
                <a:gd name="T37" fmla="*/ 177800 h 330"/>
                <a:gd name="T38" fmla="*/ 422275 w 360"/>
                <a:gd name="T39" fmla="*/ 200025 h 330"/>
                <a:gd name="T40" fmla="*/ 409575 w 360"/>
                <a:gd name="T41" fmla="*/ 244475 h 330"/>
                <a:gd name="T42" fmla="*/ 422275 w 360"/>
                <a:gd name="T43" fmla="*/ 279400 h 330"/>
                <a:gd name="T44" fmla="*/ 422275 w 360"/>
                <a:gd name="T45" fmla="*/ 346075 h 330"/>
                <a:gd name="T46" fmla="*/ 390525 w 360"/>
                <a:gd name="T47" fmla="*/ 346075 h 330"/>
                <a:gd name="T48" fmla="*/ 422275 w 360"/>
                <a:gd name="T49" fmla="*/ 381000 h 330"/>
                <a:gd name="T50" fmla="*/ 441325 w 360"/>
                <a:gd name="T51" fmla="*/ 425450 h 330"/>
                <a:gd name="T52" fmla="*/ 422275 w 360"/>
                <a:gd name="T53" fmla="*/ 444500 h 330"/>
                <a:gd name="T54" fmla="*/ 460375 w 360"/>
                <a:gd name="T55" fmla="*/ 425450 h 330"/>
                <a:gd name="T56" fmla="*/ 460375 w 360"/>
                <a:gd name="T57" fmla="*/ 466725 h 330"/>
                <a:gd name="T58" fmla="*/ 514350 w 360"/>
                <a:gd name="T59" fmla="*/ 504825 h 330"/>
                <a:gd name="T60" fmla="*/ 409575 w 360"/>
                <a:gd name="T61" fmla="*/ 504825 h 3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0"/>
                <a:gd name="T94" fmla="*/ 0 h 330"/>
                <a:gd name="T95" fmla="*/ 360 w 360"/>
                <a:gd name="T96" fmla="*/ 330 h 3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0" h="330">
                  <a:moveTo>
                    <a:pt x="258" y="318"/>
                  </a:moveTo>
                  <a:lnTo>
                    <a:pt x="220" y="330"/>
                  </a:lnTo>
                  <a:lnTo>
                    <a:pt x="128" y="330"/>
                  </a:lnTo>
                  <a:lnTo>
                    <a:pt x="128" y="318"/>
                  </a:lnTo>
                  <a:lnTo>
                    <a:pt x="58" y="308"/>
                  </a:lnTo>
                  <a:lnTo>
                    <a:pt x="94" y="240"/>
                  </a:lnTo>
                  <a:lnTo>
                    <a:pt x="94" y="176"/>
                  </a:lnTo>
                  <a:lnTo>
                    <a:pt x="82" y="168"/>
                  </a:lnTo>
                  <a:lnTo>
                    <a:pt x="26" y="168"/>
                  </a:lnTo>
                  <a:lnTo>
                    <a:pt x="58" y="140"/>
                  </a:lnTo>
                  <a:lnTo>
                    <a:pt x="36" y="112"/>
                  </a:lnTo>
                  <a:lnTo>
                    <a:pt x="0" y="112"/>
                  </a:lnTo>
                  <a:lnTo>
                    <a:pt x="12" y="64"/>
                  </a:lnTo>
                  <a:lnTo>
                    <a:pt x="26" y="36"/>
                  </a:lnTo>
                  <a:lnTo>
                    <a:pt x="50" y="12"/>
                  </a:lnTo>
                  <a:lnTo>
                    <a:pt x="360" y="0"/>
                  </a:lnTo>
                  <a:lnTo>
                    <a:pt x="360" y="12"/>
                  </a:lnTo>
                  <a:lnTo>
                    <a:pt x="314" y="64"/>
                  </a:lnTo>
                  <a:lnTo>
                    <a:pt x="258" y="112"/>
                  </a:lnTo>
                  <a:lnTo>
                    <a:pt x="266" y="126"/>
                  </a:lnTo>
                  <a:lnTo>
                    <a:pt x="258" y="154"/>
                  </a:lnTo>
                  <a:lnTo>
                    <a:pt x="266" y="176"/>
                  </a:lnTo>
                  <a:lnTo>
                    <a:pt x="266" y="218"/>
                  </a:lnTo>
                  <a:lnTo>
                    <a:pt x="246" y="218"/>
                  </a:lnTo>
                  <a:lnTo>
                    <a:pt x="266" y="240"/>
                  </a:lnTo>
                  <a:lnTo>
                    <a:pt x="278" y="268"/>
                  </a:lnTo>
                  <a:lnTo>
                    <a:pt x="266" y="280"/>
                  </a:lnTo>
                  <a:lnTo>
                    <a:pt x="290" y="268"/>
                  </a:lnTo>
                  <a:lnTo>
                    <a:pt x="290" y="294"/>
                  </a:lnTo>
                  <a:lnTo>
                    <a:pt x="324" y="318"/>
                  </a:lnTo>
                  <a:lnTo>
                    <a:pt x="258" y="318"/>
                  </a:lnTo>
                  <a:close/>
                </a:path>
              </a:pathLst>
            </a:custGeom>
            <a:solidFill>
              <a:srgbClr val="FFFFBD"/>
            </a:solidFill>
            <a:ln w="3175">
              <a:solidFill>
                <a:srgbClr val="000000"/>
              </a:solidFill>
              <a:round/>
              <a:headEnd/>
              <a:tailEnd/>
            </a:ln>
            <a:extLst/>
          </p:spPr>
          <p:txBody>
            <a:bodyPr/>
            <a:lstStyle/>
            <a:p>
              <a:pPr>
                <a:defRPr/>
              </a:pPr>
              <a:endParaRPr lang="en-US" dirty="0">
                <a:solidFill>
                  <a:prstClr val="white"/>
                </a:solidFill>
                <a:latin typeface="Calibri"/>
              </a:endParaRPr>
            </a:p>
          </p:txBody>
        </p:sp>
        <p:sp>
          <p:nvSpPr>
            <p:cNvPr id="23" name="Freeform 22" descr="Large checker board"/>
            <p:cNvSpPr>
              <a:spLocks/>
            </p:cNvSpPr>
            <p:nvPr/>
          </p:nvSpPr>
          <p:spPr bwMode="auto">
            <a:xfrm>
              <a:off x="4337191" y="1010156"/>
              <a:ext cx="558957" cy="681484"/>
            </a:xfrm>
            <a:custGeom>
              <a:avLst/>
              <a:gdLst>
                <a:gd name="T0" fmla="*/ 352425 w 348"/>
                <a:gd name="T1" fmla="*/ 0 h 412"/>
                <a:gd name="T2" fmla="*/ 292100 w 348"/>
                <a:gd name="T3" fmla="*/ 101600 h 412"/>
                <a:gd name="T4" fmla="*/ 292100 w 348"/>
                <a:gd name="T5" fmla="*/ 120650 h 412"/>
                <a:gd name="T6" fmla="*/ 333375 w 348"/>
                <a:gd name="T7" fmla="*/ 165100 h 412"/>
                <a:gd name="T8" fmla="*/ 384175 w 348"/>
                <a:gd name="T9" fmla="*/ 120650 h 412"/>
                <a:gd name="T10" fmla="*/ 384175 w 348"/>
                <a:gd name="T11" fmla="*/ 44450 h 412"/>
                <a:gd name="T12" fmla="*/ 422275 w 348"/>
                <a:gd name="T13" fmla="*/ 44450 h 412"/>
                <a:gd name="T14" fmla="*/ 441325 w 348"/>
                <a:gd name="T15" fmla="*/ 44450 h 412"/>
                <a:gd name="T16" fmla="*/ 473075 w 348"/>
                <a:gd name="T17" fmla="*/ 120650 h 412"/>
                <a:gd name="T18" fmla="*/ 473075 w 348"/>
                <a:gd name="T19" fmla="*/ 165100 h 412"/>
                <a:gd name="T20" fmla="*/ 365125 w 348"/>
                <a:gd name="T21" fmla="*/ 222250 h 412"/>
                <a:gd name="T22" fmla="*/ 352425 w 348"/>
                <a:gd name="T23" fmla="*/ 301625 h 412"/>
                <a:gd name="T24" fmla="*/ 384175 w 348"/>
                <a:gd name="T25" fmla="*/ 368300 h 412"/>
                <a:gd name="T26" fmla="*/ 473075 w 348"/>
                <a:gd name="T27" fmla="*/ 409575 h 412"/>
                <a:gd name="T28" fmla="*/ 473075 w 348"/>
                <a:gd name="T29" fmla="*/ 444500 h 412"/>
                <a:gd name="T30" fmla="*/ 403225 w 348"/>
                <a:gd name="T31" fmla="*/ 466725 h 412"/>
                <a:gd name="T32" fmla="*/ 365125 w 348"/>
                <a:gd name="T33" fmla="*/ 488950 h 412"/>
                <a:gd name="T34" fmla="*/ 365125 w 348"/>
                <a:gd name="T35" fmla="*/ 568325 h 412"/>
                <a:gd name="T36" fmla="*/ 403225 w 348"/>
                <a:gd name="T37" fmla="*/ 568325 h 412"/>
                <a:gd name="T38" fmla="*/ 495300 w 348"/>
                <a:gd name="T39" fmla="*/ 546100 h 412"/>
                <a:gd name="T40" fmla="*/ 514350 w 348"/>
                <a:gd name="T41" fmla="*/ 488950 h 412"/>
                <a:gd name="T42" fmla="*/ 552450 w 348"/>
                <a:gd name="T43" fmla="*/ 533400 h 412"/>
                <a:gd name="T44" fmla="*/ 533400 w 348"/>
                <a:gd name="T45" fmla="*/ 546100 h 412"/>
                <a:gd name="T46" fmla="*/ 460375 w 348"/>
                <a:gd name="T47" fmla="*/ 609600 h 412"/>
                <a:gd name="T48" fmla="*/ 422275 w 348"/>
                <a:gd name="T49" fmla="*/ 609600 h 412"/>
                <a:gd name="T50" fmla="*/ 384175 w 348"/>
                <a:gd name="T51" fmla="*/ 654050 h 412"/>
                <a:gd name="T52" fmla="*/ 0 w 348"/>
                <a:gd name="T53" fmla="*/ 654050 h 412"/>
                <a:gd name="T54" fmla="*/ 19050 w 348"/>
                <a:gd name="T55" fmla="*/ 609600 h 412"/>
                <a:gd name="T56" fmla="*/ 0 w 348"/>
                <a:gd name="T57" fmla="*/ 568325 h 412"/>
                <a:gd name="T58" fmla="*/ 69850 w 348"/>
                <a:gd name="T59" fmla="*/ 533400 h 412"/>
                <a:gd name="T60" fmla="*/ 50800 w 348"/>
                <a:gd name="T61" fmla="*/ 533400 h 412"/>
                <a:gd name="T62" fmla="*/ 69850 w 348"/>
                <a:gd name="T63" fmla="*/ 488950 h 412"/>
                <a:gd name="T64" fmla="*/ 50800 w 348"/>
                <a:gd name="T65" fmla="*/ 444500 h 412"/>
                <a:gd name="T66" fmla="*/ 92075 w 348"/>
                <a:gd name="T67" fmla="*/ 425450 h 412"/>
                <a:gd name="T68" fmla="*/ 111125 w 348"/>
                <a:gd name="T69" fmla="*/ 387350 h 412"/>
                <a:gd name="T70" fmla="*/ 130175 w 348"/>
                <a:gd name="T71" fmla="*/ 346075 h 412"/>
                <a:gd name="T72" fmla="*/ 130175 w 348"/>
                <a:gd name="T73" fmla="*/ 203200 h 412"/>
                <a:gd name="T74" fmla="*/ 180975 w 348"/>
                <a:gd name="T75" fmla="*/ 165100 h 412"/>
                <a:gd name="T76" fmla="*/ 180975 w 348"/>
                <a:gd name="T77" fmla="*/ 101600 h 412"/>
                <a:gd name="T78" fmla="*/ 222250 w 348"/>
                <a:gd name="T79" fmla="*/ 79375 h 412"/>
                <a:gd name="T80" fmla="*/ 222250 w 348"/>
                <a:gd name="T81" fmla="*/ 0 h 412"/>
                <a:gd name="T82" fmla="*/ 352425 w 348"/>
                <a:gd name="T83" fmla="*/ 0 h 4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8"/>
                <a:gd name="T127" fmla="*/ 0 h 412"/>
                <a:gd name="T128" fmla="*/ 348 w 348"/>
                <a:gd name="T129" fmla="*/ 412 h 4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8" h="412">
                  <a:moveTo>
                    <a:pt x="222" y="0"/>
                  </a:moveTo>
                  <a:lnTo>
                    <a:pt x="184" y="64"/>
                  </a:lnTo>
                  <a:lnTo>
                    <a:pt x="184" y="76"/>
                  </a:lnTo>
                  <a:lnTo>
                    <a:pt x="210" y="104"/>
                  </a:lnTo>
                  <a:lnTo>
                    <a:pt x="242" y="76"/>
                  </a:lnTo>
                  <a:lnTo>
                    <a:pt x="242" y="28"/>
                  </a:lnTo>
                  <a:lnTo>
                    <a:pt x="266" y="28"/>
                  </a:lnTo>
                  <a:lnTo>
                    <a:pt x="278" y="28"/>
                  </a:lnTo>
                  <a:lnTo>
                    <a:pt x="298" y="76"/>
                  </a:lnTo>
                  <a:lnTo>
                    <a:pt x="298" y="104"/>
                  </a:lnTo>
                  <a:lnTo>
                    <a:pt x="230" y="140"/>
                  </a:lnTo>
                  <a:lnTo>
                    <a:pt x="222" y="190"/>
                  </a:lnTo>
                  <a:lnTo>
                    <a:pt x="242" y="232"/>
                  </a:lnTo>
                  <a:lnTo>
                    <a:pt x="298" y="258"/>
                  </a:lnTo>
                  <a:lnTo>
                    <a:pt x="298" y="280"/>
                  </a:lnTo>
                  <a:lnTo>
                    <a:pt x="254" y="294"/>
                  </a:lnTo>
                  <a:lnTo>
                    <a:pt x="230" y="308"/>
                  </a:lnTo>
                  <a:lnTo>
                    <a:pt x="230" y="358"/>
                  </a:lnTo>
                  <a:lnTo>
                    <a:pt x="254" y="358"/>
                  </a:lnTo>
                  <a:lnTo>
                    <a:pt x="312" y="344"/>
                  </a:lnTo>
                  <a:lnTo>
                    <a:pt x="324" y="308"/>
                  </a:lnTo>
                  <a:lnTo>
                    <a:pt x="348" y="336"/>
                  </a:lnTo>
                  <a:lnTo>
                    <a:pt x="336" y="344"/>
                  </a:lnTo>
                  <a:lnTo>
                    <a:pt x="290" y="384"/>
                  </a:lnTo>
                  <a:lnTo>
                    <a:pt x="266" y="384"/>
                  </a:lnTo>
                  <a:lnTo>
                    <a:pt x="242" y="412"/>
                  </a:lnTo>
                  <a:lnTo>
                    <a:pt x="0" y="412"/>
                  </a:lnTo>
                  <a:lnTo>
                    <a:pt x="12" y="384"/>
                  </a:lnTo>
                  <a:lnTo>
                    <a:pt x="0" y="358"/>
                  </a:lnTo>
                  <a:lnTo>
                    <a:pt x="44" y="336"/>
                  </a:lnTo>
                  <a:lnTo>
                    <a:pt x="32" y="336"/>
                  </a:lnTo>
                  <a:lnTo>
                    <a:pt x="44" y="308"/>
                  </a:lnTo>
                  <a:lnTo>
                    <a:pt x="32" y="280"/>
                  </a:lnTo>
                  <a:lnTo>
                    <a:pt x="58" y="268"/>
                  </a:lnTo>
                  <a:lnTo>
                    <a:pt x="70" y="244"/>
                  </a:lnTo>
                  <a:lnTo>
                    <a:pt x="82" y="218"/>
                  </a:lnTo>
                  <a:lnTo>
                    <a:pt x="82" y="128"/>
                  </a:lnTo>
                  <a:lnTo>
                    <a:pt x="114" y="104"/>
                  </a:lnTo>
                  <a:lnTo>
                    <a:pt x="114" y="64"/>
                  </a:lnTo>
                  <a:lnTo>
                    <a:pt x="140" y="50"/>
                  </a:lnTo>
                  <a:lnTo>
                    <a:pt x="140" y="0"/>
                  </a:lnTo>
                  <a:lnTo>
                    <a:pt x="222"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4" name="Freeform 23"/>
            <p:cNvSpPr>
              <a:spLocks/>
            </p:cNvSpPr>
            <p:nvPr/>
          </p:nvSpPr>
          <p:spPr bwMode="auto">
            <a:xfrm>
              <a:off x="4501023" y="3858494"/>
              <a:ext cx="616781" cy="509459"/>
            </a:xfrm>
            <a:custGeom>
              <a:avLst/>
              <a:gdLst>
                <a:gd name="T0" fmla="*/ 609600 w 384"/>
                <a:gd name="T1" fmla="*/ 0 h 308"/>
                <a:gd name="T2" fmla="*/ 571500 w 384"/>
                <a:gd name="T3" fmla="*/ 79375 h 308"/>
                <a:gd name="T4" fmla="*/ 571500 w 384"/>
                <a:gd name="T5" fmla="*/ 165100 h 308"/>
                <a:gd name="T6" fmla="*/ 552450 w 384"/>
                <a:gd name="T7" fmla="*/ 165100 h 308"/>
                <a:gd name="T8" fmla="*/ 590550 w 384"/>
                <a:gd name="T9" fmla="*/ 244475 h 308"/>
                <a:gd name="T10" fmla="*/ 571500 w 384"/>
                <a:gd name="T11" fmla="*/ 323850 h 308"/>
                <a:gd name="T12" fmla="*/ 590550 w 384"/>
                <a:gd name="T13" fmla="*/ 365125 h 308"/>
                <a:gd name="T14" fmla="*/ 571500 w 384"/>
                <a:gd name="T15" fmla="*/ 387350 h 308"/>
                <a:gd name="T16" fmla="*/ 79375 w 384"/>
                <a:gd name="T17" fmla="*/ 409575 h 308"/>
                <a:gd name="T18" fmla="*/ 41275 w 384"/>
                <a:gd name="T19" fmla="*/ 444500 h 308"/>
                <a:gd name="T20" fmla="*/ 19050 w 384"/>
                <a:gd name="T21" fmla="*/ 488950 h 308"/>
                <a:gd name="T22" fmla="*/ 19050 w 384"/>
                <a:gd name="T23" fmla="*/ 466725 h 308"/>
                <a:gd name="T24" fmla="*/ 0 w 384"/>
                <a:gd name="T25" fmla="*/ 409575 h 308"/>
                <a:gd name="T26" fmla="*/ 92075 w 384"/>
                <a:gd name="T27" fmla="*/ 285750 h 308"/>
                <a:gd name="T28" fmla="*/ 111125 w 384"/>
                <a:gd name="T29" fmla="*/ 165100 h 308"/>
                <a:gd name="T30" fmla="*/ 168275 w 384"/>
                <a:gd name="T31" fmla="*/ 79375 h 308"/>
                <a:gd name="T32" fmla="*/ 149225 w 384"/>
                <a:gd name="T33" fmla="*/ 41275 h 308"/>
                <a:gd name="T34" fmla="*/ 168275 w 384"/>
                <a:gd name="T35" fmla="*/ 0 h 308"/>
                <a:gd name="T36" fmla="*/ 609600 w 384"/>
                <a:gd name="T37" fmla="*/ 0 h 3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4"/>
                <a:gd name="T58" fmla="*/ 0 h 308"/>
                <a:gd name="T59" fmla="*/ 384 w 384"/>
                <a:gd name="T60" fmla="*/ 308 h 3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4" h="308">
                  <a:moveTo>
                    <a:pt x="384" y="0"/>
                  </a:moveTo>
                  <a:lnTo>
                    <a:pt x="360" y="50"/>
                  </a:lnTo>
                  <a:lnTo>
                    <a:pt x="360" y="104"/>
                  </a:lnTo>
                  <a:lnTo>
                    <a:pt x="348" y="104"/>
                  </a:lnTo>
                  <a:lnTo>
                    <a:pt x="372" y="154"/>
                  </a:lnTo>
                  <a:lnTo>
                    <a:pt x="360" y="204"/>
                  </a:lnTo>
                  <a:lnTo>
                    <a:pt x="372" y="230"/>
                  </a:lnTo>
                  <a:lnTo>
                    <a:pt x="360" y="244"/>
                  </a:lnTo>
                  <a:lnTo>
                    <a:pt x="50" y="258"/>
                  </a:lnTo>
                  <a:lnTo>
                    <a:pt x="26" y="280"/>
                  </a:lnTo>
                  <a:lnTo>
                    <a:pt x="12" y="308"/>
                  </a:lnTo>
                  <a:lnTo>
                    <a:pt x="12" y="294"/>
                  </a:lnTo>
                  <a:lnTo>
                    <a:pt x="0" y="258"/>
                  </a:lnTo>
                  <a:lnTo>
                    <a:pt x="58" y="180"/>
                  </a:lnTo>
                  <a:lnTo>
                    <a:pt x="70" y="104"/>
                  </a:lnTo>
                  <a:lnTo>
                    <a:pt x="106" y="50"/>
                  </a:lnTo>
                  <a:lnTo>
                    <a:pt x="94" y="26"/>
                  </a:lnTo>
                  <a:lnTo>
                    <a:pt x="106" y="0"/>
                  </a:lnTo>
                  <a:lnTo>
                    <a:pt x="384"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5" name="Freeform 24"/>
            <p:cNvSpPr>
              <a:spLocks/>
            </p:cNvSpPr>
            <p:nvPr/>
          </p:nvSpPr>
          <p:spPr bwMode="auto">
            <a:xfrm>
              <a:off x="2865912" y="3858494"/>
              <a:ext cx="578232" cy="721182"/>
            </a:xfrm>
            <a:custGeom>
              <a:avLst/>
              <a:gdLst>
                <a:gd name="T0" fmla="*/ 0 w 360"/>
                <a:gd name="T1" fmla="*/ 692150 h 436"/>
                <a:gd name="T2" fmla="*/ 19050 w 360"/>
                <a:gd name="T3" fmla="*/ 692150 h 436"/>
                <a:gd name="T4" fmla="*/ 19050 w 360"/>
                <a:gd name="T5" fmla="*/ 657225 h 436"/>
                <a:gd name="T6" fmla="*/ 57150 w 360"/>
                <a:gd name="T7" fmla="*/ 590550 h 436"/>
                <a:gd name="T8" fmla="*/ 57150 w 360"/>
                <a:gd name="T9" fmla="*/ 568325 h 436"/>
                <a:gd name="T10" fmla="*/ 57150 w 360"/>
                <a:gd name="T11" fmla="*/ 142875 h 436"/>
                <a:gd name="T12" fmla="*/ 168275 w 360"/>
                <a:gd name="T13" fmla="*/ 123825 h 436"/>
                <a:gd name="T14" fmla="*/ 180975 w 360"/>
                <a:gd name="T15" fmla="*/ 123825 h 436"/>
                <a:gd name="T16" fmla="*/ 203200 w 360"/>
                <a:gd name="T17" fmla="*/ 57150 h 436"/>
                <a:gd name="T18" fmla="*/ 311150 w 360"/>
                <a:gd name="T19" fmla="*/ 0 h 436"/>
                <a:gd name="T20" fmla="*/ 368300 w 360"/>
                <a:gd name="T21" fmla="*/ 44450 h 436"/>
                <a:gd name="T22" fmla="*/ 422275 w 360"/>
                <a:gd name="T23" fmla="*/ 44450 h 436"/>
                <a:gd name="T24" fmla="*/ 422275 w 360"/>
                <a:gd name="T25" fmla="*/ 79375 h 436"/>
                <a:gd name="T26" fmla="*/ 498475 w 360"/>
                <a:gd name="T27" fmla="*/ 142875 h 436"/>
                <a:gd name="T28" fmla="*/ 498475 w 360"/>
                <a:gd name="T29" fmla="*/ 203200 h 436"/>
                <a:gd name="T30" fmla="*/ 514350 w 360"/>
                <a:gd name="T31" fmla="*/ 203200 h 436"/>
                <a:gd name="T32" fmla="*/ 514350 w 360"/>
                <a:gd name="T33" fmla="*/ 288925 h 436"/>
                <a:gd name="T34" fmla="*/ 571500 w 360"/>
                <a:gd name="T35" fmla="*/ 323850 h 436"/>
                <a:gd name="T36" fmla="*/ 571500 w 360"/>
                <a:gd name="T37" fmla="*/ 447675 h 436"/>
                <a:gd name="T38" fmla="*/ 530225 w 360"/>
                <a:gd name="T39" fmla="*/ 492125 h 436"/>
                <a:gd name="T40" fmla="*/ 514350 w 360"/>
                <a:gd name="T41" fmla="*/ 590550 h 436"/>
                <a:gd name="T42" fmla="*/ 460375 w 360"/>
                <a:gd name="T43" fmla="*/ 590550 h 436"/>
                <a:gd name="T44" fmla="*/ 460375 w 360"/>
                <a:gd name="T45" fmla="*/ 635000 h 436"/>
                <a:gd name="T46" fmla="*/ 241300 w 360"/>
                <a:gd name="T47" fmla="*/ 635000 h 436"/>
                <a:gd name="T48" fmla="*/ 203200 w 360"/>
                <a:gd name="T49" fmla="*/ 692150 h 436"/>
                <a:gd name="T50" fmla="*/ 168275 w 360"/>
                <a:gd name="T51" fmla="*/ 692150 h 436"/>
                <a:gd name="T52" fmla="*/ 0 w 360"/>
                <a:gd name="T53" fmla="*/ 692150 h 4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0"/>
                <a:gd name="T82" fmla="*/ 0 h 436"/>
                <a:gd name="T83" fmla="*/ 360 w 360"/>
                <a:gd name="T84" fmla="*/ 436 h 4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0" h="436">
                  <a:moveTo>
                    <a:pt x="0" y="436"/>
                  </a:moveTo>
                  <a:lnTo>
                    <a:pt x="12" y="436"/>
                  </a:lnTo>
                  <a:lnTo>
                    <a:pt x="12" y="414"/>
                  </a:lnTo>
                  <a:lnTo>
                    <a:pt x="36" y="372"/>
                  </a:lnTo>
                  <a:lnTo>
                    <a:pt x="36" y="358"/>
                  </a:lnTo>
                  <a:lnTo>
                    <a:pt x="36" y="90"/>
                  </a:lnTo>
                  <a:lnTo>
                    <a:pt x="106" y="78"/>
                  </a:lnTo>
                  <a:lnTo>
                    <a:pt x="114" y="78"/>
                  </a:lnTo>
                  <a:lnTo>
                    <a:pt x="128" y="36"/>
                  </a:lnTo>
                  <a:lnTo>
                    <a:pt x="196" y="0"/>
                  </a:lnTo>
                  <a:lnTo>
                    <a:pt x="232" y="28"/>
                  </a:lnTo>
                  <a:lnTo>
                    <a:pt x="266" y="28"/>
                  </a:lnTo>
                  <a:lnTo>
                    <a:pt x="266" y="50"/>
                  </a:lnTo>
                  <a:lnTo>
                    <a:pt x="314" y="90"/>
                  </a:lnTo>
                  <a:lnTo>
                    <a:pt x="314" y="128"/>
                  </a:lnTo>
                  <a:lnTo>
                    <a:pt x="324" y="128"/>
                  </a:lnTo>
                  <a:lnTo>
                    <a:pt x="324" y="182"/>
                  </a:lnTo>
                  <a:lnTo>
                    <a:pt x="360" y="204"/>
                  </a:lnTo>
                  <a:lnTo>
                    <a:pt x="360" y="282"/>
                  </a:lnTo>
                  <a:lnTo>
                    <a:pt x="334" y="310"/>
                  </a:lnTo>
                  <a:lnTo>
                    <a:pt x="324" y="372"/>
                  </a:lnTo>
                  <a:lnTo>
                    <a:pt x="290" y="372"/>
                  </a:lnTo>
                  <a:lnTo>
                    <a:pt x="290" y="400"/>
                  </a:lnTo>
                  <a:lnTo>
                    <a:pt x="152" y="400"/>
                  </a:lnTo>
                  <a:lnTo>
                    <a:pt x="128" y="436"/>
                  </a:lnTo>
                  <a:lnTo>
                    <a:pt x="106" y="436"/>
                  </a:lnTo>
                  <a:lnTo>
                    <a:pt x="0" y="43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6" name="Freeform 25"/>
            <p:cNvSpPr>
              <a:spLocks/>
            </p:cNvSpPr>
            <p:nvPr/>
          </p:nvSpPr>
          <p:spPr bwMode="auto">
            <a:xfrm>
              <a:off x="3739685" y="1860357"/>
              <a:ext cx="597506" cy="764188"/>
            </a:xfrm>
            <a:custGeom>
              <a:avLst/>
              <a:gdLst>
                <a:gd name="T0" fmla="*/ 38100 w 372"/>
                <a:gd name="T1" fmla="*/ 511175 h 462"/>
                <a:gd name="T2" fmla="*/ 0 w 372"/>
                <a:gd name="T3" fmla="*/ 466725 h 462"/>
                <a:gd name="T4" fmla="*/ 19050 w 372"/>
                <a:gd name="T5" fmla="*/ 444500 h 462"/>
                <a:gd name="T6" fmla="*/ 73025 w 372"/>
                <a:gd name="T7" fmla="*/ 431800 h 462"/>
                <a:gd name="T8" fmla="*/ 73025 w 372"/>
                <a:gd name="T9" fmla="*/ 409575 h 462"/>
                <a:gd name="T10" fmla="*/ 38100 w 372"/>
                <a:gd name="T11" fmla="*/ 346075 h 462"/>
                <a:gd name="T12" fmla="*/ 73025 w 372"/>
                <a:gd name="T13" fmla="*/ 323850 h 462"/>
                <a:gd name="T14" fmla="*/ 111125 w 372"/>
                <a:gd name="T15" fmla="*/ 323850 h 462"/>
                <a:gd name="T16" fmla="*/ 149225 w 372"/>
                <a:gd name="T17" fmla="*/ 241300 h 462"/>
                <a:gd name="T18" fmla="*/ 180975 w 372"/>
                <a:gd name="T19" fmla="*/ 200025 h 462"/>
                <a:gd name="T20" fmla="*/ 200025 w 372"/>
                <a:gd name="T21" fmla="*/ 98425 h 462"/>
                <a:gd name="T22" fmla="*/ 279400 w 372"/>
                <a:gd name="T23" fmla="*/ 79375 h 462"/>
                <a:gd name="T24" fmla="*/ 311150 w 372"/>
                <a:gd name="T25" fmla="*/ 41275 h 462"/>
                <a:gd name="T26" fmla="*/ 368300 w 372"/>
                <a:gd name="T27" fmla="*/ 0 h 462"/>
                <a:gd name="T28" fmla="*/ 552450 w 372"/>
                <a:gd name="T29" fmla="*/ 0 h 462"/>
                <a:gd name="T30" fmla="*/ 552450 w 372"/>
                <a:gd name="T31" fmla="*/ 41275 h 462"/>
                <a:gd name="T32" fmla="*/ 590550 w 372"/>
                <a:gd name="T33" fmla="*/ 63500 h 462"/>
                <a:gd name="T34" fmla="*/ 571500 w 372"/>
                <a:gd name="T35" fmla="*/ 79375 h 462"/>
                <a:gd name="T36" fmla="*/ 552450 w 372"/>
                <a:gd name="T37" fmla="*/ 63500 h 462"/>
                <a:gd name="T38" fmla="*/ 511175 w 372"/>
                <a:gd name="T39" fmla="*/ 79375 h 462"/>
                <a:gd name="T40" fmla="*/ 552450 w 372"/>
                <a:gd name="T41" fmla="*/ 79375 h 462"/>
                <a:gd name="T42" fmla="*/ 552450 w 372"/>
                <a:gd name="T43" fmla="*/ 120650 h 462"/>
                <a:gd name="T44" fmla="*/ 511175 w 372"/>
                <a:gd name="T45" fmla="*/ 120650 h 462"/>
                <a:gd name="T46" fmla="*/ 511175 w 372"/>
                <a:gd name="T47" fmla="*/ 165100 h 462"/>
                <a:gd name="T48" fmla="*/ 498475 w 372"/>
                <a:gd name="T49" fmla="*/ 142875 h 462"/>
                <a:gd name="T50" fmla="*/ 498475 w 372"/>
                <a:gd name="T51" fmla="*/ 200025 h 462"/>
                <a:gd name="T52" fmla="*/ 460375 w 372"/>
                <a:gd name="T53" fmla="*/ 200025 h 462"/>
                <a:gd name="T54" fmla="*/ 498475 w 372"/>
                <a:gd name="T55" fmla="*/ 241300 h 462"/>
                <a:gd name="T56" fmla="*/ 511175 w 372"/>
                <a:gd name="T57" fmla="*/ 222250 h 462"/>
                <a:gd name="T58" fmla="*/ 479425 w 372"/>
                <a:gd name="T59" fmla="*/ 285750 h 462"/>
                <a:gd name="T60" fmla="*/ 530225 w 372"/>
                <a:gd name="T61" fmla="*/ 285750 h 462"/>
                <a:gd name="T62" fmla="*/ 511175 w 372"/>
                <a:gd name="T63" fmla="*/ 409575 h 462"/>
                <a:gd name="T64" fmla="*/ 552450 w 372"/>
                <a:gd name="T65" fmla="*/ 431800 h 462"/>
                <a:gd name="T66" fmla="*/ 511175 w 372"/>
                <a:gd name="T67" fmla="*/ 530225 h 462"/>
                <a:gd name="T68" fmla="*/ 530225 w 372"/>
                <a:gd name="T69" fmla="*/ 568325 h 462"/>
                <a:gd name="T70" fmla="*/ 498475 w 372"/>
                <a:gd name="T71" fmla="*/ 609600 h 462"/>
                <a:gd name="T72" fmla="*/ 511175 w 372"/>
                <a:gd name="T73" fmla="*/ 654050 h 462"/>
                <a:gd name="T74" fmla="*/ 441325 w 372"/>
                <a:gd name="T75" fmla="*/ 714375 h 462"/>
                <a:gd name="T76" fmla="*/ 403225 w 372"/>
                <a:gd name="T77" fmla="*/ 714375 h 462"/>
                <a:gd name="T78" fmla="*/ 403225 w 372"/>
                <a:gd name="T79" fmla="*/ 609600 h 462"/>
                <a:gd name="T80" fmla="*/ 349250 w 372"/>
                <a:gd name="T81" fmla="*/ 609600 h 462"/>
                <a:gd name="T82" fmla="*/ 330200 w 372"/>
                <a:gd name="T83" fmla="*/ 654050 h 462"/>
                <a:gd name="T84" fmla="*/ 279400 w 372"/>
                <a:gd name="T85" fmla="*/ 692150 h 462"/>
                <a:gd name="T86" fmla="*/ 180975 w 372"/>
                <a:gd name="T87" fmla="*/ 733425 h 462"/>
                <a:gd name="T88" fmla="*/ 180975 w 372"/>
                <a:gd name="T89" fmla="*/ 714375 h 462"/>
                <a:gd name="T90" fmla="*/ 149225 w 372"/>
                <a:gd name="T91" fmla="*/ 692150 h 462"/>
                <a:gd name="T92" fmla="*/ 149225 w 372"/>
                <a:gd name="T93" fmla="*/ 669925 h 462"/>
                <a:gd name="T94" fmla="*/ 111125 w 372"/>
                <a:gd name="T95" fmla="*/ 654050 h 462"/>
                <a:gd name="T96" fmla="*/ 111125 w 372"/>
                <a:gd name="T97" fmla="*/ 609600 h 462"/>
                <a:gd name="T98" fmla="*/ 57150 w 372"/>
                <a:gd name="T99" fmla="*/ 590550 h 462"/>
                <a:gd name="T100" fmla="*/ 38100 w 372"/>
                <a:gd name="T101" fmla="*/ 511175 h 4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
                <a:gd name="T154" fmla="*/ 0 h 462"/>
                <a:gd name="T155" fmla="*/ 372 w 372"/>
                <a:gd name="T156" fmla="*/ 462 h 4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 h="462">
                  <a:moveTo>
                    <a:pt x="24" y="322"/>
                  </a:moveTo>
                  <a:lnTo>
                    <a:pt x="0" y="294"/>
                  </a:lnTo>
                  <a:lnTo>
                    <a:pt x="12" y="280"/>
                  </a:lnTo>
                  <a:lnTo>
                    <a:pt x="46" y="272"/>
                  </a:lnTo>
                  <a:lnTo>
                    <a:pt x="46" y="258"/>
                  </a:lnTo>
                  <a:lnTo>
                    <a:pt x="24" y="218"/>
                  </a:lnTo>
                  <a:lnTo>
                    <a:pt x="46" y="204"/>
                  </a:lnTo>
                  <a:lnTo>
                    <a:pt x="70" y="204"/>
                  </a:lnTo>
                  <a:lnTo>
                    <a:pt x="94" y="152"/>
                  </a:lnTo>
                  <a:lnTo>
                    <a:pt x="114" y="126"/>
                  </a:lnTo>
                  <a:lnTo>
                    <a:pt x="126" y="62"/>
                  </a:lnTo>
                  <a:lnTo>
                    <a:pt x="176" y="50"/>
                  </a:lnTo>
                  <a:lnTo>
                    <a:pt x="196" y="26"/>
                  </a:lnTo>
                  <a:lnTo>
                    <a:pt x="232" y="0"/>
                  </a:lnTo>
                  <a:lnTo>
                    <a:pt x="348" y="0"/>
                  </a:lnTo>
                  <a:lnTo>
                    <a:pt x="348" y="26"/>
                  </a:lnTo>
                  <a:lnTo>
                    <a:pt x="372" y="40"/>
                  </a:lnTo>
                  <a:lnTo>
                    <a:pt x="360" y="50"/>
                  </a:lnTo>
                  <a:lnTo>
                    <a:pt x="348" y="40"/>
                  </a:lnTo>
                  <a:lnTo>
                    <a:pt x="322" y="50"/>
                  </a:lnTo>
                  <a:lnTo>
                    <a:pt x="348" y="50"/>
                  </a:lnTo>
                  <a:lnTo>
                    <a:pt x="348" y="76"/>
                  </a:lnTo>
                  <a:lnTo>
                    <a:pt x="322" y="76"/>
                  </a:lnTo>
                  <a:lnTo>
                    <a:pt x="322" y="104"/>
                  </a:lnTo>
                  <a:lnTo>
                    <a:pt x="314" y="90"/>
                  </a:lnTo>
                  <a:lnTo>
                    <a:pt x="314" y="126"/>
                  </a:lnTo>
                  <a:lnTo>
                    <a:pt x="290" y="126"/>
                  </a:lnTo>
                  <a:lnTo>
                    <a:pt x="314" y="152"/>
                  </a:lnTo>
                  <a:lnTo>
                    <a:pt x="322" y="140"/>
                  </a:lnTo>
                  <a:lnTo>
                    <a:pt x="302" y="180"/>
                  </a:lnTo>
                  <a:lnTo>
                    <a:pt x="334" y="180"/>
                  </a:lnTo>
                  <a:lnTo>
                    <a:pt x="322" y="258"/>
                  </a:lnTo>
                  <a:lnTo>
                    <a:pt x="348" y="272"/>
                  </a:lnTo>
                  <a:lnTo>
                    <a:pt x="322" y="334"/>
                  </a:lnTo>
                  <a:lnTo>
                    <a:pt x="334" y="358"/>
                  </a:lnTo>
                  <a:lnTo>
                    <a:pt x="314" y="384"/>
                  </a:lnTo>
                  <a:lnTo>
                    <a:pt x="322" y="412"/>
                  </a:lnTo>
                  <a:lnTo>
                    <a:pt x="278" y="450"/>
                  </a:lnTo>
                  <a:lnTo>
                    <a:pt x="254" y="450"/>
                  </a:lnTo>
                  <a:lnTo>
                    <a:pt x="254" y="384"/>
                  </a:lnTo>
                  <a:lnTo>
                    <a:pt x="220" y="384"/>
                  </a:lnTo>
                  <a:lnTo>
                    <a:pt x="208" y="412"/>
                  </a:lnTo>
                  <a:lnTo>
                    <a:pt x="176" y="436"/>
                  </a:lnTo>
                  <a:lnTo>
                    <a:pt x="114" y="462"/>
                  </a:lnTo>
                  <a:lnTo>
                    <a:pt x="114" y="450"/>
                  </a:lnTo>
                  <a:lnTo>
                    <a:pt x="94" y="436"/>
                  </a:lnTo>
                  <a:lnTo>
                    <a:pt x="94" y="422"/>
                  </a:lnTo>
                  <a:lnTo>
                    <a:pt x="70" y="412"/>
                  </a:lnTo>
                  <a:lnTo>
                    <a:pt x="70" y="384"/>
                  </a:lnTo>
                  <a:lnTo>
                    <a:pt x="36" y="372"/>
                  </a:lnTo>
                  <a:lnTo>
                    <a:pt x="24" y="32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7" name="Freeform 26"/>
            <p:cNvSpPr>
              <a:spLocks/>
            </p:cNvSpPr>
            <p:nvPr/>
          </p:nvSpPr>
          <p:spPr bwMode="auto">
            <a:xfrm>
              <a:off x="2457937" y="2730407"/>
              <a:ext cx="944445" cy="572314"/>
            </a:xfrm>
            <a:custGeom>
              <a:avLst/>
              <a:gdLst>
                <a:gd name="T0" fmla="*/ 901700 w 588"/>
                <a:gd name="T1" fmla="*/ 412750 h 346"/>
                <a:gd name="T2" fmla="*/ 901700 w 588"/>
                <a:gd name="T3" fmla="*/ 431800 h 346"/>
                <a:gd name="T4" fmla="*/ 863600 w 588"/>
                <a:gd name="T5" fmla="*/ 390525 h 346"/>
                <a:gd name="T6" fmla="*/ 844550 w 588"/>
                <a:gd name="T7" fmla="*/ 412750 h 346"/>
                <a:gd name="T8" fmla="*/ 844550 w 588"/>
                <a:gd name="T9" fmla="*/ 346075 h 346"/>
                <a:gd name="T10" fmla="*/ 825500 w 588"/>
                <a:gd name="T11" fmla="*/ 346075 h 346"/>
                <a:gd name="T12" fmla="*/ 793750 w 588"/>
                <a:gd name="T13" fmla="*/ 311150 h 346"/>
                <a:gd name="T14" fmla="*/ 806450 w 588"/>
                <a:gd name="T15" fmla="*/ 288925 h 346"/>
                <a:gd name="T16" fmla="*/ 714375 w 588"/>
                <a:gd name="T17" fmla="*/ 222250 h 346"/>
                <a:gd name="T18" fmla="*/ 752475 w 588"/>
                <a:gd name="T19" fmla="*/ 222250 h 346"/>
                <a:gd name="T20" fmla="*/ 733425 w 588"/>
                <a:gd name="T21" fmla="*/ 222250 h 346"/>
                <a:gd name="T22" fmla="*/ 733425 w 588"/>
                <a:gd name="T23" fmla="*/ 187325 h 346"/>
                <a:gd name="T24" fmla="*/ 752475 w 588"/>
                <a:gd name="T25" fmla="*/ 142875 h 346"/>
                <a:gd name="T26" fmla="*/ 714375 w 588"/>
                <a:gd name="T27" fmla="*/ 123825 h 346"/>
                <a:gd name="T28" fmla="*/ 752475 w 588"/>
                <a:gd name="T29" fmla="*/ 66675 h 346"/>
                <a:gd name="T30" fmla="*/ 774700 w 588"/>
                <a:gd name="T31" fmla="*/ 66675 h 346"/>
                <a:gd name="T32" fmla="*/ 733425 w 588"/>
                <a:gd name="T33" fmla="*/ 0 h 346"/>
                <a:gd name="T34" fmla="*/ 422275 w 588"/>
                <a:gd name="T35" fmla="*/ 0 h 346"/>
                <a:gd name="T36" fmla="*/ 422275 w 588"/>
                <a:gd name="T37" fmla="*/ 123825 h 346"/>
                <a:gd name="T38" fmla="*/ 0 w 588"/>
                <a:gd name="T39" fmla="*/ 123825 h 346"/>
                <a:gd name="T40" fmla="*/ 19050 w 588"/>
                <a:gd name="T41" fmla="*/ 165100 h 346"/>
                <a:gd name="T42" fmla="*/ 73025 w 588"/>
                <a:gd name="T43" fmla="*/ 187325 h 346"/>
                <a:gd name="T44" fmla="*/ 73025 w 588"/>
                <a:gd name="T45" fmla="*/ 222250 h 346"/>
                <a:gd name="T46" fmla="*/ 203200 w 588"/>
                <a:gd name="T47" fmla="*/ 266700 h 346"/>
                <a:gd name="T48" fmla="*/ 311150 w 588"/>
                <a:gd name="T49" fmla="*/ 390525 h 346"/>
                <a:gd name="T50" fmla="*/ 311150 w 588"/>
                <a:gd name="T51" fmla="*/ 412750 h 346"/>
                <a:gd name="T52" fmla="*/ 352425 w 588"/>
                <a:gd name="T53" fmla="*/ 412750 h 346"/>
                <a:gd name="T54" fmla="*/ 311150 w 588"/>
                <a:gd name="T55" fmla="*/ 447675 h 346"/>
                <a:gd name="T56" fmla="*/ 311150 w 588"/>
                <a:gd name="T57" fmla="*/ 469900 h 346"/>
                <a:gd name="T58" fmla="*/ 352425 w 588"/>
                <a:gd name="T59" fmla="*/ 469900 h 346"/>
                <a:gd name="T60" fmla="*/ 330200 w 588"/>
                <a:gd name="T61" fmla="*/ 492125 h 346"/>
                <a:gd name="T62" fmla="*/ 352425 w 588"/>
                <a:gd name="T63" fmla="*/ 511175 h 346"/>
                <a:gd name="T64" fmla="*/ 330200 w 588"/>
                <a:gd name="T65" fmla="*/ 533400 h 346"/>
                <a:gd name="T66" fmla="*/ 384175 w 588"/>
                <a:gd name="T67" fmla="*/ 549275 h 346"/>
                <a:gd name="T68" fmla="*/ 933450 w 588"/>
                <a:gd name="T69" fmla="*/ 431800 h 346"/>
                <a:gd name="T70" fmla="*/ 901700 w 588"/>
                <a:gd name="T71" fmla="*/ 412750 h 3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8"/>
                <a:gd name="T109" fmla="*/ 0 h 346"/>
                <a:gd name="T110" fmla="*/ 588 w 588"/>
                <a:gd name="T111" fmla="*/ 346 h 3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8" h="346">
                  <a:moveTo>
                    <a:pt x="568" y="260"/>
                  </a:moveTo>
                  <a:lnTo>
                    <a:pt x="568" y="272"/>
                  </a:lnTo>
                  <a:lnTo>
                    <a:pt x="544" y="246"/>
                  </a:lnTo>
                  <a:lnTo>
                    <a:pt x="532" y="260"/>
                  </a:lnTo>
                  <a:lnTo>
                    <a:pt x="532" y="218"/>
                  </a:lnTo>
                  <a:lnTo>
                    <a:pt x="520" y="218"/>
                  </a:lnTo>
                  <a:lnTo>
                    <a:pt x="500" y="196"/>
                  </a:lnTo>
                  <a:lnTo>
                    <a:pt x="508" y="182"/>
                  </a:lnTo>
                  <a:lnTo>
                    <a:pt x="450" y="140"/>
                  </a:lnTo>
                  <a:lnTo>
                    <a:pt x="474" y="140"/>
                  </a:lnTo>
                  <a:lnTo>
                    <a:pt x="462" y="140"/>
                  </a:lnTo>
                  <a:lnTo>
                    <a:pt x="462" y="118"/>
                  </a:lnTo>
                  <a:lnTo>
                    <a:pt x="474" y="90"/>
                  </a:lnTo>
                  <a:lnTo>
                    <a:pt x="450" y="78"/>
                  </a:lnTo>
                  <a:lnTo>
                    <a:pt x="474" y="42"/>
                  </a:lnTo>
                  <a:lnTo>
                    <a:pt x="488" y="42"/>
                  </a:lnTo>
                  <a:lnTo>
                    <a:pt x="462" y="0"/>
                  </a:lnTo>
                  <a:lnTo>
                    <a:pt x="266" y="0"/>
                  </a:lnTo>
                  <a:lnTo>
                    <a:pt x="266" y="78"/>
                  </a:lnTo>
                  <a:lnTo>
                    <a:pt x="0" y="78"/>
                  </a:lnTo>
                  <a:lnTo>
                    <a:pt x="12" y="104"/>
                  </a:lnTo>
                  <a:lnTo>
                    <a:pt x="46" y="118"/>
                  </a:lnTo>
                  <a:lnTo>
                    <a:pt x="46" y="140"/>
                  </a:lnTo>
                  <a:lnTo>
                    <a:pt x="128" y="168"/>
                  </a:lnTo>
                  <a:lnTo>
                    <a:pt x="196" y="246"/>
                  </a:lnTo>
                  <a:lnTo>
                    <a:pt x="196" y="260"/>
                  </a:lnTo>
                  <a:lnTo>
                    <a:pt x="222" y="260"/>
                  </a:lnTo>
                  <a:lnTo>
                    <a:pt x="196" y="282"/>
                  </a:lnTo>
                  <a:lnTo>
                    <a:pt x="196" y="296"/>
                  </a:lnTo>
                  <a:lnTo>
                    <a:pt x="222" y="296"/>
                  </a:lnTo>
                  <a:lnTo>
                    <a:pt x="208" y="310"/>
                  </a:lnTo>
                  <a:lnTo>
                    <a:pt x="222" y="322"/>
                  </a:lnTo>
                  <a:lnTo>
                    <a:pt x="208" y="336"/>
                  </a:lnTo>
                  <a:lnTo>
                    <a:pt x="242" y="346"/>
                  </a:lnTo>
                  <a:lnTo>
                    <a:pt x="588" y="272"/>
                  </a:lnTo>
                  <a:lnTo>
                    <a:pt x="568" y="26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8" name="Freeform 27"/>
            <p:cNvSpPr>
              <a:spLocks/>
            </p:cNvSpPr>
            <p:nvPr/>
          </p:nvSpPr>
          <p:spPr bwMode="auto">
            <a:xfrm>
              <a:off x="3665799" y="5092443"/>
              <a:ext cx="947658" cy="552465"/>
            </a:xfrm>
            <a:custGeom>
              <a:avLst/>
              <a:gdLst>
                <a:gd name="T0" fmla="*/ 130175 w 590"/>
                <a:gd name="T1" fmla="*/ 511175 h 334"/>
                <a:gd name="T2" fmla="*/ 161925 w 590"/>
                <a:gd name="T3" fmla="*/ 447675 h 334"/>
                <a:gd name="T4" fmla="*/ 184150 w 590"/>
                <a:gd name="T5" fmla="*/ 466725 h 334"/>
                <a:gd name="T6" fmla="*/ 200025 w 590"/>
                <a:gd name="T7" fmla="*/ 466725 h 334"/>
                <a:gd name="T8" fmla="*/ 184150 w 590"/>
                <a:gd name="T9" fmla="*/ 409575 h 334"/>
                <a:gd name="T10" fmla="*/ 111125 w 590"/>
                <a:gd name="T11" fmla="*/ 409575 h 334"/>
                <a:gd name="T12" fmla="*/ 69850 w 590"/>
                <a:gd name="T13" fmla="*/ 422275 h 334"/>
                <a:gd name="T14" fmla="*/ 19050 w 590"/>
                <a:gd name="T15" fmla="*/ 409575 h 334"/>
                <a:gd name="T16" fmla="*/ 0 w 590"/>
                <a:gd name="T17" fmla="*/ 200025 h 334"/>
                <a:gd name="T18" fmla="*/ 38100 w 590"/>
                <a:gd name="T19" fmla="*/ 120650 h 334"/>
                <a:gd name="T20" fmla="*/ 38100 w 590"/>
                <a:gd name="T21" fmla="*/ 76200 h 334"/>
                <a:gd name="T22" fmla="*/ 111125 w 590"/>
                <a:gd name="T23" fmla="*/ 76200 h 334"/>
                <a:gd name="T24" fmla="*/ 111125 w 590"/>
                <a:gd name="T25" fmla="*/ 98425 h 334"/>
                <a:gd name="T26" fmla="*/ 142875 w 590"/>
                <a:gd name="T27" fmla="*/ 76200 h 334"/>
                <a:gd name="T28" fmla="*/ 222250 w 590"/>
                <a:gd name="T29" fmla="*/ 120650 h 334"/>
                <a:gd name="T30" fmla="*/ 273050 w 590"/>
                <a:gd name="T31" fmla="*/ 41275 h 334"/>
                <a:gd name="T32" fmla="*/ 311150 w 590"/>
                <a:gd name="T33" fmla="*/ 0 h 334"/>
                <a:gd name="T34" fmla="*/ 403225 w 590"/>
                <a:gd name="T35" fmla="*/ 19050 h 334"/>
                <a:gd name="T36" fmla="*/ 460375 w 590"/>
                <a:gd name="T37" fmla="*/ 76200 h 334"/>
                <a:gd name="T38" fmla="*/ 473075 w 590"/>
                <a:gd name="T39" fmla="*/ 120650 h 334"/>
                <a:gd name="T40" fmla="*/ 584200 w 590"/>
                <a:gd name="T41" fmla="*/ 120650 h 334"/>
                <a:gd name="T42" fmla="*/ 625475 w 590"/>
                <a:gd name="T43" fmla="*/ 98425 h 334"/>
                <a:gd name="T44" fmla="*/ 774700 w 590"/>
                <a:gd name="T45" fmla="*/ 98425 h 334"/>
                <a:gd name="T46" fmla="*/ 882650 w 590"/>
                <a:gd name="T47" fmla="*/ 98425 h 334"/>
                <a:gd name="T48" fmla="*/ 917575 w 590"/>
                <a:gd name="T49" fmla="*/ 120650 h 334"/>
                <a:gd name="T50" fmla="*/ 936625 w 590"/>
                <a:gd name="T51" fmla="*/ 120650 h 334"/>
                <a:gd name="T52" fmla="*/ 936625 w 590"/>
                <a:gd name="T53" fmla="*/ 142875 h 334"/>
                <a:gd name="T54" fmla="*/ 917575 w 590"/>
                <a:gd name="T55" fmla="*/ 165100 h 334"/>
                <a:gd name="T56" fmla="*/ 904875 w 590"/>
                <a:gd name="T57" fmla="*/ 165100 h 334"/>
                <a:gd name="T58" fmla="*/ 904875 w 590"/>
                <a:gd name="T59" fmla="*/ 200025 h 334"/>
                <a:gd name="T60" fmla="*/ 625475 w 590"/>
                <a:gd name="T61" fmla="*/ 244475 h 334"/>
                <a:gd name="T62" fmla="*/ 441325 w 590"/>
                <a:gd name="T63" fmla="*/ 244475 h 334"/>
                <a:gd name="T64" fmla="*/ 330200 w 590"/>
                <a:gd name="T65" fmla="*/ 387350 h 334"/>
                <a:gd name="T66" fmla="*/ 161925 w 590"/>
                <a:gd name="T67" fmla="*/ 530225 h 334"/>
                <a:gd name="T68" fmla="*/ 130175 w 590"/>
                <a:gd name="T69" fmla="*/ 511175 h 3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0"/>
                <a:gd name="T106" fmla="*/ 0 h 334"/>
                <a:gd name="T107" fmla="*/ 590 w 590"/>
                <a:gd name="T108" fmla="*/ 334 h 3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0" h="334">
                  <a:moveTo>
                    <a:pt x="82" y="322"/>
                  </a:moveTo>
                  <a:lnTo>
                    <a:pt x="102" y="282"/>
                  </a:lnTo>
                  <a:lnTo>
                    <a:pt x="116" y="294"/>
                  </a:lnTo>
                  <a:lnTo>
                    <a:pt x="126" y="294"/>
                  </a:lnTo>
                  <a:lnTo>
                    <a:pt x="116" y="258"/>
                  </a:lnTo>
                  <a:lnTo>
                    <a:pt x="70" y="258"/>
                  </a:lnTo>
                  <a:lnTo>
                    <a:pt x="44" y="266"/>
                  </a:lnTo>
                  <a:lnTo>
                    <a:pt x="12" y="258"/>
                  </a:lnTo>
                  <a:lnTo>
                    <a:pt x="0" y="126"/>
                  </a:lnTo>
                  <a:lnTo>
                    <a:pt x="24" y="76"/>
                  </a:lnTo>
                  <a:lnTo>
                    <a:pt x="24" y="48"/>
                  </a:lnTo>
                  <a:lnTo>
                    <a:pt x="70" y="48"/>
                  </a:lnTo>
                  <a:lnTo>
                    <a:pt x="70" y="62"/>
                  </a:lnTo>
                  <a:lnTo>
                    <a:pt x="90" y="48"/>
                  </a:lnTo>
                  <a:lnTo>
                    <a:pt x="140" y="76"/>
                  </a:lnTo>
                  <a:lnTo>
                    <a:pt x="172" y="26"/>
                  </a:lnTo>
                  <a:lnTo>
                    <a:pt x="196" y="0"/>
                  </a:lnTo>
                  <a:lnTo>
                    <a:pt x="254" y="12"/>
                  </a:lnTo>
                  <a:lnTo>
                    <a:pt x="290" y="48"/>
                  </a:lnTo>
                  <a:lnTo>
                    <a:pt x="298" y="76"/>
                  </a:lnTo>
                  <a:lnTo>
                    <a:pt x="368" y="76"/>
                  </a:lnTo>
                  <a:lnTo>
                    <a:pt x="394" y="62"/>
                  </a:lnTo>
                  <a:lnTo>
                    <a:pt x="488" y="62"/>
                  </a:lnTo>
                  <a:lnTo>
                    <a:pt x="556" y="62"/>
                  </a:lnTo>
                  <a:lnTo>
                    <a:pt x="578" y="76"/>
                  </a:lnTo>
                  <a:lnTo>
                    <a:pt x="590" y="76"/>
                  </a:lnTo>
                  <a:lnTo>
                    <a:pt x="590" y="90"/>
                  </a:lnTo>
                  <a:lnTo>
                    <a:pt x="578" y="104"/>
                  </a:lnTo>
                  <a:lnTo>
                    <a:pt x="570" y="104"/>
                  </a:lnTo>
                  <a:lnTo>
                    <a:pt x="570" y="126"/>
                  </a:lnTo>
                  <a:lnTo>
                    <a:pt x="394" y="154"/>
                  </a:lnTo>
                  <a:lnTo>
                    <a:pt x="278" y="154"/>
                  </a:lnTo>
                  <a:lnTo>
                    <a:pt x="208" y="244"/>
                  </a:lnTo>
                  <a:lnTo>
                    <a:pt x="102" y="334"/>
                  </a:lnTo>
                  <a:lnTo>
                    <a:pt x="82" y="32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29" name="Freeform 28"/>
            <p:cNvSpPr>
              <a:spLocks/>
            </p:cNvSpPr>
            <p:nvPr/>
          </p:nvSpPr>
          <p:spPr bwMode="auto">
            <a:xfrm>
              <a:off x="4022376" y="4579676"/>
              <a:ext cx="832011" cy="661635"/>
            </a:xfrm>
            <a:custGeom>
              <a:avLst/>
              <a:gdLst>
                <a:gd name="T0" fmla="*/ 752475 w 518"/>
                <a:gd name="T1" fmla="*/ 447675 h 400"/>
                <a:gd name="T2" fmla="*/ 752475 w 518"/>
                <a:gd name="T3" fmla="*/ 533400 h 400"/>
                <a:gd name="T4" fmla="*/ 733425 w 518"/>
                <a:gd name="T5" fmla="*/ 533400 h 400"/>
                <a:gd name="T6" fmla="*/ 733425 w 518"/>
                <a:gd name="T7" fmla="*/ 568325 h 400"/>
                <a:gd name="T8" fmla="*/ 584200 w 518"/>
                <a:gd name="T9" fmla="*/ 635000 h 400"/>
                <a:gd name="T10" fmla="*/ 584200 w 518"/>
                <a:gd name="T11" fmla="*/ 612775 h 400"/>
                <a:gd name="T12" fmla="*/ 565150 w 518"/>
                <a:gd name="T13" fmla="*/ 612775 h 400"/>
                <a:gd name="T14" fmla="*/ 530225 w 518"/>
                <a:gd name="T15" fmla="*/ 593725 h 400"/>
                <a:gd name="T16" fmla="*/ 422275 w 518"/>
                <a:gd name="T17" fmla="*/ 593725 h 400"/>
                <a:gd name="T18" fmla="*/ 381000 w 518"/>
                <a:gd name="T19" fmla="*/ 533400 h 400"/>
                <a:gd name="T20" fmla="*/ 273050 w 518"/>
                <a:gd name="T21" fmla="*/ 511175 h 400"/>
                <a:gd name="T22" fmla="*/ 292100 w 518"/>
                <a:gd name="T23" fmla="*/ 434975 h 400"/>
                <a:gd name="T24" fmla="*/ 273050 w 518"/>
                <a:gd name="T25" fmla="*/ 412750 h 400"/>
                <a:gd name="T26" fmla="*/ 273050 w 518"/>
                <a:gd name="T27" fmla="*/ 346075 h 400"/>
                <a:gd name="T28" fmla="*/ 142875 w 518"/>
                <a:gd name="T29" fmla="*/ 323850 h 400"/>
                <a:gd name="T30" fmla="*/ 88900 w 518"/>
                <a:gd name="T31" fmla="*/ 247650 h 400"/>
                <a:gd name="T32" fmla="*/ 88900 w 518"/>
                <a:gd name="T33" fmla="*/ 187325 h 400"/>
                <a:gd name="T34" fmla="*/ 69850 w 518"/>
                <a:gd name="T35" fmla="*/ 165100 h 400"/>
                <a:gd name="T36" fmla="*/ 88900 w 518"/>
                <a:gd name="T37" fmla="*/ 123825 h 400"/>
                <a:gd name="T38" fmla="*/ 88900 w 518"/>
                <a:gd name="T39" fmla="*/ 66675 h 400"/>
                <a:gd name="T40" fmla="*/ 0 w 518"/>
                <a:gd name="T41" fmla="*/ 0 h 400"/>
                <a:gd name="T42" fmla="*/ 142875 w 518"/>
                <a:gd name="T43" fmla="*/ 0 h 400"/>
                <a:gd name="T44" fmla="*/ 273050 w 518"/>
                <a:gd name="T45" fmla="*/ 0 h 400"/>
                <a:gd name="T46" fmla="*/ 342900 w 518"/>
                <a:gd name="T47" fmla="*/ 79375 h 400"/>
                <a:gd name="T48" fmla="*/ 381000 w 518"/>
                <a:gd name="T49" fmla="*/ 123825 h 400"/>
                <a:gd name="T50" fmla="*/ 473075 w 518"/>
                <a:gd name="T51" fmla="*/ 200025 h 400"/>
                <a:gd name="T52" fmla="*/ 473075 w 518"/>
                <a:gd name="T53" fmla="*/ 222250 h 400"/>
                <a:gd name="T54" fmla="*/ 673100 w 518"/>
                <a:gd name="T55" fmla="*/ 222250 h 400"/>
                <a:gd name="T56" fmla="*/ 822325 w 518"/>
                <a:gd name="T57" fmla="*/ 222250 h 400"/>
                <a:gd name="T58" fmla="*/ 752475 w 518"/>
                <a:gd name="T59" fmla="*/ 447675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8"/>
                <a:gd name="T91" fmla="*/ 0 h 400"/>
                <a:gd name="T92" fmla="*/ 518 w 518"/>
                <a:gd name="T93" fmla="*/ 400 h 4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8" h="400">
                  <a:moveTo>
                    <a:pt x="474" y="282"/>
                  </a:moveTo>
                  <a:lnTo>
                    <a:pt x="474" y="336"/>
                  </a:lnTo>
                  <a:lnTo>
                    <a:pt x="462" y="336"/>
                  </a:lnTo>
                  <a:lnTo>
                    <a:pt x="462" y="358"/>
                  </a:lnTo>
                  <a:lnTo>
                    <a:pt x="368" y="400"/>
                  </a:lnTo>
                  <a:lnTo>
                    <a:pt x="368" y="386"/>
                  </a:lnTo>
                  <a:lnTo>
                    <a:pt x="356" y="386"/>
                  </a:lnTo>
                  <a:lnTo>
                    <a:pt x="334" y="374"/>
                  </a:lnTo>
                  <a:lnTo>
                    <a:pt x="266" y="374"/>
                  </a:lnTo>
                  <a:lnTo>
                    <a:pt x="240" y="336"/>
                  </a:lnTo>
                  <a:lnTo>
                    <a:pt x="172" y="322"/>
                  </a:lnTo>
                  <a:lnTo>
                    <a:pt x="184" y="274"/>
                  </a:lnTo>
                  <a:lnTo>
                    <a:pt x="172" y="260"/>
                  </a:lnTo>
                  <a:lnTo>
                    <a:pt x="172" y="218"/>
                  </a:lnTo>
                  <a:lnTo>
                    <a:pt x="90" y="204"/>
                  </a:lnTo>
                  <a:lnTo>
                    <a:pt x="56" y="156"/>
                  </a:lnTo>
                  <a:lnTo>
                    <a:pt x="56" y="118"/>
                  </a:lnTo>
                  <a:lnTo>
                    <a:pt x="44" y="104"/>
                  </a:lnTo>
                  <a:lnTo>
                    <a:pt x="56" y="78"/>
                  </a:lnTo>
                  <a:lnTo>
                    <a:pt x="56" y="42"/>
                  </a:lnTo>
                  <a:lnTo>
                    <a:pt x="0" y="0"/>
                  </a:lnTo>
                  <a:lnTo>
                    <a:pt x="90" y="0"/>
                  </a:lnTo>
                  <a:lnTo>
                    <a:pt x="172" y="0"/>
                  </a:lnTo>
                  <a:lnTo>
                    <a:pt x="216" y="50"/>
                  </a:lnTo>
                  <a:lnTo>
                    <a:pt x="240" y="78"/>
                  </a:lnTo>
                  <a:lnTo>
                    <a:pt x="298" y="126"/>
                  </a:lnTo>
                  <a:lnTo>
                    <a:pt x="298" y="140"/>
                  </a:lnTo>
                  <a:lnTo>
                    <a:pt x="424" y="140"/>
                  </a:lnTo>
                  <a:lnTo>
                    <a:pt x="518" y="140"/>
                  </a:lnTo>
                  <a:lnTo>
                    <a:pt x="474" y="28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30" name="Freeform 29"/>
            <p:cNvSpPr>
              <a:spLocks/>
            </p:cNvSpPr>
            <p:nvPr/>
          </p:nvSpPr>
          <p:spPr bwMode="auto">
            <a:xfrm>
              <a:off x="2644257" y="1731338"/>
              <a:ext cx="613568" cy="509459"/>
            </a:xfrm>
            <a:custGeom>
              <a:avLst/>
              <a:gdLst>
                <a:gd name="T0" fmla="*/ 19050 w 382"/>
                <a:gd name="T1" fmla="*/ 409575 h 308"/>
                <a:gd name="T2" fmla="*/ 57150 w 382"/>
                <a:gd name="T3" fmla="*/ 365125 h 308"/>
                <a:gd name="T4" fmla="*/ 57150 w 382"/>
                <a:gd name="T5" fmla="*/ 63500 h 308"/>
                <a:gd name="T6" fmla="*/ 238125 w 382"/>
                <a:gd name="T7" fmla="*/ 63500 h 308"/>
                <a:gd name="T8" fmla="*/ 238125 w 382"/>
                <a:gd name="T9" fmla="*/ 0 h 308"/>
                <a:gd name="T10" fmla="*/ 498475 w 382"/>
                <a:gd name="T11" fmla="*/ 0 h 308"/>
                <a:gd name="T12" fmla="*/ 498475 w 382"/>
                <a:gd name="T13" fmla="*/ 120650 h 308"/>
                <a:gd name="T14" fmla="*/ 606425 w 382"/>
                <a:gd name="T15" fmla="*/ 244475 h 308"/>
                <a:gd name="T16" fmla="*/ 606425 w 382"/>
                <a:gd name="T17" fmla="*/ 307975 h 308"/>
                <a:gd name="T18" fmla="*/ 606425 w 382"/>
                <a:gd name="T19" fmla="*/ 488950 h 308"/>
                <a:gd name="T20" fmla="*/ 0 w 382"/>
                <a:gd name="T21" fmla="*/ 488950 h 308"/>
                <a:gd name="T22" fmla="*/ 19050 w 382"/>
                <a:gd name="T23" fmla="*/ 40957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2"/>
                <a:gd name="T37" fmla="*/ 0 h 308"/>
                <a:gd name="T38" fmla="*/ 382 w 382"/>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2" h="308">
                  <a:moveTo>
                    <a:pt x="12" y="258"/>
                  </a:moveTo>
                  <a:lnTo>
                    <a:pt x="36" y="230"/>
                  </a:lnTo>
                  <a:lnTo>
                    <a:pt x="36" y="40"/>
                  </a:lnTo>
                  <a:lnTo>
                    <a:pt x="150" y="40"/>
                  </a:lnTo>
                  <a:lnTo>
                    <a:pt x="150" y="0"/>
                  </a:lnTo>
                  <a:lnTo>
                    <a:pt x="314" y="0"/>
                  </a:lnTo>
                  <a:lnTo>
                    <a:pt x="314" y="76"/>
                  </a:lnTo>
                  <a:lnTo>
                    <a:pt x="382" y="154"/>
                  </a:lnTo>
                  <a:lnTo>
                    <a:pt x="382" y="194"/>
                  </a:lnTo>
                  <a:lnTo>
                    <a:pt x="382" y="308"/>
                  </a:lnTo>
                  <a:lnTo>
                    <a:pt x="0" y="308"/>
                  </a:lnTo>
                  <a:lnTo>
                    <a:pt x="12" y="258"/>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31" name="Freeform 30"/>
            <p:cNvSpPr>
              <a:spLocks/>
            </p:cNvSpPr>
            <p:nvPr/>
          </p:nvSpPr>
          <p:spPr bwMode="auto">
            <a:xfrm>
              <a:off x="6026913" y="6392556"/>
              <a:ext cx="57823" cy="59547"/>
            </a:xfrm>
            <a:custGeom>
              <a:avLst/>
              <a:gdLst>
                <a:gd name="T0" fmla="*/ 57150 w 36"/>
                <a:gd name="T1" fmla="*/ 0 h 36"/>
                <a:gd name="T2" fmla="*/ 19050 w 36"/>
                <a:gd name="T3" fmla="*/ 34925 h 36"/>
                <a:gd name="T4" fmla="*/ 38100 w 36"/>
                <a:gd name="T5" fmla="*/ 34925 h 36"/>
                <a:gd name="T6" fmla="*/ 0 w 36"/>
                <a:gd name="T7" fmla="*/ 57150 h 36"/>
                <a:gd name="T8" fmla="*/ 19050 w 36"/>
                <a:gd name="T9" fmla="*/ 0 h 36"/>
                <a:gd name="T10" fmla="*/ 57150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36" y="0"/>
                  </a:moveTo>
                  <a:lnTo>
                    <a:pt x="12" y="22"/>
                  </a:lnTo>
                  <a:lnTo>
                    <a:pt x="24" y="22"/>
                  </a:lnTo>
                  <a:lnTo>
                    <a:pt x="0" y="36"/>
                  </a:lnTo>
                  <a:lnTo>
                    <a:pt x="12" y="0"/>
                  </a:lnTo>
                  <a:lnTo>
                    <a:pt x="36" y="0"/>
                  </a:lnTo>
                  <a:close/>
                </a:path>
              </a:pathLst>
            </a:custGeom>
            <a:solidFill>
              <a:srgbClr val="F79646">
                <a:lumMod val="60000"/>
                <a:lumOff val="40000"/>
              </a:srgbClr>
            </a:solidFill>
            <a:ln w="3175">
              <a:solidFill>
                <a:srgbClr val="000000"/>
              </a:solidFill>
              <a:round/>
              <a:headEnd/>
              <a:tailEnd/>
            </a:ln>
          </p:spPr>
          <p:txBody>
            <a:bodyPr/>
            <a:lstStyle/>
            <a:p>
              <a:pPr>
                <a:defRPr/>
              </a:pPr>
              <a:endParaRPr lang="en-US" kern="0" dirty="0">
                <a:solidFill>
                  <a:prstClr val="white"/>
                </a:solidFill>
                <a:latin typeface="Calibri"/>
              </a:endParaRPr>
            </a:p>
          </p:txBody>
        </p:sp>
        <p:sp>
          <p:nvSpPr>
            <p:cNvPr id="32" name="Freeform 31"/>
            <p:cNvSpPr>
              <a:spLocks/>
            </p:cNvSpPr>
            <p:nvPr/>
          </p:nvSpPr>
          <p:spPr bwMode="auto">
            <a:xfrm>
              <a:off x="5994789" y="5962493"/>
              <a:ext cx="109222" cy="66163"/>
            </a:xfrm>
            <a:custGeom>
              <a:avLst/>
              <a:gdLst>
                <a:gd name="T0" fmla="*/ 0 w 68"/>
                <a:gd name="T1" fmla="*/ 0 h 40"/>
                <a:gd name="T2" fmla="*/ 50800 w 68"/>
                <a:gd name="T3" fmla="*/ 0 h 40"/>
                <a:gd name="T4" fmla="*/ 107950 w 68"/>
                <a:gd name="T5" fmla="*/ 63500 h 40"/>
                <a:gd name="T6" fmla="*/ 88900 w 68"/>
                <a:gd name="T7" fmla="*/ 63500 h 40"/>
                <a:gd name="T8" fmla="*/ 69850 w 68"/>
                <a:gd name="T9" fmla="*/ 22225 h 40"/>
                <a:gd name="T10" fmla="*/ 69850 w 68"/>
                <a:gd name="T11" fmla="*/ 63500 h 40"/>
                <a:gd name="T12" fmla="*/ 31750 w 68"/>
                <a:gd name="T13" fmla="*/ 22225 h 40"/>
                <a:gd name="T14" fmla="*/ 50800 w 68"/>
                <a:gd name="T15" fmla="*/ 63500 h 40"/>
                <a:gd name="T16" fmla="*/ 31750 w 68"/>
                <a:gd name="T17" fmla="*/ 63500 h 40"/>
                <a:gd name="T18" fmla="*/ 0 w 68"/>
                <a:gd name="T19" fmla="*/ 22225 h 40"/>
                <a:gd name="T20" fmla="*/ 0 w 68"/>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40"/>
                <a:gd name="T35" fmla="*/ 68 w 6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40">
                  <a:moveTo>
                    <a:pt x="0" y="0"/>
                  </a:moveTo>
                  <a:lnTo>
                    <a:pt x="32" y="0"/>
                  </a:lnTo>
                  <a:lnTo>
                    <a:pt x="68" y="40"/>
                  </a:lnTo>
                  <a:lnTo>
                    <a:pt x="56" y="40"/>
                  </a:lnTo>
                  <a:lnTo>
                    <a:pt x="44" y="14"/>
                  </a:lnTo>
                  <a:lnTo>
                    <a:pt x="44" y="40"/>
                  </a:lnTo>
                  <a:lnTo>
                    <a:pt x="20" y="14"/>
                  </a:lnTo>
                  <a:lnTo>
                    <a:pt x="32" y="40"/>
                  </a:lnTo>
                  <a:lnTo>
                    <a:pt x="20" y="40"/>
                  </a:lnTo>
                  <a:lnTo>
                    <a:pt x="0" y="14"/>
                  </a:lnTo>
                  <a:lnTo>
                    <a:pt x="0" y="0"/>
                  </a:lnTo>
                  <a:close/>
                </a:path>
              </a:pathLst>
            </a:custGeom>
            <a:solidFill>
              <a:srgbClr val="F79646">
                <a:lumMod val="60000"/>
                <a:lumOff val="40000"/>
              </a:srgbClr>
            </a:solidFill>
            <a:ln w="3175">
              <a:solidFill>
                <a:srgbClr val="000000"/>
              </a:solidFill>
              <a:round/>
              <a:headEnd/>
              <a:tailEnd/>
            </a:ln>
          </p:spPr>
          <p:txBody>
            <a:bodyPr/>
            <a:lstStyle/>
            <a:p>
              <a:pPr>
                <a:defRPr/>
              </a:pPr>
              <a:endParaRPr lang="en-US" kern="0" dirty="0">
                <a:solidFill>
                  <a:prstClr val="white"/>
                </a:solidFill>
                <a:latin typeface="Calibri"/>
              </a:endParaRPr>
            </a:p>
          </p:txBody>
        </p:sp>
        <p:sp>
          <p:nvSpPr>
            <p:cNvPr id="33" name="Freeform 32"/>
            <p:cNvSpPr>
              <a:spLocks/>
            </p:cNvSpPr>
            <p:nvPr/>
          </p:nvSpPr>
          <p:spPr bwMode="auto">
            <a:xfrm>
              <a:off x="5789195" y="5218154"/>
              <a:ext cx="346939" cy="810503"/>
            </a:xfrm>
            <a:custGeom>
              <a:avLst/>
              <a:gdLst>
                <a:gd name="T0" fmla="*/ 330200 w 216"/>
                <a:gd name="T1" fmla="*/ 669925 h 490"/>
                <a:gd name="T2" fmla="*/ 311150 w 216"/>
                <a:gd name="T3" fmla="*/ 669925 h 490"/>
                <a:gd name="T4" fmla="*/ 330200 w 216"/>
                <a:gd name="T5" fmla="*/ 657225 h 490"/>
                <a:gd name="T6" fmla="*/ 292100 w 216"/>
                <a:gd name="T7" fmla="*/ 669925 h 490"/>
                <a:gd name="T8" fmla="*/ 330200 w 216"/>
                <a:gd name="T9" fmla="*/ 692150 h 490"/>
                <a:gd name="T10" fmla="*/ 330200 w 216"/>
                <a:gd name="T11" fmla="*/ 714375 h 490"/>
                <a:gd name="T12" fmla="*/ 342900 w 216"/>
                <a:gd name="T13" fmla="*/ 777875 h 490"/>
                <a:gd name="T14" fmla="*/ 254000 w 216"/>
                <a:gd name="T15" fmla="*/ 714375 h 490"/>
                <a:gd name="T16" fmla="*/ 254000 w 216"/>
                <a:gd name="T17" fmla="*/ 692150 h 490"/>
                <a:gd name="T18" fmla="*/ 219075 w 216"/>
                <a:gd name="T19" fmla="*/ 692150 h 490"/>
                <a:gd name="T20" fmla="*/ 200025 w 216"/>
                <a:gd name="T21" fmla="*/ 669925 h 490"/>
                <a:gd name="T22" fmla="*/ 219075 w 216"/>
                <a:gd name="T23" fmla="*/ 657225 h 490"/>
                <a:gd name="T24" fmla="*/ 180975 w 216"/>
                <a:gd name="T25" fmla="*/ 657225 h 490"/>
                <a:gd name="T26" fmla="*/ 180975 w 216"/>
                <a:gd name="T27" fmla="*/ 669925 h 490"/>
                <a:gd name="T28" fmla="*/ 200025 w 216"/>
                <a:gd name="T29" fmla="*/ 692150 h 490"/>
                <a:gd name="T30" fmla="*/ 180975 w 216"/>
                <a:gd name="T31" fmla="*/ 692150 h 490"/>
                <a:gd name="T32" fmla="*/ 142875 w 216"/>
                <a:gd name="T33" fmla="*/ 657225 h 490"/>
                <a:gd name="T34" fmla="*/ 180975 w 216"/>
                <a:gd name="T35" fmla="*/ 612775 h 490"/>
                <a:gd name="T36" fmla="*/ 200025 w 216"/>
                <a:gd name="T37" fmla="*/ 511175 h 490"/>
                <a:gd name="T38" fmla="*/ 180975 w 216"/>
                <a:gd name="T39" fmla="*/ 593725 h 490"/>
                <a:gd name="T40" fmla="*/ 161925 w 216"/>
                <a:gd name="T41" fmla="*/ 612775 h 490"/>
                <a:gd name="T42" fmla="*/ 180975 w 216"/>
                <a:gd name="T43" fmla="*/ 488950 h 490"/>
                <a:gd name="T44" fmla="*/ 142875 w 216"/>
                <a:gd name="T45" fmla="*/ 488950 h 490"/>
                <a:gd name="T46" fmla="*/ 111125 w 216"/>
                <a:gd name="T47" fmla="*/ 447675 h 490"/>
                <a:gd name="T48" fmla="*/ 200025 w 216"/>
                <a:gd name="T49" fmla="*/ 390525 h 490"/>
                <a:gd name="T50" fmla="*/ 161925 w 216"/>
                <a:gd name="T51" fmla="*/ 409575 h 490"/>
                <a:gd name="T52" fmla="*/ 142875 w 216"/>
                <a:gd name="T53" fmla="*/ 288925 h 490"/>
                <a:gd name="T54" fmla="*/ 88900 w 216"/>
                <a:gd name="T55" fmla="*/ 244475 h 490"/>
                <a:gd name="T56" fmla="*/ 69850 w 216"/>
                <a:gd name="T57" fmla="*/ 244475 h 490"/>
                <a:gd name="T58" fmla="*/ 0 w 216"/>
                <a:gd name="T59" fmla="*/ 165100 h 490"/>
                <a:gd name="T60" fmla="*/ 0 w 216"/>
                <a:gd name="T61" fmla="*/ 0 h 490"/>
                <a:gd name="T62" fmla="*/ 180975 w 216"/>
                <a:gd name="T63" fmla="*/ 41275 h 490"/>
                <a:gd name="T64" fmla="*/ 180975 w 216"/>
                <a:gd name="T65" fmla="*/ 165100 h 490"/>
                <a:gd name="T66" fmla="*/ 254000 w 216"/>
                <a:gd name="T67" fmla="*/ 165100 h 490"/>
                <a:gd name="T68" fmla="*/ 273050 w 216"/>
                <a:gd name="T69" fmla="*/ 120650 h 490"/>
                <a:gd name="T70" fmla="*/ 330200 w 216"/>
                <a:gd name="T71" fmla="*/ 200025 h 490"/>
                <a:gd name="T72" fmla="*/ 311150 w 216"/>
                <a:gd name="T73" fmla="*/ 244475 h 490"/>
                <a:gd name="T74" fmla="*/ 254000 w 216"/>
                <a:gd name="T75" fmla="*/ 288925 h 490"/>
                <a:gd name="T76" fmla="*/ 254000 w 216"/>
                <a:gd name="T77" fmla="*/ 346075 h 490"/>
                <a:gd name="T78" fmla="*/ 254000 w 216"/>
                <a:gd name="T79" fmla="*/ 368300 h 490"/>
                <a:gd name="T80" fmla="*/ 254000 w 216"/>
                <a:gd name="T81" fmla="*/ 409575 h 490"/>
                <a:gd name="T82" fmla="*/ 330200 w 216"/>
                <a:gd name="T83" fmla="*/ 488950 h 490"/>
                <a:gd name="T84" fmla="*/ 330200 w 216"/>
                <a:gd name="T85" fmla="*/ 568325 h 490"/>
                <a:gd name="T86" fmla="*/ 330200 w 216"/>
                <a:gd name="T87" fmla="*/ 669925 h 4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
                <a:gd name="T133" fmla="*/ 0 h 490"/>
                <a:gd name="T134" fmla="*/ 216 w 216"/>
                <a:gd name="T135" fmla="*/ 490 h 4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 h="490">
                  <a:moveTo>
                    <a:pt x="208" y="422"/>
                  </a:moveTo>
                  <a:lnTo>
                    <a:pt x="196" y="422"/>
                  </a:lnTo>
                  <a:lnTo>
                    <a:pt x="208" y="414"/>
                  </a:lnTo>
                  <a:lnTo>
                    <a:pt x="184" y="422"/>
                  </a:lnTo>
                  <a:lnTo>
                    <a:pt x="208" y="436"/>
                  </a:lnTo>
                  <a:lnTo>
                    <a:pt x="208" y="450"/>
                  </a:lnTo>
                  <a:lnTo>
                    <a:pt x="216" y="490"/>
                  </a:lnTo>
                  <a:lnTo>
                    <a:pt x="160" y="450"/>
                  </a:lnTo>
                  <a:lnTo>
                    <a:pt x="160" y="436"/>
                  </a:lnTo>
                  <a:lnTo>
                    <a:pt x="138" y="436"/>
                  </a:lnTo>
                  <a:lnTo>
                    <a:pt x="126" y="422"/>
                  </a:lnTo>
                  <a:lnTo>
                    <a:pt x="138" y="414"/>
                  </a:lnTo>
                  <a:lnTo>
                    <a:pt x="114" y="414"/>
                  </a:lnTo>
                  <a:lnTo>
                    <a:pt x="114" y="422"/>
                  </a:lnTo>
                  <a:lnTo>
                    <a:pt x="126" y="436"/>
                  </a:lnTo>
                  <a:lnTo>
                    <a:pt x="114" y="436"/>
                  </a:lnTo>
                  <a:lnTo>
                    <a:pt x="90" y="414"/>
                  </a:lnTo>
                  <a:lnTo>
                    <a:pt x="114" y="386"/>
                  </a:lnTo>
                  <a:lnTo>
                    <a:pt x="126" y="322"/>
                  </a:lnTo>
                  <a:lnTo>
                    <a:pt x="114" y="374"/>
                  </a:lnTo>
                  <a:lnTo>
                    <a:pt x="102" y="386"/>
                  </a:lnTo>
                  <a:lnTo>
                    <a:pt x="114" y="308"/>
                  </a:lnTo>
                  <a:lnTo>
                    <a:pt x="90" y="308"/>
                  </a:lnTo>
                  <a:lnTo>
                    <a:pt x="70" y="282"/>
                  </a:lnTo>
                  <a:lnTo>
                    <a:pt x="126" y="246"/>
                  </a:lnTo>
                  <a:lnTo>
                    <a:pt x="102" y="258"/>
                  </a:lnTo>
                  <a:lnTo>
                    <a:pt x="90" y="182"/>
                  </a:lnTo>
                  <a:lnTo>
                    <a:pt x="56" y="154"/>
                  </a:lnTo>
                  <a:lnTo>
                    <a:pt x="44" y="154"/>
                  </a:lnTo>
                  <a:lnTo>
                    <a:pt x="0" y="104"/>
                  </a:lnTo>
                  <a:lnTo>
                    <a:pt x="0" y="0"/>
                  </a:lnTo>
                  <a:lnTo>
                    <a:pt x="114" y="26"/>
                  </a:lnTo>
                  <a:lnTo>
                    <a:pt x="114" y="104"/>
                  </a:lnTo>
                  <a:lnTo>
                    <a:pt x="160" y="104"/>
                  </a:lnTo>
                  <a:lnTo>
                    <a:pt x="172" y="76"/>
                  </a:lnTo>
                  <a:lnTo>
                    <a:pt x="208" y="126"/>
                  </a:lnTo>
                  <a:lnTo>
                    <a:pt x="196" y="154"/>
                  </a:lnTo>
                  <a:lnTo>
                    <a:pt x="160" y="182"/>
                  </a:lnTo>
                  <a:lnTo>
                    <a:pt x="160" y="218"/>
                  </a:lnTo>
                  <a:lnTo>
                    <a:pt x="160" y="232"/>
                  </a:lnTo>
                  <a:lnTo>
                    <a:pt x="160" y="258"/>
                  </a:lnTo>
                  <a:lnTo>
                    <a:pt x="208" y="308"/>
                  </a:lnTo>
                  <a:lnTo>
                    <a:pt x="208" y="358"/>
                  </a:lnTo>
                  <a:lnTo>
                    <a:pt x="208" y="422"/>
                  </a:lnTo>
                  <a:close/>
                </a:path>
              </a:pathLst>
            </a:custGeom>
            <a:solidFill>
              <a:srgbClr val="F79646">
                <a:lumMod val="60000"/>
                <a:lumOff val="40000"/>
              </a:srgbClr>
            </a:solidFill>
            <a:ln w="12700">
              <a:solidFill>
                <a:srgbClr val="000000"/>
              </a:solidFill>
              <a:round/>
              <a:headEnd/>
              <a:tailEnd/>
            </a:ln>
          </p:spPr>
          <p:txBody>
            <a:bodyPr/>
            <a:lstStyle/>
            <a:p>
              <a:pPr>
                <a:defRPr/>
              </a:pPr>
              <a:endParaRPr lang="en-US" kern="0" dirty="0">
                <a:solidFill>
                  <a:prstClr val="white"/>
                </a:solidFill>
                <a:latin typeface="Calibri"/>
              </a:endParaRPr>
            </a:p>
          </p:txBody>
        </p:sp>
        <p:sp>
          <p:nvSpPr>
            <p:cNvPr id="34" name="Freeform 33"/>
            <p:cNvSpPr>
              <a:spLocks/>
            </p:cNvSpPr>
            <p:nvPr/>
          </p:nvSpPr>
          <p:spPr bwMode="auto">
            <a:xfrm>
              <a:off x="6123285" y="5962493"/>
              <a:ext cx="32124" cy="43006"/>
            </a:xfrm>
            <a:custGeom>
              <a:avLst/>
              <a:gdLst>
                <a:gd name="T0" fmla="*/ 0 w 20"/>
                <a:gd name="T1" fmla="*/ 22225 h 26"/>
                <a:gd name="T2" fmla="*/ 0 w 20"/>
                <a:gd name="T3" fmla="*/ 0 h 26"/>
                <a:gd name="T4" fmla="*/ 31750 w 20"/>
                <a:gd name="T5" fmla="*/ 22225 h 26"/>
                <a:gd name="T6" fmla="*/ 31750 w 20"/>
                <a:gd name="T7" fmla="*/ 41275 h 26"/>
                <a:gd name="T8" fmla="*/ 0 w 20"/>
                <a:gd name="T9" fmla="*/ 22225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0" y="14"/>
                  </a:moveTo>
                  <a:lnTo>
                    <a:pt x="0" y="0"/>
                  </a:lnTo>
                  <a:lnTo>
                    <a:pt x="20" y="14"/>
                  </a:lnTo>
                  <a:lnTo>
                    <a:pt x="20" y="26"/>
                  </a:lnTo>
                  <a:lnTo>
                    <a:pt x="0" y="14"/>
                  </a:lnTo>
                  <a:close/>
                </a:path>
              </a:pathLst>
            </a:custGeom>
            <a:solidFill>
              <a:srgbClr val="F79646">
                <a:lumMod val="60000"/>
                <a:lumOff val="40000"/>
              </a:srgbClr>
            </a:solidFill>
            <a:ln w="3175">
              <a:solidFill>
                <a:srgbClr val="000000"/>
              </a:solidFill>
              <a:round/>
              <a:headEnd/>
              <a:tailEnd/>
            </a:ln>
          </p:spPr>
          <p:txBody>
            <a:bodyPr/>
            <a:lstStyle/>
            <a:p>
              <a:pPr>
                <a:defRPr/>
              </a:pPr>
              <a:endParaRPr lang="en-US" kern="0" dirty="0">
                <a:solidFill>
                  <a:prstClr val="white"/>
                </a:solidFill>
                <a:latin typeface="Calibri"/>
              </a:endParaRPr>
            </a:p>
          </p:txBody>
        </p:sp>
        <p:sp>
          <p:nvSpPr>
            <p:cNvPr id="35" name="Freeform 34"/>
            <p:cNvSpPr>
              <a:spLocks/>
            </p:cNvSpPr>
            <p:nvPr/>
          </p:nvSpPr>
          <p:spPr bwMode="auto">
            <a:xfrm>
              <a:off x="2255556" y="4579676"/>
              <a:ext cx="668179" cy="638478"/>
            </a:xfrm>
            <a:custGeom>
              <a:avLst/>
              <a:gdLst>
                <a:gd name="T0" fmla="*/ 660400 w 416"/>
                <a:gd name="T1" fmla="*/ 79375 h 386"/>
                <a:gd name="T2" fmla="*/ 644525 w 416"/>
                <a:gd name="T3" fmla="*/ 123825 h 386"/>
                <a:gd name="T4" fmla="*/ 622300 w 416"/>
                <a:gd name="T5" fmla="*/ 165100 h 386"/>
                <a:gd name="T6" fmla="*/ 622300 w 416"/>
                <a:gd name="T7" fmla="*/ 200025 h 386"/>
                <a:gd name="T8" fmla="*/ 622300 w 416"/>
                <a:gd name="T9" fmla="*/ 247650 h 386"/>
                <a:gd name="T10" fmla="*/ 622300 w 416"/>
                <a:gd name="T11" fmla="*/ 323850 h 386"/>
                <a:gd name="T12" fmla="*/ 622300 w 416"/>
                <a:gd name="T13" fmla="*/ 368300 h 386"/>
                <a:gd name="T14" fmla="*/ 660400 w 416"/>
                <a:gd name="T15" fmla="*/ 390525 h 386"/>
                <a:gd name="T16" fmla="*/ 660400 w 416"/>
                <a:gd name="T17" fmla="*/ 412750 h 386"/>
                <a:gd name="T18" fmla="*/ 622300 w 416"/>
                <a:gd name="T19" fmla="*/ 431800 h 386"/>
                <a:gd name="T20" fmla="*/ 622300 w 416"/>
                <a:gd name="T21" fmla="*/ 533400 h 386"/>
                <a:gd name="T22" fmla="*/ 603250 w 416"/>
                <a:gd name="T23" fmla="*/ 568325 h 386"/>
                <a:gd name="T24" fmla="*/ 584200 w 416"/>
                <a:gd name="T25" fmla="*/ 568325 h 386"/>
                <a:gd name="T26" fmla="*/ 473075 w 416"/>
                <a:gd name="T27" fmla="*/ 612775 h 386"/>
                <a:gd name="T28" fmla="*/ 161925 w 416"/>
                <a:gd name="T29" fmla="*/ 612775 h 386"/>
                <a:gd name="T30" fmla="*/ 161925 w 416"/>
                <a:gd name="T31" fmla="*/ 555625 h 386"/>
                <a:gd name="T32" fmla="*/ 292100 w 416"/>
                <a:gd name="T33" fmla="*/ 555625 h 386"/>
                <a:gd name="T34" fmla="*/ 273050 w 416"/>
                <a:gd name="T35" fmla="*/ 511175 h 386"/>
                <a:gd name="T36" fmla="*/ 292100 w 416"/>
                <a:gd name="T37" fmla="*/ 447675 h 386"/>
                <a:gd name="T38" fmla="*/ 161925 w 416"/>
                <a:gd name="T39" fmla="*/ 447675 h 386"/>
                <a:gd name="T40" fmla="*/ 161925 w 416"/>
                <a:gd name="T41" fmla="*/ 323850 h 386"/>
                <a:gd name="T42" fmla="*/ 107950 w 416"/>
                <a:gd name="T43" fmla="*/ 311150 h 386"/>
                <a:gd name="T44" fmla="*/ 107950 w 416"/>
                <a:gd name="T45" fmla="*/ 165100 h 386"/>
                <a:gd name="T46" fmla="*/ 0 w 416"/>
                <a:gd name="T47" fmla="*/ 165100 h 386"/>
                <a:gd name="T48" fmla="*/ 0 w 416"/>
                <a:gd name="T49" fmla="*/ 123825 h 386"/>
                <a:gd name="T50" fmla="*/ 0 w 416"/>
                <a:gd name="T51" fmla="*/ 79375 h 386"/>
                <a:gd name="T52" fmla="*/ 69850 w 416"/>
                <a:gd name="T53" fmla="*/ 79375 h 386"/>
                <a:gd name="T54" fmla="*/ 441325 w 416"/>
                <a:gd name="T55" fmla="*/ 79375 h 386"/>
                <a:gd name="T56" fmla="*/ 441325 w 416"/>
                <a:gd name="T57" fmla="*/ 0 h 386"/>
                <a:gd name="T58" fmla="*/ 622300 w 416"/>
                <a:gd name="T59" fmla="*/ 0 h 386"/>
                <a:gd name="T60" fmla="*/ 603250 w 416"/>
                <a:gd name="T61" fmla="*/ 0 h 386"/>
                <a:gd name="T62" fmla="*/ 660400 w 416"/>
                <a:gd name="T63" fmla="*/ 79375 h 3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6"/>
                <a:gd name="T97" fmla="*/ 0 h 386"/>
                <a:gd name="T98" fmla="*/ 416 w 416"/>
                <a:gd name="T99" fmla="*/ 386 h 3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6" h="386">
                  <a:moveTo>
                    <a:pt x="416" y="50"/>
                  </a:moveTo>
                  <a:lnTo>
                    <a:pt x="406" y="78"/>
                  </a:lnTo>
                  <a:lnTo>
                    <a:pt x="392" y="104"/>
                  </a:lnTo>
                  <a:lnTo>
                    <a:pt x="392" y="126"/>
                  </a:lnTo>
                  <a:lnTo>
                    <a:pt x="392" y="156"/>
                  </a:lnTo>
                  <a:lnTo>
                    <a:pt x="392" y="204"/>
                  </a:lnTo>
                  <a:lnTo>
                    <a:pt x="392" y="232"/>
                  </a:lnTo>
                  <a:lnTo>
                    <a:pt x="416" y="246"/>
                  </a:lnTo>
                  <a:lnTo>
                    <a:pt x="416" y="260"/>
                  </a:lnTo>
                  <a:lnTo>
                    <a:pt x="392" y="272"/>
                  </a:lnTo>
                  <a:lnTo>
                    <a:pt x="392" y="336"/>
                  </a:lnTo>
                  <a:lnTo>
                    <a:pt x="380" y="358"/>
                  </a:lnTo>
                  <a:lnTo>
                    <a:pt x="368" y="358"/>
                  </a:lnTo>
                  <a:lnTo>
                    <a:pt x="298" y="386"/>
                  </a:lnTo>
                  <a:lnTo>
                    <a:pt x="102" y="386"/>
                  </a:lnTo>
                  <a:lnTo>
                    <a:pt x="102" y="350"/>
                  </a:lnTo>
                  <a:lnTo>
                    <a:pt x="184" y="350"/>
                  </a:lnTo>
                  <a:lnTo>
                    <a:pt x="172" y="322"/>
                  </a:lnTo>
                  <a:lnTo>
                    <a:pt x="184" y="282"/>
                  </a:lnTo>
                  <a:lnTo>
                    <a:pt x="102" y="282"/>
                  </a:lnTo>
                  <a:lnTo>
                    <a:pt x="102" y="204"/>
                  </a:lnTo>
                  <a:lnTo>
                    <a:pt x="68" y="196"/>
                  </a:lnTo>
                  <a:lnTo>
                    <a:pt x="68" y="104"/>
                  </a:lnTo>
                  <a:lnTo>
                    <a:pt x="0" y="104"/>
                  </a:lnTo>
                  <a:lnTo>
                    <a:pt x="0" y="78"/>
                  </a:lnTo>
                  <a:lnTo>
                    <a:pt x="0" y="50"/>
                  </a:lnTo>
                  <a:lnTo>
                    <a:pt x="44" y="50"/>
                  </a:lnTo>
                  <a:lnTo>
                    <a:pt x="278" y="50"/>
                  </a:lnTo>
                  <a:lnTo>
                    <a:pt x="278" y="0"/>
                  </a:lnTo>
                  <a:lnTo>
                    <a:pt x="392" y="0"/>
                  </a:lnTo>
                  <a:lnTo>
                    <a:pt x="380" y="0"/>
                  </a:lnTo>
                  <a:lnTo>
                    <a:pt x="416" y="5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36" name="Freeform 35"/>
            <p:cNvSpPr>
              <a:spLocks/>
            </p:cNvSpPr>
            <p:nvPr/>
          </p:nvSpPr>
          <p:spPr bwMode="auto">
            <a:xfrm>
              <a:off x="3293161" y="4728544"/>
              <a:ext cx="485072" cy="489610"/>
            </a:xfrm>
            <a:custGeom>
              <a:avLst/>
              <a:gdLst>
                <a:gd name="T0" fmla="*/ 38100 w 302"/>
                <a:gd name="T1" fmla="*/ 304800 h 296"/>
                <a:gd name="T2" fmla="*/ 57150 w 302"/>
                <a:gd name="T3" fmla="*/ 225425 h 296"/>
                <a:gd name="T4" fmla="*/ 92075 w 302"/>
                <a:gd name="T5" fmla="*/ 225425 h 296"/>
                <a:gd name="T6" fmla="*/ 92075 w 302"/>
                <a:gd name="T7" fmla="*/ 180975 h 296"/>
                <a:gd name="T8" fmla="*/ 149225 w 302"/>
                <a:gd name="T9" fmla="*/ 180975 h 296"/>
                <a:gd name="T10" fmla="*/ 149225 w 302"/>
                <a:gd name="T11" fmla="*/ 168275 h 296"/>
                <a:gd name="T12" fmla="*/ 190500 w 302"/>
                <a:gd name="T13" fmla="*/ 146050 h 296"/>
                <a:gd name="T14" fmla="*/ 190500 w 302"/>
                <a:gd name="T15" fmla="*/ 123825 h 296"/>
                <a:gd name="T16" fmla="*/ 241300 w 302"/>
                <a:gd name="T17" fmla="*/ 79375 h 296"/>
                <a:gd name="T18" fmla="*/ 260350 w 302"/>
                <a:gd name="T19" fmla="*/ 22225 h 296"/>
                <a:gd name="T20" fmla="*/ 298450 w 302"/>
                <a:gd name="T21" fmla="*/ 0 h 296"/>
                <a:gd name="T22" fmla="*/ 333375 w 302"/>
                <a:gd name="T23" fmla="*/ 22225 h 296"/>
                <a:gd name="T24" fmla="*/ 371475 w 302"/>
                <a:gd name="T25" fmla="*/ 22225 h 296"/>
                <a:gd name="T26" fmla="*/ 409575 w 302"/>
                <a:gd name="T27" fmla="*/ 44450 h 296"/>
                <a:gd name="T28" fmla="*/ 409575 w 302"/>
                <a:gd name="T29" fmla="*/ 79375 h 296"/>
                <a:gd name="T30" fmla="*/ 422275 w 302"/>
                <a:gd name="T31" fmla="*/ 146050 h 296"/>
                <a:gd name="T32" fmla="*/ 390525 w 302"/>
                <a:gd name="T33" fmla="*/ 168275 h 296"/>
                <a:gd name="T34" fmla="*/ 409575 w 302"/>
                <a:gd name="T35" fmla="*/ 203200 h 296"/>
                <a:gd name="T36" fmla="*/ 422275 w 302"/>
                <a:gd name="T37" fmla="*/ 203200 h 296"/>
                <a:gd name="T38" fmla="*/ 390525 w 302"/>
                <a:gd name="T39" fmla="*/ 244475 h 296"/>
                <a:gd name="T40" fmla="*/ 371475 w 302"/>
                <a:gd name="T41" fmla="*/ 266700 h 296"/>
                <a:gd name="T42" fmla="*/ 441325 w 302"/>
                <a:gd name="T43" fmla="*/ 266700 h 296"/>
                <a:gd name="T44" fmla="*/ 479425 w 302"/>
                <a:gd name="T45" fmla="*/ 304800 h 296"/>
                <a:gd name="T46" fmla="*/ 409575 w 302"/>
                <a:gd name="T47" fmla="*/ 425450 h 296"/>
                <a:gd name="T48" fmla="*/ 409575 w 302"/>
                <a:gd name="T49" fmla="*/ 469900 h 296"/>
                <a:gd name="T50" fmla="*/ 279400 w 302"/>
                <a:gd name="T51" fmla="*/ 425450 h 296"/>
                <a:gd name="T52" fmla="*/ 260350 w 302"/>
                <a:gd name="T53" fmla="*/ 349250 h 296"/>
                <a:gd name="T54" fmla="*/ 200025 w 302"/>
                <a:gd name="T55" fmla="*/ 368300 h 296"/>
                <a:gd name="T56" fmla="*/ 111125 w 302"/>
                <a:gd name="T57" fmla="*/ 327025 h 296"/>
                <a:gd name="T58" fmla="*/ 0 w 302"/>
                <a:gd name="T59" fmla="*/ 327025 h 296"/>
                <a:gd name="T60" fmla="*/ 38100 w 302"/>
                <a:gd name="T61" fmla="*/ 304800 h 2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2"/>
                <a:gd name="T94" fmla="*/ 0 h 296"/>
                <a:gd name="T95" fmla="*/ 302 w 302"/>
                <a:gd name="T96" fmla="*/ 296 h 2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2" h="296">
                  <a:moveTo>
                    <a:pt x="24" y="192"/>
                  </a:moveTo>
                  <a:lnTo>
                    <a:pt x="36" y="142"/>
                  </a:lnTo>
                  <a:lnTo>
                    <a:pt x="58" y="142"/>
                  </a:lnTo>
                  <a:lnTo>
                    <a:pt x="58" y="114"/>
                  </a:lnTo>
                  <a:lnTo>
                    <a:pt x="94" y="114"/>
                  </a:lnTo>
                  <a:lnTo>
                    <a:pt x="94" y="106"/>
                  </a:lnTo>
                  <a:lnTo>
                    <a:pt x="120" y="92"/>
                  </a:lnTo>
                  <a:lnTo>
                    <a:pt x="120" y="78"/>
                  </a:lnTo>
                  <a:lnTo>
                    <a:pt x="152" y="50"/>
                  </a:lnTo>
                  <a:lnTo>
                    <a:pt x="164" y="14"/>
                  </a:lnTo>
                  <a:lnTo>
                    <a:pt x="188" y="0"/>
                  </a:lnTo>
                  <a:lnTo>
                    <a:pt x="210" y="14"/>
                  </a:lnTo>
                  <a:lnTo>
                    <a:pt x="234" y="14"/>
                  </a:lnTo>
                  <a:lnTo>
                    <a:pt x="258" y="28"/>
                  </a:lnTo>
                  <a:lnTo>
                    <a:pt x="258" y="50"/>
                  </a:lnTo>
                  <a:lnTo>
                    <a:pt x="266" y="92"/>
                  </a:lnTo>
                  <a:lnTo>
                    <a:pt x="246" y="106"/>
                  </a:lnTo>
                  <a:lnTo>
                    <a:pt x="258" y="128"/>
                  </a:lnTo>
                  <a:lnTo>
                    <a:pt x="266" y="128"/>
                  </a:lnTo>
                  <a:lnTo>
                    <a:pt x="246" y="154"/>
                  </a:lnTo>
                  <a:lnTo>
                    <a:pt x="234" y="168"/>
                  </a:lnTo>
                  <a:lnTo>
                    <a:pt x="278" y="168"/>
                  </a:lnTo>
                  <a:lnTo>
                    <a:pt x="302" y="192"/>
                  </a:lnTo>
                  <a:lnTo>
                    <a:pt x="258" y="268"/>
                  </a:lnTo>
                  <a:lnTo>
                    <a:pt x="258" y="296"/>
                  </a:lnTo>
                  <a:lnTo>
                    <a:pt x="176" y="268"/>
                  </a:lnTo>
                  <a:lnTo>
                    <a:pt x="164" y="220"/>
                  </a:lnTo>
                  <a:lnTo>
                    <a:pt x="126" y="232"/>
                  </a:lnTo>
                  <a:lnTo>
                    <a:pt x="70" y="206"/>
                  </a:lnTo>
                  <a:lnTo>
                    <a:pt x="0" y="206"/>
                  </a:lnTo>
                  <a:lnTo>
                    <a:pt x="24" y="19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37" name="Freeform 36"/>
            <p:cNvSpPr>
              <a:spLocks/>
            </p:cNvSpPr>
            <p:nvPr/>
          </p:nvSpPr>
          <p:spPr bwMode="auto">
            <a:xfrm>
              <a:off x="4896148" y="5390179"/>
              <a:ext cx="1188588" cy="1164477"/>
            </a:xfrm>
            <a:custGeom>
              <a:avLst/>
              <a:gdLst>
                <a:gd name="T0" fmla="*/ 1025525 w 740"/>
                <a:gd name="T1" fmla="*/ 1060450 h 704"/>
                <a:gd name="T2" fmla="*/ 993775 w 740"/>
                <a:gd name="T3" fmla="*/ 1117600 h 704"/>
                <a:gd name="T4" fmla="*/ 955675 w 740"/>
                <a:gd name="T5" fmla="*/ 1095375 h 704"/>
                <a:gd name="T6" fmla="*/ 895350 w 740"/>
                <a:gd name="T7" fmla="*/ 1060450 h 704"/>
                <a:gd name="T8" fmla="*/ 882650 w 740"/>
                <a:gd name="T9" fmla="*/ 1016000 h 704"/>
                <a:gd name="T10" fmla="*/ 914400 w 740"/>
                <a:gd name="T11" fmla="*/ 974725 h 704"/>
                <a:gd name="T12" fmla="*/ 882650 w 740"/>
                <a:gd name="T13" fmla="*/ 958850 h 704"/>
                <a:gd name="T14" fmla="*/ 914400 w 740"/>
                <a:gd name="T15" fmla="*/ 917575 h 704"/>
                <a:gd name="T16" fmla="*/ 914400 w 740"/>
                <a:gd name="T17" fmla="*/ 895350 h 704"/>
                <a:gd name="T18" fmla="*/ 882650 w 740"/>
                <a:gd name="T19" fmla="*/ 936625 h 704"/>
                <a:gd name="T20" fmla="*/ 863600 w 740"/>
                <a:gd name="T21" fmla="*/ 936625 h 704"/>
                <a:gd name="T22" fmla="*/ 825500 w 740"/>
                <a:gd name="T23" fmla="*/ 850900 h 704"/>
                <a:gd name="T24" fmla="*/ 844550 w 740"/>
                <a:gd name="T25" fmla="*/ 873125 h 704"/>
                <a:gd name="T26" fmla="*/ 825500 w 740"/>
                <a:gd name="T27" fmla="*/ 850900 h 704"/>
                <a:gd name="T28" fmla="*/ 825500 w 740"/>
                <a:gd name="T29" fmla="*/ 812800 h 704"/>
                <a:gd name="T30" fmla="*/ 806450 w 740"/>
                <a:gd name="T31" fmla="*/ 838200 h 704"/>
                <a:gd name="T32" fmla="*/ 771525 w 740"/>
                <a:gd name="T33" fmla="*/ 895350 h 704"/>
                <a:gd name="T34" fmla="*/ 771525 w 740"/>
                <a:gd name="T35" fmla="*/ 917575 h 704"/>
                <a:gd name="T36" fmla="*/ 771525 w 740"/>
                <a:gd name="T37" fmla="*/ 838200 h 704"/>
                <a:gd name="T38" fmla="*/ 473075 w 740"/>
                <a:gd name="T39" fmla="*/ 447675 h 704"/>
                <a:gd name="T40" fmla="*/ 361950 w 740"/>
                <a:gd name="T41" fmla="*/ 346075 h 704"/>
                <a:gd name="T42" fmla="*/ 254000 w 740"/>
                <a:gd name="T43" fmla="*/ 244475 h 704"/>
                <a:gd name="T44" fmla="*/ 231775 w 740"/>
                <a:gd name="T45" fmla="*/ 203200 h 704"/>
                <a:gd name="T46" fmla="*/ 180975 w 740"/>
                <a:gd name="T47" fmla="*/ 244475 h 704"/>
                <a:gd name="T48" fmla="*/ 142875 w 740"/>
                <a:gd name="T49" fmla="*/ 282575 h 704"/>
                <a:gd name="T50" fmla="*/ 69850 w 740"/>
                <a:gd name="T51" fmla="*/ 158750 h 704"/>
                <a:gd name="T52" fmla="*/ 142875 w 740"/>
                <a:gd name="T53" fmla="*/ 57150 h 704"/>
                <a:gd name="T54" fmla="*/ 254000 w 740"/>
                <a:gd name="T55" fmla="*/ 15875 h 704"/>
                <a:gd name="T56" fmla="*/ 330200 w 740"/>
                <a:gd name="T57" fmla="*/ 0 h 704"/>
                <a:gd name="T58" fmla="*/ 422275 w 740"/>
                <a:gd name="T59" fmla="*/ 34925 h 704"/>
                <a:gd name="T60" fmla="*/ 625475 w 740"/>
                <a:gd name="T61" fmla="*/ 79375 h 704"/>
                <a:gd name="T62" fmla="*/ 771525 w 740"/>
                <a:gd name="T63" fmla="*/ 203200 h 704"/>
                <a:gd name="T64" fmla="*/ 806450 w 740"/>
                <a:gd name="T65" fmla="*/ 323850 h 704"/>
                <a:gd name="T66" fmla="*/ 844550 w 740"/>
                <a:gd name="T67" fmla="*/ 323850 h 704"/>
                <a:gd name="T68" fmla="*/ 863600 w 740"/>
                <a:gd name="T69" fmla="*/ 368300 h 704"/>
                <a:gd name="T70" fmla="*/ 1025525 w 740"/>
                <a:gd name="T71" fmla="*/ 323850 h 704"/>
                <a:gd name="T72" fmla="*/ 1025525 w 740"/>
                <a:gd name="T73" fmla="*/ 425450 h 704"/>
                <a:gd name="T74" fmla="*/ 955675 w 740"/>
                <a:gd name="T75" fmla="*/ 492125 h 704"/>
                <a:gd name="T76" fmla="*/ 993775 w 740"/>
                <a:gd name="T77" fmla="*/ 527050 h 704"/>
                <a:gd name="T78" fmla="*/ 974725 w 740"/>
                <a:gd name="T79" fmla="*/ 568325 h 704"/>
                <a:gd name="T80" fmla="*/ 1006475 w 740"/>
                <a:gd name="T81" fmla="*/ 612775 h 704"/>
                <a:gd name="T82" fmla="*/ 1025525 w 740"/>
                <a:gd name="T83" fmla="*/ 612775 h 704"/>
                <a:gd name="T84" fmla="*/ 1066800 w 740"/>
                <a:gd name="T85" fmla="*/ 625475 h 704"/>
                <a:gd name="T86" fmla="*/ 1104900 w 740"/>
                <a:gd name="T87" fmla="*/ 625475 h 704"/>
                <a:gd name="T88" fmla="*/ 1174750 w 740"/>
                <a:gd name="T89" fmla="*/ 650875 h 704"/>
                <a:gd name="T90" fmla="*/ 1136650 w 740"/>
                <a:gd name="T91" fmla="*/ 650875 h 704"/>
                <a:gd name="T92" fmla="*/ 1136650 w 740"/>
                <a:gd name="T93" fmla="*/ 673100 h 704"/>
                <a:gd name="T94" fmla="*/ 1136650 w 740"/>
                <a:gd name="T95" fmla="*/ 714375 h 704"/>
                <a:gd name="T96" fmla="*/ 1174750 w 740"/>
                <a:gd name="T97" fmla="*/ 714375 h 704"/>
                <a:gd name="T98" fmla="*/ 1117600 w 740"/>
                <a:gd name="T99" fmla="*/ 771525 h 704"/>
                <a:gd name="T100" fmla="*/ 1174750 w 740"/>
                <a:gd name="T101" fmla="*/ 850900 h 704"/>
                <a:gd name="T102" fmla="*/ 1066800 w 740"/>
                <a:gd name="T103" fmla="*/ 771525 h 704"/>
                <a:gd name="T104" fmla="*/ 1066800 w 740"/>
                <a:gd name="T105" fmla="*/ 812800 h 704"/>
                <a:gd name="T106" fmla="*/ 1104900 w 740"/>
                <a:gd name="T107" fmla="*/ 850900 h 704"/>
                <a:gd name="T108" fmla="*/ 1104900 w 740"/>
                <a:gd name="T109" fmla="*/ 917575 h 704"/>
                <a:gd name="T110" fmla="*/ 1104900 w 740"/>
                <a:gd name="T111" fmla="*/ 936625 h 704"/>
                <a:gd name="T112" fmla="*/ 1117600 w 740"/>
                <a:gd name="T113" fmla="*/ 936625 h 704"/>
                <a:gd name="T114" fmla="*/ 1117600 w 740"/>
                <a:gd name="T115" fmla="*/ 1016000 h 7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0"/>
                <a:gd name="T175" fmla="*/ 0 h 704"/>
                <a:gd name="T176" fmla="*/ 740 w 740"/>
                <a:gd name="T177" fmla="*/ 704 h 7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0" h="704">
                  <a:moveTo>
                    <a:pt x="660" y="682"/>
                  </a:moveTo>
                  <a:lnTo>
                    <a:pt x="646" y="668"/>
                  </a:lnTo>
                  <a:lnTo>
                    <a:pt x="646" y="690"/>
                  </a:lnTo>
                  <a:lnTo>
                    <a:pt x="626" y="704"/>
                  </a:lnTo>
                  <a:lnTo>
                    <a:pt x="590" y="704"/>
                  </a:lnTo>
                  <a:lnTo>
                    <a:pt x="602" y="690"/>
                  </a:lnTo>
                  <a:lnTo>
                    <a:pt x="576" y="668"/>
                  </a:lnTo>
                  <a:lnTo>
                    <a:pt x="564" y="668"/>
                  </a:lnTo>
                  <a:lnTo>
                    <a:pt x="576" y="654"/>
                  </a:lnTo>
                  <a:lnTo>
                    <a:pt x="556" y="640"/>
                  </a:lnTo>
                  <a:lnTo>
                    <a:pt x="576" y="626"/>
                  </a:lnTo>
                  <a:lnTo>
                    <a:pt x="576" y="614"/>
                  </a:lnTo>
                  <a:lnTo>
                    <a:pt x="564" y="614"/>
                  </a:lnTo>
                  <a:lnTo>
                    <a:pt x="556" y="604"/>
                  </a:lnTo>
                  <a:lnTo>
                    <a:pt x="590" y="590"/>
                  </a:lnTo>
                  <a:lnTo>
                    <a:pt x="576" y="578"/>
                  </a:lnTo>
                  <a:lnTo>
                    <a:pt x="576" y="590"/>
                  </a:lnTo>
                  <a:lnTo>
                    <a:pt x="576" y="564"/>
                  </a:lnTo>
                  <a:lnTo>
                    <a:pt x="556" y="550"/>
                  </a:lnTo>
                  <a:lnTo>
                    <a:pt x="556" y="590"/>
                  </a:lnTo>
                  <a:lnTo>
                    <a:pt x="556" y="578"/>
                  </a:lnTo>
                  <a:lnTo>
                    <a:pt x="544" y="590"/>
                  </a:lnTo>
                  <a:lnTo>
                    <a:pt x="532" y="536"/>
                  </a:lnTo>
                  <a:lnTo>
                    <a:pt x="520" y="536"/>
                  </a:lnTo>
                  <a:lnTo>
                    <a:pt x="532" y="564"/>
                  </a:lnTo>
                  <a:lnTo>
                    <a:pt x="532" y="550"/>
                  </a:lnTo>
                  <a:lnTo>
                    <a:pt x="520" y="550"/>
                  </a:lnTo>
                  <a:lnTo>
                    <a:pt x="520" y="536"/>
                  </a:lnTo>
                  <a:lnTo>
                    <a:pt x="508" y="550"/>
                  </a:lnTo>
                  <a:lnTo>
                    <a:pt x="520" y="512"/>
                  </a:lnTo>
                  <a:lnTo>
                    <a:pt x="508" y="486"/>
                  </a:lnTo>
                  <a:lnTo>
                    <a:pt x="508" y="528"/>
                  </a:lnTo>
                  <a:lnTo>
                    <a:pt x="486" y="536"/>
                  </a:lnTo>
                  <a:lnTo>
                    <a:pt x="486" y="564"/>
                  </a:lnTo>
                  <a:lnTo>
                    <a:pt x="474" y="550"/>
                  </a:lnTo>
                  <a:lnTo>
                    <a:pt x="486" y="578"/>
                  </a:lnTo>
                  <a:lnTo>
                    <a:pt x="462" y="564"/>
                  </a:lnTo>
                  <a:lnTo>
                    <a:pt x="486" y="528"/>
                  </a:lnTo>
                  <a:lnTo>
                    <a:pt x="474" y="472"/>
                  </a:lnTo>
                  <a:lnTo>
                    <a:pt x="298" y="282"/>
                  </a:lnTo>
                  <a:lnTo>
                    <a:pt x="266" y="268"/>
                  </a:lnTo>
                  <a:lnTo>
                    <a:pt x="228" y="218"/>
                  </a:lnTo>
                  <a:lnTo>
                    <a:pt x="184" y="192"/>
                  </a:lnTo>
                  <a:lnTo>
                    <a:pt x="160" y="154"/>
                  </a:lnTo>
                  <a:lnTo>
                    <a:pt x="146" y="140"/>
                  </a:lnTo>
                  <a:lnTo>
                    <a:pt x="146" y="128"/>
                  </a:lnTo>
                  <a:lnTo>
                    <a:pt x="140" y="128"/>
                  </a:lnTo>
                  <a:lnTo>
                    <a:pt x="114" y="154"/>
                  </a:lnTo>
                  <a:lnTo>
                    <a:pt x="90" y="154"/>
                  </a:lnTo>
                  <a:lnTo>
                    <a:pt x="90" y="178"/>
                  </a:lnTo>
                  <a:lnTo>
                    <a:pt x="0" y="178"/>
                  </a:lnTo>
                  <a:lnTo>
                    <a:pt x="44" y="100"/>
                  </a:lnTo>
                  <a:lnTo>
                    <a:pt x="70" y="36"/>
                  </a:lnTo>
                  <a:lnTo>
                    <a:pt x="90" y="36"/>
                  </a:lnTo>
                  <a:lnTo>
                    <a:pt x="90" y="10"/>
                  </a:lnTo>
                  <a:lnTo>
                    <a:pt x="160" y="10"/>
                  </a:lnTo>
                  <a:lnTo>
                    <a:pt x="160" y="0"/>
                  </a:lnTo>
                  <a:lnTo>
                    <a:pt x="208" y="0"/>
                  </a:lnTo>
                  <a:lnTo>
                    <a:pt x="216" y="22"/>
                  </a:lnTo>
                  <a:lnTo>
                    <a:pt x="266" y="22"/>
                  </a:lnTo>
                  <a:lnTo>
                    <a:pt x="368" y="22"/>
                  </a:lnTo>
                  <a:lnTo>
                    <a:pt x="394" y="50"/>
                  </a:lnTo>
                  <a:lnTo>
                    <a:pt x="416" y="100"/>
                  </a:lnTo>
                  <a:lnTo>
                    <a:pt x="486" y="128"/>
                  </a:lnTo>
                  <a:lnTo>
                    <a:pt x="496" y="192"/>
                  </a:lnTo>
                  <a:lnTo>
                    <a:pt x="508" y="204"/>
                  </a:lnTo>
                  <a:lnTo>
                    <a:pt x="520" y="192"/>
                  </a:lnTo>
                  <a:lnTo>
                    <a:pt x="532" y="204"/>
                  </a:lnTo>
                  <a:lnTo>
                    <a:pt x="520" y="232"/>
                  </a:lnTo>
                  <a:lnTo>
                    <a:pt x="544" y="232"/>
                  </a:lnTo>
                  <a:lnTo>
                    <a:pt x="602" y="192"/>
                  </a:lnTo>
                  <a:lnTo>
                    <a:pt x="646" y="204"/>
                  </a:lnTo>
                  <a:lnTo>
                    <a:pt x="634" y="254"/>
                  </a:lnTo>
                  <a:lnTo>
                    <a:pt x="646" y="268"/>
                  </a:lnTo>
                  <a:lnTo>
                    <a:pt x="646" y="296"/>
                  </a:lnTo>
                  <a:lnTo>
                    <a:pt x="602" y="310"/>
                  </a:lnTo>
                  <a:lnTo>
                    <a:pt x="590" y="332"/>
                  </a:lnTo>
                  <a:lnTo>
                    <a:pt x="626" y="332"/>
                  </a:lnTo>
                  <a:lnTo>
                    <a:pt x="590" y="346"/>
                  </a:lnTo>
                  <a:lnTo>
                    <a:pt x="614" y="358"/>
                  </a:lnTo>
                  <a:lnTo>
                    <a:pt x="626" y="386"/>
                  </a:lnTo>
                  <a:lnTo>
                    <a:pt x="634" y="386"/>
                  </a:lnTo>
                  <a:lnTo>
                    <a:pt x="646" y="358"/>
                  </a:lnTo>
                  <a:lnTo>
                    <a:pt x="646" y="386"/>
                  </a:lnTo>
                  <a:lnTo>
                    <a:pt x="672" y="386"/>
                  </a:lnTo>
                  <a:lnTo>
                    <a:pt x="672" y="394"/>
                  </a:lnTo>
                  <a:lnTo>
                    <a:pt x="704" y="386"/>
                  </a:lnTo>
                  <a:lnTo>
                    <a:pt x="696" y="394"/>
                  </a:lnTo>
                  <a:lnTo>
                    <a:pt x="716" y="386"/>
                  </a:lnTo>
                  <a:lnTo>
                    <a:pt x="740" y="410"/>
                  </a:lnTo>
                  <a:lnTo>
                    <a:pt x="728" y="436"/>
                  </a:lnTo>
                  <a:lnTo>
                    <a:pt x="716" y="410"/>
                  </a:lnTo>
                  <a:lnTo>
                    <a:pt x="696" y="410"/>
                  </a:lnTo>
                  <a:lnTo>
                    <a:pt x="716" y="424"/>
                  </a:lnTo>
                  <a:lnTo>
                    <a:pt x="716" y="436"/>
                  </a:lnTo>
                  <a:lnTo>
                    <a:pt x="716" y="450"/>
                  </a:lnTo>
                  <a:lnTo>
                    <a:pt x="716" y="472"/>
                  </a:lnTo>
                  <a:lnTo>
                    <a:pt x="740" y="450"/>
                  </a:lnTo>
                  <a:lnTo>
                    <a:pt x="728" y="486"/>
                  </a:lnTo>
                  <a:lnTo>
                    <a:pt x="704" y="486"/>
                  </a:lnTo>
                  <a:lnTo>
                    <a:pt x="740" y="512"/>
                  </a:lnTo>
                  <a:lnTo>
                    <a:pt x="740" y="536"/>
                  </a:lnTo>
                  <a:lnTo>
                    <a:pt x="696" y="486"/>
                  </a:lnTo>
                  <a:lnTo>
                    <a:pt x="672" y="486"/>
                  </a:lnTo>
                  <a:lnTo>
                    <a:pt x="696" y="536"/>
                  </a:lnTo>
                  <a:lnTo>
                    <a:pt x="672" y="512"/>
                  </a:lnTo>
                  <a:lnTo>
                    <a:pt x="672" y="536"/>
                  </a:lnTo>
                  <a:lnTo>
                    <a:pt x="696" y="536"/>
                  </a:lnTo>
                  <a:lnTo>
                    <a:pt x="684" y="536"/>
                  </a:lnTo>
                  <a:lnTo>
                    <a:pt x="696" y="578"/>
                  </a:lnTo>
                  <a:lnTo>
                    <a:pt x="704" y="590"/>
                  </a:lnTo>
                  <a:lnTo>
                    <a:pt x="696" y="590"/>
                  </a:lnTo>
                  <a:lnTo>
                    <a:pt x="704" y="614"/>
                  </a:lnTo>
                  <a:lnTo>
                    <a:pt x="704" y="590"/>
                  </a:lnTo>
                  <a:lnTo>
                    <a:pt x="716" y="604"/>
                  </a:lnTo>
                  <a:lnTo>
                    <a:pt x="704" y="640"/>
                  </a:lnTo>
                  <a:lnTo>
                    <a:pt x="660" y="682"/>
                  </a:lnTo>
                  <a:close/>
                </a:path>
              </a:pathLst>
            </a:custGeom>
            <a:solidFill>
              <a:srgbClr val="F79646">
                <a:lumMod val="60000"/>
                <a:lumOff val="40000"/>
              </a:srgbClr>
            </a:solidFill>
            <a:ln w="12700">
              <a:solidFill>
                <a:srgbClr val="000000"/>
              </a:solidFill>
              <a:round/>
              <a:headEnd/>
              <a:tailEnd/>
            </a:ln>
          </p:spPr>
          <p:txBody>
            <a:bodyPr/>
            <a:lstStyle/>
            <a:p>
              <a:pPr>
                <a:defRPr/>
              </a:pPr>
              <a:endParaRPr lang="en-US" kern="0" dirty="0">
                <a:solidFill>
                  <a:prstClr val="white"/>
                </a:solidFill>
                <a:latin typeface="Calibri"/>
              </a:endParaRPr>
            </a:p>
          </p:txBody>
        </p:sp>
        <p:sp>
          <p:nvSpPr>
            <p:cNvPr id="38" name="Freeform 37"/>
            <p:cNvSpPr>
              <a:spLocks/>
            </p:cNvSpPr>
            <p:nvPr/>
          </p:nvSpPr>
          <p:spPr bwMode="auto">
            <a:xfrm>
              <a:off x="3183940" y="2541841"/>
              <a:ext cx="462585" cy="850201"/>
            </a:xfrm>
            <a:custGeom>
              <a:avLst/>
              <a:gdLst>
                <a:gd name="T0" fmla="*/ 438150 w 288"/>
                <a:gd name="T1" fmla="*/ 793750 h 514"/>
                <a:gd name="T2" fmla="*/ 368300 w 288"/>
                <a:gd name="T3" fmla="*/ 815975 h 514"/>
                <a:gd name="T4" fmla="*/ 368300 w 288"/>
                <a:gd name="T5" fmla="*/ 793750 h 514"/>
                <a:gd name="T6" fmla="*/ 368300 w 288"/>
                <a:gd name="T7" fmla="*/ 774700 h 514"/>
                <a:gd name="T8" fmla="*/ 298450 w 288"/>
                <a:gd name="T9" fmla="*/ 714375 h 514"/>
                <a:gd name="T10" fmla="*/ 257175 w 288"/>
                <a:gd name="T11" fmla="*/ 628650 h 514"/>
                <a:gd name="T12" fmla="*/ 219075 w 288"/>
                <a:gd name="T13" fmla="*/ 612775 h 514"/>
                <a:gd name="T14" fmla="*/ 187325 w 288"/>
                <a:gd name="T15" fmla="*/ 593725 h 514"/>
                <a:gd name="T16" fmla="*/ 187325 w 288"/>
                <a:gd name="T17" fmla="*/ 612775 h 514"/>
                <a:gd name="T18" fmla="*/ 149225 w 288"/>
                <a:gd name="T19" fmla="*/ 571500 h 514"/>
                <a:gd name="T20" fmla="*/ 130175 w 288"/>
                <a:gd name="T21" fmla="*/ 593725 h 514"/>
                <a:gd name="T22" fmla="*/ 130175 w 288"/>
                <a:gd name="T23" fmla="*/ 527050 h 514"/>
                <a:gd name="T24" fmla="*/ 107950 w 288"/>
                <a:gd name="T25" fmla="*/ 527050 h 514"/>
                <a:gd name="T26" fmla="*/ 76200 w 288"/>
                <a:gd name="T27" fmla="*/ 492125 h 514"/>
                <a:gd name="T28" fmla="*/ 88900 w 288"/>
                <a:gd name="T29" fmla="*/ 469900 h 514"/>
                <a:gd name="T30" fmla="*/ 0 w 288"/>
                <a:gd name="T31" fmla="*/ 403225 h 514"/>
                <a:gd name="T32" fmla="*/ 38100 w 288"/>
                <a:gd name="T33" fmla="*/ 403225 h 514"/>
                <a:gd name="T34" fmla="*/ 19050 w 288"/>
                <a:gd name="T35" fmla="*/ 403225 h 514"/>
                <a:gd name="T36" fmla="*/ 19050 w 288"/>
                <a:gd name="T37" fmla="*/ 368300 h 514"/>
                <a:gd name="T38" fmla="*/ 38100 w 288"/>
                <a:gd name="T39" fmla="*/ 323850 h 514"/>
                <a:gd name="T40" fmla="*/ 0 w 288"/>
                <a:gd name="T41" fmla="*/ 304800 h 514"/>
                <a:gd name="T42" fmla="*/ 38100 w 288"/>
                <a:gd name="T43" fmla="*/ 244475 h 514"/>
                <a:gd name="T44" fmla="*/ 57150 w 288"/>
                <a:gd name="T45" fmla="*/ 244475 h 514"/>
                <a:gd name="T46" fmla="*/ 19050 w 288"/>
                <a:gd name="T47" fmla="*/ 180975 h 514"/>
                <a:gd name="T48" fmla="*/ 57150 w 288"/>
                <a:gd name="T49" fmla="*/ 136525 h 514"/>
                <a:gd name="T50" fmla="*/ 76200 w 288"/>
                <a:gd name="T51" fmla="*/ 0 h 514"/>
                <a:gd name="T52" fmla="*/ 457200 w 288"/>
                <a:gd name="T53" fmla="*/ 0 h 514"/>
                <a:gd name="T54" fmla="*/ 457200 w 288"/>
                <a:gd name="T55" fmla="*/ 815975 h 514"/>
                <a:gd name="T56" fmla="*/ 438150 w 288"/>
                <a:gd name="T57" fmla="*/ 793750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514"/>
                <a:gd name="T89" fmla="*/ 288 w 288"/>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514">
                  <a:moveTo>
                    <a:pt x="276" y="500"/>
                  </a:moveTo>
                  <a:lnTo>
                    <a:pt x="232" y="514"/>
                  </a:lnTo>
                  <a:lnTo>
                    <a:pt x="232" y="500"/>
                  </a:lnTo>
                  <a:lnTo>
                    <a:pt x="232" y="488"/>
                  </a:lnTo>
                  <a:lnTo>
                    <a:pt x="188" y="450"/>
                  </a:lnTo>
                  <a:lnTo>
                    <a:pt x="162" y="396"/>
                  </a:lnTo>
                  <a:lnTo>
                    <a:pt x="138" y="386"/>
                  </a:lnTo>
                  <a:lnTo>
                    <a:pt x="118" y="374"/>
                  </a:lnTo>
                  <a:lnTo>
                    <a:pt x="118" y="386"/>
                  </a:lnTo>
                  <a:lnTo>
                    <a:pt x="94" y="360"/>
                  </a:lnTo>
                  <a:lnTo>
                    <a:pt x="82" y="374"/>
                  </a:lnTo>
                  <a:lnTo>
                    <a:pt x="82" y="332"/>
                  </a:lnTo>
                  <a:lnTo>
                    <a:pt x="68" y="332"/>
                  </a:lnTo>
                  <a:lnTo>
                    <a:pt x="48" y="310"/>
                  </a:lnTo>
                  <a:lnTo>
                    <a:pt x="56" y="296"/>
                  </a:lnTo>
                  <a:lnTo>
                    <a:pt x="0" y="254"/>
                  </a:lnTo>
                  <a:lnTo>
                    <a:pt x="24" y="254"/>
                  </a:lnTo>
                  <a:lnTo>
                    <a:pt x="12" y="254"/>
                  </a:lnTo>
                  <a:lnTo>
                    <a:pt x="12" y="232"/>
                  </a:lnTo>
                  <a:lnTo>
                    <a:pt x="24" y="204"/>
                  </a:lnTo>
                  <a:lnTo>
                    <a:pt x="0" y="192"/>
                  </a:lnTo>
                  <a:lnTo>
                    <a:pt x="24" y="154"/>
                  </a:lnTo>
                  <a:lnTo>
                    <a:pt x="36" y="154"/>
                  </a:lnTo>
                  <a:lnTo>
                    <a:pt x="12" y="114"/>
                  </a:lnTo>
                  <a:lnTo>
                    <a:pt x="36" y="86"/>
                  </a:lnTo>
                  <a:lnTo>
                    <a:pt x="48" y="0"/>
                  </a:lnTo>
                  <a:lnTo>
                    <a:pt x="288" y="0"/>
                  </a:lnTo>
                  <a:lnTo>
                    <a:pt x="288" y="514"/>
                  </a:lnTo>
                  <a:lnTo>
                    <a:pt x="276" y="50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39" name="Freeform 38"/>
            <p:cNvSpPr>
              <a:spLocks/>
            </p:cNvSpPr>
            <p:nvPr/>
          </p:nvSpPr>
          <p:spPr bwMode="auto">
            <a:xfrm>
              <a:off x="2551097" y="1370747"/>
              <a:ext cx="597506" cy="426754"/>
            </a:xfrm>
            <a:custGeom>
              <a:avLst/>
              <a:gdLst>
                <a:gd name="T0" fmla="*/ 19050 w 372"/>
                <a:gd name="T1" fmla="*/ 409575 h 258"/>
                <a:gd name="T2" fmla="*/ 0 w 372"/>
                <a:gd name="T3" fmla="*/ 222250 h 258"/>
                <a:gd name="T4" fmla="*/ 38100 w 372"/>
                <a:gd name="T5" fmla="*/ 187325 h 258"/>
                <a:gd name="T6" fmla="*/ 38100 w 372"/>
                <a:gd name="T7" fmla="*/ 98425 h 258"/>
                <a:gd name="T8" fmla="*/ 73025 w 372"/>
                <a:gd name="T9" fmla="*/ 63500 h 258"/>
                <a:gd name="T10" fmla="*/ 73025 w 372"/>
                <a:gd name="T11" fmla="*/ 0 h 258"/>
                <a:gd name="T12" fmla="*/ 200025 w 372"/>
                <a:gd name="T13" fmla="*/ 0 h 258"/>
                <a:gd name="T14" fmla="*/ 368300 w 372"/>
                <a:gd name="T15" fmla="*/ 0 h 258"/>
                <a:gd name="T16" fmla="*/ 422275 w 372"/>
                <a:gd name="T17" fmla="*/ 41275 h 258"/>
                <a:gd name="T18" fmla="*/ 441325 w 372"/>
                <a:gd name="T19" fmla="*/ 63500 h 258"/>
                <a:gd name="T20" fmla="*/ 460375 w 372"/>
                <a:gd name="T21" fmla="*/ 98425 h 258"/>
                <a:gd name="T22" fmla="*/ 590550 w 372"/>
                <a:gd name="T23" fmla="*/ 120650 h 258"/>
                <a:gd name="T24" fmla="*/ 590550 w 372"/>
                <a:gd name="T25" fmla="*/ 222250 h 258"/>
                <a:gd name="T26" fmla="*/ 590550 w 372"/>
                <a:gd name="T27" fmla="*/ 346075 h 258"/>
                <a:gd name="T28" fmla="*/ 330200 w 372"/>
                <a:gd name="T29" fmla="*/ 346075 h 258"/>
                <a:gd name="T30" fmla="*/ 330200 w 372"/>
                <a:gd name="T31" fmla="*/ 409575 h 258"/>
                <a:gd name="T32" fmla="*/ 149225 w 372"/>
                <a:gd name="T33" fmla="*/ 409575 h 258"/>
                <a:gd name="T34" fmla="*/ 19050 w 372"/>
                <a:gd name="T35" fmla="*/ 409575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258"/>
                <a:gd name="T56" fmla="*/ 372 w 372"/>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258">
                  <a:moveTo>
                    <a:pt x="12" y="258"/>
                  </a:moveTo>
                  <a:lnTo>
                    <a:pt x="0" y="140"/>
                  </a:lnTo>
                  <a:lnTo>
                    <a:pt x="24" y="118"/>
                  </a:lnTo>
                  <a:lnTo>
                    <a:pt x="24" y="62"/>
                  </a:lnTo>
                  <a:lnTo>
                    <a:pt x="46" y="40"/>
                  </a:lnTo>
                  <a:lnTo>
                    <a:pt x="46" y="0"/>
                  </a:lnTo>
                  <a:lnTo>
                    <a:pt x="126" y="0"/>
                  </a:lnTo>
                  <a:lnTo>
                    <a:pt x="232" y="0"/>
                  </a:lnTo>
                  <a:lnTo>
                    <a:pt x="266" y="26"/>
                  </a:lnTo>
                  <a:lnTo>
                    <a:pt x="278" y="40"/>
                  </a:lnTo>
                  <a:lnTo>
                    <a:pt x="290" y="62"/>
                  </a:lnTo>
                  <a:lnTo>
                    <a:pt x="372" y="76"/>
                  </a:lnTo>
                  <a:lnTo>
                    <a:pt x="372" y="140"/>
                  </a:lnTo>
                  <a:lnTo>
                    <a:pt x="372" y="218"/>
                  </a:lnTo>
                  <a:lnTo>
                    <a:pt x="208" y="218"/>
                  </a:lnTo>
                  <a:lnTo>
                    <a:pt x="208" y="258"/>
                  </a:lnTo>
                  <a:lnTo>
                    <a:pt x="94" y="258"/>
                  </a:lnTo>
                  <a:lnTo>
                    <a:pt x="12" y="258"/>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40" name="Freeform 39"/>
            <p:cNvSpPr>
              <a:spLocks/>
            </p:cNvSpPr>
            <p:nvPr/>
          </p:nvSpPr>
          <p:spPr bwMode="auto">
            <a:xfrm>
              <a:off x="4896148" y="4367953"/>
              <a:ext cx="668179" cy="661635"/>
            </a:xfrm>
            <a:custGeom>
              <a:avLst/>
              <a:gdLst>
                <a:gd name="T0" fmla="*/ 403225 w 416"/>
                <a:gd name="T1" fmla="*/ 571500 h 400"/>
                <a:gd name="T2" fmla="*/ 361950 w 416"/>
                <a:gd name="T3" fmla="*/ 635000 h 400"/>
                <a:gd name="T4" fmla="*/ 311150 w 416"/>
                <a:gd name="T5" fmla="*/ 549275 h 400"/>
                <a:gd name="T6" fmla="*/ 254000 w 416"/>
                <a:gd name="T7" fmla="*/ 527050 h 400"/>
                <a:gd name="T8" fmla="*/ 254000 w 416"/>
                <a:gd name="T9" fmla="*/ 492125 h 400"/>
                <a:gd name="T10" fmla="*/ 231775 w 416"/>
                <a:gd name="T11" fmla="*/ 492125 h 400"/>
                <a:gd name="T12" fmla="*/ 180975 w 416"/>
                <a:gd name="T13" fmla="*/ 403225 h 400"/>
                <a:gd name="T14" fmla="*/ 123825 w 416"/>
                <a:gd name="T15" fmla="*/ 403225 h 400"/>
                <a:gd name="T16" fmla="*/ 69850 w 416"/>
                <a:gd name="T17" fmla="*/ 368300 h 400"/>
                <a:gd name="T18" fmla="*/ 69850 w 416"/>
                <a:gd name="T19" fmla="*/ 323850 h 400"/>
                <a:gd name="T20" fmla="*/ 31750 w 416"/>
                <a:gd name="T21" fmla="*/ 346075 h 400"/>
                <a:gd name="T22" fmla="*/ 50800 w 416"/>
                <a:gd name="T23" fmla="*/ 323850 h 400"/>
                <a:gd name="T24" fmla="*/ 31750 w 416"/>
                <a:gd name="T25" fmla="*/ 279400 h 400"/>
                <a:gd name="T26" fmla="*/ 0 w 416"/>
                <a:gd name="T27" fmla="*/ 244475 h 400"/>
                <a:gd name="T28" fmla="*/ 31750 w 416"/>
                <a:gd name="T29" fmla="*/ 244475 h 400"/>
                <a:gd name="T30" fmla="*/ 31750 w 416"/>
                <a:gd name="T31" fmla="*/ 180975 h 400"/>
                <a:gd name="T32" fmla="*/ 19050 w 416"/>
                <a:gd name="T33" fmla="*/ 142875 h 400"/>
                <a:gd name="T34" fmla="*/ 31750 w 416"/>
                <a:gd name="T35" fmla="*/ 101600 h 400"/>
                <a:gd name="T36" fmla="*/ 19050 w 416"/>
                <a:gd name="T37" fmla="*/ 79375 h 400"/>
                <a:gd name="T38" fmla="*/ 111125 w 416"/>
                <a:gd name="T39" fmla="*/ 0 h 400"/>
                <a:gd name="T40" fmla="*/ 530225 w 416"/>
                <a:gd name="T41" fmla="*/ 0 h 400"/>
                <a:gd name="T42" fmla="*/ 530225 w 416"/>
                <a:gd name="T43" fmla="*/ 200025 h 400"/>
                <a:gd name="T44" fmla="*/ 549275 w 416"/>
                <a:gd name="T45" fmla="*/ 222250 h 400"/>
                <a:gd name="T46" fmla="*/ 549275 w 416"/>
                <a:gd name="T47" fmla="*/ 279400 h 400"/>
                <a:gd name="T48" fmla="*/ 603250 w 416"/>
                <a:gd name="T49" fmla="*/ 346075 h 400"/>
                <a:gd name="T50" fmla="*/ 603250 w 416"/>
                <a:gd name="T51" fmla="*/ 368300 h 400"/>
                <a:gd name="T52" fmla="*/ 641350 w 416"/>
                <a:gd name="T53" fmla="*/ 390525 h 400"/>
                <a:gd name="T54" fmla="*/ 660400 w 416"/>
                <a:gd name="T55" fmla="*/ 527050 h 400"/>
                <a:gd name="T56" fmla="*/ 530225 w 416"/>
                <a:gd name="T57" fmla="*/ 612775 h 400"/>
                <a:gd name="T58" fmla="*/ 441325 w 416"/>
                <a:gd name="T59" fmla="*/ 571500 h 400"/>
                <a:gd name="T60" fmla="*/ 403225 w 416"/>
                <a:gd name="T61" fmla="*/ 571500 h 4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6"/>
                <a:gd name="T94" fmla="*/ 0 h 400"/>
                <a:gd name="T95" fmla="*/ 416 w 416"/>
                <a:gd name="T96" fmla="*/ 400 h 4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6" h="400">
                  <a:moveTo>
                    <a:pt x="254" y="360"/>
                  </a:moveTo>
                  <a:lnTo>
                    <a:pt x="228" y="400"/>
                  </a:lnTo>
                  <a:lnTo>
                    <a:pt x="196" y="346"/>
                  </a:lnTo>
                  <a:lnTo>
                    <a:pt x="160" y="332"/>
                  </a:lnTo>
                  <a:lnTo>
                    <a:pt x="160" y="310"/>
                  </a:lnTo>
                  <a:lnTo>
                    <a:pt x="146" y="310"/>
                  </a:lnTo>
                  <a:lnTo>
                    <a:pt x="114" y="254"/>
                  </a:lnTo>
                  <a:lnTo>
                    <a:pt x="78" y="254"/>
                  </a:lnTo>
                  <a:lnTo>
                    <a:pt x="44" y="232"/>
                  </a:lnTo>
                  <a:lnTo>
                    <a:pt x="44" y="204"/>
                  </a:lnTo>
                  <a:lnTo>
                    <a:pt x="20" y="218"/>
                  </a:lnTo>
                  <a:lnTo>
                    <a:pt x="32" y="204"/>
                  </a:lnTo>
                  <a:lnTo>
                    <a:pt x="20" y="176"/>
                  </a:lnTo>
                  <a:lnTo>
                    <a:pt x="0" y="154"/>
                  </a:lnTo>
                  <a:lnTo>
                    <a:pt x="20" y="154"/>
                  </a:lnTo>
                  <a:lnTo>
                    <a:pt x="20" y="114"/>
                  </a:lnTo>
                  <a:lnTo>
                    <a:pt x="12" y="90"/>
                  </a:lnTo>
                  <a:lnTo>
                    <a:pt x="20" y="64"/>
                  </a:lnTo>
                  <a:lnTo>
                    <a:pt x="12" y="50"/>
                  </a:lnTo>
                  <a:lnTo>
                    <a:pt x="70" y="0"/>
                  </a:lnTo>
                  <a:lnTo>
                    <a:pt x="334" y="0"/>
                  </a:lnTo>
                  <a:lnTo>
                    <a:pt x="334" y="126"/>
                  </a:lnTo>
                  <a:lnTo>
                    <a:pt x="346" y="140"/>
                  </a:lnTo>
                  <a:lnTo>
                    <a:pt x="346" y="176"/>
                  </a:lnTo>
                  <a:lnTo>
                    <a:pt x="380" y="218"/>
                  </a:lnTo>
                  <a:lnTo>
                    <a:pt x="380" y="232"/>
                  </a:lnTo>
                  <a:lnTo>
                    <a:pt x="404" y="246"/>
                  </a:lnTo>
                  <a:lnTo>
                    <a:pt x="416" y="332"/>
                  </a:lnTo>
                  <a:lnTo>
                    <a:pt x="334" y="386"/>
                  </a:lnTo>
                  <a:lnTo>
                    <a:pt x="278" y="360"/>
                  </a:lnTo>
                  <a:lnTo>
                    <a:pt x="254" y="36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41" name="Freeform 40" descr="Large checker board"/>
            <p:cNvSpPr>
              <a:spLocks/>
            </p:cNvSpPr>
            <p:nvPr/>
          </p:nvSpPr>
          <p:spPr bwMode="auto">
            <a:xfrm>
              <a:off x="4205482" y="1648634"/>
              <a:ext cx="832011" cy="509459"/>
            </a:xfrm>
            <a:custGeom>
              <a:avLst/>
              <a:gdLst>
                <a:gd name="T0" fmla="*/ 372 w 518"/>
                <a:gd name="T1" fmla="*/ 14 h 308"/>
                <a:gd name="T2" fmla="*/ 428 w 518"/>
                <a:gd name="T3" fmla="*/ 36 h 308"/>
                <a:gd name="T4" fmla="*/ 442 w 518"/>
                <a:gd name="T5" fmla="*/ 64 h 308"/>
                <a:gd name="T6" fmla="*/ 404 w 518"/>
                <a:gd name="T7" fmla="*/ 50 h 308"/>
                <a:gd name="T8" fmla="*/ 358 w 518"/>
                <a:gd name="T9" fmla="*/ 14 h 308"/>
                <a:gd name="T10" fmla="*/ 334 w 518"/>
                <a:gd name="T11" fmla="*/ 64 h 308"/>
                <a:gd name="T12" fmla="*/ 380 w 518"/>
                <a:gd name="T13" fmla="*/ 100 h 308"/>
                <a:gd name="T14" fmla="*/ 428 w 518"/>
                <a:gd name="T15" fmla="*/ 92 h 308"/>
                <a:gd name="T16" fmla="*/ 448 w 518"/>
                <a:gd name="T17" fmla="*/ 100 h 308"/>
                <a:gd name="T18" fmla="*/ 448 w 518"/>
                <a:gd name="T19" fmla="*/ 128 h 308"/>
                <a:gd name="T20" fmla="*/ 428 w 518"/>
                <a:gd name="T21" fmla="*/ 128 h 308"/>
                <a:gd name="T22" fmla="*/ 428 w 518"/>
                <a:gd name="T23" fmla="*/ 178 h 308"/>
                <a:gd name="T24" fmla="*/ 498 w 518"/>
                <a:gd name="T25" fmla="*/ 190 h 308"/>
                <a:gd name="T26" fmla="*/ 518 w 518"/>
                <a:gd name="T27" fmla="*/ 154 h 308"/>
                <a:gd name="T28" fmla="*/ 518 w 518"/>
                <a:gd name="T29" fmla="*/ 168 h 308"/>
                <a:gd name="T30" fmla="*/ 486 w 518"/>
                <a:gd name="T31" fmla="*/ 232 h 308"/>
                <a:gd name="T32" fmla="*/ 474 w 518"/>
                <a:gd name="T33" fmla="*/ 232 h 308"/>
                <a:gd name="T34" fmla="*/ 448 w 518"/>
                <a:gd name="T35" fmla="*/ 232 h 308"/>
                <a:gd name="T36" fmla="*/ 448 w 518"/>
                <a:gd name="T37" fmla="*/ 254 h 308"/>
                <a:gd name="T38" fmla="*/ 428 w 518"/>
                <a:gd name="T39" fmla="*/ 308 h 308"/>
                <a:gd name="T40" fmla="*/ 428 w 518"/>
                <a:gd name="T41" fmla="*/ 280 h 308"/>
                <a:gd name="T42" fmla="*/ 404 w 518"/>
                <a:gd name="T43" fmla="*/ 268 h 308"/>
                <a:gd name="T44" fmla="*/ 380 w 518"/>
                <a:gd name="T45" fmla="*/ 294 h 308"/>
                <a:gd name="T46" fmla="*/ 358 w 518"/>
                <a:gd name="T47" fmla="*/ 280 h 308"/>
                <a:gd name="T48" fmla="*/ 334 w 518"/>
                <a:gd name="T49" fmla="*/ 294 h 308"/>
                <a:gd name="T50" fmla="*/ 334 w 518"/>
                <a:gd name="T51" fmla="*/ 280 h 308"/>
                <a:gd name="T52" fmla="*/ 322 w 518"/>
                <a:gd name="T53" fmla="*/ 254 h 308"/>
                <a:gd name="T54" fmla="*/ 278 w 518"/>
                <a:gd name="T55" fmla="*/ 268 h 308"/>
                <a:gd name="T56" fmla="*/ 240 w 518"/>
                <a:gd name="T57" fmla="*/ 294 h 308"/>
                <a:gd name="T58" fmla="*/ 220 w 518"/>
                <a:gd name="T59" fmla="*/ 280 h 308"/>
                <a:gd name="T60" fmla="*/ 172 w 518"/>
                <a:gd name="T61" fmla="*/ 308 h 308"/>
                <a:gd name="T62" fmla="*/ 44 w 518"/>
                <a:gd name="T63" fmla="*/ 308 h 308"/>
                <a:gd name="T64" fmla="*/ 12 w 518"/>
                <a:gd name="T65" fmla="*/ 308 h 308"/>
                <a:gd name="T66" fmla="*/ 32 w 518"/>
                <a:gd name="T67" fmla="*/ 268 h 308"/>
                <a:gd name="T68" fmla="*/ 24 w 518"/>
                <a:gd name="T69" fmla="*/ 280 h 308"/>
                <a:gd name="T70" fmla="*/ 0 w 518"/>
                <a:gd name="T71" fmla="*/ 254 h 308"/>
                <a:gd name="T72" fmla="*/ 24 w 518"/>
                <a:gd name="T73" fmla="*/ 254 h 308"/>
                <a:gd name="T74" fmla="*/ 24 w 518"/>
                <a:gd name="T75" fmla="*/ 218 h 308"/>
                <a:gd name="T76" fmla="*/ 32 w 518"/>
                <a:gd name="T77" fmla="*/ 232 h 308"/>
                <a:gd name="T78" fmla="*/ 32 w 518"/>
                <a:gd name="T79" fmla="*/ 204 h 308"/>
                <a:gd name="T80" fmla="*/ 56 w 518"/>
                <a:gd name="T81" fmla="*/ 204 h 308"/>
                <a:gd name="T82" fmla="*/ 56 w 518"/>
                <a:gd name="T83" fmla="*/ 178 h 308"/>
                <a:gd name="T84" fmla="*/ 32 w 518"/>
                <a:gd name="T85" fmla="*/ 178 h 308"/>
                <a:gd name="T86" fmla="*/ 56 w 518"/>
                <a:gd name="T87" fmla="*/ 168 h 308"/>
                <a:gd name="T88" fmla="*/ 70 w 518"/>
                <a:gd name="T89" fmla="*/ 178 h 308"/>
                <a:gd name="T90" fmla="*/ 82 w 518"/>
                <a:gd name="T91" fmla="*/ 168 h 308"/>
                <a:gd name="T92" fmla="*/ 56 w 518"/>
                <a:gd name="T93" fmla="*/ 154 h 308"/>
                <a:gd name="T94" fmla="*/ 56 w 518"/>
                <a:gd name="T95" fmla="*/ 128 h 308"/>
                <a:gd name="T96" fmla="*/ 56 w 518"/>
                <a:gd name="T97" fmla="*/ 64 h 308"/>
                <a:gd name="T98" fmla="*/ 82 w 518"/>
                <a:gd name="T99" fmla="*/ 28 h 308"/>
                <a:gd name="T100" fmla="*/ 322 w 518"/>
                <a:gd name="T101" fmla="*/ 28 h 308"/>
                <a:gd name="T102" fmla="*/ 348 w 518"/>
                <a:gd name="T103" fmla="*/ 0 h 308"/>
                <a:gd name="T104" fmla="*/ 372 w 518"/>
                <a:gd name="T105" fmla="*/ 0 h 308"/>
                <a:gd name="T106" fmla="*/ 372 w 518"/>
                <a:gd name="T107" fmla="*/ 14 h 3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8" h="308">
                  <a:moveTo>
                    <a:pt x="372" y="14"/>
                  </a:moveTo>
                  <a:lnTo>
                    <a:pt x="428" y="36"/>
                  </a:lnTo>
                  <a:lnTo>
                    <a:pt x="442" y="64"/>
                  </a:lnTo>
                  <a:lnTo>
                    <a:pt x="404" y="50"/>
                  </a:lnTo>
                  <a:lnTo>
                    <a:pt x="358" y="14"/>
                  </a:lnTo>
                  <a:lnTo>
                    <a:pt x="334" y="64"/>
                  </a:lnTo>
                  <a:lnTo>
                    <a:pt x="380" y="100"/>
                  </a:lnTo>
                  <a:lnTo>
                    <a:pt x="428" y="92"/>
                  </a:lnTo>
                  <a:lnTo>
                    <a:pt x="448" y="100"/>
                  </a:lnTo>
                  <a:lnTo>
                    <a:pt x="448" y="128"/>
                  </a:lnTo>
                  <a:lnTo>
                    <a:pt x="428" y="128"/>
                  </a:lnTo>
                  <a:lnTo>
                    <a:pt x="428" y="178"/>
                  </a:lnTo>
                  <a:lnTo>
                    <a:pt x="498" y="190"/>
                  </a:lnTo>
                  <a:lnTo>
                    <a:pt x="518" y="154"/>
                  </a:lnTo>
                  <a:lnTo>
                    <a:pt x="518" y="168"/>
                  </a:lnTo>
                  <a:lnTo>
                    <a:pt x="486" y="232"/>
                  </a:lnTo>
                  <a:lnTo>
                    <a:pt x="474" y="232"/>
                  </a:lnTo>
                  <a:lnTo>
                    <a:pt x="448" y="232"/>
                  </a:lnTo>
                  <a:lnTo>
                    <a:pt x="448" y="254"/>
                  </a:lnTo>
                  <a:lnTo>
                    <a:pt x="428" y="308"/>
                  </a:lnTo>
                  <a:lnTo>
                    <a:pt x="428" y="280"/>
                  </a:lnTo>
                  <a:lnTo>
                    <a:pt x="404" y="268"/>
                  </a:lnTo>
                  <a:lnTo>
                    <a:pt x="380" y="294"/>
                  </a:lnTo>
                  <a:lnTo>
                    <a:pt x="358" y="280"/>
                  </a:lnTo>
                  <a:lnTo>
                    <a:pt x="334" y="294"/>
                  </a:lnTo>
                  <a:lnTo>
                    <a:pt x="334" y="280"/>
                  </a:lnTo>
                  <a:lnTo>
                    <a:pt x="322" y="254"/>
                  </a:lnTo>
                  <a:lnTo>
                    <a:pt x="278" y="268"/>
                  </a:lnTo>
                  <a:lnTo>
                    <a:pt x="240" y="294"/>
                  </a:lnTo>
                  <a:lnTo>
                    <a:pt x="220" y="280"/>
                  </a:lnTo>
                  <a:lnTo>
                    <a:pt x="172" y="308"/>
                  </a:lnTo>
                  <a:lnTo>
                    <a:pt x="44" y="308"/>
                  </a:lnTo>
                  <a:lnTo>
                    <a:pt x="12" y="308"/>
                  </a:lnTo>
                  <a:lnTo>
                    <a:pt x="32" y="268"/>
                  </a:lnTo>
                  <a:lnTo>
                    <a:pt x="24" y="280"/>
                  </a:lnTo>
                  <a:lnTo>
                    <a:pt x="0" y="254"/>
                  </a:lnTo>
                  <a:lnTo>
                    <a:pt x="24" y="254"/>
                  </a:lnTo>
                  <a:lnTo>
                    <a:pt x="24" y="218"/>
                  </a:lnTo>
                  <a:lnTo>
                    <a:pt x="32" y="232"/>
                  </a:lnTo>
                  <a:lnTo>
                    <a:pt x="32" y="204"/>
                  </a:lnTo>
                  <a:lnTo>
                    <a:pt x="56" y="204"/>
                  </a:lnTo>
                  <a:lnTo>
                    <a:pt x="56" y="178"/>
                  </a:lnTo>
                  <a:lnTo>
                    <a:pt x="32" y="178"/>
                  </a:lnTo>
                  <a:lnTo>
                    <a:pt x="56" y="168"/>
                  </a:lnTo>
                  <a:lnTo>
                    <a:pt x="70" y="178"/>
                  </a:lnTo>
                  <a:lnTo>
                    <a:pt x="82" y="168"/>
                  </a:lnTo>
                  <a:lnTo>
                    <a:pt x="56" y="154"/>
                  </a:lnTo>
                  <a:lnTo>
                    <a:pt x="56" y="128"/>
                  </a:lnTo>
                  <a:lnTo>
                    <a:pt x="56" y="64"/>
                  </a:lnTo>
                  <a:lnTo>
                    <a:pt x="82" y="28"/>
                  </a:lnTo>
                  <a:lnTo>
                    <a:pt x="322" y="28"/>
                  </a:lnTo>
                  <a:lnTo>
                    <a:pt x="348" y="0"/>
                  </a:lnTo>
                  <a:lnTo>
                    <a:pt x="372" y="0"/>
                  </a:lnTo>
                  <a:lnTo>
                    <a:pt x="372" y="14"/>
                  </a:lnTo>
                  <a:close/>
                </a:path>
              </a:pathLst>
            </a:custGeom>
            <a:solidFill>
              <a:srgbClr val="FFFFBD"/>
            </a:solidFill>
            <a:ln w="12700">
              <a:solidFill>
                <a:srgbClr val="000000"/>
              </a:solidFill>
              <a:prstDash val="solid"/>
              <a:round/>
              <a:headEnd/>
              <a:tailEnd/>
            </a:ln>
            <a:extLst/>
          </p:spPr>
          <p:txBody>
            <a:bodyPr/>
            <a:lstStyle/>
            <a:p>
              <a:pPr>
                <a:defRPr/>
              </a:pPr>
              <a:endParaRPr lang="en-US" dirty="0">
                <a:solidFill>
                  <a:prstClr val="white"/>
                </a:solidFill>
                <a:latin typeface="Calibri"/>
              </a:endParaRPr>
            </a:p>
          </p:txBody>
        </p:sp>
        <p:sp>
          <p:nvSpPr>
            <p:cNvPr id="42" name="Freeform 41"/>
            <p:cNvSpPr>
              <a:spLocks/>
            </p:cNvSpPr>
            <p:nvPr/>
          </p:nvSpPr>
          <p:spPr bwMode="auto">
            <a:xfrm>
              <a:off x="3556578" y="1010156"/>
              <a:ext cx="799887" cy="721182"/>
            </a:xfrm>
            <a:custGeom>
              <a:avLst/>
              <a:gdLst>
                <a:gd name="T0" fmla="*/ 790575 w 498"/>
                <a:gd name="T1" fmla="*/ 0 h 436"/>
                <a:gd name="T2" fmla="*/ 771525 w 498"/>
                <a:gd name="T3" fmla="*/ 44450 h 436"/>
                <a:gd name="T4" fmla="*/ 790575 w 498"/>
                <a:gd name="T5" fmla="*/ 44450 h 436"/>
                <a:gd name="T6" fmla="*/ 733425 w 498"/>
                <a:gd name="T7" fmla="*/ 101600 h 436"/>
                <a:gd name="T8" fmla="*/ 711200 w 498"/>
                <a:gd name="T9" fmla="*/ 165100 h 436"/>
                <a:gd name="T10" fmla="*/ 622300 w 498"/>
                <a:gd name="T11" fmla="*/ 203200 h 436"/>
                <a:gd name="T12" fmla="*/ 584200 w 498"/>
                <a:gd name="T13" fmla="*/ 304800 h 436"/>
                <a:gd name="T14" fmla="*/ 584200 w 498"/>
                <a:gd name="T15" fmla="*/ 346075 h 436"/>
                <a:gd name="T16" fmla="*/ 549275 w 498"/>
                <a:gd name="T17" fmla="*/ 409575 h 436"/>
                <a:gd name="T18" fmla="*/ 549275 w 498"/>
                <a:gd name="T19" fmla="*/ 444500 h 436"/>
                <a:gd name="T20" fmla="*/ 549275 w 498"/>
                <a:gd name="T21" fmla="*/ 466725 h 436"/>
                <a:gd name="T22" fmla="*/ 511175 w 498"/>
                <a:gd name="T23" fmla="*/ 533400 h 436"/>
                <a:gd name="T24" fmla="*/ 438150 w 498"/>
                <a:gd name="T25" fmla="*/ 549275 h 436"/>
                <a:gd name="T26" fmla="*/ 400050 w 498"/>
                <a:gd name="T27" fmla="*/ 612775 h 436"/>
                <a:gd name="T28" fmla="*/ 330200 w 498"/>
                <a:gd name="T29" fmla="*/ 612775 h 436"/>
                <a:gd name="T30" fmla="*/ 292100 w 498"/>
                <a:gd name="T31" fmla="*/ 657225 h 436"/>
                <a:gd name="T32" fmla="*/ 292100 w 498"/>
                <a:gd name="T33" fmla="*/ 669925 h 436"/>
                <a:gd name="T34" fmla="*/ 238125 w 498"/>
                <a:gd name="T35" fmla="*/ 635000 h 436"/>
                <a:gd name="T36" fmla="*/ 200025 w 498"/>
                <a:gd name="T37" fmla="*/ 692150 h 436"/>
                <a:gd name="T38" fmla="*/ 219075 w 498"/>
                <a:gd name="T39" fmla="*/ 657225 h 436"/>
                <a:gd name="T40" fmla="*/ 180975 w 498"/>
                <a:gd name="T41" fmla="*/ 590550 h 436"/>
                <a:gd name="T42" fmla="*/ 158750 w 498"/>
                <a:gd name="T43" fmla="*/ 568325 h 436"/>
                <a:gd name="T44" fmla="*/ 219075 w 498"/>
                <a:gd name="T45" fmla="*/ 492125 h 436"/>
                <a:gd name="T46" fmla="*/ 158750 w 498"/>
                <a:gd name="T47" fmla="*/ 466725 h 436"/>
                <a:gd name="T48" fmla="*/ 127000 w 498"/>
                <a:gd name="T49" fmla="*/ 409575 h 436"/>
                <a:gd name="T50" fmla="*/ 69850 w 498"/>
                <a:gd name="T51" fmla="*/ 409575 h 436"/>
                <a:gd name="T52" fmla="*/ 38100 w 498"/>
                <a:gd name="T53" fmla="*/ 409575 h 436"/>
                <a:gd name="T54" fmla="*/ 69850 w 498"/>
                <a:gd name="T55" fmla="*/ 425450 h 436"/>
                <a:gd name="T56" fmla="*/ 38100 w 498"/>
                <a:gd name="T57" fmla="*/ 425450 h 436"/>
                <a:gd name="T58" fmla="*/ 38100 w 498"/>
                <a:gd name="T59" fmla="*/ 409575 h 436"/>
                <a:gd name="T60" fmla="*/ 19050 w 498"/>
                <a:gd name="T61" fmla="*/ 409575 h 436"/>
                <a:gd name="T62" fmla="*/ 38100 w 498"/>
                <a:gd name="T63" fmla="*/ 387350 h 436"/>
                <a:gd name="T64" fmla="*/ 19050 w 498"/>
                <a:gd name="T65" fmla="*/ 387350 h 436"/>
                <a:gd name="T66" fmla="*/ 38100 w 498"/>
                <a:gd name="T67" fmla="*/ 368300 h 436"/>
                <a:gd name="T68" fmla="*/ 19050 w 498"/>
                <a:gd name="T69" fmla="*/ 346075 h 436"/>
                <a:gd name="T70" fmla="*/ 38100 w 498"/>
                <a:gd name="T71" fmla="*/ 288925 h 436"/>
                <a:gd name="T72" fmla="*/ 19050 w 498"/>
                <a:gd name="T73" fmla="*/ 244475 h 436"/>
                <a:gd name="T74" fmla="*/ 38100 w 498"/>
                <a:gd name="T75" fmla="*/ 222250 h 436"/>
                <a:gd name="T76" fmla="*/ 0 w 498"/>
                <a:gd name="T77" fmla="*/ 180975 h 436"/>
                <a:gd name="T78" fmla="*/ 0 w 498"/>
                <a:gd name="T79" fmla="*/ 123825 h 436"/>
                <a:gd name="T80" fmla="*/ 0 w 498"/>
                <a:gd name="T81" fmla="*/ 57150 h 436"/>
                <a:gd name="T82" fmla="*/ 19050 w 498"/>
                <a:gd name="T83" fmla="*/ 0 h 436"/>
                <a:gd name="T84" fmla="*/ 790575 w 498"/>
                <a:gd name="T85" fmla="*/ 0 h 4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8"/>
                <a:gd name="T130" fmla="*/ 0 h 436"/>
                <a:gd name="T131" fmla="*/ 498 w 498"/>
                <a:gd name="T132" fmla="*/ 436 h 4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8" h="436">
                  <a:moveTo>
                    <a:pt x="498" y="0"/>
                  </a:moveTo>
                  <a:lnTo>
                    <a:pt x="486" y="28"/>
                  </a:lnTo>
                  <a:lnTo>
                    <a:pt x="498" y="28"/>
                  </a:lnTo>
                  <a:lnTo>
                    <a:pt x="462" y="64"/>
                  </a:lnTo>
                  <a:lnTo>
                    <a:pt x="448" y="104"/>
                  </a:lnTo>
                  <a:lnTo>
                    <a:pt x="392" y="128"/>
                  </a:lnTo>
                  <a:lnTo>
                    <a:pt x="368" y="192"/>
                  </a:lnTo>
                  <a:lnTo>
                    <a:pt x="368" y="218"/>
                  </a:lnTo>
                  <a:lnTo>
                    <a:pt x="346" y="258"/>
                  </a:lnTo>
                  <a:lnTo>
                    <a:pt x="346" y="280"/>
                  </a:lnTo>
                  <a:lnTo>
                    <a:pt x="346" y="294"/>
                  </a:lnTo>
                  <a:lnTo>
                    <a:pt x="322" y="336"/>
                  </a:lnTo>
                  <a:lnTo>
                    <a:pt x="276" y="346"/>
                  </a:lnTo>
                  <a:lnTo>
                    <a:pt x="252" y="386"/>
                  </a:lnTo>
                  <a:lnTo>
                    <a:pt x="208" y="386"/>
                  </a:lnTo>
                  <a:lnTo>
                    <a:pt x="184" y="414"/>
                  </a:lnTo>
                  <a:lnTo>
                    <a:pt x="184" y="422"/>
                  </a:lnTo>
                  <a:lnTo>
                    <a:pt x="150" y="400"/>
                  </a:lnTo>
                  <a:lnTo>
                    <a:pt x="126" y="436"/>
                  </a:lnTo>
                  <a:lnTo>
                    <a:pt x="138" y="414"/>
                  </a:lnTo>
                  <a:lnTo>
                    <a:pt x="114" y="372"/>
                  </a:lnTo>
                  <a:lnTo>
                    <a:pt x="100" y="358"/>
                  </a:lnTo>
                  <a:lnTo>
                    <a:pt x="138" y="310"/>
                  </a:lnTo>
                  <a:lnTo>
                    <a:pt x="100" y="294"/>
                  </a:lnTo>
                  <a:lnTo>
                    <a:pt x="80" y="258"/>
                  </a:lnTo>
                  <a:lnTo>
                    <a:pt x="44" y="258"/>
                  </a:lnTo>
                  <a:lnTo>
                    <a:pt x="24" y="258"/>
                  </a:lnTo>
                  <a:lnTo>
                    <a:pt x="44" y="268"/>
                  </a:lnTo>
                  <a:lnTo>
                    <a:pt x="24" y="268"/>
                  </a:lnTo>
                  <a:lnTo>
                    <a:pt x="24" y="258"/>
                  </a:lnTo>
                  <a:lnTo>
                    <a:pt x="12" y="258"/>
                  </a:lnTo>
                  <a:lnTo>
                    <a:pt x="24" y="244"/>
                  </a:lnTo>
                  <a:lnTo>
                    <a:pt x="12" y="244"/>
                  </a:lnTo>
                  <a:lnTo>
                    <a:pt x="24" y="232"/>
                  </a:lnTo>
                  <a:lnTo>
                    <a:pt x="12" y="218"/>
                  </a:lnTo>
                  <a:lnTo>
                    <a:pt x="24" y="182"/>
                  </a:lnTo>
                  <a:lnTo>
                    <a:pt x="12" y="154"/>
                  </a:lnTo>
                  <a:lnTo>
                    <a:pt x="24" y="140"/>
                  </a:lnTo>
                  <a:lnTo>
                    <a:pt x="0" y="114"/>
                  </a:lnTo>
                  <a:lnTo>
                    <a:pt x="0" y="78"/>
                  </a:lnTo>
                  <a:lnTo>
                    <a:pt x="0" y="36"/>
                  </a:lnTo>
                  <a:lnTo>
                    <a:pt x="12" y="0"/>
                  </a:lnTo>
                  <a:lnTo>
                    <a:pt x="498"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43" name="Freeform 42"/>
            <p:cNvSpPr>
              <a:spLocks/>
            </p:cNvSpPr>
            <p:nvPr/>
          </p:nvSpPr>
          <p:spPr bwMode="auto">
            <a:xfrm>
              <a:off x="1860431" y="2244105"/>
              <a:ext cx="912321" cy="1124779"/>
            </a:xfrm>
            <a:custGeom>
              <a:avLst/>
              <a:gdLst>
                <a:gd name="T0" fmla="*/ 625475 w 568"/>
                <a:gd name="T1" fmla="*/ 0 h 680"/>
                <a:gd name="T2" fmla="*/ 663575 w 568"/>
                <a:gd name="T3" fmla="*/ 63500 h 680"/>
                <a:gd name="T4" fmla="*/ 663575 w 568"/>
                <a:gd name="T5" fmla="*/ 76200 h 680"/>
                <a:gd name="T6" fmla="*/ 682625 w 568"/>
                <a:gd name="T7" fmla="*/ 165100 h 680"/>
                <a:gd name="T8" fmla="*/ 663575 w 568"/>
                <a:gd name="T9" fmla="*/ 200025 h 680"/>
                <a:gd name="T10" fmla="*/ 682625 w 568"/>
                <a:gd name="T11" fmla="*/ 200025 h 680"/>
                <a:gd name="T12" fmla="*/ 701675 w 568"/>
                <a:gd name="T13" fmla="*/ 263525 h 680"/>
                <a:gd name="T14" fmla="*/ 682625 w 568"/>
                <a:gd name="T15" fmla="*/ 301625 h 680"/>
                <a:gd name="T16" fmla="*/ 663575 w 568"/>
                <a:gd name="T17" fmla="*/ 387350 h 680"/>
                <a:gd name="T18" fmla="*/ 609600 w 568"/>
                <a:gd name="T19" fmla="*/ 387350 h 680"/>
                <a:gd name="T20" fmla="*/ 625475 w 568"/>
                <a:gd name="T21" fmla="*/ 422275 h 680"/>
                <a:gd name="T22" fmla="*/ 609600 w 568"/>
                <a:gd name="T23" fmla="*/ 422275 h 680"/>
                <a:gd name="T24" fmla="*/ 609600 w 568"/>
                <a:gd name="T25" fmla="*/ 488950 h 680"/>
                <a:gd name="T26" fmla="*/ 571500 w 568"/>
                <a:gd name="T27" fmla="*/ 508000 h 680"/>
                <a:gd name="T28" fmla="*/ 571500 w 568"/>
                <a:gd name="T29" fmla="*/ 568325 h 680"/>
                <a:gd name="T30" fmla="*/ 590550 w 568"/>
                <a:gd name="T31" fmla="*/ 590550 h 680"/>
                <a:gd name="T32" fmla="*/ 609600 w 568"/>
                <a:gd name="T33" fmla="*/ 631825 h 680"/>
                <a:gd name="T34" fmla="*/ 663575 w 568"/>
                <a:gd name="T35" fmla="*/ 654050 h 680"/>
                <a:gd name="T36" fmla="*/ 663575 w 568"/>
                <a:gd name="T37" fmla="*/ 688975 h 680"/>
                <a:gd name="T38" fmla="*/ 793750 w 568"/>
                <a:gd name="T39" fmla="*/ 733425 h 680"/>
                <a:gd name="T40" fmla="*/ 901700 w 568"/>
                <a:gd name="T41" fmla="*/ 857250 h 680"/>
                <a:gd name="T42" fmla="*/ 831850 w 568"/>
                <a:gd name="T43" fmla="*/ 901700 h 680"/>
                <a:gd name="T44" fmla="*/ 774700 w 568"/>
                <a:gd name="T45" fmla="*/ 936625 h 680"/>
                <a:gd name="T46" fmla="*/ 733425 w 568"/>
                <a:gd name="T47" fmla="*/ 958850 h 680"/>
                <a:gd name="T48" fmla="*/ 733425 w 568"/>
                <a:gd name="T49" fmla="*/ 977900 h 680"/>
                <a:gd name="T50" fmla="*/ 701675 w 568"/>
                <a:gd name="T51" fmla="*/ 977900 h 680"/>
                <a:gd name="T52" fmla="*/ 682625 w 568"/>
                <a:gd name="T53" fmla="*/ 1016000 h 680"/>
                <a:gd name="T54" fmla="*/ 644525 w 568"/>
                <a:gd name="T55" fmla="*/ 1016000 h 680"/>
                <a:gd name="T56" fmla="*/ 644525 w 568"/>
                <a:gd name="T57" fmla="*/ 1060450 h 680"/>
                <a:gd name="T58" fmla="*/ 609600 w 568"/>
                <a:gd name="T59" fmla="*/ 1060450 h 680"/>
                <a:gd name="T60" fmla="*/ 609600 w 568"/>
                <a:gd name="T61" fmla="*/ 1079500 h 680"/>
                <a:gd name="T62" fmla="*/ 571500 w 568"/>
                <a:gd name="T63" fmla="*/ 1079500 h 680"/>
                <a:gd name="T64" fmla="*/ 498475 w 568"/>
                <a:gd name="T65" fmla="*/ 1060450 h 680"/>
                <a:gd name="T66" fmla="*/ 260350 w 568"/>
                <a:gd name="T67" fmla="*/ 1060450 h 680"/>
                <a:gd name="T68" fmla="*/ 260350 w 568"/>
                <a:gd name="T69" fmla="*/ 812800 h 680"/>
                <a:gd name="T70" fmla="*/ 130175 w 568"/>
                <a:gd name="T71" fmla="*/ 812800 h 680"/>
                <a:gd name="T72" fmla="*/ 130175 w 568"/>
                <a:gd name="T73" fmla="*/ 568325 h 680"/>
                <a:gd name="T74" fmla="*/ 0 w 568"/>
                <a:gd name="T75" fmla="*/ 568325 h 680"/>
                <a:gd name="T76" fmla="*/ 0 w 568"/>
                <a:gd name="T77" fmla="*/ 409575 h 680"/>
                <a:gd name="T78" fmla="*/ 19050 w 568"/>
                <a:gd name="T79" fmla="*/ 285750 h 680"/>
                <a:gd name="T80" fmla="*/ 111125 w 568"/>
                <a:gd name="T81" fmla="*/ 285750 h 680"/>
                <a:gd name="T82" fmla="*/ 130175 w 568"/>
                <a:gd name="T83" fmla="*/ 323850 h 680"/>
                <a:gd name="T84" fmla="*/ 200025 w 568"/>
                <a:gd name="T85" fmla="*/ 342900 h 680"/>
                <a:gd name="T86" fmla="*/ 241300 w 568"/>
                <a:gd name="T87" fmla="*/ 301625 h 680"/>
                <a:gd name="T88" fmla="*/ 241300 w 568"/>
                <a:gd name="T89" fmla="*/ 323850 h 680"/>
                <a:gd name="T90" fmla="*/ 260350 w 568"/>
                <a:gd name="T91" fmla="*/ 219075 h 680"/>
                <a:gd name="T92" fmla="*/ 390525 w 568"/>
                <a:gd name="T93" fmla="*/ 219075 h 680"/>
                <a:gd name="T94" fmla="*/ 352425 w 568"/>
                <a:gd name="T95" fmla="*/ 165100 h 680"/>
                <a:gd name="T96" fmla="*/ 390525 w 568"/>
                <a:gd name="T97" fmla="*/ 120650 h 680"/>
                <a:gd name="T98" fmla="*/ 352425 w 568"/>
                <a:gd name="T99" fmla="*/ 76200 h 680"/>
                <a:gd name="T100" fmla="*/ 352425 w 568"/>
                <a:gd name="T101" fmla="*/ 41275 h 680"/>
                <a:gd name="T102" fmla="*/ 311150 w 568"/>
                <a:gd name="T103" fmla="*/ 0 h 680"/>
                <a:gd name="T104" fmla="*/ 625475 w 568"/>
                <a:gd name="T105" fmla="*/ 0 h 6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8"/>
                <a:gd name="T160" fmla="*/ 0 h 680"/>
                <a:gd name="T161" fmla="*/ 568 w 568"/>
                <a:gd name="T162" fmla="*/ 680 h 6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8" h="680">
                  <a:moveTo>
                    <a:pt x="394" y="0"/>
                  </a:moveTo>
                  <a:lnTo>
                    <a:pt x="418" y="40"/>
                  </a:lnTo>
                  <a:lnTo>
                    <a:pt x="418" y="48"/>
                  </a:lnTo>
                  <a:lnTo>
                    <a:pt x="430" y="104"/>
                  </a:lnTo>
                  <a:lnTo>
                    <a:pt x="418" y="126"/>
                  </a:lnTo>
                  <a:lnTo>
                    <a:pt x="430" y="126"/>
                  </a:lnTo>
                  <a:lnTo>
                    <a:pt x="442" y="166"/>
                  </a:lnTo>
                  <a:lnTo>
                    <a:pt x="430" y="190"/>
                  </a:lnTo>
                  <a:lnTo>
                    <a:pt x="418" y="244"/>
                  </a:lnTo>
                  <a:lnTo>
                    <a:pt x="384" y="244"/>
                  </a:lnTo>
                  <a:lnTo>
                    <a:pt x="394" y="266"/>
                  </a:lnTo>
                  <a:lnTo>
                    <a:pt x="384" y="266"/>
                  </a:lnTo>
                  <a:lnTo>
                    <a:pt x="384" y="308"/>
                  </a:lnTo>
                  <a:lnTo>
                    <a:pt x="360" y="320"/>
                  </a:lnTo>
                  <a:lnTo>
                    <a:pt x="360" y="358"/>
                  </a:lnTo>
                  <a:lnTo>
                    <a:pt x="372" y="372"/>
                  </a:lnTo>
                  <a:lnTo>
                    <a:pt x="384" y="398"/>
                  </a:lnTo>
                  <a:lnTo>
                    <a:pt x="418" y="412"/>
                  </a:lnTo>
                  <a:lnTo>
                    <a:pt x="418" y="434"/>
                  </a:lnTo>
                  <a:lnTo>
                    <a:pt x="500" y="462"/>
                  </a:lnTo>
                  <a:lnTo>
                    <a:pt x="568" y="540"/>
                  </a:lnTo>
                  <a:lnTo>
                    <a:pt x="524" y="568"/>
                  </a:lnTo>
                  <a:lnTo>
                    <a:pt x="488" y="590"/>
                  </a:lnTo>
                  <a:lnTo>
                    <a:pt x="462" y="604"/>
                  </a:lnTo>
                  <a:lnTo>
                    <a:pt x="462" y="616"/>
                  </a:lnTo>
                  <a:lnTo>
                    <a:pt x="442" y="616"/>
                  </a:lnTo>
                  <a:lnTo>
                    <a:pt x="430" y="640"/>
                  </a:lnTo>
                  <a:lnTo>
                    <a:pt x="406" y="640"/>
                  </a:lnTo>
                  <a:lnTo>
                    <a:pt x="406" y="668"/>
                  </a:lnTo>
                  <a:lnTo>
                    <a:pt x="384" y="668"/>
                  </a:lnTo>
                  <a:lnTo>
                    <a:pt x="384" y="680"/>
                  </a:lnTo>
                  <a:lnTo>
                    <a:pt x="360" y="680"/>
                  </a:lnTo>
                  <a:lnTo>
                    <a:pt x="314" y="668"/>
                  </a:lnTo>
                  <a:lnTo>
                    <a:pt x="164" y="668"/>
                  </a:lnTo>
                  <a:lnTo>
                    <a:pt x="164" y="512"/>
                  </a:lnTo>
                  <a:lnTo>
                    <a:pt x="82" y="512"/>
                  </a:lnTo>
                  <a:lnTo>
                    <a:pt x="82" y="358"/>
                  </a:lnTo>
                  <a:lnTo>
                    <a:pt x="0" y="358"/>
                  </a:lnTo>
                  <a:lnTo>
                    <a:pt x="0" y="258"/>
                  </a:lnTo>
                  <a:lnTo>
                    <a:pt x="12" y="180"/>
                  </a:lnTo>
                  <a:lnTo>
                    <a:pt x="70" y="180"/>
                  </a:lnTo>
                  <a:lnTo>
                    <a:pt x="82" y="204"/>
                  </a:lnTo>
                  <a:lnTo>
                    <a:pt x="126" y="216"/>
                  </a:lnTo>
                  <a:lnTo>
                    <a:pt x="152" y="190"/>
                  </a:lnTo>
                  <a:lnTo>
                    <a:pt x="152" y="204"/>
                  </a:lnTo>
                  <a:lnTo>
                    <a:pt x="164" y="138"/>
                  </a:lnTo>
                  <a:lnTo>
                    <a:pt x="246" y="138"/>
                  </a:lnTo>
                  <a:lnTo>
                    <a:pt x="222" y="104"/>
                  </a:lnTo>
                  <a:lnTo>
                    <a:pt x="246" y="76"/>
                  </a:lnTo>
                  <a:lnTo>
                    <a:pt x="222" y="48"/>
                  </a:lnTo>
                  <a:lnTo>
                    <a:pt x="222" y="26"/>
                  </a:lnTo>
                  <a:lnTo>
                    <a:pt x="196" y="0"/>
                  </a:lnTo>
                  <a:lnTo>
                    <a:pt x="394"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44" name="Freeform 43" descr="Large checker board"/>
            <p:cNvSpPr>
              <a:spLocks/>
            </p:cNvSpPr>
            <p:nvPr/>
          </p:nvSpPr>
          <p:spPr bwMode="auto">
            <a:xfrm>
              <a:off x="5972302" y="5032896"/>
              <a:ext cx="591081" cy="439987"/>
            </a:xfrm>
            <a:custGeom>
              <a:avLst/>
              <a:gdLst>
                <a:gd name="T0" fmla="*/ 19050 w 368"/>
                <a:gd name="T1" fmla="*/ 177800 h 266"/>
                <a:gd name="T2" fmla="*/ 111125 w 368"/>
                <a:gd name="T3" fmla="*/ 177800 h 266"/>
                <a:gd name="T4" fmla="*/ 180975 w 368"/>
                <a:gd name="T5" fmla="*/ 133350 h 266"/>
                <a:gd name="T6" fmla="*/ 330200 w 368"/>
                <a:gd name="T7" fmla="*/ 12700 h 266"/>
                <a:gd name="T8" fmla="*/ 349250 w 368"/>
                <a:gd name="T9" fmla="*/ 98425 h 266"/>
                <a:gd name="T10" fmla="*/ 403225 w 368"/>
                <a:gd name="T11" fmla="*/ 98425 h 266"/>
                <a:gd name="T12" fmla="*/ 473075 w 368"/>
                <a:gd name="T13" fmla="*/ 34925 h 266"/>
                <a:gd name="T14" fmla="*/ 473075 w 368"/>
                <a:gd name="T15" fmla="*/ 0 h 266"/>
                <a:gd name="T16" fmla="*/ 492125 w 368"/>
                <a:gd name="T17" fmla="*/ 12700 h 266"/>
                <a:gd name="T18" fmla="*/ 460375 w 368"/>
                <a:gd name="T19" fmla="*/ 57150 h 266"/>
                <a:gd name="T20" fmla="*/ 460375 w 368"/>
                <a:gd name="T21" fmla="*/ 98425 h 266"/>
                <a:gd name="T22" fmla="*/ 533400 w 368"/>
                <a:gd name="T23" fmla="*/ 57150 h 266"/>
                <a:gd name="T24" fmla="*/ 584200 w 368"/>
                <a:gd name="T25" fmla="*/ 57150 h 266"/>
                <a:gd name="T26" fmla="*/ 552450 w 368"/>
                <a:gd name="T27" fmla="*/ 98425 h 266"/>
                <a:gd name="T28" fmla="*/ 552450 w 368"/>
                <a:gd name="T29" fmla="*/ 133350 h 266"/>
                <a:gd name="T30" fmla="*/ 473075 w 368"/>
                <a:gd name="T31" fmla="*/ 155575 h 266"/>
                <a:gd name="T32" fmla="*/ 511175 w 368"/>
                <a:gd name="T33" fmla="*/ 200025 h 266"/>
                <a:gd name="T34" fmla="*/ 381000 w 368"/>
                <a:gd name="T35" fmla="*/ 177800 h 266"/>
                <a:gd name="T36" fmla="*/ 330200 w 368"/>
                <a:gd name="T37" fmla="*/ 222250 h 266"/>
                <a:gd name="T38" fmla="*/ 330200 w 368"/>
                <a:gd name="T39" fmla="*/ 257175 h 266"/>
                <a:gd name="T40" fmla="*/ 292100 w 368"/>
                <a:gd name="T41" fmla="*/ 257175 h 266"/>
                <a:gd name="T42" fmla="*/ 292100 w 368"/>
                <a:gd name="T43" fmla="*/ 222250 h 266"/>
                <a:gd name="T44" fmla="*/ 222250 w 368"/>
                <a:gd name="T45" fmla="*/ 257175 h 266"/>
                <a:gd name="T46" fmla="*/ 180975 w 368"/>
                <a:gd name="T47" fmla="*/ 244475 h 266"/>
                <a:gd name="T48" fmla="*/ 149225 w 368"/>
                <a:gd name="T49" fmla="*/ 301625 h 266"/>
                <a:gd name="T50" fmla="*/ 260350 w 368"/>
                <a:gd name="T51" fmla="*/ 342900 h 266"/>
                <a:gd name="T52" fmla="*/ 273050 w 368"/>
                <a:gd name="T53" fmla="*/ 381000 h 266"/>
                <a:gd name="T54" fmla="*/ 260350 w 368"/>
                <a:gd name="T55" fmla="*/ 422275 h 266"/>
                <a:gd name="T56" fmla="*/ 222250 w 368"/>
                <a:gd name="T57" fmla="*/ 358775 h 266"/>
                <a:gd name="T58" fmla="*/ 149225 w 368"/>
                <a:gd name="T59" fmla="*/ 381000 h 266"/>
                <a:gd name="T60" fmla="*/ 88900 w 368"/>
                <a:gd name="T61" fmla="*/ 301625 h 266"/>
                <a:gd name="T62" fmla="*/ 69850 w 368"/>
                <a:gd name="T63" fmla="*/ 342900 h 266"/>
                <a:gd name="T64" fmla="*/ 0 w 368"/>
                <a:gd name="T65" fmla="*/ 342900 h 266"/>
                <a:gd name="T66" fmla="*/ 0 w 368"/>
                <a:gd name="T67" fmla="*/ 222250 h 266"/>
                <a:gd name="T68" fmla="*/ 19050 w 368"/>
                <a:gd name="T69" fmla="*/ 177800 h 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8"/>
                <a:gd name="T106" fmla="*/ 0 h 266"/>
                <a:gd name="T107" fmla="*/ 368 w 368"/>
                <a:gd name="T108" fmla="*/ 266 h 2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8" h="266">
                  <a:moveTo>
                    <a:pt x="12" y="112"/>
                  </a:moveTo>
                  <a:lnTo>
                    <a:pt x="70" y="112"/>
                  </a:lnTo>
                  <a:lnTo>
                    <a:pt x="114" y="84"/>
                  </a:lnTo>
                  <a:lnTo>
                    <a:pt x="208" y="8"/>
                  </a:lnTo>
                  <a:lnTo>
                    <a:pt x="220" y="62"/>
                  </a:lnTo>
                  <a:lnTo>
                    <a:pt x="254" y="62"/>
                  </a:lnTo>
                  <a:lnTo>
                    <a:pt x="298" y="22"/>
                  </a:lnTo>
                  <a:lnTo>
                    <a:pt x="298" y="0"/>
                  </a:lnTo>
                  <a:lnTo>
                    <a:pt x="310" y="8"/>
                  </a:lnTo>
                  <a:lnTo>
                    <a:pt x="290" y="36"/>
                  </a:lnTo>
                  <a:lnTo>
                    <a:pt x="290" y="62"/>
                  </a:lnTo>
                  <a:lnTo>
                    <a:pt x="336" y="36"/>
                  </a:lnTo>
                  <a:lnTo>
                    <a:pt x="368" y="36"/>
                  </a:lnTo>
                  <a:lnTo>
                    <a:pt x="348" y="62"/>
                  </a:lnTo>
                  <a:lnTo>
                    <a:pt x="348" y="84"/>
                  </a:lnTo>
                  <a:lnTo>
                    <a:pt x="298" y="98"/>
                  </a:lnTo>
                  <a:lnTo>
                    <a:pt x="322" y="126"/>
                  </a:lnTo>
                  <a:lnTo>
                    <a:pt x="240" y="112"/>
                  </a:lnTo>
                  <a:lnTo>
                    <a:pt x="208" y="140"/>
                  </a:lnTo>
                  <a:lnTo>
                    <a:pt x="208" y="162"/>
                  </a:lnTo>
                  <a:lnTo>
                    <a:pt x="184" y="162"/>
                  </a:lnTo>
                  <a:lnTo>
                    <a:pt x="184" y="140"/>
                  </a:lnTo>
                  <a:lnTo>
                    <a:pt x="140" y="162"/>
                  </a:lnTo>
                  <a:lnTo>
                    <a:pt x="114" y="154"/>
                  </a:lnTo>
                  <a:lnTo>
                    <a:pt x="94" y="190"/>
                  </a:lnTo>
                  <a:lnTo>
                    <a:pt x="164" y="216"/>
                  </a:lnTo>
                  <a:lnTo>
                    <a:pt x="172" y="240"/>
                  </a:lnTo>
                  <a:lnTo>
                    <a:pt x="164" y="266"/>
                  </a:lnTo>
                  <a:lnTo>
                    <a:pt x="140" y="226"/>
                  </a:lnTo>
                  <a:lnTo>
                    <a:pt x="94" y="240"/>
                  </a:lnTo>
                  <a:lnTo>
                    <a:pt x="56" y="190"/>
                  </a:lnTo>
                  <a:lnTo>
                    <a:pt x="44" y="216"/>
                  </a:lnTo>
                  <a:lnTo>
                    <a:pt x="0" y="216"/>
                  </a:lnTo>
                  <a:lnTo>
                    <a:pt x="0" y="140"/>
                  </a:lnTo>
                  <a:lnTo>
                    <a:pt x="12" y="112"/>
                  </a:lnTo>
                  <a:close/>
                </a:path>
              </a:pathLst>
            </a:custGeom>
            <a:solidFill>
              <a:srgbClr val="F79646">
                <a:lumMod val="60000"/>
                <a:lumOff val="40000"/>
              </a:srgbClr>
            </a:solidFill>
            <a:ln w="12700">
              <a:solidFill>
                <a:srgbClr val="000000"/>
              </a:solidFill>
              <a:round/>
              <a:headEnd/>
              <a:tailEnd/>
            </a:ln>
          </p:spPr>
          <p:txBody>
            <a:bodyPr/>
            <a:lstStyle/>
            <a:p>
              <a:pPr>
                <a:defRPr/>
              </a:pPr>
              <a:endParaRPr lang="en-US" kern="0" dirty="0">
                <a:solidFill>
                  <a:prstClr val="white"/>
                </a:solidFill>
                <a:latin typeface="Calibri"/>
              </a:endParaRPr>
            </a:p>
          </p:txBody>
        </p:sp>
        <p:sp>
          <p:nvSpPr>
            <p:cNvPr id="45" name="Freeform 44"/>
            <p:cNvSpPr>
              <a:spLocks/>
            </p:cNvSpPr>
            <p:nvPr/>
          </p:nvSpPr>
          <p:spPr bwMode="auto">
            <a:xfrm>
              <a:off x="3148603" y="1417062"/>
              <a:ext cx="629630" cy="651710"/>
            </a:xfrm>
            <a:custGeom>
              <a:avLst/>
              <a:gdLst>
                <a:gd name="T0" fmla="*/ 365125 w 392"/>
                <a:gd name="T1" fmla="*/ 609600 h 394"/>
                <a:gd name="T2" fmla="*/ 365125 w 392"/>
                <a:gd name="T3" fmla="*/ 625475 h 394"/>
                <a:gd name="T4" fmla="*/ 311150 w 392"/>
                <a:gd name="T5" fmla="*/ 625475 h 394"/>
                <a:gd name="T6" fmla="*/ 292100 w 392"/>
                <a:gd name="T7" fmla="*/ 609600 h 394"/>
                <a:gd name="T8" fmla="*/ 111125 w 392"/>
                <a:gd name="T9" fmla="*/ 609600 h 394"/>
                <a:gd name="T10" fmla="*/ 111125 w 392"/>
                <a:gd name="T11" fmla="*/ 546100 h 394"/>
                <a:gd name="T12" fmla="*/ 0 w 392"/>
                <a:gd name="T13" fmla="*/ 425450 h 394"/>
                <a:gd name="T14" fmla="*/ 0 w 392"/>
                <a:gd name="T15" fmla="*/ 301625 h 394"/>
                <a:gd name="T16" fmla="*/ 0 w 392"/>
                <a:gd name="T17" fmla="*/ 177800 h 394"/>
                <a:gd name="T18" fmla="*/ 219075 w 392"/>
                <a:gd name="T19" fmla="*/ 177800 h 394"/>
                <a:gd name="T20" fmla="*/ 234950 w 392"/>
                <a:gd name="T21" fmla="*/ 142875 h 394"/>
                <a:gd name="T22" fmla="*/ 333375 w 392"/>
                <a:gd name="T23" fmla="*/ 79375 h 394"/>
                <a:gd name="T24" fmla="*/ 333375 w 392"/>
                <a:gd name="T25" fmla="*/ 57150 h 394"/>
                <a:gd name="T26" fmla="*/ 403225 w 392"/>
                <a:gd name="T27" fmla="*/ 57150 h 394"/>
                <a:gd name="T28" fmla="*/ 422275 w 392"/>
                <a:gd name="T29" fmla="*/ 0 h 394"/>
                <a:gd name="T30" fmla="*/ 441325 w 392"/>
                <a:gd name="T31" fmla="*/ 0 h 394"/>
                <a:gd name="T32" fmla="*/ 422275 w 392"/>
                <a:gd name="T33" fmla="*/ 22225 h 394"/>
                <a:gd name="T34" fmla="*/ 441325 w 392"/>
                <a:gd name="T35" fmla="*/ 22225 h 394"/>
                <a:gd name="T36" fmla="*/ 441325 w 392"/>
                <a:gd name="T37" fmla="*/ 34925 h 394"/>
                <a:gd name="T38" fmla="*/ 473075 w 392"/>
                <a:gd name="T39" fmla="*/ 34925 h 394"/>
                <a:gd name="T40" fmla="*/ 441325 w 392"/>
                <a:gd name="T41" fmla="*/ 22225 h 394"/>
                <a:gd name="T42" fmla="*/ 473075 w 392"/>
                <a:gd name="T43" fmla="*/ 22225 h 394"/>
                <a:gd name="T44" fmla="*/ 533400 w 392"/>
                <a:gd name="T45" fmla="*/ 22225 h 394"/>
                <a:gd name="T46" fmla="*/ 565150 w 392"/>
                <a:gd name="T47" fmla="*/ 79375 h 394"/>
                <a:gd name="T48" fmla="*/ 622300 w 392"/>
                <a:gd name="T49" fmla="*/ 101600 h 394"/>
                <a:gd name="T50" fmla="*/ 565150 w 392"/>
                <a:gd name="T51" fmla="*/ 177800 h 394"/>
                <a:gd name="T52" fmla="*/ 584200 w 392"/>
                <a:gd name="T53" fmla="*/ 200025 h 394"/>
                <a:gd name="T54" fmla="*/ 622300 w 392"/>
                <a:gd name="T55" fmla="*/ 266700 h 394"/>
                <a:gd name="T56" fmla="*/ 603250 w 392"/>
                <a:gd name="T57" fmla="*/ 301625 h 394"/>
                <a:gd name="T58" fmla="*/ 514350 w 392"/>
                <a:gd name="T59" fmla="*/ 425450 h 394"/>
                <a:gd name="T60" fmla="*/ 454025 w 392"/>
                <a:gd name="T61" fmla="*/ 609600 h 394"/>
                <a:gd name="T62" fmla="*/ 365125 w 392"/>
                <a:gd name="T63" fmla="*/ 609600 h 3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2"/>
                <a:gd name="T97" fmla="*/ 0 h 394"/>
                <a:gd name="T98" fmla="*/ 392 w 392"/>
                <a:gd name="T99" fmla="*/ 394 h 3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2" h="394">
                  <a:moveTo>
                    <a:pt x="230" y="384"/>
                  </a:moveTo>
                  <a:lnTo>
                    <a:pt x="230" y="394"/>
                  </a:lnTo>
                  <a:lnTo>
                    <a:pt x="196" y="394"/>
                  </a:lnTo>
                  <a:lnTo>
                    <a:pt x="184" y="384"/>
                  </a:lnTo>
                  <a:lnTo>
                    <a:pt x="70" y="384"/>
                  </a:lnTo>
                  <a:lnTo>
                    <a:pt x="70" y="344"/>
                  </a:lnTo>
                  <a:lnTo>
                    <a:pt x="0" y="268"/>
                  </a:lnTo>
                  <a:lnTo>
                    <a:pt x="0" y="190"/>
                  </a:lnTo>
                  <a:lnTo>
                    <a:pt x="0" y="112"/>
                  </a:lnTo>
                  <a:lnTo>
                    <a:pt x="138" y="112"/>
                  </a:lnTo>
                  <a:lnTo>
                    <a:pt x="148" y="90"/>
                  </a:lnTo>
                  <a:lnTo>
                    <a:pt x="210" y="50"/>
                  </a:lnTo>
                  <a:lnTo>
                    <a:pt x="210" y="36"/>
                  </a:lnTo>
                  <a:lnTo>
                    <a:pt x="254" y="36"/>
                  </a:lnTo>
                  <a:lnTo>
                    <a:pt x="266" y="0"/>
                  </a:lnTo>
                  <a:lnTo>
                    <a:pt x="278" y="0"/>
                  </a:lnTo>
                  <a:lnTo>
                    <a:pt x="266" y="14"/>
                  </a:lnTo>
                  <a:lnTo>
                    <a:pt x="278" y="14"/>
                  </a:lnTo>
                  <a:lnTo>
                    <a:pt x="278" y="22"/>
                  </a:lnTo>
                  <a:lnTo>
                    <a:pt x="298" y="22"/>
                  </a:lnTo>
                  <a:lnTo>
                    <a:pt x="278" y="14"/>
                  </a:lnTo>
                  <a:lnTo>
                    <a:pt x="298" y="14"/>
                  </a:lnTo>
                  <a:lnTo>
                    <a:pt x="336" y="14"/>
                  </a:lnTo>
                  <a:lnTo>
                    <a:pt x="356" y="50"/>
                  </a:lnTo>
                  <a:lnTo>
                    <a:pt x="392" y="64"/>
                  </a:lnTo>
                  <a:lnTo>
                    <a:pt x="356" y="112"/>
                  </a:lnTo>
                  <a:lnTo>
                    <a:pt x="368" y="126"/>
                  </a:lnTo>
                  <a:lnTo>
                    <a:pt x="392" y="168"/>
                  </a:lnTo>
                  <a:lnTo>
                    <a:pt x="380" y="190"/>
                  </a:lnTo>
                  <a:lnTo>
                    <a:pt x="324" y="268"/>
                  </a:lnTo>
                  <a:lnTo>
                    <a:pt x="286" y="384"/>
                  </a:lnTo>
                  <a:lnTo>
                    <a:pt x="230" y="384"/>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46" name="Freeform 45"/>
            <p:cNvSpPr>
              <a:spLocks/>
            </p:cNvSpPr>
            <p:nvPr/>
          </p:nvSpPr>
          <p:spPr bwMode="auto">
            <a:xfrm>
              <a:off x="6046187" y="5406720"/>
              <a:ext cx="1265685" cy="1429131"/>
            </a:xfrm>
            <a:custGeom>
              <a:avLst/>
              <a:gdLst>
                <a:gd name="T0" fmla="*/ 419100 w 788"/>
                <a:gd name="T1" fmla="*/ 266700 h 864"/>
                <a:gd name="T2" fmla="*/ 479425 w 788"/>
                <a:gd name="T3" fmla="*/ 352425 h 864"/>
                <a:gd name="T4" fmla="*/ 460375 w 788"/>
                <a:gd name="T5" fmla="*/ 387350 h 864"/>
                <a:gd name="T6" fmla="*/ 479425 w 788"/>
                <a:gd name="T7" fmla="*/ 431800 h 864"/>
                <a:gd name="T8" fmla="*/ 441325 w 788"/>
                <a:gd name="T9" fmla="*/ 488950 h 864"/>
                <a:gd name="T10" fmla="*/ 530225 w 788"/>
                <a:gd name="T11" fmla="*/ 555625 h 864"/>
                <a:gd name="T12" fmla="*/ 622300 w 788"/>
                <a:gd name="T13" fmla="*/ 612775 h 864"/>
                <a:gd name="T14" fmla="*/ 660400 w 788"/>
                <a:gd name="T15" fmla="*/ 701675 h 864"/>
                <a:gd name="T16" fmla="*/ 609600 w 788"/>
                <a:gd name="T17" fmla="*/ 676275 h 864"/>
                <a:gd name="T18" fmla="*/ 771525 w 788"/>
                <a:gd name="T19" fmla="*/ 701675 h 864"/>
                <a:gd name="T20" fmla="*/ 809625 w 788"/>
                <a:gd name="T21" fmla="*/ 714375 h 864"/>
                <a:gd name="T22" fmla="*/ 844550 w 788"/>
                <a:gd name="T23" fmla="*/ 736600 h 864"/>
                <a:gd name="T24" fmla="*/ 844550 w 788"/>
                <a:gd name="T25" fmla="*/ 781050 h 864"/>
                <a:gd name="T26" fmla="*/ 952500 w 788"/>
                <a:gd name="T27" fmla="*/ 838200 h 864"/>
                <a:gd name="T28" fmla="*/ 1031875 w 788"/>
                <a:gd name="T29" fmla="*/ 736600 h 864"/>
                <a:gd name="T30" fmla="*/ 1120775 w 788"/>
                <a:gd name="T31" fmla="*/ 923925 h 864"/>
                <a:gd name="T32" fmla="*/ 1171575 w 788"/>
                <a:gd name="T33" fmla="*/ 962025 h 864"/>
                <a:gd name="T34" fmla="*/ 1250950 w 788"/>
                <a:gd name="T35" fmla="*/ 962025 h 864"/>
                <a:gd name="T36" fmla="*/ 1212850 w 788"/>
                <a:gd name="T37" fmla="*/ 1003300 h 864"/>
                <a:gd name="T38" fmla="*/ 1171575 w 788"/>
                <a:gd name="T39" fmla="*/ 981075 h 864"/>
                <a:gd name="T40" fmla="*/ 1139825 w 788"/>
                <a:gd name="T41" fmla="*/ 1025525 h 864"/>
                <a:gd name="T42" fmla="*/ 1212850 w 788"/>
                <a:gd name="T43" fmla="*/ 1127125 h 864"/>
                <a:gd name="T44" fmla="*/ 1171575 w 788"/>
                <a:gd name="T45" fmla="*/ 1127125 h 864"/>
                <a:gd name="T46" fmla="*/ 1139825 w 788"/>
                <a:gd name="T47" fmla="*/ 1127125 h 864"/>
                <a:gd name="T48" fmla="*/ 1082675 w 788"/>
                <a:gd name="T49" fmla="*/ 1168400 h 864"/>
                <a:gd name="T50" fmla="*/ 990600 w 788"/>
                <a:gd name="T51" fmla="*/ 1082675 h 864"/>
                <a:gd name="T52" fmla="*/ 920750 w 788"/>
                <a:gd name="T53" fmla="*/ 1168400 h 864"/>
                <a:gd name="T54" fmla="*/ 809625 w 788"/>
                <a:gd name="T55" fmla="*/ 1292225 h 864"/>
                <a:gd name="T56" fmla="*/ 920750 w 788"/>
                <a:gd name="T57" fmla="*/ 1168400 h 864"/>
                <a:gd name="T58" fmla="*/ 952500 w 788"/>
                <a:gd name="T59" fmla="*/ 1047750 h 864"/>
                <a:gd name="T60" fmla="*/ 920750 w 788"/>
                <a:gd name="T61" fmla="*/ 1082675 h 864"/>
                <a:gd name="T62" fmla="*/ 882650 w 788"/>
                <a:gd name="T63" fmla="*/ 1025525 h 864"/>
                <a:gd name="T64" fmla="*/ 860425 w 788"/>
                <a:gd name="T65" fmla="*/ 1104900 h 864"/>
                <a:gd name="T66" fmla="*/ 809625 w 788"/>
                <a:gd name="T67" fmla="*/ 1047750 h 864"/>
                <a:gd name="T68" fmla="*/ 679450 w 788"/>
                <a:gd name="T69" fmla="*/ 923925 h 864"/>
                <a:gd name="T70" fmla="*/ 498475 w 788"/>
                <a:gd name="T71" fmla="*/ 838200 h 864"/>
                <a:gd name="T72" fmla="*/ 511175 w 788"/>
                <a:gd name="T73" fmla="*/ 838200 h 864"/>
                <a:gd name="T74" fmla="*/ 479425 w 788"/>
                <a:gd name="T75" fmla="*/ 838200 h 864"/>
                <a:gd name="T76" fmla="*/ 311150 w 788"/>
                <a:gd name="T77" fmla="*/ 800100 h 864"/>
                <a:gd name="T78" fmla="*/ 368300 w 788"/>
                <a:gd name="T79" fmla="*/ 736600 h 864"/>
                <a:gd name="T80" fmla="*/ 330200 w 788"/>
                <a:gd name="T81" fmla="*/ 657225 h 864"/>
                <a:gd name="T82" fmla="*/ 330200 w 788"/>
                <a:gd name="T83" fmla="*/ 635000 h 864"/>
                <a:gd name="T84" fmla="*/ 200025 w 788"/>
                <a:gd name="T85" fmla="*/ 635000 h 864"/>
                <a:gd name="T86" fmla="*/ 127000 w 788"/>
                <a:gd name="T87" fmla="*/ 635000 h 864"/>
                <a:gd name="T88" fmla="*/ 149225 w 788"/>
                <a:gd name="T89" fmla="*/ 577850 h 864"/>
                <a:gd name="T90" fmla="*/ 168275 w 788"/>
                <a:gd name="T91" fmla="*/ 533400 h 864"/>
                <a:gd name="T92" fmla="*/ 187325 w 788"/>
                <a:gd name="T93" fmla="*/ 476250 h 864"/>
                <a:gd name="T94" fmla="*/ 76200 w 788"/>
                <a:gd name="T95" fmla="*/ 387350 h 864"/>
                <a:gd name="T96" fmla="*/ 0 w 788"/>
                <a:gd name="T97" fmla="*/ 187325 h 864"/>
                <a:gd name="T98" fmla="*/ 57150 w 788"/>
                <a:gd name="T99" fmla="*/ 63500 h 864"/>
                <a:gd name="T100" fmla="*/ 187325 w 788"/>
                <a:gd name="T101" fmla="*/ 63500 h 864"/>
                <a:gd name="T102" fmla="*/ 349250 w 788"/>
                <a:gd name="T103" fmla="*/ 209550 h 864"/>
                <a:gd name="T104" fmla="*/ 549275 w 788"/>
                <a:gd name="T105" fmla="*/ 311150 h 8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8"/>
                <a:gd name="T160" fmla="*/ 0 h 864"/>
                <a:gd name="T161" fmla="*/ 788 w 788"/>
                <a:gd name="T162" fmla="*/ 864 h 8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8" h="864">
                  <a:moveTo>
                    <a:pt x="392" y="222"/>
                  </a:moveTo>
                  <a:lnTo>
                    <a:pt x="334" y="208"/>
                  </a:lnTo>
                  <a:lnTo>
                    <a:pt x="264" y="168"/>
                  </a:lnTo>
                  <a:lnTo>
                    <a:pt x="264" y="182"/>
                  </a:lnTo>
                  <a:lnTo>
                    <a:pt x="302" y="196"/>
                  </a:lnTo>
                  <a:lnTo>
                    <a:pt x="302" y="222"/>
                  </a:lnTo>
                  <a:lnTo>
                    <a:pt x="322" y="232"/>
                  </a:lnTo>
                  <a:lnTo>
                    <a:pt x="322" y="244"/>
                  </a:lnTo>
                  <a:lnTo>
                    <a:pt x="290" y="244"/>
                  </a:lnTo>
                  <a:lnTo>
                    <a:pt x="264" y="272"/>
                  </a:lnTo>
                  <a:lnTo>
                    <a:pt x="302" y="244"/>
                  </a:lnTo>
                  <a:lnTo>
                    <a:pt x="302" y="272"/>
                  </a:lnTo>
                  <a:lnTo>
                    <a:pt x="346" y="286"/>
                  </a:lnTo>
                  <a:lnTo>
                    <a:pt x="278" y="286"/>
                  </a:lnTo>
                  <a:lnTo>
                    <a:pt x="278" y="308"/>
                  </a:lnTo>
                  <a:lnTo>
                    <a:pt x="314" y="322"/>
                  </a:lnTo>
                  <a:lnTo>
                    <a:pt x="302" y="336"/>
                  </a:lnTo>
                  <a:lnTo>
                    <a:pt x="334" y="350"/>
                  </a:lnTo>
                  <a:lnTo>
                    <a:pt x="334" y="364"/>
                  </a:lnTo>
                  <a:lnTo>
                    <a:pt x="372" y="350"/>
                  </a:lnTo>
                  <a:lnTo>
                    <a:pt x="392" y="386"/>
                  </a:lnTo>
                  <a:lnTo>
                    <a:pt x="416" y="378"/>
                  </a:lnTo>
                  <a:lnTo>
                    <a:pt x="404" y="400"/>
                  </a:lnTo>
                  <a:lnTo>
                    <a:pt x="416" y="442"/>
                  </a:lnTo>
                  <a:lnTo>
                    <a:pt x="392" y="426"/>
                  </a:lnTo>
                  <a:lnTo>
                    <a:pt x="392" y="414"/>
                  </a:lnTo>
                  <a:lnTo>
                    <a:pt x="384" y="426"/>
                  </a:lnTo>
                  <a:lnTo>
                    <a:pt x="392" y="450"/>
                  </a:lnTo>
                  <a:lnTo>
                    <a:pt x="454" y="426"/>
                  </a:lnTo>
                  <a:lnTo>
                    <a:pt x="486" y="442"/>
                  </a:lnTo>
                  <a:lnTo>
                    <a:pt x="486" y="450"/>
                  </a:lnTo>
                  <a:lnTo>
                    <a:pt x="498" y="442"/>
                  </a:lnTo>
                  <a:lnTo>
                    <a:pt x="510" y="450"/>
                  </a:lnTo>
                  <a:lnTo>
                    <a:pt x="510" y="442"/>
                  </a:lnTo>
                  <a:lnTo>
                    <a:pt x="556" y="450"/>
                  </a:lnTo>
                  <a:lnTo>
                    <a:pt x="532" y="464"/>
                  </a:lnTo>
                  <a:lnTo>
                    <a:pt x="510" y="450"/>
                  </a:lnTo>
                  <a:lnTo>
                    <a:pt x="510" y="478"/>
                  </a:lnTo>
                  <a:lnTo>
                    <a:pt x="532" y="492"/>
                  </a:lnTo>
                  <a:lnTo>
                    <a:pt x="556" y="478"/>
                  </a:lnTo>
                  <a:lnTo>
                    <a:pt x="600" y="478"/>
                  </a:lnTo>
                  <a:lnTo>
                    <a:pt x="600" y="528"/>
                  </a:lnTo>
                  <a:lnTo>
                    <a:pt x="612" y="504"/>
                  </a:lnTo>
                  <a:lnTo>
                    <a:pt x="624" y="504"/>
                  </a:lnTo>
                  <a:lnTo>
                    <a:pt x="650" y="464"/>
                  </a:lnTo>
                  <a:lnTo>
                    <a:pt x="670" y="504"/>
                  </a:lnTo>
                  <a:lnTo>
                    <a:pt x="706" y="540"/>
                  </a:lnTo>
                  <a:lnTo>
                    <a:pt x="706" y="582"/>
                  </a:lnTo>
                  <a:lnTo>
                    <a:pt x="718" y="582"/>
                  </a:lnTo>
                  <a:lnTo>
                    <a:pt x="718" y="596"/>
                  </a:lnTo>
                  <a:lnTo>
                    <a:pt x="738" y="606"/>
                  </a:lnTo>
                  <a:lnTo>
                    <a:pt x="738" y="582"/>
                  </a:lnTo>
                  <a:lnTo>
                    <a:pt x="776" y="582"/>
                  </a:lnTo>
                  <a:lnTo>
                    <a:pt x="788" y="606"/>
                  </a:lnTo>
                  <a:lnTo>
                    <a:pt x="788" y="632"/>
                  </a:lnTo>
                  <a:lnTo>
                    <a:pt x="764" y="606"/>
                  </a:lnTo>
                  <a:lnTo>
                    <a:pt x="764" y="632"/>
                  </a:lnTo>
                  <a:lnTo>
                    <a:pt x="752" y="632"/>
                  </a:lnTo>
                  <a:lnTo>
                    <a:pt x="752" y="606"/>
                  </a:lnTo>
                  <a:lnTo>
                    <a:pt x="738" y="618"/>
                  </a:lnTo>
                  <a:lnTo>
                    <a:pt x="738" y="646"/>
                  </a:lnTo>
                  <a:lnTo>
                    <a:pt x="718" y="632"/>
                  </a:lnTo>
                  <a:lnTo>
                    <a:pt x="718" y="646"/>
                  </a:lnTo>
                  <a:lnTo>
                    <a:pt x="776" y="646"/>
                  </a:lnTo>
                  <a:lnTo>
                    <a:pt x="764" y="674"/>
                  </a:lnTo>
                  <a:lnTo>
                    <a:pt x="764" y="710"/>
                  </a:lnTo>
                  <a:lnTo>
                    <a:pt x="752" y="682"/>
                  </a:lnTo>
                  <a:lnTo>
                    <a:pt x="730" y="674"/>
                  </a:lnTo>
                  <a:lnTo>
                    <a:pt x="738" y="710"/>
                  </a:lnTo>
                  <a:lnTo>
                    <a:pt x="730" y="696"/>
                  </a:lnTo>
                  <a:lnTo>
                    <a:pt x="718" y="696"/>
                  </a:lnTo>
                  <a:lnTo>
                    <a:pt x="718" y="710"/>
                  </a:lnTo>
                  <a:lnTo>
                    <a:pt x="696" y="710"/>
                  </a:lnTo>
                  <a:lnTo>
                    <a:pt x="706" y="736"/>
                  </a:lnTo>
                  <a:lnTo>
                    <a:pt x="682" y="736"/>
                  </a:lnTo>
                  <a:lnTo>
                    <a:pt x="706" y="786"/>
                  </a:lnTo>
                  <a:lnTo>
                    <a:pt x="706" y="800"/>
                  </a:lnTo>
                  <a:lnTo>
                    <a:pt x="624" y="682"/>
                  </a:lnTo>
                  <a:lnTo>
                    <a:pt x="612" y="696"/>
                  </a:lnTo>
                  <a:lnTo>
                    <a:pt x="624" y="724"/>
                  </a:lnTo>
                  <a:lnTo>
                    <a:pt x="580" y="736"/>
                  </a:lnTo>
                  <a:lnTo>
                    <a:pt x="542" y="826"/>
                  </a:lnTo>
                  <a:lnTo>
                    <a:pt x="522" y="864"/>
                  </a:lnTo>
                  <a:lnTo>
                    <a:pt x="510" y="814"/>
                  </a:lnTo>
                  <a:lnTo>
                    <a:pt x="568" y="750"/>
                  </a:lnTo>
                  <a:lnTo>
                    <a:pt x="556" y="724"/>
                  </a:lnTo>
                  <a:lnTo>
                    <a:pt x="580" y="736"/>
                  </a:lnTo>
                  <a:lnTo>
                    <a:pt x="600" y="710"/>
                  </a:lnTo>
                  <a:lnTo>
                    <a:pt x="600" y="674"/>
                  </a:lnTo>
                  <a:lnTo>
                    <a:pt x="600" y="660"/>
                  </a:lnTo>
                  <a:lnTo>
                    <a:pt x="580" y="646"/>
                  </a:lnTo>
                  <a:lnTo>
                    <a:pt x="592" y="682"/>
                  </a:lnTo>
                  <a:lnTo>
                    <a:pt x="580" y="682"/>
                  </a:lnTo>
                  <a:lnTo>
                    <a:pt x="580" y="632"/>
                  </a:lnTo>
                  <a:lnTo>
                    <a:pt x="556" y="632"/>
                  </a:lnTo>
                  <a:lnTo>
                    <a:pt x="556" y="646"/>
                  </a:lnTo>
                  <a:lnTo>
                    <a:pt x="580" y="682"/>
                  </a:lnTo>
                  <a:lnTo>
                    <a:pt x="556" y="710"/>
                  </a:lnTo>
                  <a:lnTo>
                    <a:pt x="542" y="696"/>
                  </a:lnTo>
                  <a:lnTo>
                    <a:pt x="542" y="710"/>
                  </a:lnTo>
                  <a:lnTo>
                    <a:pt x="510" y="710"/>
                  </a:lnTo>
                  <a:lnTo>
                    <a:pt x="510" y="660"/>
                  </a:lnTo>
                  <a:lnTo>
                    <a:pt x="486" y="660"/>
                  </a:lnTo>
                  <a:lnTo>
                    <a:pt x="440" y="582"/>
                  </a:lnTo>
                  <a:lnTo>
                    <a:pt x="428" y="582"/>
                  </a:lnTo>
                  <a:lnTo>
                    <a:pt x="440" y="596"/>
                  </a:lnTo>
                  <a:lnTo>
                    <a:pt x="334" y="554"/>
                  </a:lnTo>
                  <a:lnTo>
                    <a:pt x="314" y="528"/>
                  </a:lnTo>
                  <a:lnTo>
                    <a:pt x="346" y="554"/>
                  </a:lnTo>
                  <a:lnTo>
                    <a:pt x="346" y="540"/>
                  </a:lnTo>
                  <a:lnTo>
                    <a:pt x="322" y="528"/>
                  </a:lnTo>
                  <a:lnTo>
                    <a:pt x="346" y="504"/>
                  </a:lnTo>
                  <a:lnTo>
                    <a:pt x="322" y="504"/>
                  </a:lnTo>
                  <a:lnTo>
                    <a:pt x="302" y="528"/>
                  </a:lnTo>
                  <a:lnTo>
                    <a:pt x="208" y="518"/>
                  </a:lnTo>
                  <a:lnTo>
                    <a:pt x="232" y="504"/>
                  </a:lnTo>
                  <a:lnTo>
                    <a:pt x="196" y="504"/>
                  </a:lnTo>
                  <a:lnTo>
                    <a:pt x="184" y="492"/>
                  </a:lnTo>
                  <a:lnTo>
                    <a:pt x="208" y="464"/>
                  </a:lnTo>
                  <a:lnTo>
                    <a:pt x="232" y="464"/>
                  </a:lnTo>
                  <a:lnTo>
                    <a:pt x="232" y="426"/>
                  </a:lnTo>
                  <a:lnTo>
                    <a:pt x="184" y="450"/>
                  </a:lnTo>
                  <a:lnTo>
                    <a:pt x="208" y="414"/>
                  </a:lnTo>
                  <a:lnTo>
                    <a:pt x="176" y="426"/>
                  </a:lnTo>
                  <a:lnTo>
                    <a:pt x="184" y="400"/>
                  </a:lnTo>
                  <a:lnTo>
                    <a:pt x="208" y="400"/>
                  </a:lnTo>
                  <a:lnTo>
                    <a:pt x="184" y="378"/>
                  </a:lnTo>
                  <a:lnTo>
                    <a:pt x="162" y="414"/>
                  </a:lnTo>
                  <a:lnTo>
                    <a:pt x="126" y="400"/>
                  </a:lnTo>
                  <a:lnTo>
                    <a:pt x="118" y="426"/>
                  </a:lnTo>
                  <a:lnTo>
                    <a:pt x="118" y="400"/>
                  </a:lnTo>
                  <a:lnTo>
                    <a:pt x="80" y="400"/>
                  </a:lnTo>
                  <a:lnTo>
                    <a:pt x="106" y="386"/>
                  </a:lnTo>
                  <a:lnTo>
                    <a:pt x="94" y="378"/>
                  </a:lnTo>
                  <a:lnTo>
                    <a:pt x="94" y="364"/>
                  </a:lnTo>
                  <a:lnTo>
                    <a:pt x="68" y="364"/>
                  </a:lnTo>
                  <a:lnTo>
                    <a:pt x="68" y="350"/>
                  </a:lnTo>
                  <a:lnTo>
                    <a:pt x="106" y="336"/>
                  </a:lnTo>
                  <a:lnTo>
                    <a:pt x="94" y="336"/>
                  </a:lnTo>
                  <a:lnTo>
                    <a:pt x="80" y="308"/>
                  </a:lnTo>
                  <a:lnTo>
                    <a:pt x="118" y="300"/>
                  </a:lnTo>
                  <a:lnTo>
                    <a:pt x="80" y="300"/>
                  </a:lnTo>
                  <a:lnTo>
                    <a:pt x="80" y="244"/>
                  </a:lnTo>
                  <a:lnTo>
                    <a:pt x="48" y="244"/>
                  </a:lnTo>
                  <a:lnTo>
                    <a:pt x="48" y="196"/>
                  </a:lnTo>
                  <a:lnTo>
                    <a:pt x="0" y="146"/>
                  </a:lnTo>
                  <a:lnTo>
                    <a:pt x="0" y="118"/>
                  </a:lnTo>
                  <a:lnTo>
                    <a:pt x="0" y="104"/>
                  </a:lnTo>
                  <a:lnTo>
                    <a:pt x="0" y="68"/>
                  </a:lnTo>
                  <a:lnTo>
                    <a:pt x="36" y="40"/>
                  </a:lnTo>
                  <a:lnTo>
                    <a:pt x="48" y="12"/>
                  </a:lnTo>
                  <a:lnTo>
                    <a:pt x="94" y="0"/>
                  </a:lnTo>
                  <a:lnTo>
                    <a:pt x="118" y="40"/>
                  </a:lnTo>
                  <a:lnTo>
                    <a:pt x="162" y="92"/>
                  </a:lnTo>
                  <a:lnTo>
                    <a:pt x="196" y="92"/>
                  </a:lnTo>
                  <a:lnTo>
                    <a:pt x="220" y="132"/>
                  </a:lnTo>
                  <a:lnTo>
                    <a:pt x="278" y="132"/>
                  </a:lnTo>
                  <a:lnTo>
                    <a:pt x="302" y="168"/>
                  </a:lnTo>
                  <a:lnTo>
                    <a:pt x="346" y="196"/>
                  </a:lnTo>
                  <a:lnTo>
                    <a:pt x="440" y="232"/>
                  </a:lnTo>
                  <a:lnTo>
                    <a:pt x="392" y="222"/>
                  </a:lnTo>
                  <a:close/>
                </a:path>
              </a:pathLst>
            </a:custGeom>
            <a:solidFill>
              <a:srgbClr val="F79646">
                <a:lumMod val="60000"/>
                <a:lumOff val="40000"/>
              </a:srgbClr>
            </a:solidFill>
            <a:ln w="12700">
              <a:solidFill>
                <a:srgbClr val="000000"/>
              </a:solidFill>
              <a:round/>
              <a:headEnd/>
              <a:tailEnd/>
            </a:ln>
          </p:spPr>
          <p:txBody>
            <a:bodyPr/>
            <a:lstStyle/>
            <a:p>
              <a:pPr>
                <a:defRPr/>
              </a:pPr>
              <a:endParaRPr lang="en-US" kern="0" dirty="0">
                <a:solidFill>
                  <a:prstClr val="white"/>
                </a:solidFill>
                <a:latin typeface="Calibri"/>
              </a:endParaRPr>
            </a:p>
          </p:txBody>
        </p:sp>
        <p:sp>
          <p:nvSpPr>
            <p:cNvPr id="47" name="Freeform 46"/>
            <p:cNvSpPr>
              <a:spLocks/>
            </p:cNvSpPr>
            <p:nvPr/>
          </p:nvSpPr>
          <p:spPr bwMode="auto">
            <a:xfrm>
              <a:off x="2438663" y="3137312"/>
              <a:ext cx="1117915" cy="870050"/>
            </a:xfrm>
            <a:custGeom>
              <a:avLst/>
              <a:gdLst>
                <a:gd name="T0" fmla="*/ 180975 w 696"/>
                <a:gd name="T1" fmla="*/ 835025 h 526"/>
                <a:gd name="T2" fmla="*/ 180975 w 696"/>
                <a:gd name="T3" fmla="*/ 346075 h 526"/>
                <a:gd name="T4" fmla="*/ 130175 w 696"/>
                <a:gd name="T5" fmla="*/ 301625 h 526"/>
                <a:gd name="T6" fmla="*/ 130175 w 696"/>
                <a:gd name="T7" fmla="*/ 266700 h 526"/>
                <a:gd name="T8" fmla="*/ 0 w 696"/>
                <a:gd name="T9" fmla="*/ 222250 h 526"/>
                <a:gd name="T10" fmla="*/ 38100 w 696"/>
                <a:gd name="T11" fmla="*/ 222250 h 526"/>
                <a:gd name="T12" fmla="*/ 38100 w 696"/>
                <a:gd name="T13" fmla="*/ 200025 h 526"/>
                <a:gd name="T14" fmla="*/ 73025 w 696"/>
                <a:gd name="T15" fmla="*/ 200025 h 526"/>
                <a:gd name="T16" fmla="*/ 73025 w 696"/>
                <a:gd name="T17" fmla="*/ 158750 h 526"/>
                <a:gd name="T18" fmla="*/ 111125 w 696"/>
                <a:gd name="T19" fmla="*/ 158750 h 526"/>
                <a:gd name="T20" fmla="*/ 130175 w 696"/>
                <a:gd name="T21" fmla="*/ 120650 h 526"/>
                <a:gd name="T22" fmla="*/ 161925 w 696"/>
                <a:gd name="T23" fmla="*/ 120650 h 526"/>
                <a:gd name="T24" fmla="*/ 161925 w 696"/>
                <a:gd name="T25" fmla="*/ 101600 h 526"/>
                <a:gd name="T26" fmla="*/ 200025 w 696"/>
                <a:gd name="T27" fmla="*/ 79375 h 526"/>
                <a:gd name="T28" fmla="*/ 260350 w 696"/>
                <a:gd name="T29" fmla="*/ 44450 h 526"/>
                <a:gd name="T30" fmla="*/ 330200 w 696"/>
                <a:gd name="T31" fmla="*/ 0 h 526"/>
                <a:gd name="T32" fmla="*/ 330200 w 696"/>
                <a:gd name="T33" fmla="*/ 19050 h 526"/>
                <a:gd name="T34" fmla="*/ 371475 w 696"/>
                <a:gd name="T35" fmla="*/ 19050 h 526"/>
                <a:gd name="T36" fmla="*/ 330200 w 696"/>
                <a:gd name="T37" fmla="*/ 53975 h 526"/>
                <a:gd name="T38" fmla="*/ 330200 w 696"/>
                <a:gd name="T39" fmla="*/ 79375 h 526"/>
                <a:gd name="T40" fmla="*/ 371475 w 696"/>
                <a:gd name="T41" fmla="*/ 79375 h 526"/>
                <a:gd name="T42" fmla="*/ 352425 w 696"/>
                <a:gd name="T43" fmla="*/ 101600 h 526"/>
                <a:gd name="T44" fmla="*/ 371475 w 696"/>
                <a:gd name="T45" fmla="*/ 120650 h 526"/>
                <a:gd name="T46" fmla="*/ 352425 w 696"/>
                <a:gd name="T47" fmla="*/ 142875 h 526"/>
                <a:gd name="T48" fmla="*/ 403225 w 696"/>
                <a:gd name="T49" fmla="*/ 158750 h 526"/>
                <a:gd name="T50" fmla="*/ 955675 w 696"/>
                <a:gd name="T51" fmla="*/ 44450 h 526"/>
                <a:gd name="T52" fmla="*/ 993775 w 696"/>
                <a:gd name="T53" fmla="*/ 53975 h 526"/>
                <a:gd name="T54" fmla="*/ 1031875 w 696"/>
                <a:gd name="T55" fmla="*/ 142875 h 526"/>
                <a:gd name="T56" fmla="*/ 1104900 w 696"/>
                <a:gd name="T57" fmla="*/ 200025 h 526"/>
                <a:gd name="T58" fmla="*/ 1104900 w 696"/>
                <a:gd name="T59" fmla="*/ 222250 h 526"/>
                <a:gd name="T60" fmla="*/ 1104900 w 696"/>
                <a:gd name="T61" fmla="*/ 244475 h 526"/>
                <a:gd name="T62" fmla="*/ 993775 w 696"/>
                <a:gd name="T63" fmla="*/ 279400 h 526"/>
                <a:gd name="T64" fmla="*/ 955675 w 696"/>
                <a:gd name="T65" fmla="*/ 244475 h 526"/>
                <a:gd name="T66" fmla="*/ 923925 w 696"/>
                <a:gd name="T67" fmla="*/ 244475 h 526"/>
                <a:gd name="T68" fmla="*/ 923925 w 696"/>
                <a:gd name="T69" fmla="*/ 523875 h 526"/>
                <a:gd name="T70" fmla="*/ 955675 w 696"/>
                <a:gd name="T71" fmla="*/ 733425 h 526"/>
                <a:gd name="T72" fmla="*/ 844550 w 696"/>
                <a:gd name="T73" fmla="*/ 733425 h 526"/>
                <a:gd name="T74" fmla="*/ 793750 w 696"/>
                <a:gd name="T75" fmla="*/ 733425 h 526"/>
                <a:gd name="T76" fmla="*/ 733425 w 696"/>
                <a:gd name="T77" fmla="*/ 692150 h 526"/>
                <a:gd name="T78" fmla="*/ 625475 w 696"/>
                <a:gd name="T79" fmla="*/ 749300 h 526"/>
                <a:gd name="T80" fmla="*/ 603250 w 696"/>
                <a:gd name="T81" fmla="*/ 812800 h 526"/>
                <a:gd name="T82" fmla="*/ 590550 w 696"/>
                <a:gd name="T83" fmla="*/ 812800 h 526"/>
                <a:gd name="T84" fmla="*/ 479425 w 696"/>
                <a:gd name="T85" fmla="*/ 835025 h 526"/>
                <a:gd name="T86" fmla="*/ 180975 w 696"/>
                <a:gd name="T87" fmla="*/ 835025 h 5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6"/>
                <a:gd name="T133" fmla="*/ 0 h 526"/>
                <a:gd name="T134" fmla="*/ 696 w 696"/>
                <a:gd name="T135" fmla="*/ 526 h 5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6" h="526">
                  <a:moveTo>
                    <a:pt x="114" y="526"/>
                  </a:moveTo>
                  <a:lnTo>
                    <a:pt x="114" y="218"/>
                  </a:lnTo>
                  <a:lnTo>
                    <a:pt x="82" y="190"/>
                  </a:lnTo>
                  <a:lnTo>
                    <a:pt x="82" y="168"/>
                  </a:lnTo>
                  <a:lnTo>
                    <a:pt x="0" y="140"/>
                  </a:lnTo>
                  <a:lnTo>
                    <a:pt x="24" y="140"/>
                  </a:lnTo>
                  <a:lnTo>
                    <a:pt x="24" y="126"/>
                  </a:lnTo>
                  <a:lnTo>
                    <a:pt x="46" y="126"/>
                  </a:lnTo>
                  <a:lnTo>
                    <a:pt x="46" y="100"/>
                  </a:lnTo>
                  <a:lnTo>
                    <a:pt x="70" y="100"/>
                  </a:lnTo>
                  <a:lnTo>
                    <a:pt x="82" y="76"/>
                  </a:lnTo>
                  <a:lnTo>
                    <a:pt x="102" y="76"/>
                  </a:lnTo>
                  <a:lnTo>
                    <a:pt x="102" y="64"/>
                  </a:lnTo>
                  <a:lnTo>
                    <a:pt x="126" y="50"/>
                  </a:lnTo>
                  <a:lnTo>
                    <a:pt x="164" y="28"/>
                  </a:lnTo>
                  <a:lnTo>
                    <a:pt x="208" y="0"/>
                  </a:lnTo>
                  <a:lnTo>
                    <a:pt x="208" y="12"/>
                  </a:lnTo>
                  <a:lnTo>
                    <a:pt x="234" y="12"/>
                  </a:lnTo>
                  <a:lnTo>
                    <a:pt x="208" y="34"/>
                  </a:lnTo>
                  <a:lnTo>
                    <a:pt x="208" y="50"/>
                  </a:lnTo>
                  <a:lnTo>
                    <a:pt x="234" y="50"/>
                  </a:lnTo>
                  <a:lnTo>
                    <a:pt x="222" y="64"/>
                  </a:lnTo>
                  <a:lnTo>
                    <a:pt x="234" y="76"/>
                  </a:lnTo>
                  <a:lnTo>
                    <a:pt x="222" y="90"/>
                  </a:lnTo>
                  <a:lnTo>
                    <a:pt x="254" y="100"/>
                  </a:lnTo>
                  <a:lnTo>
                    <a:pt x="602" y="28"/>
                  </a:lnTo>
                  <a:lnTo>
                    <a:pt x="626" y="34"/>
                  </a:lnTo>
                  <a:lnTo>
                    <a:pt x="650" y="90"/>
                  </a:lnTo>
                  <a:lnTo>
                    <a:pt x="696" y="126"/>
                  </a:lnTo>
                  <a:lnTo>
                    <a:pt x="696" y="140"/>
                  </a:lnTo>
                  <a:lnTo>
                    <a:pt x="696" y="154"/>
                  </a:lnTo>
                  <a:lnTo>
                    <a:pt x="626" y="176"/>
                  </a:lnTo>
                  <a:lnTo>
                    <a:pt x="602" y="154"/>
                  </a:lnTo>
                  <a:lnTo>
                    <a:pt x="582" y="154"/>
                  </a:lnTo>
                  <a:lnTo>
                    <a:pt x="582" y="330"/>
                  </a:lnTo>
                  <a:lnTo>
                    <a:pt x="602" y="462"/>
                  </a:lnTo>
                  <a:lnTo>
                    <a:pt x="532" y="462"/>
                  </a:lnTo>
                  <a:lnTo>
                    <a:pt x="500" y="462"/>
                  </a:lnTo>
                  <a:lnTo>
                    <a:pt x="462" y="436"/>
                  </a:lnTo>
                  <a:lnTo>
                    <a:pt x="394" y="472"/>
                  </a:lnTo>
                  <a:lnTo>
                    <a:pt x="380" y="512"/>
                  </a:lnTo>
                  <a:lnTo>
                    <a:pt x="372" y="512"/>
                  </a:lnTo>
                  <a:lnTo>
                    <a:pt x="302" y="526"/>
                  </a:lnTo>
                  <a:lnTo>
                    <a:pt x="114" y="52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48" name="Freeform 47"/>
            <p:cNvSpPr>
              <a:spLocks/>
            </p:cNvSpPr>
            <p:nvPr/>
          </p:nvSpPr>
          <p:spPr bwMode="auto">
            <a:xfrm>
              <a:off x="1658050" y="2115087"/>
              <a:ext cx="594294" cy="486302"/>
            </a:xfrm>
            <a:custGeom>
              <a:avLst/>
              <a:gdLst>
                <a:gd name="T0" fmla="*/ 479425 w 370"/>
                <a:gd name="T1" fmla="*/ 0 h 294"/>
                <a:gd name="T2" fmla="*/ 479425 w 370"/>
                <a:gd name="T3" fmla="*/ 41275 h 294"/>
                <a:gd name="T4" fmla="*/ 511175 w 370"/>
                <a:gd name="T5" fmla="*/ 120650 h 294"/>
                <a:gd name="T6" fmla="*/ 549275 w 370"/>
                <a:gd name="T7" fmla="*/ 165100 h 294"/>
                <a:gd name="T8" fmla="*/ 549275 w 370"/>
                <a:gd name="T9" fmla="*/ 200025 h 294"/>
                <a:gd name="T10" fmla="*/ 587375 w 370"/>
                <a:gd name="T11" fmla="*/ 244475 h 294"/>
                <a:gd name="T12" fmla="*/ 549275 w 370"/>
                <a:gd name="T13" fmla="*/ 285750 h 294"/>
                <a:gd name="T14" fmla="*/ 587375 w 370"/>
                <a:gd name="T15" fmla="*/ 346075 h 294"/>
                <a:gd name="T16" fmla="*/ 460375 w 370"/>
                <a:gd name="T17" fmla="*/ 346075 h 294"/>
                <a:gd name="T18" fmla="*/ 441325 w 370"/>
                <a:gd name="T19" fmla="*/ 447675 h 294"/>
                <a:gd name="T20" fmla="*/ 441325 w 370"/>
                <a:gd name="T21" fmla="*/ 425450 h 294"/>
                <a:gd name="T22" fmla="*/ 400050 w 370"/>
                <a:gd name="T23" fmla="*/ 466725 h 294"/>
                <a:gd name="T24" fmla="*/ 330200 w 370"/>
                <a:gd name="T25" fmla="*/ 447675 h 294"/>
                <a:gd name="T26" fmla="*/ 311150 w 370"/>
                <a:gd name="T27" fmla="*/ 409575 h 294"/>
                <a:gd name="T28" fmla="*/ 292100 w 370"/>
                <a:gd name="T29" fmla="*/ 365125 h 294"/>
                <a:gd name="T30" fmla="*/ 219075 w 370"/>
                <a:gd name="T31" fmla="*/ 323850 h 294"/>
                <a:gd name="T32" fmla="*/ 168275 w 370"/>
                <a:gd name="T33" fmla="*/ 285750 h 294"/>
                <a:gd name="T34" fmla="*/ 149225 w 370"/>
                <a:gd name="T35" fmla="*/ 244475 h 294"/>
                <a:gd name="T36" fmla="*/ 69850 w 370"/>
                <a:gd name="T37" fmla="*/ 165100 h 294"/>
                <a:gd name="T38" fmla="*/ 130175 w 370"/>
                <a:gd name="T39" fmla="*/ 142875 h 294"/>
                <a:gd name="T40" fmla="*/ 111125 w 370"/>
                <a:gd name="T41" fmla="*/ 63500 h 294"/>
                <a:gd name="T42" fmla="*/ 19050 w 370"/>
                <a:gd name="T43" fmla="*/ 41275 h 294"/>
                <a:gd name="T44" fmla="*/ 0 w 370"/>
                <a:gd name="T45" fmla="*/ 0 h 294"/>
                <a:gd name="T46" fmla="*/ 168275 w 370"/>
                <a:gd name="T47" fmla="*/ 0 h 294"/>
                <a:gd name="T48" fmla="*/ 219075 w 370"/>
                <a:gd name="T49" fmla="*/ 0 h 294"/>
                <a:gd name="T50" fmla="*/ 479425 w 370"/>
                <a:gd name="T51" fmla="*/ 0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0"/>
                <a:gd name="T79" fmla="*/ 0 h 294"/>
                <a:gd name="T80" fmla="*/ 370 w 370"/>
                <a:gd name="T81" fmla="*/ 294 h 2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0" h="294">
                  <a:moveTo>
                    <a:pt x="302" y="0"/>
                  </a:moveTo>
                  <a:lnTo>
                    <a:pt x="302" y="26"/>
                  </a:lnTo>
                  <a:lnTo>
                    <a:pt x="322" y="76"/>
                  </a:lnTo>
                  <a:lnTo>
                    <a:pt x="346" y="104"/>
                  </a:lnTo>
                  <a:lnTo>
                    <a:pt x="346" y="126"/>
                  </a:lnTo>
                  <a:lnTo>
                    <a:pt x="370" y="154"/>
                  </a:lnTo>
                  <a:lnTo>
                    <a:pt x="346" y="180"/>
                  </a:lnTo>
                  <a:lnTo>
                    <a:pt x="370" y="218"/>
                  </a:lnTo>
                  <a:lnTo>
                    <a:pt x="290" y="218"/>
                  </a:lnTo>
                  <a:lnTo>
                    <a:pt x="278" y="282"/>
                  </a:lnTo>
                  <a:lnTo>
                    <a:pt x="278" y="268"/>
                  </a:lnTo>
                  <a:lnTo>
                    <a:pt x="252" y="294"/>
                  </a:lnTo>
                  <a:lnTo>
                    <a:pt x="208" y="282"/>
                  </a:lnTo>
                  <a:lnTo>
                    <a:pt x="196" y="258"/>
                  </a:lnTo>
                  <a:lnTo>
                    <a:pt x="184" y="230"/>
                  </a:lnTo>
                  <a:lnTo>
                    <a:pt x="138" y="204"/>
                  </a:lnTo>
                  <a:lnTo>
                    <a:pt x="106" y="180"/>
                  </a:lnTo>
                  <a:lnTo>
                    <a:pt x="94" y="154"/>
                  </a:lnTo>
                  <a:lnTo>
                    <a:pt x="44" y="104"/>
                  </a:lnTo>
                  <a:lnTo>
                    <a:pt x="82" y="90"/>
                  </a:lnTo>
                  <a:lnTo>
                    <a:pt x="70" y="40"/>
                  </a:lnTo>
                  <a:lnTo>
                    <a:pt x="12" y="26"/>
                  </a:lnTo>
                  <a:lnTo>
                    <a:pt x="0" y="0"/>
                  </a:lnTo>
                  <a:lnTo>
                    <a:pt x="106" y="0"/>
                  </a:lnTo>
                  <a:lnTo>
                    <a:pt x="138" y="0"/>
                  </a:lnTo>
                  <a:lnTo>
                    <a:pt x="302"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49" name="Freeform 48" descr="Large checker board"/>
            <p:cNvSpPr>
              <a:spLocks/>
            </p:cNvSpPr>
            <p:nvPr/>
          </p:nvSpPr>
          <p:spPr bwMode="auto">
            <a:xfrm>
              <a:off x="3607976" y="1496458"/>
              <a:ext cx="748489" cy="721182"/>
            </a:xfrm>
            <a:custGeom>
              <a:avLst/>
              <a:gdLst>
                <a:gd name="T0" fmla="*/ 149225 w 466"/>
                <a:gd name="T1" fmla="*/ 673100 h 436"/>
                <a:gd name="T2" fmla="*/ 57150 w 466"/>
                <a:gd name="T3" fmla="*/ 673100 h 436"/>
                <a:gd name="T4" fmla="*/ 79375 w 466"/>
                <a:gd name="T5" fmla="*/ 635000 h 436"/>
                <a:gd name="T6" fmla="*/ 38100 w 466"/>
                <a:gd name="T7" fmla="*/ 635000 h 436"/>
                <a:gd name="T8" fmla="*/ 79375 w 466"/>
                <a:gd name="T9" fmla="*/ 615950 h 436"/>
                <a:gd name="T10" fmla="*/ 38100 w 466"/>
                <a:gd name="T11" fmla="*/ 615950 h 436"/>
                <a:gd name="T12" fmla="*/ 57150 w 466"/>
                <a:gd name="T13" fmla="*/ 590550 h 436"/>
                <a:gd name="T14" fmla="*/ 38100 w 466"/>
                <a:gd name="T15" fmla="*/ 590550 h 436"/>
                <a:gd name="T16" fmla="*/ 57150 w 466"/>
                <a:gd name="T17" fmla="*/ 549275 h 436"/>
                <a:gd name="T18" fmla="*/ 38100 w 466"/>
                <a:gd name="T19" fmla="*/ 549275 h 436"/>
                <a:gd name="T20" fmla="*/ 57150 w 466"/>
                <a:gd name="T21" fmla="*/ 536575 h 436"/>
                <a:gd name="T22" fmla="*/ 0 w 466"/>
                <a:gd name="T23" fmla="*/ 536575 h 436"/>
                <a:gd name="T24" fmla="*/ 57150 w 466"/>
                <a:gd name="T25" fmla="*/ 346075 h 436"/>
                <a:gd name="T26" fmla="*/ 149225 w 466"/>
                <a:gd name="T27" fmla="*/ 225425 h 436"/>
                <a:gd name="T28" fmla="*/ 187325 w 466"/>
                <a:gd name="T29" fmla="*/ 168275 h 436"/>
                <a:gd name="T30" fmla="*/ 241300 w 466"/>
                <a:gd name="T31" fmla="*/ 203200 h 436"/>
                <a:gd name="T32" fmla="*/ 241300 w 466"/>
                <a:gd name="T33" fmla="*/ 187325 h 436"/>
                <a:gd name="T34" fmla="*/ 279400 w 466"/>
                <a:gd name="T35" fmla="*/ 142875 h 436"/>
                <a:gd name="T36" fmla="*/ 352425 w 466"/>
                <a:gd name="T37" fmla="*/ 142875 h 436"/>
                <a:gd name="T38" fmla="*/ 390525 w 466"/>
                <a:gd name="T39" fmla="*/ 79375 h 436"/>
                <a:gd name="T40" fmla="*/ 460375 w 466"/>
                <a:gd name="T41" fmla="*/ 66675 h 436"/>
                <a:gd name="T42" fmla="*/ 501650 w 466"/>
                <a:gd name="T43" fmla="*/ 0 h 436"/>
                <a:gd name="T44" fmla="*/ 533400 w 466"/>
                <a:gd name="T45" fmla="*/ 0 h 436"/>
                <a:gd name="T46" fmla="*/ 533400 w 466"/>
                <a:gd name="T47" fmla="*/ 101600 h 436"/>
                <a:gd name="T48" fmla="*/ 720725 w 466"/>
                <a:gd name="T49" fmla="*/ 101600 h 436"/>
                <a:gd name="T50" fmla="*/ 739775 w 466"/>
                <a:gd name="T51" fmla="*/ 142875 h 436"/>
                <a:gd name="T52" fmla="*/ 720725 w 466"/>
                <a:gd name="T53" fmla="*/ 187325 h 436"/>
                <a:gd name="T54" fmla="*/ 682625 w 466"/>
                <a:gd name="T55" fmla="*/ 244475 h 436"/>
                <a:gd name="T56" fmla="*/ 682625 w 466"/>
                <a:gd name="T57" fmla="*/ 346075 h 436"/>
                <a:gd name="T58" fmla="*/ 501650 w 466"/>
                <a:gd name="T59" fmla="*/ 346075 h 436"/>
                <a:gd name="T60" fmla="*/ 441325 w 466"/>
                <a:gd name="T61" fmla="*/ 390525 h 436"/>
                <a:gd name="T62" fmla="*/ 409575 w 466"/>
                <a:gd name="T63" fmla="*/ 428625 h 436"/>
                <a:gd name="T64" fmla="*/ 330200 w 466"/>
                <a:gd name="T65" fmla="*/ 447675 h 436"/>
                <a:gd name="T66" fmla="*/ 311150 w 466"/>
                <a:gd name="T67" fmla="*/ 549275 h 436"/>
                <a:gd name="T68" fmla="*/ 279400 w 466"/>
                <a:gd name="T69" fmla="*/ 590550 h 436"/>
                <a:gd name="T70" fmla="*/ 241300 w 466"/>
                <a:gd name="T71" fmla="*/ 673100 h 436"/>
                <a:gd name="T72" fmla="*/ 203200 w 466"/>
                <a:gd name="T73" fmla="*/ 673100 h 436"/>
                <a:gd name="T74" fmla="*/ 168275 w 466"/>
                <a:gd name="T75" fmla="*/ 692150 h 436"/>
                <a:gd name="T76" fmla="*/ 149225 w 466"/>
                <a:gd name="T77" fmla="*/ 673100 h 4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6"/>
                <a:gd name="T118" fmla="*/ 0 h 436"/>
                <a:gd name="T119" fmla="*/ 466 w 466"/>
                <a:gd name="T120" fmla="*/ 436 h 4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6" h="436">
                  <a:moveTo>
                    <a:pt x="94" y="424"/>
                  </a:moveTo>
                  <a:lnTo>
                    <a:pt x="36" y="424"/>
                  </a:lnTo>
                  <a:lnTo>
                    <a:pt x="50" y="400"/>
                  </a:lnTo>
                  <a:lnTo>
                    <a:pt x="24" y="400"/>
                  </a:lnTo>
                  <a:lnTo>
                    <a:pt x="50" y="388"/>
                  </a:lnTo>
                  <a:lnTo>
                    <a:pt x="24" y="388"/>
                  </a:lnTo>
                  <a:lnTo>
                    <a:pt x="36" y="372"/>
                  </a:lnTo>
                  <a:lnTo>
                    <a:pt x="24" y="372"/>
                  </a:lnTo>
                  <a:lnTo>
                    <a:pt x="36" y="346"/>
                  </a:lnTo>
                  <a:lnTo>
                    <a:pt x="24" y="346"/>
                  </a:lnTo>
                  <a:lnTo>
                    <a:pt x="36" y="338"/>
                  </a:lnTo>
                  <a:lnTo>
                    <a:pt x="0" y="338"/>
                  </a:lnTo>
                  <a:lnTo>
                    <a:pt x="36" y="218"/>
                  </a:lnTo>
                  <a:lnTo>
                    <a:pt x="94" y="142"/>
                  </a:lnTo>
                  <a:lnTo>
                    <a:pt x="118" y="106"/>
                  </a:lnTo>
                  <a:lnTo>
                    <a:pt x="152" y="128"/>
                  </a:lnTo>
                  <a:lnTo>
                    <a:pt x="152" y="118"/>
                  </a:lnTo>
                  <a:lnTo>
                    <a:pt x="176" y="90"/>
                  </a:lnTo>
                  <a:lnTo>
                    <a:pt x="222" y="90"/>
                  </a:lnTo>
                  <a:lnTo>
                    <a:pt x="246" y="50"/>
                  </a:lnTo>
                  <a:lnTo>
                    <a:pt x="290" y="42"/>
                  </a:lnTo>
                  <a:lnTo>
                    <a:pt x="316" y="0"/>
                  </a:lnTo>
                  <a:lnTo>
                    <a:pt x="336" y="0"/>
                  </a:lnTo>
                  <a:lnTo>
                    <a:pt x="336" y="64"/>
                  </a:lnTo>
                  <a:lnTo>
                    <a:pt x="454" y="64"/>
                  </a:lnTo>
                  <a:lnTo>
                    <a:pt x="466" y="90"/>
                  </a:lnTo>
                  <a:lnTo>
                    <a:pt x="454" y="118"/>
                  </a:lnTo>
                  <a:lnTo>
                    <a:pt x="430" y="154"/>
                  </a:lnTo>
                  <a:lnTo>
                    <a:pt x="430" y="218"/>
                  </a:lnTo>
                  <a:lnTo>
                    <a:pt x="316" y="218"/>
                  </a:lnTo>
                  <a:lnTo>
                    <a:pt x="278" y="246"/>
                  </a:lnTo>
                  <a:lnTo>
                    <a:pt x="258" y="270"/>
                  </a:lnTo>
                  <a:lnTo>
                    <a:pt x="208" y="282"/>
                  </a:lnTo>
                  <a:lnTo>
                    <a:pt x="196" y="346"/>
                  </a:lnTo>
                  <a:lnTo>
                    <a:pt x="176" y="372"/>
                  </a:lnTo>
                  <a:lnTo>
                    <a:pt x="152" y="424"/>
                  </a:lnTo>
                  <a:lnTo>
                    <a:pt x="128" y="424"/>
                  </a:lnTo>
                  <a:lnTo>
                    <a:pt x="106" y="436"/>
                  </a:lnTo>
                  <a:lnTo>
                    <a:pt x="94" y="424"/>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50" name="Freeform 49"/>
            <p:cNvSpPr>
              <a:spLocks/>
            </p:cNvSpPr>
            <p:nvPr/>
          </p:nvSpPr>
          <p:spPr bwMode="auto">
            <a:xfrm>
              <a:off x="1323961" y="2670860"/>
              <a:ext cx="799887" cy="952754"/>
            </a:xfrm>
            <a:custGeom>
              <a:avLst/>
              <a:gdLst>
                <a:gd name="T0" fmla="*/ 349250 w 498"/>
                <a:gd name="T1" fmla="*/ 914400 h 576"/>
                <a:gd name="T2" fmla="*/ 330200 w 498"/>
                <a:gd name="T3" fmla="*/ 850900 h 576"/>
                <a:gd name="T4" fmla="*/ 349250 w 498"/>
                <a:gd name="T5" fmla="*/ 815975 h 576"/>
                <a:gd name="T6" fmla="*/ 330200 w 498"/>
                <a:gd name="T7" fmla="*/ 815975 h 576"/>
                <a:gd name="T8" fmla="*/ 330200 w 498"/>
                <a:gd name="T9" fmla="*/ 771525 h 576"/>
                <a:gd name="T10" fmla="*/ 238125 w 498"/>
                <a:gd name="T11" fmla="*/ 727075 h 576"/>
                <a:gd name="T12" fmla="*/ 257175 w 498"/>
                <a:gd name="T13" fmla="*/ 650875 h 576"/>
                <a:gd name="T14" fmla="*/ 257175 w 498"/>
                <a:gd name="T15" fmla="*/ 606425 h 576"/>
                <a:gd name="T16" fmla="*/ 219075 w 498"/>
                <a:gd name="T17" fmla="*/ 568325 h 576"/>
                <a:gd name="T18" fmla="*/ 219075 w 498"/>
                <a:gd name="T19" fmla="*/ 549275 h 576"/>
                <a:gd name="T20" fmla="*/ 219075 w 498"/>
                <a:gd name="T21" fmla="*/ 527050 h 576"/>
                <a:gd name="T22" fmla="*/ 165100 w 498"/>
                <a:gd name="T23" fmla="*/ 504825 h 576"/>
                <a:gd name="T24" fmla="*/ 146050 w 498"/>
                <a:gd name="T25" fmla="*/ 492125 h 576"/>
                <a:gd name="T26" fmla="*/ 200025 w 498"/>
                <a:gd name="T27" fmla="*/ 447675 h 576"/>
                <a:gd name="T28" fmla="*/ 146050 w 498"/>
                <a:gd name="T29" fmla="*/ 425450 h 576"/>
                <a:gd name="T30" fmla="*/ 107950 w 498"/>
                <a:gd name="T31" fmla="*/ 425450 h 576"/>
                <a:gd name="T32" fmla="*/ 57150 w 498"/>
                <a:gd name="T33" fmla="*/ 346075 h 576"/>
                <a:gd name="T34" fmla="*/ 57150 w 498"/>
                <a:gd name="T35" fmla="*/ 323850 h 576"/>
                <a:gd name="T36" fmla="*/ 69850 w 498"/>
                <a:gd name="T37" fmla="*/ 301625 h 576"/>
                <a:gd name="T38" fmla="*/ 69850 w 498"/>
                <a:gd name="T39" fmla="*/ 260350 h 576"/>
                <a:gd name="T40" fmla="*/ 69850 w 498"/>
                <a:gd name="T41" fmla="*/ 244475 h 576"/>
                <a:gd name="T42" fmla="*/ 107950 w 498"/>
                <a:gd name="T43" fmla="*/ 180975 h 576"/>
                <a:gd name="T44" fmla="*/ 57150 w 498"/>
                <a:gd name="T45" fmla="*/ 123825 h 576"/>
                <a:gd name="T46" fmla="*/ 69850 w 498"/>
                <a:gd name="T47" fmla="*/ 79375 h 576"/>
                <a:gd name="T48" fmla="*/ 0 w 498"/>
                <a:gd name="T49" fmla="*/ 34925 h 576"/>
                <a:gd name="T50" fmla="*/ 0 w 498"/>
                <a:gd name="T51" fmla="*/ 0 h 576"/>
                <a:gd name="T52" fmla="*/ 530225 w 498"/>
                <a:gd name="T53" fmla="*/ 0 h 576"/>
                <a:gd name="T54" fmla="*/ 530225 w 498"/>
                <a:gd name="T55" fmla="*/ 158750 h 576"/>
                <a:gd name="T56" fmla="*/ 660400 w 498"/>
                <a:gd name="T57" fmla="*/ 158750 h 576"/>
                <a:gd name="T58" fmla="*/ 660400 w 498"/>
                <a:gd name="T59" fmla="*/ 403225 h 576"/>
                <a:gd name="T60" fmla="*/ 790575 w 498"/>
                <a:gd name="T61" fmla="*/ 403225 h 576"/>
                <a:gd name="T62" fmla="*/ 790575 w 498"/>
                <a:gd name="T63" fmla="*/ 650875 h 576"/>
                <a:gd name="T64" fmla="*/ 587375 w 498"/>
                <a:gd name="T65" fmla="*/ 650875 h 576"/>
                <a:gd name="T66" fmla="*/ 530225 w 498"/>
                <a:gd name="T67" fmla="*/ 771525 h 576"/>
                <a:gd name="T68" fmla="*/ 422275 w 498"/>
                <a:gd name="T69" fmla="*/ 771525 h 576"/>
                <a:gd name="T70" fmla="*/ 400050 w 498"/>
                <a:gd name="T71" fmla="*/ 815975 h 576"/>
                <a:gd name="T72" fmla="*/ 400050 w 498"/>
                <a:gd name="T73" fmla="*/ 838200 h 576"/>
                <a:gd name="T74" fmla="*/ 400050 w 498"/>
                <a:gd name="T75" fmla="*/ 895350 h 576"/>
                <a:gd name="T76" fmla="*/ 349250 w 498"/>
                <a:gd name="T77" fmla="*/ 914400 h 5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98"/>
                <a:gd name="T118" fmla="*/ 0 h 576"/>
                <a:gd name="T119" fmla="*/ 498 w 498"/>
                <a:gd name="T120" fmla="*/ 576 h 5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98" h="576">
                  <a:moveTo>
                    <a:pt x="220" y="576"/>
                  </a:moveTo>
                  <a:lnTo>
                    <a:pt x="208" y="536"/>
                  </a:lnTo>
                  <a:lnTo>
                    <a:pt x="220" y="514"/>
                  </a:lnTo>
                  <a:lnTo>
                    <a:pt x="208" y="514"/>
                  </a:lnTo>
                  <a:lnTo>
                    <a:pt x="208" y="486"/>
                  </a:lnTo>
                  <a:lnTo>
                    <a:pt x="150" y="458"/>
                  </a:lnTo>
                  <a:lnTo>
                    <a:pt x="162" y="410"/>
                  </a:lnTo>
                  <a:lnTo>
                    <a:pt x="162" y="382"/>
                  </a:lnTo>
                  <a:lnTo>
                    <a:pt x="138" y="358"/>
                  </a:lnTo>
                  <a:lnTo>
                    <a:pt x="138" y="346"/>
                  </a:lnTo>
                  <a:lnTo>
                    <a:pt x="138" y="332"/>
                  </a:lnTo>
                  <a:lnTo>
                    <a:pt x="104" y="318"/>
                  </a:lnTo>
                  <a:lnTo>
                    <a:pt x="92" y="310"/>
                  </a:lnTo>
                  <a:lnTo>
                    <a:pt x="126" y="282"/>
                  </a:lnTo>
                  <a:lnTo>
                    <a:pt x="92" y="268"/>
                  </a:lnTo>
                  <a:lnTo>
                    <a:pt x="68" y="268"/>
                  </a:lnTo>
                  <a:lnTo>
                    <a:pt x="36" y="218"/>
                  </a:lnTo>
                  <a:lnTo>
                    <a:pt x="36" y="204"/>
                  </a:lnTo>
                  <a:lnTo>
                    <a:pt x="44" y="190"/>
                  </a:lnTo>
                  <a:lnTo>
                    <a:pt x="44" y="164"/>
                  </a:lnTo>
                  <a:lnTo>
                    <a:pt x="44" y="154"/>
                  </a:lnTo>
                  <a:lnTo>
                    <a:pt x="68" y="114"/>
                  </a:lnTo>
                  <a:lnTo>
                    <a:pt x="36" y="78"/>
                  </a:lnTo>
                  <a:lnTo>
                    <a:pt x="44" y="50"/>
                  </a:lnTo>
                  <a:lnTo>
                    <a:pt x="0" y="22"/>
                  </a:lnTo>
                  <a:lnTo>
                    <a:pt x="0" y="0"/>
                  </a:lnTo>
                  <a:lnTo>
                    <a:pt x="334" y="0"/>
                  </a:lnTo>
                  <a:lnTo>
                    <a:pt x="334" y="100"/>
                  </a:lnTo>
                  <a:lnTo>
                    <a:pt x="416" y="100"/>
                  </a:lnTo>
                  <a:lnTo>
                    <a:pt x="416" y="254"/>
                  </a:lnTo>
                  <a:lnTo>
                    <a:pt x="498" y="254"/>
                  </a:lnTo>
                  <a:lnTo>
                    <a:pt x="498" y="410"/>
                  </a:lnTo>
                  <a:lnTo>
                    <a:pt x="370" y="410"/>
                  </a:lnTo>
                  <a:lnTo>
                    <a:pt x="334" y="486"/>
                  </a:lnTo>
                  <a:lnTo>
                    <a:pt x="266" y="486"/>
                  </a:lnTo>
                  <a:lnTo>
                    <a:pt x="252" y="514"/>
                  </a:lnTo>
                  <a:lnTo>
                    <a:pt x="252" y="528"/>
                  </a:lnTo>
                  <a:lnTo>
                    <a:pt x="252" y="564"/>
                  </a:lnTo>
                  <a:lnTo>
                    <a:pt x="220" y="57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51" name="Freeform 50"/>
            <p:cNvSpPr>
              <a:spLocks/>
            </p:cNvSpPr>
            <p:nvPr/>
          </p:nvSpPr>
          <p:spPr bwMode="auto">
            <a:xfrm>
              <a:off x="6123285" y="5049437"/>
              <a:ext cx="1037605" cy="760880"/>
            </a:xfrm>
            <a:custGeom>
              <a:avLst/>
              <a:gdLst>
                <a:gd name="T0" fmla="*/ 254000 w 646"/>
                <a:gd name="T1" fmla="*/ 307975 h 460"/>
                <a:gd name="T2" fmla="*/ 361950 w 646"/>
                <a:gd name="T3" fmla="*/ 285750 h 460"/>
                <a:gd name="T4" fmla="*/ 323850 w 646"/>
                <a:gd name="T5" fmla="*/ 342900 h 460"/>
                <a:gd name="T6" fmla="*/ 454025 w 646"/>
                <a:gd name="T7" fmla="*/ 409575 h 460"/>
                <a:gd name="T8" fmla="*/ 533400 w 646"/>
                <a:gd name="T9" fmla="*/ 263525 h 460"/>
                <a:gd name="T10" fmla="*/ 622300 w 646"/>
                <a:gd name="T11" fmla="*/ 161925 h 460"/>
                <a:gd name="T12" fmla="*/ 733425 w 646"/>
                <a:gd name="T13" fmla="*/ 161925 h 460"/>
                <a:gd name="T14" fmla="*/ 1006475 w 646"/>
                <a:gd name="T15" fmla="*/ 0 h 460"/>
                <a:gd name="T16" fmla="*/ 987425 w 646"/>
                <a:gd name="T17" fmla="*/ 120650 h 460"/>
                <a:gd name="T18" fmla="*/ 1006475 w 646"/>
                <a:gd name="T19" fmla="*/ 161925 h 460"/>
                <a:gd name="T20" fmla="*/ 987425 w 646"/>
                <a:gd name="T21" fmla="*/ 206375 h 460"/>
                <a:gd name="T22" fmla="*/ 987425 w 646"/>
                <a:gd name="T23" fmla="*/ 285750 h 460"/>
                <a:gd name="T24" fmla="*/ 955675 w 646"/>
                <a:gd name="T25" fmla="*/ 285750 h 460"/>
                <a:gd name="T26" fmla="*/ 917575 w 646"/>
                <a:gd name="T27" fmla="*/ 307975 h 460"/>
                <a:gd name="T28" fmla="*/ 876300 w 646"/>
                <a:gd name="T29" fmla="*/ 327025 h 460"/>
                <a:gd name="T30" fmla="*/ 955675 w 646"/>
                <a:gd name="T31" fmla="*/ 365125 h 460"/>
                <a:gd name="T32" fmla="*/ 863600 w 646"/>
                <a:gd name="T33" fmla="*/ 409575 h 460"/>
                <a:gd name="T34" fmla="*/ 825500 w 646"/>
                <a:gd name="T35" fmla="*/ 466725 h 460"/>
                <a:gd name="T36" fmla="*/ 898525 w 646"/>
                <a:gd name="T37" fmla="*/ 488950 h 460"/>
                <a:gd name="T38" fmla="*/ 876300 w 646"/>
                <a:gd name="T39" fmla="*/ 530225 h 460"/>
                <a:gd name="T40" fmla="*/ 825500 w 646"/>
                <a:gd name="T41" fmla="*/ 508000 h 460"/>
                <a:gd name="T42" fmla="*/ 695325 w 646"/>
                <a:gd name="T43" fmla="*/ 574675 h 460"/>
                <a:gd name="T44" fmla="*/ 695325 w 646"/>
                <a:gd name="T45" fmla="*/ 695325 h 460"/>
                <a:gd name="T46" fmla="*/ 641350 w 646"/>
                <a:gd name="T47" fmla="*/ 612775 h 460"/>
                <a:gd name="T48" fmla="*/ 622300 w 646"/>
                <a:gd name="T49" fmla="*/ 695325 h 460"/>
                <a:gd name="T50" fmla="*/ 622300 w 646"/>
                <a:gd name="T51" fmla="*/ 711200 h 460"/>
                <a:gd name="T52" fmla="*/ 403225 w 646"/>
                <a:gd name="T53" fmla="*/ 612775 h 460"/>
                <a:gd name="T54" fmla="*/ 273050 w 646"/>
                <a:gd name="T55" fmla="*/ 552450 h 460"/>
                <a:gd name="T56" fmla="*/ 180975 w 646"/>
                <a:gd name="T57" fmla="*/ 488950 h 460"/>
                <a:gd name="T58" fmla="*/ 123825 w 646"/>
                <a:gd name="T59" fmla="*/ 365125 h 460"/>
                <a:gd name="T60" fmla="*/ 0 w 646"/>
                <a:gd name="T61" fmla="*/ 285750 h 460"/>
                <a:gd name="T62" fmla="*/ 69850 w 646"/>
                <a:gd name="T63" fmla="*/ 241300 h 460"/>
                <a:gd name="T64" fmla="*/ 142875 w 646"/>
                <a:gd name="T65" fmla="*/ 241300 h 460"/>
                <a:gd name="T66" fmla="*/ 180975 w 646"/>
                <a:gd name="T67" fmla="*/ 206375 h 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6"/>
                <a:gd name="T103" fmla="*/ 0 h 460"/>
                <a:gd name="T104" fmla="*/ 646 w 646"/>
                <a:gd name="T105" fmla="*/ 460 h 4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6" h="460">
                  <a:moveTo>
                    <a:pt x="136" y="180"/>
                  </a:moveTo>
                  <a:lnTo>
                    <a:pt x="160" y="194"/>
                  </a:lnTo>
                  <a:lnTo>
                    <a:pt x="216" y="180"/>
                  </a:lnTo>
                  <a:lnTo>
                    <a:pt x="228" y="180"/>
                  </a:lnTo>
                  <a:lnTo>
                    <a:pt x="204" y="194"/>
                  </a:lnTo>
                  <a:lnTo>
                    <a:pt x="204" y="216"/>
                  </a:lnTo>
                  <a:lnTo>
                    <a:pt x="242" y="258"/>
                  </a:lnTo>
                  <a:lnTo>
                    <a:pt x="286" y="258"/>
                  </a:lnTo>
                  <a:lnTo>
                    <a:pt x="324" y="230"/>
                  </a:lnTo>
                  <a:lnTo>
                    <a:pt x="336" y="166"/>
                  </a:lnTo>
                  <a:lnTo>
                    <a:pt x="336" y="144"/>
                  </a:lnTo>
                  <a:lnTo>
                    <a:pt x="392" y="102"/>
                  </a:lnTo>
                  <a:lnTo>
                    <a:pt x="404" y="76"/>
                  </a:lnTo>
                  <a:lnTo>
                    <a:pt x="462" y="102"/>
                  </a:lnTo>
                  <a:lnTo>
                    <a:pt x="508" y="90"/>
                  </a:lnTo>
                  <a:lnTo>
                    <a:pt x="634" y="0"/>
                  </a:lnTo>
                  <a:lnTo>
                    <a:pt x="602" y="40"/>
                  </a:lnTo>
                  <a:lnTo>
                    <a:pt x="622" y="76"/>
                  </a:lnTo>
                  <a:lnTo>
                    <a:pt x="646" y="90"/>
                  </a:lnTo>
                  <a:lnTo>
                    <a:pt x="634" y="102"/>
                  </a:lnTo>
                  <a:lnTo>
                    <a:pt x="614" y="116"/>
                  </a:lnTo>
                  <a:lnTo>
                    <a:pt x="622" y="130"/>
                  </a:lnTo>
                  <a:lnTo>
                    <a:pt x="602" y="166"/>
                  </a:lnTo>
                  <a:lnTo>
                    <a:pt x="622" y="180"/>
                  </a:lnTo>
                  <a:lnTo>
                    <a:pt x="622" y="194"/>
                  </a:lnTo>
                  <a:lnTo>
                    <a:pt x="602" y="180"/>
                  </a:lnTo>
                  <a:lnTo>
                    <a:pt x="602" y="194"/>
                  </a:lnTo>
                  <a:lnTo>
                    <a:pt x="578" y="194"/>
                  </a:lnTo>
                  <a:lnTo>
                    <a:pt x="588" y="206"/>
                  </a:lnTo>
                  <a:lnTo>
                    <a:pt x="552" y="206"/>
                  </a:lnTo>
                  <a:lnTo>
                    <a:pt x="532" y="230"/>
                  </a:lnTo>
                  <a:lnTo>
                    <a:pt x="602" y="230"/>
                  </a:lnTo>
                  <a:lnTo>
                    <a:pt x="566" y="272"/>
                  </a:lnTo>
                  <a:lnTo>
                    <a:pt x="544" y="258"/>
                  </a:lnTo>
                  <a:lnTo>
                    <a:pt x="544" y="294"/>
                  </a:lnTo>
                  <a:lnTo>
                    <a:pt x="520" y="294"/>
                  </a:lnTo>
                  <a:lnTo>
                    <a:pt x="532" y="308"/>
                  </a:lnTo>
                  <a:lnTo>
                    <a:pt x="566" y="308"/>
                  </a:lnTo>
                  <a:lnTo>
                    <a:pt x="552" y="320"/>
                  </a:lnTo>
                  <a:lnTo>
                    <a:pt x="552" y="334"/>
                  </a:lnTo>
                  <a:lnTo>
                    <a:pt x="532" y="348"/>
                  </a:lnTo>
                  <a:lnTo>
                    <a:pt x="520" y="320"/>
                  </a:lnTo>
                  <a:lnTo>
                    <a:pt x="474" y="320"/>
                  </a:lnTo>
                  <a:lnTo>
                    <a:pt x="438" y="362"/>
                  </a:lnTo>
                  <a:lnTo>
                    <a:pt x="450" y="412"/>
                  </a:lnTo>
                  <a:lnTo>
                    <a:pt x="438" y="438"/>
                  </a:lnTo>
                  <a:lnTo>
                    <a:pt x="414" y="438"/>
                  </a:lnTo>
                  <a:lnTo>
                    <a:pt x="404" y="386"/>
                  </a:lnTo>
                  <a:lnTo>
                    <a:pt x="380" y="386"/>
                  </a:lnTo>
                  <a:lnTo>
                    <a:pt x="392" y="438"/>
                  </a:lnTo>
                  <a:lnTo>
                    <a:pt x="404" y="460"/>
                  </a:lnTo>
                  <a:lnTo>
                    <a:pt x="392" y="448"/>
                  </a:lnTo>
                  <a:lnTo>
                    <a:pt x="298" y="412"/>
                  </a:lnTo>
                  <a:lnTo>
                    <a:pt x="254" y="386"/>
                  </a:lnTo>
                  <a:lnTo>
                    <a:pt x="228" y="348"/>
                  </a:lnTo>
                  <a:lnTo>
                    <a:pt x="172" y="348"/>
                  </a:lnTo>
                  <a:lnTo>
                    <a:pt x="146" y="308"/>
                  </a:lnTo>
                  <a:lnTo>
                    <a:pt x="114" y="308"/>
                  </a:lnTo>
                  <a:lnTo>
                    <a:pt x="70" y="258"/>
                  </a:lnTo>
                  <a:lnTo>
                    <a:pt x="78" y="230"/>
                  </a:lnTo>
                  <a:lnTo>
                    <a:pt x="70" y="206"/>
                  </a:lnTo>
                  <a:lnTo>
                    <a:pt x="0" y="180"/>
                  </a:lnTo>
                  <a:lnTo>
                    <a:pt x="20" y="144"/>
                  </a:lnTo>
                  <a:lnTo>
                    <a:pt x="44" y="152"/>
                  </a:lnTo>
                  <a:lnTo>
                    <a:pt x="90" y="130"/>
                  </a:lnTo>
                  <a:lnTo>
                    <a:pt x="90" y="152"/>
                  </a:lnTo>
                  <a:lnTo>
                    <a:pt x="114" y="152"/>
                  </a:lnTo>
                  <a:lnTo>
                    <a:pt x="114" y="130"/>
                  </a:lnTo>
                  <a:lnTo>
                    <a:pt x="136" y="180"/>
                  </a:lnTo>
                  <a:close/>
                </a:path>
              </a:pathLst>
            </a:custGeom>
            <a:solidFill>
              <a:srgbClr val="F79646">
                <a:lumMod val="60000"/>
                <a:lumOff val="40000"/>
              </a:srgbClr>
            </a:solidFill>
            <a:ln w="12700">
              <a:solidFill>
                <a:srgbClr val="000000"/>
              </a:solidFill>
              <a:round/>
              <a:headEnd/>
              <a:tailEnd/>
            </a:ln>
          </p:spPr>
          <p:txBody>
            <a:bodyPr/>
            <a:lstStyle/>
            <a:p>
              <a:pPr>
                <a:defRPr/>
              </a:pPr>
              <a:endParaRPr lang="en-US" kern="0" dirty="0">
                <a:solidFill>
                  <a:prstClr val="white"/>
                </a:solidFill>
                <a:latin typeface="Calibri"/>
              </a:endParaRPr>
            </a:p>
          </p:txBody>
        </p:sp>
        <p:sp>
          <p:nvSpPr>
            <p:cNvPr id="52" name="Freeform 51"/>
            <p:cNvSpPr>
              <a:spLocks/>
            </p:cNvSpPr>
            <p:nvPr/>
          </p:nvSpPr>
          <p:spPr bwMode="auto">
            <a:xfrm>
              <a:off x="7517466" y="5198305"/>
              <a:ext cx="89947" cy="423446"/>
            </a:xfrm>
            <a:custGeom>
              <a:avLst/>
              <a:gdLst>
                <a:gd name="T0" fmla="*/ 19050 w 56"/>
                <a:gd name="T1" fmla="*/ 342900 h 256"/>
                <a:gd name="T2" fmla="*/ 50800 w 56"/>
                <a:gd name="T3" fmla="*/ 307975 h 256"/>
                <a:gd name="T4" fmla="*/ 50800 w 56"/>
                <a:gd name="T5" fmla="*/ 263525 h 256"/>
                <a:gd name="T6" fmla="*/ 69850 w 56"/>
                <a:gd name="T7" fmla="*/ 222250 h 256"/>
                <a:gd name="T8" fmla="*/ 50800 w 56"/>
                <a:gd name="T9" fmla="*/ 63500 h 256"/>
                <a:gd name="T10" fmla="*/ 0 w 56"/>
                <a:gd name="T11" fmla="*/ 0 h 256"/>
                <a:gd name="T12" fmla="*/ 38100 w 56"/>
                <a:gd name="T13" fmla="*/ 41275 h 256"/>
                <a:gd name="T14" fmla="*/ 88900 w 56"/>
                <a:gd name="T15" fmla="*/ 142875 h 256"/>
                <a:gd name="T16" fmla="*/ 69850 w 56"/>
                <a:gd name="T17" fmla="*/ 263525 h 256"/>
                <a:gd name="T18" fmla="*/ 19050 w 56"/>
                <a:gd name="T19" fmla="*/ 406400 h 256"/>
                <a:gd name="T20" fmla="*/ 19050 w 56"/>
                <a:gd name="T21" fmla="*/ 34290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56"/>
                <a:gd name="T35" fmla="*/ 56 w 56"/>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56">
                  <a:moveTo>
                    <a:pt x="12" y="216"/>
                  </a:moveTo>
                  <a:lnTo>
                    <a:pt x="32" y="194"/>
                  </a:lnTo>
                  <a:lnTo>
                    <a:pt x="32" y="166"/>
                  </a:lnTo>
                  <a:lnTo>
                    <a:pt x="44" y="140"/>
                  </a:lnTo>
                  <a:lnTo>
                    <a:pt x="32" y="40"/>
                  </a:lnTo>
                  <a:lnTo>
                    <a:pt x="0" y="0"/>
                  </a:lnTo>
                  <a:lnTo>
                    <a:pt x="24" y="26"/>
                  </a:lnTo>
                  <a:lnTo>
                    <a:pt x="56" y="90"/>
                  </a:lnTo>
                  <a:lnTo>
                    <a:pt x="44" y="166"/>
                  </a:lnTo>
                  <a:lnTo>
                    <a:pt x="12" y="256"/>
                  </a:lnTo>
                  <a:lnTo>
                    <a:pt x="12" y="216"/>
                  </a:lnTo>
                  <a:close/>
                </a:path>
              </a:pathLst>
            </a:custGeom>
            <a:solidFill>
              <a:srgbClr val="F79646">
                <a:lumMod val="60000"/>
                <a:lumOff val="40000"/>
              </a:srgbClr>
            </a:solidFill>
            <a:ln w="3175">
              <a:solidFill>
                <a:srgbClr val="000000"/>
              </a:solidFill>
              <a:round/>
              <a:headEnd/>
              <a:tailEnd/>
            </a:ln>
          </p:spPr>
          <p:txBody>
            <a:bodyPr/>
            <a:lstStyle/>
            <a:p>
              <a:pPr>
                <a:defRPr/>
              </a:pPr>
              <a:endParaRPr lang="en-US" kern="0" dirty="0">
                <a:solidFill>
                  <a:prstClr val="white"/>
                </a:solidFill>
                <a:latin typeface="Calibri"/>
              </a:endParaRPr>
            </a:p>
          </p:txBody>
        </p:sp>
        <p:sp>
          <p:nvSpPr>
            <p:cNvPr id="53" name="Freeform 52"/>
            <p:cNvSpPr>
              <a:spLocks/>
            </p:cNvSpPr>
            <p:nvPr/>
          </p:nvSpPr>
          <p:spPr bwMode="auto">
            <a:xfrm>
              <a:off x="5455106" y="5158607"/>
              <a:ext cx="475435" cy="545849"/>
            </a:xfrm>
            <a:custGeom>
              <a:avLst/>
              <a:gdLst>
                <a:gd name="T0" fmla="*/ 469900 w 296"/>
                <a:gd name="T1" fmla="*/ 358775 h 330"/>
                <a:gd name="T2" fmla="*/ 400050 w 296"/>
                <a:gd name="T3" fmla="*/ 523875 h 330"/>
                <a:gd name="T4" fmla="*/ 231775 w 296"/>
                <a:gd name="T5" fmla="*/ 523875 h 330"/>
                <a:gd name="T6" fmla="*/ 219075 w 296"/>
                <a:gd name="T7" fmla="*/ 425450 h 330"/>
                <a:gd name="T8" fmla="*/ 107950 w 296"/>
                <a:gd name="T9" fmla="*/ 384175 h 330"/>
                <a:gd name="T10" fmla="*/ 69850 w 296"/>
                <a:gd name="T11" fmla="*/ 301625 h 330"/>
                <a:gd name="T12" fmla="*/ 31750 w 296"/>
                <a:gd name="T13" fmla="*/ 260350 h 330"/>
                <a:gd name="T14" fmla="*/ 12700 w 296"/>
                <a:gd name="T15" fmla="*/ 158750 h 330"/>
                <a:gd name="T16" fmla="*/ 0 w 296"/>
                <a:gd name="T17" fmla="*/ 158750 h 330"/>
                <a:gd name="T18" fmla="*/ 0 w 296"/>
                <a:gd name="T19" fmla="*/ 101600 h 330"/>
                <a:gd name="T20" fmla="*/ 31750 w 296"/>
                <a:gd name="T21" fmla="*/ 79375 h 330"/>
                <a:gd name="T22" fmla="*/ 120650 w 296"/>
                <a:gd name="T23" fmla="*/ 57150 h 330"/>
                <a:gd name="T24" fmla="*/ 180975 w 296"/>
                <a:gd name="T25" fmla="*/ 0 h 330"/>
                <a:gd name="T26" fmla="*/ 219075 w 296"/>
                <a:gd name="T27" fmla="*/ 38100 h 330"/>
                <a:gd name="T28" fmla="*/ 330200 w 296"/>
                <a:gd name="T29" fmla="*/ 57150 h 330"/>
                <a:gd name="T30" fmla="*/ 330200 w 296"/>
                <a:gd name="T31" fmla="*/ 222250 h 330"/>
                <a:gd name="T32" fmla="*/ 400050 w 296"/>
                <a:gd name="T33" fmla="*/ 301625 h 330"/>
                <a:gd name="T34" fmla="*/ 469900 w 296"/>
                <a:gd name="T35" fmla="*/ 358775 h 3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6"/>
                <a:gd name="T55" fmla="*/ 0 h 330"/>
                <a:gd name="T56" fmla="*/ 296 w 296"/>
                <a:gd name="T57" fmla="*/ 330 h 3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6" h="330">
                  <a:moveTo>
                    <a:pt x="296" y="226"/>
                  </a:moveTo>
                  <a:lnTo>
                    <a:pt x="252" y="330"/>
                  </a:lnTo>
                  <a:lnTo>
                    <a:pt x="146" y="330"/>
                  </a:lnTo>
                  <a:lnTo>
                    <a:pt x="138" y="268"/>
                  </a:lnTo>
                  <a:lnTo>
                    <a:pt x="68" y="242"/>
                  </a:lnTo>
                  <a:lnTo>
                    <a:pt x="44" y="190"/>
                  </a:lnTo>
                  <a:lnTo>
                    <a:pt x="20" y="164"/>
                  </a:lnTo>
                  <a:lnTo>
                    <a:pt x="8" y="100"/>
                  </a:lnTo>
                  <a:lnTo>
                    <a:pt x="0" y="100"/>
                  </a:lnTo>
                  <a:lnTo>
                    <a:pt x="0" y="64"/>
                  </a:lnTo>
                  <a:lnTo>
                    <a:pt x="20" y="50"/>
                  </a:lnTo>
                  <a:lnTo>
                    <a:pt x="76" y="36"/>
                  </a:lnTo>
                  <a:lnTo>
                    <a:pt x="114" y="0"/>
                  </a:lnTo>
                  <a:lnTo>
                    <a:pt x="138" y="24"/>
                  </a:lnTo>
                  <a:lnTo>
                    <a:pt x="208" y="36"/>
                  </a:lnTo>
                  <a:lnTo>
                    <a:pt x="208" y="140"/>
                  </a:lnTo>
                  <a:lnTo>
                    <a:pt x="252" y="190"/>
                  </a:lnTo>
                  <a:lnTo>
                    <a:pt x="296" y="22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54" name="Freeform 53"/>
            <p:cNvSpPr>
              <a:spLocks/>
            </p:cNvSpPr>
            <p:nvPr/>
          </p:nvSpPr>
          <p:spPr bwMode="auto">
            <a:xfrm>
              <a:off x="5008582" y="3858494"/>
              <a:ext cx="424037" cy="509459"/>
            </a:xfrm>
            <a:custGeom>
              <a:avLst/>
              <a:gdLst>
                <a:gd name="T0" fmla="*/ 419100 w 264"/>
                <a:gd name="T1" fmla="*/ 0 h 308"/>
                <a:gd name="T2" fmla="*/ 419100 w 264"/>
                <a:gd name="T3" fmla="*/ 488950 h 308"/>
                <a:gd name="T4" fmla="*/ 0 w 264"/>
                <a:gd name="T5" fmla="*/ 488950 h 308"/>
                <a:gd name="T6" fmla="*/ 69850 w 264"/>
                <a:gd name="T7" fmla="*/ 409575 h 308"/>
                <a:gd name="T8" fmla="*/ 69850 w 264"/>
                <a:gd name="T9" fmla="*/ 387350 h 308"/>
                <a:gd name="T10" fmla="*/ 88900 w 264"/>
                <a:gd name="T11" fmla="*/ 365125 h 308"/>
                <a:gd name="T12" fmla="*/ 69850 w 264"/>
                <a:gd name="T13" fmla="*/ 323850 h 308"/>
                <a:gd name="T14" fmla="*/ 88900 w 264"/>
                <a:gd name="T15" fmla="*/ 244475 h 308"/>
                <a:gd name="T16" fmla="*/ 50800 w 264"/>
                <a:gd name="T17" fmla="*/ 165100 h 308"/>
                <a:gd name="T18" fmla="*/ 69850 w 264"/>
                <a:gd name="T19" fmla="*/ 165100 h 308"/>
                <a:gd name="T20" fmla="*/ 69850 w 264"/>
                <a:gd name="T21" fmla="*/ 79375 h 308"/>
                <a:gd name="T22" fmla="*/ 107950 w 264"/>
                <a:gd name="T23" fmla="*/ 0 h 308"/>
                <a:gd name="T24" fmla="*/ 419100 w 264"/>
                <a:gd name="T25" fmla="*/ 0 h 3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4"/>
                <a:gd name="T40" fmla="*/ 0 h 308"/>
                <a:gd name="T41" fmla="*/ 264 w 264"/>
                <a:gd name="T42" fmla="*/ 308 h 3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4" h="308">
                  <a:moveTo>
                    <a:pt x="264" y="0"/>
                  </a:moveTo>
                  <a:lnTo>
                    <a:pt x="264" y="308"/>
                  </a:lnTo>
                  <a:lnTo>
                    <a:pt x="0" y="308"/>
                  </a:lnTo>
                  <a:lnTo>
                    <a:pt x="44" y="258"/>
                  </a:lnTo>
                  <a:lnTo>
                    <a:pt x="44" y="244"/>
                  </a:lnTo>
                  <a:lnTo>
                    <a:pt x="56" y="230"/>
                  </a:lnTo>
                  <a:lnTo>
                    <a:pt x="44" y="204"/>
                  </a:lnTo>
                  <a:lnTo>
                    <a:pt x="56" y="154"/>
                  </a:lnTo>
                  <a:lnTo>
                    <a:pt x="32" y="104"/>
                  </a:lnTo>
                  <a:lnTo>
                    <a:pt x="44" y="104"/>
                  </a:lnTo>
                  <a:lnTo>
                    <a:pt x="44" y="50"/>
                  </a:lnTo>
                  <a:lnTo>
                    <a:pt x="68" y="0"/>
                  </a:lnTo>
                  <a:lnTo>
                    <a:pt x="264"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55" name="Freeform 54"/>
            <p:cNvSpPr>
              <a:spLocks/>
            </p:cNvSpPr>
            <p:nvPr/>
          </p:nvSpPr>
          <p:spPr bwMode="auto">
            <a:xfrm>
              <a:off x="4928272" y="5046129"/>
              <a:ext cx="411187" cy="380440"/>
            </a:xfrm>
            <a:custGeom>
              <a:avLst/>
              <a:gdLst>
                <a:gd name="T0" fmla="*/ 92075 w 256"/>
                <a:gd name="T1" fmla="*/ 63500 h 230"/>
                <a:gd name="T2" fmla="*/ 406400 w 256"/>
                <a:gd name="T3" fmla="*/ 0 h 230"/>
                <a:gd name="T4" fmla="*/ 387350 w 256"/>
                <a:gd name="T5" fmla="*/ 85725 h 230"/>
                <a:gd name="T6" fmla="*/ 371475 w 256"/>
                <a:gd name="T7" fmla="*/ 85725 h 230"/>
                <a:gd name="T8" fmla="*/ 371475 w 256"/>
                <a:gd name="T9" fmla="*/ 142875 h 230"/>
                <a:gd name="T10" fmla="*/ 349250 w 256"/>
                <a:gd name="T11" fmla="*/ 165100 h 230"/>
                <a:gd name="T12" fmla="*/ 371475 w 256"/>
                <a:gd name="T13" fmla="*/ 244475 h 230"/>
                <a:gd name="T14" fmla="*/ 371475 w 256"/>
                <a:gd name="T15" fmla="*/ 288925 h 230"/>
                <a:gd name="T16" fmla="*/ 387350 w 256"/>
                <a:gd name="T17" fmla="*/ 365125 h 230"/>
                <a:gd name="T18" fmla="*/ 311150 w 256"/>
                <a:gd name="T19" fmla="*/ 365125 h 230"/>
                <a:gd name="T20" fmla="*/ 298450 w 256"/>
                <a:gd name="T21" fmla="*/ 330200 h 230"/>
                <a:gd name="T22" fmla="*/ 219075 w 256"/>
                <a:gd name="T23" fmla="*/ 330200 h 230"/>
                <a:gd name="T24" fmla="*/ 219075 w 256"/>
                <a:gd name="T25" fmla="*/ 346075 h 230"/>
                <a:gd name="T26" fmla="*/ 111125 w 256"/>
                <a:gd name="T27" fmla="*/ 346075 h 230"/>
                <a:gd name="T28" fmla="*/ 111125 w 256"/>
                <a:gd name="T29" fmla="*/ 307975 h 230"/>
                <a:gd name="T30" fmla="*/ 76200 w 256"/>
                <a:gd name="T31" fmla="*/ 307975 h 230"/>
                <a:gd name="T32" fmla="*/ 57150 w 256"/>
                <a:gd name="T33" fmla="*/ 244475 h 230"/>
                <a:gd name="T34" fmla="*/ 19050 w 256"/>
                <a:gd name="T35" fmla="*/ 244475 h 230"/>
                <a:gd name="T36" fmla="*/ 0 w 256"/>
                <a:gd name="T37" fmla="*/ 120650 h 230"/>
                <a:gd name="T38" fmla="*/ 92075 w 256"/>
                <a:gd name="T39" fmla="*/ 63500 h 2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6"/>
                <a:gd name="T61" fmla="*/ 0 h 230"/>
                <a:gd name="T62" fmla="*/ 256 w 256"/>
                <a:gd name="T63" fmla="*/ 230 h 2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6" h="230">
                  <a:moveTo>
                    <a:pt x="58" y="40"/>
                  </a:moveTo>
                  <a:lnTo>
                    <a:pt x="256" y="0"/>
                  </a:lnTo>
                  <a:lnTo>
                    <a:pt x="244" y="54"/>
                  </a:lnTo>
                  <a:lnTo>
                    <a:pt x="234" y="54"/>
                  </a:lnTo>
                  <a:lnTo>
                    <a:pt x="234" y="90"/>
                  </a:lnTo>
                  <a:lnTo>
                    <a:pt x="220" y="104"/>
                  </a:lnTo>
                  <a:lnTo>
                    <a:pt x="234" y="154"/>
                  </a:lnTo>
                  <a:lnTo>
                    <a:pt x="234" y="182"/>
                  </a:lnTo>
                  <a:lnTo>
                    <a:pt x="244" y="230"/>
                  </a:lnTo>
                  <a:lnTo>
                    <a:pt x="196" y="230"/>
                  </a:lnTo>
                  <a:lnTo>
                    <a:pt x="188" y="208"/>
                  </a:lnTo>
                  <a:lnTo>
                    <a:pt x="138" y="208"/>
                  </a:lnTo>
                  <a:lnTo>
                    <a:pt x="138" y="218"/>
                  </a:lnTo>
                  <a:lnTo>
                    <a:pt x="70" y="218"/>
                  </a:lnTo>
                  <a:lnTo>
                    <a:pt x="70" y="194"/>
                  </a:lnTo>
                  <a:lnTo>
                    <a:pt x="48" y="194"/>
                  </a:lnTo>
                  <a:lnTo>
                    <a:pt x="36" y="154"/>
                  </a:lnTo>
                  <a:lnTo>
                    <a:pt x="12" y="154"/>
                  </a:lnTo>
                  <a:lnTo>
                    <a:pt x="0" y="76"/>
                  </a:lnTo>
                  <a:lnTo>
                    <a:pt x="58" y="4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56" name="Freeform 55"/>
            <p:cNvSpPr>
              <a:spLocks/>
            </p:cNvSpPr>
            <p:nvPr/>
          </p:nvSpPr>
          <p:spPr bwMode="auto">
            <a:xfrm>
              <a:off x="5284849" y="4857563"/>
              <a:ext cx="462585" cy="569006"/>
            </a:xfrm>
            <a:custGeom>
              <a:avLst/>
              <a:gdLst>
                <a:gd name="T0" fmla="*/ 384175 w 288"/>
                <a:gd name="T1" fmla="*/ 79375 h 344"/>
                <a:gd name="T2" fmla="*/ 330200 w 288"/>
                <a:gd name="T3" fmla="*/ 101600 h 344"/>
                <a:gd name="T4" fmla="*/ 307975 w 288"/>
                <a:gd name="T5" fmla="*/ 142875 h 344"/>
                <a:gd name="T6" fmla="*/ 307975 w 288"/>
                <a:gd name="T7" fmla="*/ 222250 h 344"/>
                <a:gd name="T8" fmla="*/ 346075 w 288"/>
                <a:gd name="T9" fmla="*/ 288925 h 344"/>
                <a:gd name="T10" fmla="*/ 288925 w 288"/>
                <a:gd name="T11" fmla="*/ 346075 h 344"/>
                <a:gd name="T12" fmla="*/ 196850 w 288"/>
                <a:gd name="T13" fmla="*/ 368300 h 344"/>
                <a:gd name="T14" fmla="*/ 165100 w 288"/>
                <a:gd name="T15" fmla="*/ 390525 h 344"/>
                <a:gd name="T16" fmla="*/ 165100 w 288"/>
                <a:gd name="T17" fmla="*/ 447675 h 344"/>
                <a:gd name="T18" fmla="*/ 180975 w 288"/>
                <a:gd name="T19" fmla="*/ 447675 h 344"/>
                <a:gd name="T20" fmla="*/ 196850 w 288"/>
                <a:gd name="T21" fmla="*/ 546100 h 344"/>
                <a:gd name="T22" fmla="*/ 38100 w 288"/>
                <a:gd name="T23" fmla="*/ 546100 h 344"/>
                <a:gd name="T24" fmla="*/ 19050 w 288"/>
                <a:gd name="T25" fmla="*/ 469900 h 344"/>
                <a:gd name="T26" fmla="*/ 19050 w 288"/>
                <a:gd name="T27" fmla="*/ 425450 h 344"/>
                <a:gd name="T28" fmla="*/ 0 w 288"/>
                <a:gd name="T29" fmla="*/ 346075 h 344"/>
                <a:gd name="T30" fmla="*/ 19050 w 288"/>
                <a:gd name="T31" fmla="*/ 323850 h 344"/>
                <a:gd name="T32" fmla="*/ 19050 w 288"/>
                <a:gd name="T33" fmla="*/ 266700 h 344"/>
                <a:gd name="T34" fmla="*/ 38100 w 288"/>
                <a:gd name="T35" fmla="*/ 266700 h 344"/>
                <a:gd name="T36" fmla="*/ 57150 w 288"/>
                <a:gd name="T37" fmla="*/ 180975 h 344"/>
                <a:gd name="T38" fmla="*/ 57150 w 288"/>
                <a:gd name="T39" fmla="*/ 101600 h 344"/>
                <a:gd name="T40" fmla="*/ 146050 w 288"/>
                <a:gd name="T41" fmla="*/ 142875 h 344"/>
                <a:gd name="T42" fmla="*/ 276225 w 288"/>
                <a:gd name="T43" fmla="*/ 57150 h 344"/>
                <a:gd name="T44" fmla="*/ 346075 w 288"/>
                <a:gd name="T45" fmla="*/ 22225 h 344"/>
                <a:gd name="T46" fmla="*/ 457200 w 288"/>
                <a:gd name="T47" fmla="*/ 0 h 344"/>
                <a:gd name="T48" fmla="*/ 384175 w 288"/>
                <a:gd name="T49" fmla="*/ 79375 h 3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8"/>
                <a:gd name="T76" fmla="*/ 0 h 344"/>
                <a:gd name="T77" fmla="*/ 288 w 288"/>
                <a:gd name="T78" fmla="*/ 344 h 3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8" h="344">
                  <a:moveTo>
                    <a:pt x="242" y="50"/>
                  </a:moveTo>
                  <a:lnTo>
                    <a:pt x="208" y="64"/>
                  </a:lnTo>
                  <a:lnTo>
                    <a:pt x="194" y="90"/>
                  </a:lnTo>
                  <a:lnTo>
                    <a:pt x="194" y="140"/>
                  </a:lnTo>
                  <a:lnTo>
                    <a:pt x="218" y="182"/>
                  </a:lnTo>
                  <a:lnTo>
                    <a:pt x="182" y="218"/>
                  </a:lnTo>
                  <a:lnTo>
                    <a:pt x="124" y="232"/>
                  </a:lnTo>
                  <a:lnTo>
                    <a:pt x="104" y="246"/>
                  </a:lnTo>
                  <a:lnTo>
                    <a:pt x="104" y="282"/>
                  </a:lnTo>
                  <a:lnTo>
                    <a:pt x="114" y="282"/>
                  </a:lnTo>
                  <a:lnTo>
                    <a:pt x="124" y="344"/>
                  </a:lnTo>
                  <a:lnTo>
                    <a:pt x="24" y="344"/>
                  </a:lnTo>
                  <a:lnTo>
                    <a:pt x="12" y="296"/>
                  </a:lnTo>
                  <a:lnTo>
                    <a:pt x="12" y="268"/>
                  </a:lnTo>
                  <a:lnTo>
                    <a:pt x="0" y="218"/>
                  </a:lnTo>
                  <a:lnTo>
                    <a:pt x="12" y="204"/>
                  </a:lnTo>
                  <a:lnTo>
                    <a:pt x="12" y="168"/>
                  </a:lnTo>
                  <a:lnTo>
                    <a:pt x="24" y="168"/>
                  </a:lnTo>
                  <a:lnTo>
                    <a:pt x="36" y="114"/>
                  </a:lnTo>
                  <a:lnTo>
                    <a:pt x="36" y="64"/>
                  </a:lnTo>
                  <a:lnTo>
                    <a:pt x="92" y="90"/>
                  </a:lnTo>
                  <a:lnTo>
                    <a:pt x="174" y="36"/>
                  </a:lnTo>
                  <a:lnTo>
                    <a:pt x="218" y="14"/>
                  </a:lnTo>
                  <a:lnTo>
                    <a:pt x="288" y="0"/>
                  </a:lnTo>
                  <a:lnTo>
                    <a:pt x="242" y="5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57" name="Freeform 56"/>
            <p:cNvSpPr>
              <a:spLocks/>
            </p:cNvSpPr>
            <p:nvPr/>
          </p:nvSpPr>
          <p:spPr bwMode="auto">
            <a:xfrm>
              <a:off x="3039382" y="4066909"/>
              <a:ext cx="992631" cy="787345"/>
            </a:xfrm>
            <a:custGeom>
              <a:avLst/>
              <a:gdLst>
                <a:gd name="T0" fmla="*/ 419100 w 618"/>
                <a:gd name="T1" fmla="*/ 692150 h 476"/>
                <a:gd name="T2" fmla="*/ 400050 w 618"/>
                <a:gd name="T3" fmla="*/ 692150 h 476"/>
                <a:gd name="T4" fmla="*/ 400050 w 618"/>
                <a:gd name="T5" fmla="*/ 571500 h 476"/>
                <a:gd name="T6" fmla="*/ 307975 w 618"/>
                <a:gd name="T7" fmla="*/ 571500 h 476"/>
                <a:gd name="T8" fmla="*/ 307975 w 618"/>
                <a:gd name="T9" fmla="*/ 492125 h 476"/>
                <a:gd name="T10" fmla="*/ 0 w 618"/>
                <a:gd name="T11" fmla="*/ 492125 h 476"/>
                <a:gd name="T12" fmla="*/ 31750 w 618"/>
                <a:gd name="T13" fmla="*/ 492125 h 476"/>
                <a:gd name="T14" fmla="*/ 69850 w 618"/>
                <a:gd name="T15" fmla="*/ 431800 h 476"/>
                <a:gd name="T16" fmla="*/ 288925 w 618"/>
                <a:gd name="T17" fmla="*/ 431800 h 476"/>
                <a:gd name="T18" fmla="*/ 288925 w 618"/>
                <a:gd name="T19" fmla="*/ 390525 h 476"/>
                <a:gd name="T20" fmla="*/ 342900 w 618"/>
                <a:gd name="T21" fmla="*/ 390525 h 476"/>
                <a:gd name="T22" fmla="*/ 358775 w 618"/>
                <a:gd name="T23" fmla="*/ 288925 h 476"/>
                <a:gd name="T24" fmla="*/ 400050 w 618"/>
                <a:gd name="T25" fmla="*/ 244475 h 476"/>
                <a:gd name="T26" fmla="*/ 400050 w 618"/>
                <a:gd name="T27" fmla="*/ 120650 h 476"/>
                <a:gd name="T28" fmla="*/ 342900 w 618"/>
                <a:gd name="T29" fmla="*/ 85725 h 476"/>
                <a:gd name="T30" fmla="*/ 342900 w 618"/>
                <a:gd name="T31" fmla="*/ 0 h 476"/>
                <a:gd name="T32" fmla="*/ 841375 w 618"/>
                <a:gd name="T33" fmla="*/ 0 h 476"/>
                <a:gd name="T34" fmla="*/ 860425 w 618"/>
                <a:gd name="T35" fmla="*/ 22225 h 476"/>
                <a:gd name="T36" fmla="*/ 841375 w 618"/>
                <a:gd name="T37" fmla="*/ 44450 h 476"/>
                <a:gd name="T38" fmla="*/ 892175 w 618"/>
                <a:gd name="T39" fmla="*/ 85725 h 476"/>
                <a:gd name="T40" fmla="*/ 930275 w 618"/>
                <a:gd name="T41" fmla="*/ 209550 h 476"/>
                <a:gd name="T42" fmla="*/ 911225 w 618"/>
                <a:gd name="T43" fmla="*/ 390525 h 476"/>
                <a:gd name="T44" fmla="*/ 930275 w 618"/>
                <a:gd name="T45" fmla="*/ 454025 h 476"/>
                <a:gd name="T46" fmla="*/ 911225 w 618"/>
                <a:gd name="T47" fmla="*/ 492125 h 476"/>
                <a:gd name="T48" fmla="*/ 911225 w 618"/>
                <a:gd name="T49" fmla="*/ 533400 h 476"/>
                <a:gd name="T50" fmla="*/ 949325 w 618"/>
                <a:gd name="T51" fmla="*/ 533400 h 476"/>
                <a:gd name="T52" fmla="*/ 981075 w 618"/>
                <a:gd name="T53" fmla="*/ 612775 h 476"/>
                <a:gd name="T54" fmla="*/ 841375 w 618"/>
                <a:gd name="T55" fmla="*/ 612775 h 476"/>
                <a:gd name="T56" fmla="*/ 762000 w 618"/>
                <a:gd name="T57" fmla="*/ 593725 h 476"/>
                <a:gd name="T58" fmla="*/ 692150 w 618"/>
                <a:gd name="T59" fmla="*/ 612775 h 476"/>
                <a:gd name="T60" fmla="*/ 657225 w 618"/>
                <a:gd name="T61" fmla="*/ 593725 h 476"/>
                <a:gd name="T62" fmla="*/ 619125 w 618"/>
                <a:gd name="T63" fmla="*/ 657225 h 476"/>
                <a:gd name="T64" fmla="*/ 581025 w 618"/>
                <a:gd name="T65" fmla="*/ 657225 h 476"/>
                <a:gd name="T66" fmla="*/ 549275 w 618"/>
                <a:gd name="T67" fmla="*/ 635000 h 476"/>
                <a:gd name="T68" fmla="*/ 511175 w 618"/>
                <a:gd name="T69" fmla="*/ 657225 h 476"/>
                <a:gd name="T70" fmla="*/ 492125 w 618"/>
                <a:gd name="T71" fmla="*/ 714375 h 476"/>
                <a:gd name="T72" fmla="*/ 438150 w 618"/>
                <a:gd name="T73" fmla="*/ 755650 h 476"/>
                <a:gd name="T74" fmla="*/ 419100 w 618"/>
                <a:gd name="T75" fmla="*/ 692150 h 4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8"/>
                <a:gd name="T115" fmla="*/ 0 h 476"/>
                <a:gd name="T116" fmla="*/ 618 w 618"/>
                <a:gd name="T117" fmla="*/ 476 h 4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8" h="476">
                  <a:moveTo>
                    <a:pt x="264" y="436"/>
                  </a:moveTo>
                  <a:lnTo>
                    <a:pt x="252" y="436"/>
                  </a:lnTo>
                  <a:lnTo>
                    <a:pt x="252" y="360"/>
                  </a:lnTo>
                  <a:lnTo>
                    <a:pt x="194" y="360"/>
                  </a:lnTo>
                  <a:lnTo>
                    <a:pt x="194" y="310"/>
                  </a:lnTo>
                  <a:lnTo>
                    <a:pt x="0" y="310"/>
                  </a:lnTo>
                  <a:lnTo>
                    <a:pt x="20" y="310"/>
                  </a:lnTo>
                  <a:lnTo>
                    <a:pt x="44" y="272"/>
                  </a:lnTo>
                  <a:lnTo>
                    <a:pt x="182" y="272"/>
                  </a:lnTo>
                  <a:lnTo>
                    <a:pt x="182" y="246"/>
                  </a:lnTo>
                  <a:lnTo>
                    <a:pt x="216" y="246"/>
                  </a:lnTo>
                  <a:lnTo>
                    <a:pt x="226" y="182"/>
                  </a:lnTo>
                  <a:lnTo>
                    <a:pt x="252" y="154"/>
                  </a:lnTo>
                  <a:lnTo>
                    <a:pt x="252" y="76"/>
                  </a:lnTo>
                  <a:lnTo>
                    <a:pt x="216" y="54"/>
                  </a:lnTo>
                  <a:lnTo>
                    <a:pt x="216" y="0"/>
                  </a:lnTo>
                  <a:lnTo>
                    <a:pt x="530" y="0"/>
                  </a:lnTo>
                  <a:lnTo>
                    <a:pt x="542" y="14"/>
                  </a:lnTo>
                  <a:lnTo>
                    <a:pt x="530" y="28"/>
                  </a:lnTo>
                  <a:lnTo>
                    <a:pt x="562" y="54"/>
                  </a:lnTo>
                  <a:lnTo>
                    <a:pt x="586" y="132"/>
                  </a:lnTo>
                  <a:lnTo>
                    <a:pt x="574" y="246"/>
                  </a:lnTo>
                  <a:lnTo>
                    <a:pt x="586" y="286"/>
                  </a:lnTo>
                  <a:lnTo>
                    <a:pt x="574" y="310"/>
                  </a:lnTo>
                  <a:lnTo>
                    <a:pt x="574" y="336"/>
                  </a:lnTo>
                  <a:lnTo>
                    <a:pt x="598" y="336"/>
                  </a:lnTo>
                  <a:lnTo>
                    <a:pt x="618" y="386"/>
                  </a:lnTo>
                  <a:lnTo>
                    <a:pt x="530" y="386"/>
                  </a:lnTo>
                  <a:lnTo>
                    <a:pt x="480" y="374"/>
                  </a:lnTo>
                  <a:lnTo>
                    <a:pt x="436" y="386"/>
                  </a:lnTo>
                  <a:lnTo>
                    <a:pt x="414" y="374"/>
                  </a:lnTo>
                  <a:lnTo>
                    <a:pt x="390" y="414"/>
                  </a:lnTo>
                  <a:lnTo>
                    <a:pt x="366" y="414"/>
                  </a:lnTo>
                  <a:lnTo>
                    <a:pt x="346" y="400"/>
                  </a:lnTo>
                  <a:lnTo>
                    <a:pt x="322" y="414"/>
                  </a:lnTo>
                  <a:lnTo>
                    <a:pt x="310" y="450"/>
                  </a:lnTo>
                  <a:lnTo>
                    <a:pt x="276" y="476"/>
                  </a:lnTo>
                  <a:lnTo>
                    <a:pt x="264" y="43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58" name="Freeform 57"/>
            <p:cNvSpPr>
              <a:spLocks/>
            </p:cNvSpPr>
            <p:nvPr/>
          </p:nvSpPr>
          <p:spPr bwMode="auto">
            <a:xfrm>
              <a:off x="4298642" y="5300858"/>
              <a:ext cx="485072" cy="403597"/>
            </a:xfrm>
            <a:custGeom>
              <a:avLst/>
              <a:gdLst>
                <a:gd name="T0" fmla="*/ 352425 w 302"/>
                <a:gd name="T1" fmla="*/ 165100 h 244"/>
                <a:gd name="T2" fmla="*/ 479425 w 302"/>
                <a:gd name="T3" fmla="*/ 222250 h 244"/>
                <a:gd name="T4" fmla="*/ 479425 w 302"/>
                <a:gd name="T5" fmla="*/ 311150 h 244"/>
                <a:gd name="T6" fmla="*/ 463550 w 302"/>
                <a:gd name="T7" fmla="*/ 330200 h 244"/>
                <a:gd name="T8" fmla="*/ 463550 w 302"/>
                <a:gd name="T9" fmla="*/ 387350 h 244"/>
                <a:gd name="T10" fmla="*/ 311150 w 302"/>
                <a:gd name="T11" fmla="*/ 311150 h 244"/>
                <a:gd name="T12" fmla="*/ 111125 w 302"/>
                <a:gd name="T13" fmla="*/ 266700 h 244"/>
                <a:gd name="T14" fmla="*/ 130175 w 302"/>
                <a:gd name="T15" fmla="*/ 209550 h 244"/>
                <a:gd name="T16" fmla="*/ 69850 w 302"/>
                <a:gd name="T17" fmla="*/ 101600 h 244"/>
                <a:gd name="T18" fmla="*/ 0 w 302"/>
                <a:gd name="T19" fmla="*/ 44450 h 244"/>
                <a:gd name="T20" fmla="*/ 279400 w 302"/>
                <a:gd name="T21" fmla="*/ 0 h 244"/>
                <a:gd name="T22" fmla="*/ 352425 w 302"/>
                <a:gd name="T23" fmla="*/ 16510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244"/>
                <a:gd name="T38" fmla="*/ 302 w 302"/>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244">
                  <a:moveTo>
                    <a:pt x="222" y="104"/>
                  </a:moveTo>
                  <a:lnTo>
                    <a:pt x="302" y="140"/>
                  </a:lnTo>
                  <a:lnTo>
                    <a:pt x="302" y="196"/>
                  </a:lnTo>
                  <a:lnTo>
                    <a:pt x="292" y="208"/>
                  </a:lnTo>
                  <a:lnTo>
                    <a:pt x="292" y="244"/>
                  </a:lnTo>
                  <a:lnTo>
                    <a:pt x="196" y="196"/>
                  </a:lnTo>
                  <a:lnTo>
                    <a:pt x="70" y="168"/>
                  </a:lnTo>
                  <a:lnTo>
                    <a:pt x="82" y="132"/>
                  </a:lnTo>
                  <a:lnTo>
                    <a:pt x="44" y="64"/>
                  </a:lnTo>
                  <a:lnTo>
                    <a:pt x="0" y="28"/>
                  </a:lnTo>
                  <a:lnTo>
                    <a:pt x="176" y="0"/>
                  </a:lnTo>
                  <a:lnTo>
                    <a:pt x="222" y="104"/>
                  </a:lnTo>
                  <a:close/>
                </a:path>
              </a:pathLst>
            </a:custGeom>
            <a:solidFill>
              <a:srgbClr val="FFFFBD"/>
            </a:solidFill>
            <a:ln w="3175">
              <a:solidFill>
                <a:srgbClr val="000000"/>
              </a:solidFill>
              <a:round/>
              <a:headEnd/>
              <a:tailEnd/>
            </a:ln>
            <a:extLst/>
          </p:spPr>
          <p:txBody>
            <a:bodyPr/>
            <a:lstStyle/>
            <a:p>
              <a:pPr>
                <a:defRPr/>
              </a:pPr>
              <a:endParaRPr lang="en-US" dirty="0">
                <a:solidFill>
                  <a:prstClr val="white"/>
                </a:solidFill>
                <a:latin typeface="Calibri"/>
              </a:endParaRPr>
            </a:p>
          </p:txBody>
        </p:sp>
        <p:sp>
          <p:nvSpPr>
            <p:cNvPr id="59" name="Freeform 58"/>
            <p:cNvSpPr>
              <a:spLocks/>
            </p:cNvSpPr>
            <p:nvPr/>
          </p:nvSpPr>
          <p:spPr bwMode="auto">
            <a:xfrm>
              <a:off x="3665799" y="4579676"/>
              <a:ext cx="780613" cy="638478"/>
            </a:xfrm>
            <a:custGeom>
              <a:avLst/>
              <a:gdLst>
                <a:gd name="T0" fmla="*/ 625475 w 486"/>
                <a:gd name="T1" fmla="*/ 590550 h 386"/>
                <a:gd name="T2" fmla="*/ 584200 w 486"/>
                <a:gd name="T3" fmla="*/ 612775 h 386"/>
                <a:gd name="T4" fmla="*/ 473075 w 486"/>
                <a:gd name="T5" fmla="*/ 612775 h 386"/>
                <a:gd name="T6" fmla="*/ 460375 w 486"/>
                <a:gd name="T7" fmla="*/ 568325 h 386"/>
                <a:gd name="T8" fmla="*/ 403225 w 486"/>
                <a:gd name="T9" fmla="*/ 511175 h 386"/>
                <a:gd name="T10" fmla="*/ 311150 w 486"/>
                <a:gd name="T11" fmla="*/ 492125 h 386"/>
                <a:gd name="T12" fmla="*/ 273050 w 486"/>
                <a:gd name="T13" fmla="*/ 533400 h 386"/>
                <a:gd name="T14" fmla="*/ 222250 w 486"/>
                <a:gd name="T15" fmla="*/ 612775 h 386"/>
                <a:gd name="T16" fmla="*/ 142875 w 486"/>
                <a:gd name="T17" fmla="*/ 568325 h 386"/>
                <a:gd name="T18" fmla="*/ 111125 w 486"/>
                <a:gd name="T19" fmla="*/ 590550 h 386"/>
                <a:gd name="T20" fmla="*/ 111125 w 486"/>
                <a:gd name="T21" fmla="*/ 568325 h 386"/>
                <a:gd name="T22" fmla="*/ 38100 w 486"/>
                <a:gd name="T23" fmla="*/ 568325 h 386"/>
                <a:gd name="T24" fmla="*/ 111125 w 486"/>
                <a:gd name="T25" fmla="*/ 447675 h 386"/>
                <a:gd name="T26" fmla="*/ 69850 w 486"/>
                <a:gd name="T27" fmla="*/ 412750 h 386"/>
                <a:gd name="T28" fmla="*/ 0 w 486"/>
                <a:gd name="T29" fmla="*/ 412750 h 386"/>
                <a:gd name="T30" fmla="*/ 19050 w 486"/>
                <a:gd name="T31" fmla="*/ 390525 h 386"/>
                <a:gd name="T32" fmla="*/ 53975 w 486"/>
                <a:gd name="T33" fmla="*/ 346075 h 386"/>
                <a:gd name="T34" fmla="*/ 38100 w 486"/>
                <a:gd name="T35" fmla="*/ 346075 h 386"/>
                <a:gd name="T36" fmla="*/ 19050 w 486"/>
                <a:gd name="T37" fmla="*/ 311150 h 386"/>
                <a:gd name="T38" fmla="*/ 53975 w 486"/>
                <a:gd name="T39" fmla="*/ 288925 h 386"/>
                <a:gd name="T40" fmla="*/ 38100 w 486"/>
                <a:gd name="T41" fmla="*/ 222250 h 386"/>
                <a:gd name="T42" fmla="*/ 38100 w 486"/>
                <a:gd name="T43" fmla="*/ 187325 h 386"/>
                <a:gd name="T44" fmla="*/ 0 w 486"/>
                <a:gd name="T45" fmla="*/ 165100 h 386"/>
                <a:gd name="T46" fmla="*/ 38100 w 486"/>
                <a:gd name="T47" fmla="*/ 101600 h 386"/>
                <a:gd name="T48" fmla="*/ 69850 w 486"/>
                <a:gd name="T49" fmla="*/ 123825 h 386"/>
                <a:gd name="T50" fmla="*/ 142875 w 486"/>
                <a:gd name="T51" fmla="*/ 101600 h 386"/>
                <a:gd name="T52" fmla="*/ 222250 w 486"/>
                <a:gd name="T53" fmla="*/ 123825 h 386"/>
                <a:gd name="T54" fmla="*/ 361950 w 486"/>
                <a:gd name="T55" fmla="*/ 123825 h 386"/>
                <a:gd name="T56" fmla="*/ 330200 w 486"/>
                <a:gd name="T57" fmla="*/ 44450 h 386"/>
                <a:gd name="T58" fmla="*/ 292100 w 486"/>
                <a:gd name="T59" fmla="*/ 44450 h 386"/>
                <a:gd name="T60" fmla="*/ 292100 w 486"/>
                <a:gd name="T61" fmla="*/ 0 h 386"/>
                <a:gd name="T62" fmla="*/ 352425 w 486"/>
                <a:gd name="T63" fmla="*/ 0 h 386"/>
                <a:gd name="T64" fmla="*/ 441325 w 486"/>
                <a:gd name="T65" fmla="*/ 66675 h 386"/>
                <a:gd name="T66" fmla="*/ 441325 w 486"/>
                <a:gd name="T67" fmla="*/ 123825 h 386"/>
                <a:gd name="T68" fmla="*/ 422275 w 486"/>
                <a:gd name="T69" fmla="*/ 165100 h 386"/>
                <a:gd name="T70" fmla="*/ 441325 w 486"/>
                <a:gd name="T71" fmla="*/ 187325 h 386"/>
                <a:gd name="T72" fmla="*/ 441325 w 486"/>
                <a:gd name="T73" fmla="*/ 247650 h 386"/>
                <a:gd name="T74" fmla="*/ 495300 w 486"/>
                <a:gd name="T75" fmla="*/ 323850 h 386"/>
                <a:gd name="T76" fmla="*/ 625475 w 486"/>
                <a:gd name="T77" fmla="*/ 346075 h 386"/>
                <a:gd name="T78" fmla="*/ 625475 w 486"/>
                <a:gd name="T79" fmla="*/ 412750 h 386"/>
                <a:gd name="T80" fmla="*/ 644525 w 486"/>
                <a:gd name="T81" fmla="*/ 431800 h 386"/>
                <a:gd name="T82" fmla="*/ 625475 w 486"/>
                <a:gd name="T83" fmla="*/ 511175 h 386"/>
                <a:gd name="T84" fmla="*/ 733425 w 486"/>
                <a:gd name="T85" fmla="*/ 533400 h 386"/>
                <a:gd name="T86" fmla="*/ 771525 w 486"/>
                <a:gd name="T87" fmla="*/ 590550 h 386"/>
                <a:gd name="T88" fmla="*/ 625475 w 486"/>
                <a:gd name="T89" fmla="*/ 590550 h 3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6"/>
                <a:gd name="T136" fmla="*/ 0 h 386"/>
                <a:gd name="T137" fmla="*/ 486 w 486"/>
                <a:gd name="T138" fmla="*/ 386 h 3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6" h="386">
                  <a:moveTo>
                    <a:pt x="394" y="372"/>
                  </a:moveTo>
                  <a:lnTo>
                    <a:pt x="368" y="386"/>
                  </a:lnTo>
                  <a:lnTo>
                    <a:pt x="298" y="386"/>
                  </a:lnTo>
                  <a:lnTo>
                    <a:pt x="290" y="358"/>
                  </a:lnTo>
                  <a:lnTo>
                    <a:pt x="254" y="322"/>
                  </a:lnTo>
                  <a:lnTo>
                    <a:pt x="196" y="310"/>
                  </a:lnTo>
                  <a:lnTo>
                    <a:pt x="172" y="336"/>
                  </a:lnTo>
                  <a:lnTo>
                    <a:pt x="140" y="386"/>
                  </a:lnTo>
                  <a:lnTo>
                    <a:pt x="90" y="358"/>
                  </a:lnTo>
                  <a:lnTo>
                    <a:pt x="70" y="372"/>
                  </a:lnTo>
                  <a:lnTo>
                    <a:pt x="70" y="358"/>
                  </a:lnTo>
                  <a:lnTo>
                    <a:pt x="24" y="358"/>
                  </a:lnTo>
                  <a:lnTo>
                    <a:pt x="70" y="282"/>
                  </a:lnTo>
                  <a:lnTo>
                    <a:pt x="44" y="260"/>
                  </a:lnTo>
                  <a:lnTo>
                    <a:pt x="0" y="260"/>
                  </a:lnTo>
                  <a:lnTo>
                    <a:pt x="12" y="246"/>
                  </a:lnTo>
                  <a:lnTo>
                    <a:pt x="34" y="218"/>
                  </a:lnTo>
                  <a:lnTo>
                    <a:pt x="24" y="218"/>
                  </a:lnTo>
                  <a:lnTo>
                    <a:pt x="12" y="196"/>
                  </a:lnTo>
                  <a:lnTo>
                    <a:pt x="34" y="182"/>
                  </a:lnTo>
                  <a:lnTo>
                    <a:pt x="24" y="140"/>
                  </a:lnTo>
                  <a:lnTo>
                    <a:pt x="24" y="118"/>
                  </a:lnTo>
                  <a:lnTo>
                    <a:pt x="0" y="104"/>
                  </a:lnTo>
                  <a:lnTo>
                    <a:pt x="24" y="64"/>
                  </a:lnTo>
                  <a:lnTo>
                    <a:pt x="44" y="78"/>
                  </a:lnTo>
                  <a:lnTo>
                    <a:pt x="90" y="64"/>
                  </a:lnTo>
                  <a:lnTo>
                    <a:pt x="140" y="78"/>
                  </a:lnTo>
                  <a:lnTo>
                    <a:pt x="228" y="78"/>
                  </a:lnTo>
                  <a:lnTo>
                    <a:pt x="208" y="28"/>
                  </a:lnTo>
                  <a:lnTo>
                    <a:pt x="184" y="28"/>
                  </a:lnTo>
                  <a:lnTo>
                    <a:pt x="184" y="0"/>
                  </a:lnTo>
                  <a:lnTo>
                    <a:pt x="222" y="0"/>
                  </a:lnTo>
                  <a:lnTo>
                    <a:pt x="278" y="42"/>
                  </a:lnTo>
                  <a:lnTo>
                    <a:pt x="278" y="78"/>
                  </a:lnTo>
                  <a:lnTo>
                    <a:pt x="266" y="104"/>
                  </a:lnTo>
                  <a:lnTo>
                    <a:pt x="278" y="118"/>
                  </a:lnTo>
                  <a:lnTo>
                    <a:pt x="278" y="156"/>
                  </a:lnTo>
                  <a:lnTo>
                    <a:pt x="312" y="204"/>
                  </a:lnTo>
                  <a:lnTo>
                    <a:pt x="394" y="218"/>
                  </a:lnTo>
                  <a:lnTo>
                    <a:pt x="394" y="260"/>
                  </a:lnTo>
                  <a:lnTo>
                    <a:pt x="406" y="272"/>
                  </a:lnTo>
                  <a:lnTo>
                    <a:pt x="394" y="322"/>
                  </a:lnTo>
                  <a:lnTo>
                    <a:pt x="462" y="336"/>
                  </a:lnTo>
                  <a:lnTo>
                    <a:pt x="486" y="372"/>
                  </a:lnTo>
                  <a:lnTo>
                    <a:pt x="394" y="37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60" name="Freeform 59"/>
            <p:cNvSpPr>
              <a:spLocks/>
            </p:cNvSpPr>
            <p:nvPr/>
          </p:nvSpPr>
          <p:spPr bwMode="auto">
            <a:xfrm>
              <a:off x="3813570" y="5347173"/>
              <a:ext cx="970145" cy="681484"/>
            </a:xfrm>
            <a:custGeom>
              <a:avLst/>
              <a:gdLst>
                <a:gd name="T0" fmla="*/ 647700 w 604"/>
                <a:gd name="T1" fmla="*/ 612775 h 412"/>
                <a:gd name="T2" fmla="*/ 628650 w 604"/>
                <a:gd name="T3" fmla="*/ 590550 h 412"/>
                <a:gd name="T4" fmla="*/ 549275 w 604"/>
                <a:gd name="T5" fmla="*/ 590550 h 412"/>
                <a:gd name="T6" fmla="*/ 517525 w 604"/>
                <a:gd name="T7" fmla="*/ 546100 h 412"/>
                <a:gd name="T8" fmla="*/ 387350 w 604"/>
                <a:gd name="T9" fmla="*/ 590550 h 412"/>
                <a:gd name="T10" fmla="*/ 425450 w 604"/>
                <a:gd name="T11" fmla="*/ 546100 h 412"/>
                <a:gd name="T12" fmla="*/ 387350 w 604"/>
                <a:gd name="T13" fmla="*/ 425450 h 412"/>
                <a:gd name="T14" fmla="*/ 276225 w 604"/>
                <a:gd name="T15" fmla="*/ 425450 h 412"/>
                <a:gd name="T16" fmla="*/ 295275 w 604"/>
                <a:gd name="T17" fmla="*/ 387350 h 412"/>
                <a:gd name="T18" fmla="*/ 314325 w 604"/>
                <a:gd name="T19" fmla="*/ 323850 h 412"/>
                <a:gd name="T20" fmla="*/ 295275 w 604"/>
                <a:gd name="T21" fmla="*/ 285750 h 412"/>
                <a:gd name="T22" fmla="*/ 127000 w 604"/>
                <a:gd name="T23" fmla="*/ 285750 h 412"/>
                <a:gd name="T24" fmla="*/ 15875 w 604"/>
                <a:gd name="T25" fmla="*/ 323850 h 412"/>
                <a:gd name="T26" fmla="*/ 0 w 604"/>
                <a:gd name="T27" fmla="*/ 323850 h 412"/>
                <a:gd name="T28" fmla="*/ 15875 w 604"/>
                <a:gd name="T29" fmla="*/ 285750 h 412"/>
                <a:gd name="T30" fmla="*/ 184150 w 604"/>
                <a:gd name="T31" fmla="*/ 142875 h 412"/>
                <a:gd name="T32" fmla="*/ 295275 w 604"/>
                <a:gd name="T33" fmla="*/ 0 h 412"/>
                <a:gd name="T34" fmla="*/ 479425 w 604"/>
                <a:gd name="T35" fmla="*/ 0 h 412"/>
                <a:gd name="T36" fmla="*/ 549275 w 604"/>
                <a:gd name="T37" fmla="*/ 53975 h 412"/>
                <a:gd name="T38" fmla="*/ 609600 w 604"/>
                <a:gd name="T39" fmla="*/ 165100 h 412"/>
                <a:gd name="T40" fmla="*/ 587375 w 604"/>
                <a:gd name="T41" fmla="*/ 222250 h 412"/>
                <a:gd name="T42" fmla="*/ 790575 w 604"/>
                <a:gd name="T43" fmla="*/ 266700 h 412"/>
                <a:gd name="T44" fmla="*/ 939800 w 604"/>
                <a:gd name="T45" fmla="*/ 346075 h 412"/>
                <a:gd name="T46" fmla="*/ 939800 w 604"/>
                <a:gd name="T47" fmla="*/ 409575 h 412"/>
                <a:gd name="T48" fmla="*/ 958850 w 604"/>
                <a:gd name="T49" fmla="*/ 444500 h 412"/>
                <a:gd name="T50" fmla="*/ 882650 w 604"/>
                <a:gd name="T51" fmla="*/ 488950 h 412"/>
                <a:gd name="T52" fmla="*/ 850900 w 604"/>
                <a:gd name="T53" fmla="*/ 466725 h 412"/>
                <a:gd name="T54" fmla="*/ 809625 w 604"/>
                <a:gd name="T55" fmla="*/ 488950 h 412"/>
                <a:gd name="T56" fmla="*/ 771525 w 604"/>
                <a:gd name="T57" fmla="*/ 533400 h 412"/>
                <a:gd name="T58" fmla="*/ 739775 w 604"/>
                <a:gd name="T59" fmla="*/ 568325 h 412"/>
                <a:gd name="T60" fmla="*/ 739775 w 604"/>
                <a:gd name="T61" fmla="*/ 654050 h 412"/>
                <a:gd name="T62" fmla="*/ 647700 w 604"/>
                <a:gd name="T63" fmla="*/ 612775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4"/>
                <a:gd name="T97" fmla="*/ 0 h 412"/>
                <a:gd name="T98" fmla="*/ 604 w 604"/>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4" h="412">
                  <a:moveTo>
                    <a:pt x="408" y="386"/>
                  </a:moveTo>
                  <a:lnTo>
                    <a:pt x="396" y="372"/>
                  </a:lnTo>
                  <a:lnTo>
                    <a:pt x="346" y="372"/>
                  </a:lnTo>
                  <a:lnTo>
                    <a:pt x="326" y="344"/>
                  </a:lnTo>
                  <a:lnTo>
                    <a:pt x="244" y="372"/>
                  </a:lnTo>
                  <a:lnTo>
                    <a:pt x="268" y="344"/>
                  </a:lnTo>
                  <a:lnTo>
                    <a:pt x="244" y="268"/>
                  </a:lnTo>
                  <a:lnTo>
                    <a:pt x="174" y="268"/>
                  </a:lnTo>
                  <a:lnTo>
                    <a:pt x="186" y="244"/>
                  </a:lnTo>
                  <a:lnTo>
                    <a:pt x="198" y="204"/>
                  </a:lnTo>
                  <a:lnTo>
                    <a:pt x="186" y="180"/>
                  </a:lnTo>
                  <a:lnTo>
                    <a:pt x="80" y="180"/>
                  </a:lnTo>
                  <a:lnTo>
                    <a:pt x="10" y="204"/>
                  </a:lnTo>
                  <a:lnTo>
                    <a:pt x="0" y="204"/>
                  </a:lnTo>
                  <a:lnTo>
                    <a:pt x="10" y="180"/>
                  </a:lnTo>
                  <a:lnTo>
                    <a:pt x="116" y="90"/>
                  </a:lnTo>
                  <a:lnTo>
                    <a:pt x="186" y="0"/>
                  </a:lnTo>
                  <a:lnTo>
                    <a:pt x="302" y="0"/>
                  </a:lnTo>
                  <a:lnTo>
                    <a:pt x="346" y="34"/>
                  </a:lnTo>
                  <a:lnTo>
                    <a:pt x="384" y="104"/>
                  </a:lnTo>
                  <a:lnTo>
                    <a:pt x="370" y="140"/>
                  </a:lnTo>
                  <a:lnTo>
                    <a:pt x="498" y="168"/>
                  </a:lnTo>
                  <a:lnTo>
                    <a:pt x="592" y="218"/>
                  </a:lnTo>
                  <a:lnTo>
                    <a:pt x="592" y="258"/>
                  </a:lnTo>
                  <a:lnTo>
                    <a:pt x="604" y="280"/>
                  </a:lnTo>
                  <a:lnTo>
                    <a:pt x="556" y="308"/>
                  </a:lnTo>
                  <a:lnTo>
                    <a:pt x="536" y="294"/>
                  </a:lnTo>
                  <a:lnTo>
                    <a:pt x="510" y="308"/>
                  </a:lnTo>
                  <a:lnTo>
                    <a:pt x="486" y="336"/>
                  </a:lnTo>
                  <a:lnTo>
                    <a:pt x="466" y="358"/>
                  </a:lnTo>
                  <a:lnTo>
                    <a:pt x="466" y="412"/>
                  </a:lnTo>
                  <a:lnTo>
                    <a:pt x="408" y="386"/>
                  </a:lnTo>
                  <a:close/>
                </a:path>
              </a:pathLst>
            </a:custGeom>
            <a:solidFill>
              <a:srgbClr val="F79646">
                <a:lumMod val="60000"/>
                <a:lumOff val="40000"/>
              </a:srgbClr>
            </a:solidFill>
            <a:ln w="12700">
              <a:solidFill>
                <a:srgbClr val="000000"/>
              </a:solidFill>
              <a:round/>
              <a:headEnd/>
              <a:tailEnd/>
            </a:ln>
          </p:spPr>
          <p:txBody>
            <a:bodyPr/>
            <a:lstStyle/>
            <a:p>
              <a:pPr>
                <a:defRPr/>
              </a:pPr>
              <a:endParaRPr lang="en-US" kern="0" dirty="0">
                <a:solidFill>
                  <a:prstClr val="white"/>
                </a:solidFill>
                <a:latin typeface="Calibri"/>
              </a:endParaRPr>
            </a:p>
          </p:txBody>
        </p:sp>
        <p:sp>
          <p:nvSpPr>
            <p:cNvPr id="61" name="Freeform 60"/>
            <p:cNvSpPr>
              <a:spLocks/>
            </p:cNvSpPr>
            <p:nvPr/>
          </p:nvSpPr>
          <p:spPr bwMode="auto">
            <a:xfrm>
              <a:off x="5821319" y="4265400"/>
              <a:ext cx="799887" cy="777421"/>
            </a:xfrm>
            <a:custGeom>
              <a:avLst/>
              <a:gdLst>
                <a:gd name="T0" fmla="*/ 533400 w 498"/>
                <a:gd name="T1" fmla="*/ 101600 h 470"/>
                <a:gd name="T2" fmla="*/ 514350 w 498"/>
                <a:gd name="T3" fmla="*/ 120650 h 470"/>
                <a:gd name="T4" fmla="*/ 552450 w 498"/>
                <a:gd name="T5" fmla="*/ 200025 h 470"/>
                <a:gd name="T6" fmla="*/ 552450 w 498"/>
                <a:gd name="T7" fmla="*/ 222250 h 470"/>
                <a:gd name="T8" fmla="*/ 571500 w 498"/>
                <a:gd name="T9" fmla="*/ 222250 h 470"/>
                <a:gd name="T10" fmla="*/ 609600 w 498"/>
                <a:gd name="T11" fmla="*/ 279400 h 470"/>
                <a:gd name="T12" fmla="*/ 701675 w 498"/>
                <a:gd name="T13" fmla="*/ 346075 h 470"/>
                <a:gd name="T14" fmla="*/ 701675 w 498"/>
                <a:gd name="T15" fmla="*/ 425450 h 470"/>
                <a:gd name="T16" fmla="*/ 771525 w 498"/>
                <a:gd name="T17" fmla="*/ 501650 h 470"/>
                <a:gd name="T18" fmla="*/ 733425 w 498"/>
                <a:gd name="T19" fmla="*/ 568325 h 470"/>
                <a:gd name="T20" fmla="*/ 790575 w 498"/>
                <a:gd name="T21" fmla="*/ 669925 h 470"/>
                <a:gd name="T22" fmla="*/ 771525 w 498"/>
                <a:gd name="T23" fmla="*/ 669925 h 470"/>
                <a:gd name="T24" fmla="*/ 733425 w 498"/>
                <a:gd name="T25" fmla="*/ 625475 h 470"/>
                <a:gd name="T26" fmla="*/ 733425 w 498"/>
                <a:gd name="T27" fmla="*/ 647700 h 470"/>
                <a:gd name="T28" fmla="*/ 771525 w 498"/>
                <a:gd name="T29" fmla="*/ 733425 h 470"/>
                <a:gd name="T30" fmla="*/ 733425 w 498"/>
                <a:gd name="T31" fmla="*/ 711200 h 470"/>
                <a:gd name="T32" fmla="*/ 733425 w 498"/>
                <a:gd name="T33" fmla="*/ 746125 h 470"/>
                <a:gd name="T34" fmla="*/ 609600 w 498"/>
                <a:gd name="T35" fmla="*/ 733425 h 470"/>
                <a:gd name="T36" fmla="*/ 571500 w 498"/>
                <a:gd name="T37" fmla="*/ 688975 h 470"/>
                <a:gd name="T38" fmla="*/ 590550 w 498"/>
                <a:gd name="T39" fmla="*/ 711200 h 470"/>
                <a:gd name="T40" fmla="*/ 609600 w 498"/>
                <a:gd name="T41" fmla="*/ 647700 h 470"/>
                <a:gd name="T42" fmla="*/ 571500 w 498"/>
                <a:gd name="T43" fmla="*/ 669925 h 470"/>
                <a:gd name="T44" fmla="*/ 552450 w 498"/>
                <a:gd name="T45" fmla="*/ 625475 h 470"/>
                <a:gd name="T46" fmla="*/ 533400 w 498"/>
                <a:gd name="T47" fmla="*/ 669925 h 470"/>
                <a:gd name="T48" fmla="*/ 552450 w 498"/>
                <a:gd name="T49" fmla="*/ 669925 h 470"/>
                <a:gd name="T50" fmla="*/ 479425 w 498"/>
                <a:gd name="T51" fmla="*/ 669925 h 470"/>
                <a:gd name="T52" fmla="*/ 441325 w 498"/>
                <a:gd name="T53" fmla="*/ 625475 h 470"/>
                <a:gd name="T54" fmla="*/ 330200 w 498"/>
                <a:gd name="T55" fmla="*/ 625475 h 470"/>
                <a:gd name="T56" fmla="*/ 311150 w 498"/>
                <a:gd name="T57" fmla="*/ 546100 h 470"/>
                <a:gd name="T58" fmla="*/ 219075 w 498"/>
                <a:gd name="T59" fmla="*/ 488950 h 470"/>
                <a:gd name="T60" fmla="*/ 76200 w 498"/>
                <a:gd name="T61" fmla="*/ 444500 h 470"/>
                <a:gd name="T62" fmla="*/ 0 w 498"/>
                <a:gd name="T63" fmla="*/ 466725 h 470"/>
                <a:gd name="T64" fmla="*/ 0 w 498"/>
                <a:gd name="T65" fmla="*/ 0 h 470"/>
                <a:gd name="T66" fmla="*/ 298450 w 498"/>
                <a:gd name="T67" fmla="*/ 57150 h 470"/>
                <a:gd name="T68" fmla="*/ 498475 w 498"/>
                <a:gd name="T69" fmla="*/ 57150 h 470"/>
                <a:gd name="T70" fmla="*/ 533400 w 498"/>
                <a:gd name="T71" fmla="*/ 101600 h 4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8"/>
                <a:gd name="T109" fmla="*/ 0 h 470"/>
                <a:gd name="T110" fmla="*/ 498 w 498"/>
                <a:gd name="T111" fmla="*/ 470 h 4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8" h="470">
                  <a:moveTo>
                    <a:pt x="336" y="64"/>
                  </a:moveTo>
                  <a:lnTo>
                    <a:pt x="324" y="76"/>
                  </a:lnTo>
                  <a:lnTo>
                    <a:pt x="348" y="126"/>
                  </a:lnTo>
                  <a:lnTo>
                    <a:pt x="348" y="140"/>
                  </a:lnTo>
                  <a:lnTo>
                    <a:pt x="360" y="140"/>
                  </a:lnTo>
                  <a:lnTo>
                    <a:pt x="384" y="176"/>
                  </a:lnTo>
                  <a:lnTo>
                    <a:pt x="442" y="218"/>
                  </a:lnTo>
                  <a:lnTo>
                    <a:pt x="442" y="268"/>
                  </a:lnTo>
                  <a:lnTo>
                    <a:pt x="486" y="316"/>
                  </a:lnTo>
                  <a:lnTo>
                    <a:pt x="462" y="358"/>
                  </a:lnTo>
                  <a:lnTo>
                    <a:pt x="498" y="422"/>
                  </a:lnTo>
                  <a:lnTo>
                    <a:pt x="486" y="422"/>
                  </a:lnTo>
                  <a:lnTo>
                    <a:pt x="462" y="394"/>
                  </a:lnTo>
                  <a:lnTo>
                    <a:pt x="462" y="408"/>
                  </a:lnTo>
                  <a:lnTo>
                    <a:pt x="486" y="462"/>
                  </a:lnTo>
                  <a:lnTo>
                    <a:pt x="462" y="448"/>
                  </a:lnTo>
                  <a:lnTo>
                    <a:pt x="462" y="470"/>
                  </a:lnTo>
                  <a:lnTo>
                    <a:pt x="384" y="462"/>
                  </a:lnTo>
                  <a:lnTo>
                    <a:pt x="360" y="434"/>
                  </a:lnTo>
                  <a:lnTo>
                    <a:pt x="372" y="448"/>
                  </a:lnTo>
                  <a:lnTo>
                    <a:pt x="384" y="408"/>
                  </a:lnTo>
                  <a:lnTo>
                    <a:pt x="360" y="422"/>
                  </a:lnTo>
                  <a:lnTo>
                    <a:pt x="348" y="394"/>
                  </a:lnTo>
                  <a:lnTo>
                    <a:pt x="336" y="422"/>
                  </a:lnTo>
                  <a:lnTo>
                    <a:pt x="348" y="422"/>
                  </a:lnTo>
                  <a:lnTo>
                    <a:pt x="302" y="422"/>
                  </a:lnTo>
                  <a:lnTo>
                    <a:pt x="278" y="394"/>
                  </a:lnTo>
                  <a:lnTo>
                    <a:pt x="208" y="394"/>
                  </a:lnTo>
                  <a:lnTo>
                    <a:pt x="196" y="344"/>
                  </a:lnTo>
                  <a:lnTo>
                    <a:pt x="138" y="308"/>
                  </a:lnTo>
                  <a:lnTo>
                    <a:pt x="48" y="280"/>
                  </a:lnTo>
                  <a:lnTo>
                    <a:pt x="0" y="294"/>
                  </a:lnTo>
                  <a:lnTo>
                    <a:pt x="0" y="0"/>
                  </a:lnTo>
                  <a:lnTo>
                    <a:pt x="188" y="36"/>
                  </a:lnTo>
                  <a:lnTo>
                    <a:pt x="314" y="36"/>
                  </a:lnTo>
                  <a:lnTo>
                    <a:pt x="336" y="64"/>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62" name="Freeform 61" descr="Large checker board"/>
            <p:cNvSpPr>
              <a:spLocks/>
            </p:cNvSpPr>
            <p:nvPr/>
          </p:nvSpPr>
          <p:spPr bwMode="auto">
            <a:xfrm>
              <a:off x="5435831" y="3858494"/>
              <a:ext cx="385488" cy="1058616"/>
            </a:xfrm>
            <a:custGeom>
              <a:avLst/>
              <a:gdLst>
                <a:gd name="T0" fmla="*/ 361950 w 240"/>
                <a:gd name="T1" fmla="*/ 879475 h 640"/>
                <a:gd name="T2" fmla="*/ 307975 w 240"/>
                <a:gd name="T3" fmla="*/ 958850 h 640"/>
                <a:gd name="T4" fmla="*/ 200025 w 240"/>
                <a:gd name="T5" fmla="*/ 981075 h 640"/>
                <a:gd name="T6" fmla="*/ 127000 w 240"/>
                <a:gd name="T7" fmla="*/ 1016000 h 640"/>
                <a:gd name="T8" fmla="*/ 107950 w 240"/>
                <a:gd name="T9" fmla="*/ 879475 h 640"/>
                <a:gd name="T10" fmla="*/ 69850 w 240"/>
                <a:gd name="T11" fmla="*/ 857250 h 640"/>
                <a:gd name="T12" fmla="*/ 69850 w 240"/>
                <a:gd name="T13" fmla="*/ 835025 h 640"/>
                <a:gd name="T14" fmla="*/ 15875 w 240"/>
                <a:gd name="T15" fmla="*/ 771525 h 640"/>
                <a:gd name="T16" fmla="*/ 15875 w 240"/>
                <a:gd name="T17" fmla="*/ 711200 h 640"/>
                <a:gd name="T18" fmla="*/ 0 w 240"/>
                <a:gd name="T19" fmla="*/ 692150 h 640"/>
                <a:gd name="T20" fmla="*/ 0 w 240"/>
                <a:gd name="T21" fmla="*/ 492125 h 640"/>
                <a:gd name="T22" fmla="*/ 0 w 240"/>
                <a:gd name="T23" fmla="*/ 0 h 640"/>
                <a:gd name="T24" fmla="*/ 269875 w 240"/>
                <a:gd name="T25" fmla="*/ 0 h 640"/>
                <a:gd name="T26" fmla="*/ 269875 w 240"/>
                <a:gd name="T27" fmla="*/ 123825 h 640"/>
                <a:gd name="T28" fmla="*/ 307975 w 240"/>
                <a:gd name="T29" fmla="*/ 142875 h 640"/>
                <a:gd name="T30" fmla="*/ 330200 w 240"/>
                <a:gd name="T31" fmla="*/ 266700 h 640"/>
                <a:gd name="T32" fmla="*/ 361950 w 240"/>
                <a:gd name="T33" fmla="*/ 323850 h 640"/>
                <a:gd name="T34" fmla="*/ 381000 w 240"/>
                <a:gd name="T35" fmla="*/ 390525 h 640"/>
                <a:gd name="T36" fmla="*/ 381000 w 240"/>
                <a:gd name="T37" fmla="*/ 857250 h 640"/>
                <a:gd name="T38" fmla="*/ 361950 w 240"/>
                <a:gd name="T39" fmla="*/ 879475 h 6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0"/>
                <a:gd name="T61" fmla="*/ 0 h 640"/>
                <a:gd name="T62" fmla="*/ 240 w 240"/>
                <a:gd name="T63" fmla="*/ 640 h 6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0" h="640">
                  <a:moveTo>
                    <a:pt x="228" y="554"/>
                  </a:moveTo>
                  <a:lnTo>
                    <a:pt x="194" y="604"/>
                  </a:lnTo>
                  <a:lnTo>
                    <a:pt x="126" y="618"/>
                  </a:lnTo>
                  <a:lnTo>
                    <a:pt x="80" y="640"/>
                  </a:lnTo>
                  <a:lnTo>
                    <a:pt x="68" y="554"/>
                  </a:lnTo>
                  <a:lnTo>
                    <a:pt x="44" y="540"/>
                  </a:lnTo>
                  <a:lnTo>
                    <a:pt x="44" y="526"/>
                  </a:lnTo>
                  <a:lnTo>
                    <a:pt x="10" y="486"/>
                  </a:lnTo>
                  <a:lnTo>
                    <a:pt x="10" y="448"/>
                  </a:lnTo>
                  <a:lnTo>
                    <a:pt x="0" y="436"/>
                  </a:lnTo>
                  <a:lnTo>
                    <a:pt x="0" y="310"/>
                  </a:lnTo>
                  <a:lnTo>
                    <a:pt x="0" y="0"/>
                  </a:lnTo>
                  <a:lnTo>
                    <a:pt x="170" y="0"/>
                  </a:lnTo>
                  <a:lnTo>
                    <a:pt x="170" y="78"/>
                  </a:lnTo>
                  <a:lnTo>
                    <a:pt x="194" y="90"/>
                  </a:lnTo>
                  <a:lnTo>
                    <a:pt x="208" y="168"/>
                  </a:lnTo>
                  <a:lnTo>
                    <a:pt x="228" y="204"/>
                  </a:lnTo>
                  <a:lnTo>
                    <a:pt x="240" y="246"/>
                  </a:lnTo>
                  <a:lnTo>
                    <a:pt x="240" y="540"/>
                  </a:lnTo>
                  <a:lnTo>
                    <a:pt x="228" y="554"/>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63" name="Freeform 62"/>
            <p:cNvSpPr>
              <a:spLocks/>
            </p:cNvSpPr>
            <p:nvPr/>
          </p:nvSpPr>
          <p:spPr bwMode="auto">
            <a:xfrm>
              <a:off x="4186208" y="2068772"/>
              <a:ext cx="668179" cy="744339"/>
            </a:xfrm>
            <a:custGeom>
              <a:avLst/>
              <a:gdLst>
                <a:gd name="T0" fmla="*/ 660400 w 416"/>
                <a:gd name="T1" fmla="*/ 209550 h 450"/>
                <a:gd name="T2" fmla="*/ 609600 w 416"/>
                <a:gd name="T3" fmla="*/ 244475 h 450"/>
                <a:gd name="T4" fmla="*/ 590550 w 416"/>
                <a:gd name="T5" fmla="*/ 288925 h 450"/>
                <a:gd name="T6" fmla="*/ 530225 w 416"/>
                <a:gd name="T7" fmla="*/ 244475 h 450"/>
                <a:gd name="T8" fmla="*/ 498475 w 416"/>
                <a:gd name="T9" fmla="*/ 244475 h 450"/>
                <a:gd name="T10" fmla="*/ 514350 w 416"/>
                <a:gd name="T11" fmla="*/ 288925 h 450"/>
                <a:gd name="T12" fmla="*/ 590550 w 416"/>
                <a:gd name="T13" fmla="*/ 311150 h 450"/>
                <a:gd name="T14" fmla="*/ 609600 w 416"/>
                <a:gd name="T15" fmla="*/ 330200 h 450"/>
                <a:gd name="T16" fmla="*/ 479425 w 416"/>
                <a:gd name="T17" fmla="*/ 409575 h 450"/>
                <a:gd name="T18" fmla="*/ 460375 w 416"/>
                <a:gd name="T19" fmla="*/ 454025 h 450"/>
                <a:gd name="T20" fmla="*/ 479425 w 416"/>
                <a:gd name="T21" fmla="*/ 469900 h 450"/>
                <a:gd name="T22" fmla="*/ 368300 w 416"/>
                <a:gd name="T23" fmla="*/ 555625 h 450"/>
                <a:gd name="T24" fmla="*/ 403225 w 416"/>
                <a:gd name="T25" fmla="*/ 577850 h 450"/>
                <a:gd name="T26" fmla="*/ 390525 w 416"/>
                <a:gd name="T27" fmla="*/ 612775 h 450"/>
                <a:gd name="T28" fmla="*/ 352425 w 416"/>
                <a:gd name="T29" fmla="*/ 612775 h 450"/>
                <a:gd name="T30" fmla="*/ 330200 w 416"/>
                <a:gd name="T31" fmla="*/ 555625 h 450"/>
                <a:gd name="T32" fmla="*/ 279400 w 416"/>
                <a:gd name="T33" fmla="*/ 577850 h 450"/>
                <a:gd name="T34" fmla="*/ 260350 w 416"/>
                <a:gd name="T35" fmla="*/ 676275 h 450"/>
                <a:gd name="T36" fmla="*/ 368300 w 416"/>
                <a:gd name="T37" fmla="*/ 657225 h 450"/>
                <a:gd name="T38" fmla="*/ 368300 w 416"/>
                <a:gd name="T39" fmla="*/ 698500 h 450"/>
                <a:gd name="T40" fmla="*/ 260350 w 416"/>
                <a:gd name="T41" fmla="*/ 698500 h 450"/>
                <a:gd name="T42" fmla="*/ 219075 w 416"/>
                <a:gd name="T43" fmla="*/ 714375 h 450"/>
                <a:gd name="T44" fmla="*/ 219075 w 416"/>
                <a:gd name="T45" fmla="*/ 698500 h 450"/>
                <a:gd name="T46" fmla="*/ 200025 w 416"/>
                <a:gd name="T47" fmla="*/ 698500 h 450"/>
                <a:gd name="T48" fmla="*/ 41275 w 416"/>
                <a:gd name="T49" fmla="*/ 698500 h 450"/>
                <a:gd name="T50" fmla="*/ 0 w 416"/>
                <a:gd name="T51" fmla="*/ 635000 h 450"/>
                <a:gd name="T52" fmla="*/ 0 w 416"/>
                <a:gd name="T53" fmla="*/ 511175 h 450"/>
                <a:gd name="T54" fmla="*/ 73025 w 416"/>
                <a:gd name="T55" fmla="*/ 454025 h 450"/>
                <a:gd name="T56" fmla="*/ 57150 w 416"/>
                <a:gd name="T57" fmla="*/ 409575 h 450"/>
                <a:gd name="T58" fmla="*/ 88900 w 416"/>
                <a:gd name="T59" fmla="*/ 368300 h 450"/>
                <a:gd name="T60" fmla="*/ 73025 w 416"/>
                <a:gd name="T61" fmla="*/ 330200 h 450"/>
                <a:gd name="T62" fmla="*/ 111125 w 416"/>
                <a:gd name="T63" fmla="*/ 231775 h 450"/>
                <a:gd name="T64" fmla="*/ 73025 w 416"/>
                <a:gd name="T65" fmla="*/ 209550 h 450"/>
                <a:gd name="T66" fmla="*/ 88900 w 416"/>
                <a:gd name="T67" fmla="*/ 85725 h 450"/>
                <a:gd name="T68" fmla="*/ 292100 w 416"/>
                <a:gd name="T69" fmla="*/ 85725 h 450"/>
                <a:gd name="T70" fmla="*/ 368300 w 416"/>
                <a:gd name="T71" fmla="*/ 41275 h 450"/>
                <a:gd name="T72" fmla="*/ 403225 w 416"/>
                <a:gd name="T73" fmla="*/ 66675 h 450"/>
                <a:gd name="T74" fmla="*/ 460375 w 416"/>
                <a:gd name="T75" fmla="*/ 22225 h 450"/>
                <a:gd name="T76" fmla="*/ 530225 w 416"/>
                <a:gd name="T77" fmla="*/ 0 h 450"/>
                <a:gd name="T78" fmla="*/ 552450 w 416"/>
                <a:gd name="T79" fmla="*/ 41275 h 450"/>
                <a:gd name="T80" fmla="*/ 552450 w 416"/>
                <a:gd name="T81" fmla="*/ 66675 h 450"/>
                <a:gd name="T82" fmla="*/ 498475 w 416"/>
                <a:gd name="T83" fmla="*/ 85725 h 450"/>
                <a:gd name="T84" fmla="*/ 498475 w 416"/>
                <a:gd name="T85" fmla="*/ 165100 h 450"/>
                <a:gd name="T86" fmla="*/ 571500 w 416"/>
                <a:gd name="T87" fmla="*/ 187325 h 450"/>
                <a:gd name="T88" fmla="*/ 590550 w 416"/>
                <a:gd name="T89" fmla="*/ 165100 h 450"/>
                <a:gd name="T90" fmla="*/ 622300 w 416"/>
                <a:gd name="T91" fmla="*/ 187325 h 450"/>
                <a:gd name="T92" fmla="*/ 660400 w 416"/>
                <a:gd name="T93" fmla="*/ 187325 h 450"/>
                <a:gd name="T94" fmla="*/ 660400 w 416"/>
                <a:gd name="T95" fmla="*/ 209550 h 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6"/>
                <a:gd name="T145" fmla="*/ 0 h 450"/>
                <a:gd name="T146" fmla="*/ 416 w 416"/>
                <a:gd name="T147" fmla="*/ 450 h 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6" h="450">
                  <a:moveTo>
                    <a:pt x="416" y="132"/>
                  </a:moveTo>
                  <a:lnTo>
                    <a:pt x="384" y="154"/>
                  </a:lnTo>
                  <a:lnTo>
                    <a:pt x="372" y="182"/>
                  </a:lnTo>
                  <a:lnTo>
                    <a:pt x="334" y="154"/>
                  </a:lnTo>
                  <a:lnTo>
                    <a:pt x="314" y="154"/>
                  </a:lnTo>
                  <a:lnTo>
                    <a:pt x="324" y="182"/>
                  </a:lnTo>
                  <a:lnTo>
                    <a:pt x="372" y="196"/>
                  </a:lnTo>
                  <a:lnTo>
                    <a:pt x="384" y="208"/>
                  </a:lnTo>
                  <a:lnTo>
                    <a:pt x="302" y="258"/>
                  </a:lnTo>
                  <a:lnTo>
                    <a:pt x="290" y="286"/>
                  </a:lnTo>
                  <a:lnTo>
                    <a:pt x="302" y="296"/>
                  </a:lnTo>
                  <a:lnTo>
                    <a:pt x="232" y="350"/>
                  </a:lnTo>
                  <a:lnTo>
                    <a:pt x="254" y="364"/>
                  </a:lnTo>
                  <a:lnTo>
                    <a:pt x="246" y="386"/>
                  </a:lnTo>
                  <a:lnTo>
                    <a:pt x="222" y="386"/>
                  </a:lnTo>
                  <a:lnTo>
                    <a:pt x="208" y="350"/>
                  </a:lnTo>
                  <a:lnTo>
                    <a:pt x="176" y="364"/>
                  </a:lnTo>
                  <a:lnTo>
                    <a:pt x="164" y="426"/>
                  </a:lnTo>
                  <a:lnTo>
                    <a:pt x="232" y="414"/>
                  </a:lnTo>
                  <a:lnTo>
                    <a:pt x="232" y="440"/>
                  </a:lnTo>
                  <a:lnTo>
                    <a:pt x="164" y="440"/>
                  </a:lnTo>
                  <a:lnTo>
                    <a:pt x="138" y="450"/>
                  </a:lnTo>
                  <a:lnTo>
                    <a:pt x="138" y="440"/>
                  </a:lnTo>
                  <a:lnTo>
                    <a:pt x="126" y="440"/>
                  </a:lnTo>
                  <a:lnTo>
                    <a:pt x="26" y="440"/>
                  </a:lnTo>
                  <a:lnTo>
                    <a:pt x="0" y="400"/>
                  </a:lnTo>
                  <a:lnTo>
                    <a:pt x="0" y="322"/>
                  </a:lnTo>
                  <a:lnTo>
                    <a:pt x="46" y="286"/>
                  </a:lnTo>
                  <a:lnTo>
                    <a:pt x="36" y="258"/>
                  </a:lnTo>
                  <a:lnTo>
                    <a:pt x="56" y="232"/>
                  </a:lnTo>
                  <a:lnTo>
                    <a:pt x="46" y="208"/>
                  </a:lnTo>
                  <a:lnTo>
                    <a:pt x="70" y="146"/>
                  </a:lnTo>
                  <a:lnTo>
                    <a:pt x="46" y="132"/>
                  </a:lnTo>
                  <a:lnTo>
                    <a:pt x="56" y="54"/>
                  </a:lnTo>
                  <a:lnTo>
                    <a:pt x="184" y="54"/>
                  </a:lnTo>
                  <a:lnTo>
                    <a:pt x="232" y="26"/>
                  </a:lnTo>
                  <a:lnTo>
                    <a:pt x="254" y="42"/>
                  </a:lnTo>
                  <a:lnTo>
                    <a:pt x="290" y="14"/>
                  </a:lnTo>
                  <a:lnTo>
                    <a:pt x="334" y="0"/>
                  </a:lnTo>
                  <a:lnTo>
                    <a:pt x="348" y="26"/>
                  </a:lnTo>
                  <a:lnTo>
                    <a:pt x="348" y="42"/>
                  </a:lnTo>
                  <a:lnTo>
                    <a:pt x="314" y="54"/>
                  </a:lnTo>
                  <a:lnTo>
                    <a:pt x="314" y="104"/>
                  </a:lnTo>
                  <a:lnTo>
                    <a:pt x="360" y="118"/>
                  </a:lnTo>
                  <a:lnTo>
                    <a:pt x="372" y="104"/>
                  </a:lnTo>
                  <a:lnTo>
                    <a:pt x="392" y="118"/>
                  </a:lnTo>
                  <a:lnTo>
                    <a:pt x="416" y="118"/>
                  </a:lnTo>
                  <a:lnTo>
                    <a:pt x="416" y="13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64" name="Freeform 63"/>
            <p:cNvSpPr>
              <a:spLocks/>
            </p:cNvSpPr>
            <p:nvPr/>
          </p:nvSpPr>
          <p:spPr bwMode="auto">
            <a:xfrm>
              <a:off x="4430350" y="5601902"/>
              <a:ext cx="1246411" cy="999069"/>
            </a:xfrm>
            <a:custGeom>
              <a:avLst/>
              <a:gdLst>
                <a:gd name="T0" fmla="*/ 1193800 w 776"/>
                <a:gd name="T1" fmla="*/ 650875 h 604"/>
                <a:gd name="T2" fmla="*/ 1152525 w 776"/>
                <a:gd name="T3" fmla="*/ 612775 h 604"/>
                <a:gd name="T4" fmla="*/ 1133475 w 776"/>
                <a:gd name="T5" fmla="*/ 571500 h 604"/>
                <a:gd name="T6" fmla="*/ 1101725 w 776"/>
                <a:gd name="T7" fmla="*/ 692150 h 604"/>
                <a:gd name="T8" fmla="*/ 1044575 w 776"/>
                <a:gd name="T9" fmla="*/ 669925 h 604"/>
                <a:gd name="T10" fmla="*/ 1009650 w 776"/>
                <a:gd name="T11" fmla="*/ 669925 h 604"/>
                <a:gd name="T12" fmla="*/ 971550 w 776"/>
                <a:gd name="T13" fmla="*/ 635000 h 604"/>
                <a:gd name="T14" fmla="*/ 952500 w 776"/>
                <a:gd name="T15" fmla="*/ 635000 h 604"/>
                <a:gd name="T16" fmla="*/ 933450 w 776"/>
                <a:gd name="T17" fmla="*/ 635000 h 604"/>
                <a:gd name="T18" fmla="*/ 971550 w 776"/>
                <a:gd name="T19" fmla="*/ 669925 h 604"/>
                <a:gd name="T20" fmla="*/ 1044575 w 776"/>
                <a:gd name="T21" fmla="*/ 736600 h 604"/>
                <a:gd name="T22" fmla="*/ 1009650 w 776"/>
                <a:gd name="T23" fmla="*/ 774700 h 604"/>
                <a:gd name="T24" fmla="*/ 971550 w 776"/>
                <a:gd name="T25" fmla="*/ 736600 h 604"/>
                <a:gd name="T26" fmla="*/ 971550 w 776"/>
                <a:gd name="T27" fmla="*/ 774700 h 604"/>
                <a:gd name="T28" fmla="*/ 933450 w 776"/>
                <a:gd name="T29" fmla="*/ 793750 h 604"/>
                <a:gd name="T30" fmla="*/ 901700 w 776"/>
                <a:gd name="T31" fmla="*/ 714375 h 604"/>
                <a:gd name="T32" fmla="*/ 901700 w 776"/>
                <a:gd name="T33" fmla="*/ 736600 h 604"/>
                <a:gd name="T34" fmla="*/ 863600 w 776"/>
                <a:gd name="T35" fmla="*/ 793750 h 604"/>
                <a:gd name="T36" fmla="*/ 863600 w 776"/>
                <a:gd name="T37" fmla="*/ 815975 h 604"/>
                <a:gd name="T38" fmla="*/ 803275 w 776"/>
                <a:gd name="T39" fmla="*/ 895350 h 604"/>
                <a:gd name="T40" fmla="*/ 790575 w 776"/>
                <a:gd name="T41" fmla="*/ 895350 h 604"/>
                <a:gd name="T42" fmla="*/ 711200 w 776"/>
                <a:gd name="T43" fmla="*/ 936625 h 604"/>
                <a:gd name="T44" fmla="*/ 692150 w 776"/>
                <a:gd name="T45" fmla="*/ 882650 h 604"/>
                <a:gd name="T46" fmla="*/ 660400 w 776"/>
                <a:gd name="T47" fmla="*/ 936625 h 604"/>
                <a:gd name="T48" fmla="*/ 711200 w 776"/>
                <a:gd name="T49" fmla="*/ 936625 h 604"/>
                <a:gd name="T50" fmla="*/ 511175 w 776"/>
                <a:gd name="T51" fmla="*/ 815975 h 604"/>
                <a:gd name="T52" fmla="*/ 311150 w 776"/>
                <a:gd name="T53" fmla="*/ 758825 h 604"/>
                <a:gd name="T54" fmla="*/ 0 w 776"/>
                <a:gd name="T55" fmla="*/ 612775 h 604"/>
                <a:gd name="T56" fmla="*/ 50800 w 776"/>
                <a:gd name="T57" fmla="*/ 635000 h 604"/>
                <a:gd name="T58" fmla="*/ 130175 w 776"/>
                <a:gd name="T59" fmla="*/ 549275 h 604"/>
                <a:gd name="T60" fmla="*/ 161925 w 776"/>
                <a:gd name="T61" fmla="*/ 571500 h 604"/>
                <a:gd name="T62" fmla="*/ 238125 w 776"/>
                <a:gd name="T63" fmla="*/ 612775 h 604"/>
                <a:gd name="T64" fmla="*/ 257175 w 776"/>
                <a:gd name="T65" fmla="*/ 692150 h 604"/>
                <a:gd name="T66" fmla="*/ 292100 w 776"/>
                <a:gd name="T67" fmla="*/ 669925 h 604"/>
                <a:gd name="T68" fmla="*/ 311150 w 776"/>
                <a:gd name="T69" fmla="*/ 593725 h 604"/>
                <a:gd name="T70" fmla="*/ 200025 w 776"/>
                <a:gd name="T71" fmla="*/ 469900 h 604"/>
                <a:gd name="T72" fmla="*/ 130175 w 776"/>
                <a:gd name="T73" fmla="*/ 412750 h 604"/>
                <a:gd name="T74" fmla="*/ 161925 w 776"/>
                <a:gd name="T75" fmla="*/ 288925 h 604"/>
                <a:gd name="T76" fmla="*/ 238125 w 776"/>
                <a:gd name="T77" fmla="*/ 222250 h 604"/>
                <a:gd name="T78" fmla="*/ 349250 w 776"/>
                <a:gd name="T79" fmla="*/ 200025 h 604"/>
                <a:gd name="T80" fmla="*/ 603250 w 776"/>
                <a:gd name="T81" fmla="*/ 79375 h 604"/>
                <a:gd name="T82" fmla="*/ 641350 w 776"/>
                <a:gd name="T83" fmla="*/ 41275 h 604"/>
                <a:gd name="T84" fmla="*/ 692150 w 776"/>
                <a:gd name="T85" fmla="*/ 0 h 604"/>
                <a:gd name="T86" fmla="*/ 711200 w 776"/>
                <a:gd name="T87" fmla="*/ 41275 h 604"/>
                <a:gd name="T88" fmla="*/ 822325 w 776"/>
                <a:gd name="T89" fmla="*/ 142875 h 604"/>
                <a:gd name="T90" fmla="*/ 933450 w 776"/>
                <a:gd name="T91" fmla="*/ 244475 h 604"/>
                <a:gd name="T92" fmla="*/ 1231900 w 776"/>
                <a:gd name="T93" fmla="*/ 635000 h 604"/>
                <a:gd name="T94" fmla="*/ 1152525 w 776"/>
                <a:gd name="T95" fmla="*/ 692150 h 6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6"/>
                <a:gd name="T145" fmla="*/ 0 h 604"/>
                <a:gd name="T146" fmla="*/ 776 w 776"/>
                <a:gd name="T147" fmla="*/ 604 h 6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6" h="604">
                  <a:moveTo>
                    <a:pt x="726" y="436"/>
                  </a:moveTo>
                  <a:lnTo>
                    <a:pt x="752" y="410"/>
                  </a:lnTo>
                  <a:lnTo>
                    <a:pt x="752" y="400"/>
                  </a:lnTo>
                  <a:lnTo>
                    <a:pt x="726" y="386"/>
                  </a:lnTo>
                  <a:lnTo>
                    <a:pt x="726" y="360"/>
                  </a:lnTo>
                  <a:lnTo>
                    <a:pt x="714" y="360"/>
                  </a:lnTo>
                  <a:lnTo>
                    <a:pt x="694" y="410"/>
                  </a:lnTo>
                  <a:lnTo>
                    <a:pt x="694" y="436"/>
                  </a:lnTo>
                  <a:lnTo>
                    <a:pt x="658" y="400"/>
                  </a:lnTo>
                  <a:lnTo>
                    <a:pt x="658" y="422"/>
                  </a:lnTo>
                  <a:lnTo>
                    <a:pt x="636" y="410"/>
                  </a:lnTo>
                  <a:lnTo>
                    <a:pt x="636" y="422"/>
                  </a:lnTo>
                  <a:lnTo>
                    <a:pt x="612" y="410"/>
                  </a:lnTo>
                  <a:lnTo>
                    <a:pt x="612" y="400"/>
                  </a:lnTo>
                  <a:lnTo>
                    <a:pt x="612" y="386"/>
                  </a:lnTo>
                  <a:lnTo>
                    <a:pt x="600" y="400"/>
                  </a:lnTo>
                  <a:lnTo>
                    <a:pt x="600" y="410"/>
                  </a:lnTo>
                  <a:lnTo>
                    <a:pt x="588" y="400"/>
                  </a:lnTo>
                  <a:lnTo>
                    <a:pt x="588" y="410"/>
                  </a:lnTo>
                  <a:lnTo>
                    <a:pt x="612" y="422"/>
                  </a:lnTo>
                  <a:lnTo>
                    <a:pt x="612" y="450"/>
                  </a:lnTo>
                  <a:lnTo>
                    <a:pt x="658" y="464"/>
                  </a:lnTo>
                  <a:lnTo>
                    <a:pt x="612" y="464"/>
                  </a:lnTo>
                  <a:lnTo>
                    <a:pt x="636" y="488"/>
                  </a:lnTo>
                  <a:lnTo>
                    <a:pt x="612" y="488"/>
                  </a:lnTo>
                  <a:lnTo>
                    <a:pt x="612" y="464"/>
                  </a:lnTo>
                  <a:lnTo>
                    <a:pt x="588" y="436"/>
                  </a:lnTo>
                  <a:lnTo>
                    <a:pt x="612" y="488"/>
                  </a:lnTo>
                  <a:lnTo>
                    <a:pt x="588" y="464"/>
                  </a:lnTo>
                  <a:lnTo>
                    <a:pt x="588" y="500"/>
                  </a:lnTo>
                  <a:lnTo>
                    <a:pt x="588" y="478"/>
                  </a:lnTo>
                  <a:lnTo>
                    <a:pt x="568" y="450"/>
                  </a:lnTo>
                  <a:lnTo>
                    <a:pt x="576" y="478"/>
                  </a:lnTo>
                  <a:lnTo>
                    <a:pt x="568" y="464"/>
                  </a:lnTo>
                  <a:lnTo>
                    <a:pt x="568" y="514"/>
                  </a:lnTo>
                  <a:lnTo>
                    <a:pt x="544" y="500"/>
                  </a:lnTo>
                  <a:lnTo>
                    <a:pt x="568" y="556"/>
                  </a:lnTo>
                  <a:lnTo>
                    <a:pt x="544" y="514"/>
                  </a:lnTo>
                  <a:lnTo>
                    <a:pt x="518" y="556"/>
                  </a:lnTo>
                  <a:lnTo>
                    <a:pt x="506" y="564"/>
                  </a:lnTo>
                  <a:lnTo>
                    <a:pt x="498" y="542"/>
                  </a:lnTo>
                  <a:lnTo>
                    <a:pt x="498" y="564"/>
                  </a:lnTo>
                  <a:lnTo>
                    <a:pt x="474" y="556"/>
                  </a:lnTo>
                  <a:lnTo>
                    <a:pt x="448" y="590"/>
                  </a:lnTo>
                  <a:lnTo>
                    <a:pt x="436" y="590"/>
                  </a:lnTo>
                  <a:lnTo>
                    <a:pt x="436" y="556"/>
                  </a:lnTo>
                  <a:lnTo>
                    <a:pt x="404" y="564"/>
                  </a:lnTo>
                  <a:lnTo>
                    <a:pt x="416" y="590"/>
                  </a:lnTo>
                  <a:lnTo>
                    <a:pt x="428" y="578"/>
                  </a:lnTo>
                  <a:lnTo>
                    <a:pt x="448" y="590"/>
                  </a:lnTo>
                  <a:lnTo>
                    <a:pt x="404" y="604"/>
                  </a:lnTo>
                  <a:lnTo>
                    <a:pt x="322" y="514"/>
                  </a:lnTo>
                  <a:lnTo>
                    <a:pt x="240" y="500"/>
                  </a:lnTo>
                  <a:lnTo>
                    <a:pt x="196" y="478"/>
                  </a:lnTo>
                  <a:lnTo>
                    <a:pt x="82" y="450"/>
                  </a:lnTo>
                  <a:lnTo>
                    <a:pt x="0" y="386"/>
                  </a:lnTo>
                  <a:lnTo>
                    <a:pt x="12" y="374"/>
                  </a:lnTo>
                  <a:lnTo>
                    <a:pt x="32" y="400"/>
                  </a:lnTo>
                  <a:lnTo>
                    <a:pt x="56" y="386"/>
                  </a:lnTo>
                  <a:lnTo>
                    <a:pt x="82" y="346"/>
                  </a:lnTo>
                  <a:lnTo>
                    <a:pt x="102" y="332"/>
                  </a:lnTo>
                  <a:lnTo>
                    <a:pt x="102" y="360"/>
                  </a:lnTo>
                  <a:lnTo>
                    <a:pt x="126" y="386"/>
                  </a:lnTo>
                  <a:lnTo>
                    <a:pt x="150" y="386"/>
                  </a:lnTo>
                  <a:lnTo>
                    <a:pt x="162" y="386"/>
                  </a:lnTo>
                  <a:lnTo>
                    <a:pt x="162" y="436"/>
                  </a:lnTo>
                  <a:lnTo>
                    <a:pt x="196" y="436"/>
                  </a:lnTo>
                  <a:lnTo>
                    <a:pt x="184" y="422"/>
                  </a:lnTo>
                  <a:lnTo>
                    <a:pt x="196" y="400"/>
                  </a:lnTo>
                  <a:lnTo>
                    <a:pt x="196" y="374"/>
                  </a:lnTo>
                  <a:lnTo>
                    <a:pt x="114" y="324"/>
                  </a:lnTo>
                  <a:lnTo>
                    <a:pt x="126" y="296"/>
                  </a:lnTo>
                  <a:lnTo>
                    <a:pt x="94" y="282"/>
                  </a:lnTo>
                  <a:lnTo>
                    <a:pt x="82" y="260"/>
                  </a:lnTo>
                  <a:lnTo>
                    <a:pt x="82" y="204"/>
                  </a:lnTo>
                  <a:lnTo>
                    <a:pt x="102" y="182"/>
                  </a:lnTo>
                  <a:lnTo>
                    <a:pt x="126" y="154"/>
                  </a:lnTo>
                  <a:lnTo>
                    <a:pt x="150" y="140"/>
                  </a:lnTo>
                  <a:lnTo>
                    <a:pt x="172" y="154"/>
                  </a:lnTo>
                  <a:lnTo>
                    <a:pt x="220" y="126"/>
                  </a:lnTo>
                  <a:lnTo>
                    <a:pt x="290" y="50"/>
                  </a:lnTo>
                  <a:lnTo>
                    <a:pt x="380" y="50"/>
                  </a:lnTo>
                  <a:lnTo>
                    <a:pt x="380" y="26"/>
                  </a:lnTo>
                  <a:lnTo>
                    <a:pt x="404" y="26"/>
                  </a:lnTo>
                  <a:lnTo>
                    <a:pt x="428" y="0"/>
                  </a:lnTo>
                  <a:lnTo>
                    <a:pt x="436" y="0"/>
                  </a:lnTo>
                  <a:lnTo>
                    <a:pt x="436" y="14"/>
                  </a:lnTo>
                  <a:lnTo>
                    <a:pt x="448" y="26"/>
                  </a:lnTo>
                  <a:lnTo>
                    <a:pt x="474" y="64"/>
                  </a:lnTo>
                  <a:lnTo>
                    <a:pt x="518" y="90"/>
                  </a:lnTo>
                  <a:lnTo>
                    <a:pt x="556" y="140"/>
                  </a:lnTo>
                  <a:lnTo>
                    <a:pt x="588" y="154"/>
                  </a:lnTo>
                  <a:lnTo>
                    <a:pt x="764" y="346"/>
                  </a:lnTo>
                  <a:lnTo>
                    <a:pt x="776" y="400"/>
                  </a:lnTo>
                  <a:lnTo>
                    <a:pt x="752" y="436"/>
                  </a:lnTo>
                  <a:lnTo>
                    <a:pt x="726" y="436"/>
                  </a:lnTo>
                  <a:close/>
                </a:path>
              </a:pathLst>
            </a:custGeom>
            <a:solidFill>
              <a:srgbClr val="F79646">
                <a:lumMod val="60000"/>
                <a:lumOff val="40000"/>
              </a:srgbClr>
            </a:solidFill>
            <a:ln w="12700">
              <a:solidFill>
                <a:srgbClr val="000000"/>
              </a:solidFill>
              <a:round/>
              <a:headEnd/>
              <a:tailEnd/>
            </a:ln>
          </p:spPr>
          <p:txBody>
            <a:bodyPr/>
            <a:lstStyle/>
            <a:p>
              <a:pPr>
                <a:defRPr/>
              </a:pPr>
              <a:endParaRPr lang="en-US" kern="0" dirty="0">
                <a:solidFill>
                  <a:prstClr val="white"/>
                </a:solidFill>
                <a:latin typeface="Calibri"/>
              </a:endParaRPr>
            </a:p>
          </p:txBody>
        </p:sp>
        <p:sp>
          <p:nvSpPr>
            <p:cNvPr id="65" name="Freeform 64"/>
            <p:cNvSpPr>
              <a:spLocks/>
            </p:cNvSpPr>
            <p:nvPr/>
          </p:nvSpPr>
          <p:spPr bwMode="auto">
            <a:xfrm>
              <a:off x="2734204" y="1010156"/>
              <a:ext cx="860923" cy="592163"/>
            </a:xfrm>
            <a:custGeom>
              <a:avLst/>
              <a:gdLst>
                <a:gd name="T0" fmla="*/ 831850 w 536"/>
                <a:gd name="T1" fmla="*/ 0 h 358"/>
                <a:gd name="T2" fmla="*/ 812800 w 536"/>
                <a:gd name="T3" fmla="*/ 57150 h 358"/>
                <a:gd name="T4" fmla="*/ 812800 w 536"/>
                <a:gd name="T5" fmla="*/ 120650 h 358"/>
                <a:gd name="T6" fmla="*/ 812800 w 536"/>
                <a:gd name="T7" fmla="*/ 177800 h 358"/>
                <a:gd name="T8" fmla="*/ 850900 w 536"/>
                <a:gd name="T9" fmla="*/ 222250 h 358"/>
                <a:gd name="T10" fmla="*/ 831850 w 536"/>
                <a:gd name="T11" fmla="*/ 244475 h 358"/>
                <a:gd name="T12" fmla="*/ 850900 w 536"/>
                <a:gd name="T13" fmla="*/ 288925 h 358"/>
                <a:gd name="T14" fmla="*/ 831850 w 536"/>
                <a:gd name="T15" fmla="*/ 346075 h 358"/>
                <a:gd name="T16" fmla="*/ 850900 w 536"/>
                <a:gd name="T17" fmla="*/ 368300 h 358"/>
                <a:gd name="T18" fmla="*/ 831850 w 536"/>
                <a:gd name="T19" fmla="*/ 390525 h 358"/>
                <a:gd name="T20" fmla="*/ 812800 w 536"/>
                <a:gd name="T21" fmla="*/ 447675 h 358"/>
                <a:gd name="T22" fmla="*/ 742950 w 536"/>
                <a:gd name="T23" fmla="*/ 447675 h 358"/>
                <a:gd name="T24" fmla="*/ 742950 w 536"/>
                <a:gd name="T25" fmla="*/ 469900 h 358"/>
                <a:gd name="T26" fmla="*/ 644525 w 536"/>
                <a:gd name="T27" fmla="*/ 533400 h 358"/>
                <a:gd name="T28" fmla="*/ 631825 w 536"/>
                <a:gd name="T29" fmla="*/ 568325 h 358"/>
                <a:gd name="T30" fmla="*/ 409575 w 536"/>
                <a:gd name="T31" fmla="*/ 568325 h 358"/>
                <a:gd name="T32" fmla="*/ 409575 w 536"/>
                <a:gd name="T33" fmla="*/ 469900 h 358"/>
                <a:gd name="T34" fmla="*/ 279400 w 536"/>
                <a:gd name="T35" fmla="*/ 447675 h 358"/>
                <a:gd name="T36" fmla="*/ 260350 w 536"/>
                <a:gd name="T37" fmla="*/ 409575 h 358"/>
                <a:gd name="T38" fmla="*/ 241300 w 536"/>
                <a:gd name="T39" fmla="*/ 390525 h 358"/>
                <a:gd name="T40" fmla="*/ 187325 w 536"/>
                <a:gd name="T41" fmla="*/ 346075 h 358"/>
                <a:gd name="T42" fmla="*/ 19050 w 536"/>
                <a:gd name="T43" fmla="*/ 346075 h 358"/>
                <a:gd name="T44" fmla="*/ 0 w 536"/>
                <a:gd name="T45" fmla="*/ 288925 h 358"/>
                <a:gd name="T46" fmla="*/ 19050 w 536"/>
                <a:gd name="T47" fmla="*/ 0 h 358"/>
                <a:gd name="T48" fmla="*/ 831850 w 536"/>
                <a:gd name="T49" fmla="*/ 0 h 3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6"/>
                <a:gd name="T76" fmla="*/ 0 h 358"/>
                <a:gd name="T77" fmla="*/ 536 w 536"/>
                <a:gd name="T78" fmla="*/ 358 h 3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6" h="358">
                  <a:moveTo>
                    <a:pt x="524" y="0"/>
                  </a:moveTo>
                  <a:lnTo>
                    <a:pt x="512" y="36"/>
                  </a:lnTo>
                  <a:lnTo>
                    <a:pt x="512" y="76"/>
                  </a:lnTo>
                  <a:lnTo>
                    <a:pt x="512" y="112"/>
                  </a:lnTo>
                  <a:lnTo>
                    <a:pt x="536" y="140"/>
                  </a:lnTo>
                  <a:lnTo>
                    <a:pt x="524" y="154"/>
                  </a:lnTo>
                  <a:lnTo>
                    <a:pt x="536" y="182"/>
                  </a:lnTo>
                  <a:lnTo>
                    <a:pt x="524" y="218"/>
                  </a:lnTo>
                  <a:lnTo>
                    <a:pt x="536" y="232"/>
                  </a:lnTo>
                  <a:lnTo>
                    <a:pt x="524" y="246"/>
                  </a:lnTo>
                  <a:lnTo>
                    <a:pt x="512" y="282"/>
                  </a:lnTo>
                  <a:lnTo>
                    <a:pt x="468" y="282"/>
                  </a:lnTo>
                  <a:lnTo>
                    <a:pt x="468" y="296"/>
                  </a:lnTo>
                  <a:lnTo>
                    <a:pt x="406" y="336"/>
                  </a:lnTo>
                  <a:lnTo>
                    <a:pt x="398" y="358"/>
                  </a:lnTo>
                  <a:lnTo>
                    <a:pt x="258" y="358"/>
                  </a:lnTo>
                  <a:lnTo>
                    <a:pt x="258" y="296"/>
                  </a:lnTo>
                  <a:lnTo>
                    <a:pt x="176" y="282"/>
                  </a:lnTo>
                  <a:lnTo>
                    <a:pt x="164" y="258"/>
                  </a:lnTo>
                  <a:lnTo>
                    <a:pt x="152" y="246"/>
                  </a:lnTo>
                  <a:lnTo>
                    <a:pt x="118" y="218"/>
                  </a:lnTo>
                  <a:lnTo>
                    <a:pt x="12" y="218"/>
                  </a:lnTo>
                  <a:lnTo>
                    <a:pt x="0" y="182"/>
                  </a:lnTo>
                  <a:lnTo>
                    <a:pt x="12" y="0"/>
                  </a:lnTo>
                  <a:lnTo>
                    <a:pt x="524"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66" name="Freeform 65"/>
            <p:cNvSpPr>
              <a:spLocks/>
            </p:cNvSpPr>
            <p:nvPr/>
          </p:nvSpPr>
          <p:spPr bwMode="auto">
            <a:xfrm>
              <a:off x="2734204" y="5069286"/>
              <a:ext cx="970145" cy="870050"/>
            </a:xfrm>
            <a:custGeom>
              <a:avLst/>
              <a:gdLst>
                <a:gd name="T0" fmla="*/ 720725 w 604"/>
                <a:gd name="T1" fmla="*/ 755650 h 526"/>
                <a:gd name="T2" fmla="*/ 552450 w 604"/>
                <a:gd name="T3" fmla="*/ 835025 h 526"/>
                <a:gd name="T4" fmla="*/ 149225 w 604"/>
                <a:gd name="T5" fmla="*/ 777875 h 526"/>
                <a:gd name="T6" fmla="*/ 149225 w 604"/>
                <a:gd name="T7" fmla="*/ 142875 h 526"/>
                <a:gd name="T8" fmla="*/ 0 w 604"/>
                <a:gd name="T9" fmla="*/ 142875 h 526"/>
                <a:gd name="T10" fmla="*/ 111125 w 604"/>
                <a:gd name="T11" fmla="*/ 98425 h 526"/>
                <a:gd name="T12" fmla="*/ 130175 w 604"/>
                <a:gd name="T13" fmla="*/ 98425 h 526"/>
                <a:gd name="T14" fmla="*/ 149225 w 604"/>
                <a:gd name="T15" fmla="*/ 63500 h 526"/>
                <a:gd name="T16" fmla="*/ 222250 w 604"/>
                <a:gd name="T17" fmla="*/ 41275 h 526"/>
                <a:gd name="T18" fmla="*/ 311150 w 604"/>
                <a:gd name="T19" fmla="*/ 98425 h 526"/>
                <a:gd name="T20" fmla="*/ 387350 w 604"/>
                <a:gd name="T21" fmla="*/ 142875 h 526"/>
                <a:gd name="T22" fmla="*/ 479425 w 604"/>
                <a:gd name="T23" fmla="*/ 85725 h 526"/>
                <a:gd name="T24" fmla="*/ 552450 w 604"/>
                <a:gd name="T25" fmla="*/ 0 h 526"/>
                <a:gd name="T26" fmla="*/ 660400 w 604"/>
                <a:gd name="T27" fmla="*/ 0 h 526"/>
                <a:gd name="T28" fmla="*/ 752475 w 604"/>
                <a:gd name="T29" fmla="*/ 41275 h 526"/>
                <a:gd name="T30" fmla="*/ 812800 w 604"/>
                <a:gd name="T31" fmla="*/ 19050 h 526"/>
                <a:gd name="T32" fmla="*/ 831850 w 604"/>
                <a:gd name="T33" fmla="*/ 98425 h 526"/>
                <a:gd name="T34" fmla="*/ 958850 w 604"/>
                <a:gd name="T35" fmla="*/ 142875 h 526"/>
                <a:gd name="T36" fmla="*/ 920750 w 604"/>
                <a:gd name="T37" fmla="*/ 222250 h 526"/>
                <a:gd name="T38" fmla="*/ 939800 w 604"/>
                <a:gd name="T39" fmla="*/ 431800 h 526"/>
                <a:gd name="T40" fmla="*/ 920750 w 604"/>
                <a:gd name="T41" fmla="*/ 466725 h 526"/>
                <a:gd name="T42" fmla="*/ 831850 w 604"/>
                <a:gd name="T43" fmla="*/ 511175 h 526"/>
                <a:gd name="T44" fmla="*/ 739775 w 604"/>
                <a:gd name="T45" fmla="*/ 590550 h 526"/>
                <a:gd name="T46" fmla="*/ 739775 w 604"/>
                <a:gd name="T47" fmla="*/ 568325 h 526"/>
                <a:gd name="T48" fmla="*/ 752475 w 604"/>
                <a:gd name="T49" fmla="*/ 533400 h 526"/>
                <a:gd name="T50" fmla="*/ 660400 w 604"/>
                <a:gd name="T51" fmla="*/ 552450 h 526"/>
                <a:gd name="T52" fmla="*/ 701675 w 604"/>
                <a:gd name="T53" fmla="*/ 612775 h 526"/>
                <a:gd name="T54" fmla="*/ 771525 w 604"/>
                <a:gd name="T55" fmla="*/ 612775 h 526"/>
                <a:gd name="T56" fmla="*/ 739775 w 604"/>
                <a:gd name="T57" fmla="*/ 654050 h 526"/>
                <a:gd name="T58" fmla="*/ 771525 w 604"/>
                <a:gd name="T59" fmla="*/ 711200 h 526"/>
                <a:gd name="T60" fmla="*/ 863600 w 604"/>
                <a:gd name="T61" fmla="*/ 692150 h 526"/>
                <a:gd name="T62" fmla="*/ 901700 w 604"/>
                <a:gd name="T63" fmla="*/ 711200 h 526"/>
                <a:gd name="T64" fmla="*/ 850900 w 604"/>
                <a:gd name="T65" fmla="*/ 755650 h 526"/>
                <a:gd name="T66" fmla="*/ 720725 w 604"/>
                <a:gd name="T67" fmla="*/ 755650 h 5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4"/>
                <a:gd name="T103" fmla="*/ 0 h 526"/>
                <a:gd name="T104" fmla="*/ 604 w 604"/>
                <a:gd name="T105" fmla="*/ 526 h 5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4" h="526">
                  <a:moveTo>
                    <a:pt x="454" y="476"/>
                  </a:moveTo>
                  <a:lnTo>
                    <a:pt x="348" y="526"/>
                  </a:lnTo>
                  <a:lnTo>
                    <a:pt x="94" y="490"/>
                  </a:lnTo>
                  <a:lnTo>
                    <a:pt x="94" y="90"/>
                  </a:lnTo>
                  <a:lnTo>
                    <a:pt x="0" y="90"/>
                  </a:lnTo>
                  <a:lnTo>
                    <a:pt x="70" y="62"/>
                  </a:lnTo>
                  <a:lnTo>
                    <a:pt x="82" y="62"/>
                  </a:lnTo>
                  <a:lnTo>
                    <a:pt x="94" y="40"/>
                  </a:lnTo>
                  <a:lnTo>
                    <a:pt x="140" y="26"/>
                  </a:lnTo>
                  <a:lnTo>
                    <a:pt x="196" y="62"/>
                  </a:lnTo>
                  <a:lnTo>
                    <a:pt x="244" y="90"/>
                  </a:lnTo>
                  <a:lnTo>
                    <a:pt x="302" y="54"/>
                  </a:lnTo>
                  <a:lnTo>
                    <a:pt x="348" y="0"/>
                  </a:lnTo>
                  <a:lnTo>
                    <a:pt x="416" y="0"/>
                  </a:lnTo>
                  <a:lnTo>
                    <a:pt x="474" y="26"/>
                  </a:lnTo>
                  <a:lnTo>
                    <a:pt x="512" y="12"/>
                  </a:lnTo>
                  <a:lnTo>
                    <a:pt x="524" y="62"/>
                  </a:lnTo>
                  <a:lnTo>
                    <a:pt x="604" y="90"/>
                  </a:lnTo>
                  <a:lnTo>
                    <a:pt x="580" y="140"/>
                  </a:lnTo>
                  <a:lnTo>
                    <a:pt x="592" y="272"/>
                  </a:lnTo>
                  <a:lnTo>
                    <a:pt x="580" y="294"/>
                  </a:lnTo>
                  <a:lnTo>
                    <a:pt x="524" y="322"/>
                  </a:lnTo>
                  <a:lnTo>
                    <a:pt x="466" y="372"/>
                  </a:lnTo>
                  <a:lnTo>
                    <a:pt x="466" y="358"/>
                  </a:lnTo>
                  <a:lnTo>
                    <a:pt x="474" y="336"/>
                  </a:lnTo>
                  <a:lnTo>
                    <a:pt x="416" y="348"/>
                  </a:lnTo>
                  <a:lnTo>
                    <a:pt x="442" y="386"/>
                  </a:lnTo>
                  <a:lnTo>
                    <a:pt x="486" y="386"/>
                  </a:lnTo>
                  <a:lnTo>
                    <a:pt x="466" y="412"/>
                  </a:lnTo>
                  <a:lnTo>
                    <a:pt x="486" y="448"/>
                  </a:lnTo>
                  <a:lnTo>
                    <a:pt x="544" y="436"/>
                  </a:lnTo>
                  <a:lnTo>
                    <a:pt x="568" y="448"/>
                  </a:lnTo>
                  <a:lnTo>
                    <a:pt x="536" y="476"/>
                  </a:lnTo>
                  <a:lnTo>
                    <a:pt x="454" y="476"/>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67" name="Freeform 66"/>
            <p:cNvSpPr>
              <a:spLocks/>
            </p:cNvSpPr>
            <p:nvPr/>
          </p:nvSpPr>
          <p:spPr bwMode="auto">
            <a:xfrm>
              <a:off x="1699811" y="3349036"/>
              <a:ext cx="921959" cy="694717"/>
            </a:xfrm>
            <a:custGeom>
              <a:avLst/>
              <a:gdLst>
                <a:gd name="T0" fmla="*/ 0 w 574"/>
                <a:gd name="T1" fmla="*/ 654050 h 420"/>
                <a:gd name="T2" fmla="*/ 69850 w 574"/>
                <a:gd name="T3" fmla="*/ 568325 h 420"/>
                <a:gd name="T4" fmla="*/ 50800 w 574"/>
                <a:gd name="T5" fmla="*/ 546100 h 420"/>
                <a:gd name="T6" fmla="*/ 19050 w 574"/>
                <a:gd name="T7" fmla="*/ 530225 h 420"/>
                <a:gd name="T8" fmla="*/ 19050 w 574"/>
                <a:gd name="T9" fmla="*/ 511175 h 420"/>
                <a:gd name="T10" fmla="*/ 0 w 574"/>
                <a:gd name="T11" fmla="*/ 488950 h 420"/>
                <a:gd name="T12" fmla="*/ 88900 w 574"/>
                <a:gd name="T13" fmla="*/ 444500 h 420"/>
                <a:gd name="T14" fmla="*/ 50800 w 574"/>
                <a:gd name="T15" fmla="*/ 409575 h 420"/>
                <a:gd name="T16" fmla="*/ 69850 w 574"/>
                <a:gd name="T17" fmla="*/ 409575 h 420"/>
                <a:gd name="T18" fmla="*/ 19050 w 574"/>
                <a:gd name="T19" fmla="*/ 365125 h 420"/>
                <a:gd name="T20" fmla="*/ 50800 w 574"/>
                <a:gd name="T21" fmla="*/ 323850 h 420"/>
                <a:gd name="T22" fmla="*/ 31750 w 574"/>
                <a:gd name="T23" fmla="*/ 288925 h 420"/>
                <a:gd name="T24" fmla="*/ 50800 w 574"/>
                <a:gd name="T25" fmla="*/ 241300 h 420"/>
                <a:gd name="T26" fmla="*/ 31750 w 574"/>
                <a:gd name="T27" fmla="*/ 241300 h 420"/>
                <a:gd name="T28" fmla="*/ 31750 w 574"/>
                <a:gd name="T29" fmla="*/ 187325 h 420"/>
                <a:gd name="T30" fmla="*/ 31750 w 574"/>
                <a:gd name="T31" fmla="*/ 165100 h 420"/>
                <a:gd name="T32" fmla="*/ 50800 w 574"/>
                <a:gd name="T33" fmla="*/ 120650 h 420"/>
                <a:gd name="T34" fmla="*/ 161925 w 574"/>
                <a:gd name="T35" fmla="*/ 120650 h 420"/>
                <a:gd name="T36" fmla="*/ 219075 w 574"/>
                <a:gd name="T37" fmla="*/ 0 h 420"/>
                <a:gd name="T38" fmla="*/ 419100 w 574"/>
                <a:gd name="T39" fmla="*/ 0 h 420"/>
                <a:gd name="T40" fmla="*/ 660400 w 574"/>
                <a:gd name="T41" fmla="*/ 0 h 420"/>
                <a:gd name="T42" fmla="*/ 730250 w 574"/>
                <a:gd name="T43" fmla="*/ 19050 h 420"/>
                <a:gd name="T44" fmla="*/ 860425 w 574"/>
                <a:gd name="T45" fmla="*/ 63500 h 420"/>
                <a:gd name="T46" fmla="*/ 860425 w 574"/>
                <a:gd name="T47" fmla="*/ 98425 h 420"/>
                <a:gd name="T48" fmla="*/ 911225 w 574"/>
                <a:gd name="T49" fmla="*/ 142875 h 420"/>
                <a:gd name="T50" fmla="*/ 911225 w 574"/>
                <a:gd name="T51" fmla="*/ 631825 h 420"/>
                <a:gd name="T52" fmla="*/ 911225 w 574"/>
                <a:gd name="T53" fmla="*/ 654050 h 420"/>
                <a:gd name="T54" fmla="*/ 730250 w 574"/>
                <a:gd name="T55" fmla="*/ 654050 h 420"/>
                <a:gd name="T56" fmla="*/ 196850 w 574"/>
                <a:gd name="T57" fmla="*/ 654050 h 420"/>
                <a:gd name="T58" fmla="*/ 107950 w 574"/>
                <a:gd name="T59" fmla="*/ 666750 h 420"/>
                <a:gd name="T60" fmla="*/ 69850 w 574"/>
                <a:gd name="T61" fmla="*/ 654050 h 420"/>
                <a:gd name="T62" fmla="*/ 31750 w 574"/>
                <a:gd name="T63" fmla="*/ 666750 h 420"/>
                <a:gd name="T64" fmla="*/ 0 w 574"/>
                <a:gd name="T65" fmla="*/ 65405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4"/>
                <a:gd name="T100" fmla="*/ 0 h 420"/>
                <a:gd name="T101" fmla="*/ 574 w 574"/>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4" h="420">
                  <a:moveTo>
                    <a:pt x="0" y="412"/>
                  </a:moveTo>
                  <a:lnTo>
                    <a:pt x="44" y="358"/>
                  </a:lnTo>
                  <a:lnTo>
                    <a:pt x="32" y="344"/>
                  </a:lnTo>
                  <a:lnTo>
                    <a:pt x="12" y="334"/>
                  </a:lnTo>
                  <a:lnTo>
                    <a:pt x="12" y="322"/>
                  </a:lnTo>
                  <a:lnTo>
                    <a:pt x="0" y="308"/>
                  </a:lnTo>
                  <a:lnTo>
                    <a:pt x="56" y="280"/>
                  </a:lnTo>
                  <a:lnTo>
                    <a:pt x="32" y="258"/>
                  </a:lnTo>
                  <a:lnTo>
                    <a:pt x="44" y="258"/>
                  </a:lnTo>
                  <a:lnTo>
                    <a:pt x="12" y="230"/>
                  </a:lnTo>
                  <a:lnTo>
                    <a:pt x="32" y="204"/>
                  </a:lnTo>
                  <a:lnTo>
                    <a:pt x="20" y="182"/>
                  </a:lnTo>
                  <a:lnTo>
                    <a:pt x="32" y="152"/>
                  </a:lnTo>
                  <a:lnTo>
                    <a:pt x="20" y="152"/>
                  </a:lnTo>
                  <a:lnTo>
                    <a:pt x="20" y="118"/>
                  </a:lnTo>
                  <a:lnTo>
                    <a:pt x="20" y="104"/>
                  </a:lnTo>
                  <a:lnTo>
                    <a:pt x="32" y="76"/>
                  </a:lnTo>
                  <a:lnTo>
                    <a:pt x="102" y="76"/>
                  </a:lnTo>
                  <a:lnTo>
                    <a:pt x="138" y="0"/>
                  </a:lnTo>
                  <a:lnTo>
                    <a:pt x="264" y="0"/>
                  </a:lnTo>
                  <a:lnTo>
                    <a:pt x="416" y="0"/>
                  </a:lnTo>
                  <a:lnTo>
                    <a:pt x="460" y="12"/>
                  </a:lnTo>
                  <a:lnTo>
                    <a:pt x="542" y="40"/>
                  </a:lnTo>
                  <a:lnTo>
                    <a:pt x="542" y="62"/>
                  </a:lnTo>
                  <a:lnTo>
                    <a:pt x="574" y="90"/>
                  </a:lnTo>
                  <a:lnTo>
                    <a:pt x="574" y="398"/>
                  </a:lnTo>
                  <a:lnTo>
                    <a:pt x="574" y="412"/>
                  </a:lnTo>
                  <a:lnTo>
                    <a:pt x="460" y="412"/>
                  </a:lnTo>
                  <a:lnTo>
                    <a:pt x="124" y="412"/>
                  </a:lnTo>
                  <a:lnTo>
                    <a:pt x="68" y="420"/>
                  </a:lnTo>
                  <a:lnTo>
                    <a:pt x="44" y="412"/>
                  </a:lnTo>
                  <a:lnTo>
                    <a:pt x="20" y="420"/>
                  </a:lnTo>
                  <a:lnTo>
                    <a:pt x="0" y="41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68" name="Freeform 67" descr="Large checker board"/>
            <p:cNvSpPr>
              <a:spLocks/>
            </p:cNvSpPr>
            <p:nvPr/>
          </p:nvSpPr>
          <p:spPr bwMode="auto">
            <a:xfrm>
              <a:off x="5708885" y="3858494"/>
              <a:ext cx="761339" cy="466453"/>
            </a:xfrm>
            <a:custGeom>
              <a:avLst/>
              <a:gdLst>
                <a:gd name="T0" fmla="*/ 752475 w 474"/>
                <a:gd name="T1" fmla="*/ 0 h 282"/>
                <a:gd name="T2" fmla="*/ 733425 w 474"/>
                <a:gd name="T3" fmla="*/ 41275 h 282"/>
                <a:gd name="T4" fmla="*/ 720725 w 474"/>
                <a:gd name="T5" fmla="*/ 79375 h 282"/>
                <a:gd name="T6" fmla="*/ 733425 w 474"/>
                <a:gd name="T7" fmla="*/ 101600 h 282"/>
                <a:gd name="T8" fmla="*/ 701675 w 474"/>
                <a:gd name="T9" fmla="*/ 142875 h 282"/>
                <a:gd name="T10" fmla="*/ 701675 w 474"/>
                <a:gd name="T11" fmla="*/ 203200 h 282"/>
                <a:gd name="T12" fmla="*/ 663575 w 474"/>
                <a:gd name="T13" fmla="*/ 203200 h 282"/>
                <a:gd name="T14" fmla="*/ 682625 w 474"/>
                <a:gd name="T15" fmla="*/ 244475 h 282"/>
                <a:gd name="T16" fmla="*/ 644525 w 474"/>
                <a:gd name="T17" fmla="*/ 266700 h 282"/>
                <a:gd name="T18" fmla="*/ 625475 w 474"/>
                <a:gd name="T19" fmla="*/ 304800 h 282"/>
                <a:gd name="T20" fmla="*/ 625475 w 474"/>
                <a:gd name="T21" fmla="*/ 368300 h 282"/>
                <a:gd name="T22" fmla="*/ 625475 w 474"/>
                <a:gd name="T23" fmla="*/ 390525 h 282"/>
                <a:gd name="T24" fmla="*/ 612775 w 474"/>
                <a:gd name="T25" fmla="*/ 412750 h 282"/>
                <a:gd name="T26" fmla="*/ 612775 w 474"/>
                <a:gd name="T27" fmla="*/ 447675 h 282"/>
                <a:gd name="T28" fmla="*/ 409575 w 474"/>
                <a:gd name="T29" fmla="*/ 447675 h 282"/>
                <a:gd name="T30" fmla="*/ 111125 w 474"/>
                <a:gd name="T31" fmla="*/ 390525 h 282"/>
                <a:gd name="T32" fmla="*/ 92075 w 474"/>
                <a:gd name="T33" fmla="*/ 327025 h 282"/>
                <a:gd name="T34" fmla="*/ 60325 w 474"/>
                <a:gd name="T35" fmla="*/ 266700 h 282"/>
                <a:gd name="T36" fmla="*/ 38100 w 474"/>
                <a:gd name="T37" fmla="*/ 142875 h 282"/>
                <a:gd name="T38" fmla="*/ 0 w 474"/>
                <a:gd name="T39" fmla="*/ 123825 h 282"/>
                <a:gd name="T40" fmla="*/ 0 w 474"/>
                <a:gd name="T41" fmla="*/ 0 h 282"/>
                <a:gd name="T42" fmla="*/ 752475 w 474"/>
                <a:gd name="T43" fmla="*/ 0 h 2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4"/>
                <a:gd name="T67" fmla="*/ 0 h 282"/>
                <a:gd name="T68" fmla="*/ 474 w 474"/>
                <a:gd name="T69" fmla="*/ 282 h 2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4" h="282">
                  <a:moveTo>
                    <a:pt x="474" y="0"/>
                  </a:moveTo>
                  <a:lnTo>
                    <a:pt x="462" y="26"/>
                  </a:lnTo>
                  <a:lnTo>
                    <a:pt x="454" y="50"/>
                  </a:lnTo>
                  <a:lnTo>
                    <a:pt x="462" y="64"/>
                  </a:lnTo>
                  <a:lnTo>
                    <a:pt x="442" y="90"/>
                  </a:lnTo>
                  <a:lnTo>
                    <a:pt x="442" y="128"/>
                  </a:lnTo>
                  <a:lnTo>
                    <a:pt x="418" y="128"/>
                  </a:lnTo>
                  <a:lnTo>
                    <a:pt x="430" y="154"/>
                  </a:lnTo>
                  <a:lnTo>
                    <a:pt x="406" y="168"/>
                  </a:lnTo>
                  <a:lnTo>
                    <a:pt x="394" y="192"/>
                  </a:lnTo>
                  <a:lnTo>
                    <a:pt x="394" y="232"/>
                  </a:lnTo>
                  <a:lnTo>
                    <a:pt x="394" y="246"/>
                  </a:lnTo>
                  <a:lnTo>
                    <a:pt x="386" y="260"/>
                  </a:lnTo>
                  <a:lnTo>
                    <a:pt x="386" y="282"/>
                  </a:lnTo>
                  <a:lnTo>
                    <a:pt x="258" y="282"/>
                  </a:lnTo>
                  <a:lnTo>
                    <a:pt x="70" y="246"/>
                  </a:lnTo>
                  <a:lnTo>
                    <a:pt x="58" y="206"/>
                  </a:lnTo>
                  <a:lnTo>
                    <a:pt x="38" y="168"/>
                  </a:lnTo>
                  <a:lnTo>
                    <a:pt x="24" y="90"/>
                  </a:lnTo>
                  <a:lnTo>
                    <a:pt x="0" y="78"/>
                  </a:lnTo>
                  <a:lnTo>
                    <a:pt x="0" y="0"/>
                  </a:lnTo>
                  <a:lnTo>
                    <a:pt x="474"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69" name="Freeform 68"/>
            <p:cNvSpPr>
              <a:spLocks/>
            </p:cNvSpPr>
            <p:nvPr/>
          </p:nvSpPr>
          <p:spPr bwMode="auto">
            <a:xfrm>
              <a:off x="1751210" y="1010156"/>
              <a:ext cx="485072" cy="846893"/>
            </a:xfrm>
            <a:custGeom>
              <a:avLst/>
              <a:gdLst>
                <a:gd name="T0" fmla="*/ 368300 w 302"/>
                <a:gd name="T1" fmla="*/ 0 h 512"/>
                <a:gd name="T2" fmla="*/ 368300 w 302"/>
                <a:gd name="T3" fmla="*/ 409575 h 512"/>
                <a:gd name="T4" fmla="*/ 422275 w 302"/>
                <a:gd name="T5" fmla="*/ 409575 h 512"/>
                <a:gd name="T6" fmla="*/ 441325 w 302"/>
                <a:gd name="T7" fmla="*/ 568325 h 512"/>
                <a:gd name="T8" fmla="*/ 479425 w 302"/>
                <a:gd name="T9" fmla="*/ 755650 h 512"/>
                <a:gd name="T10" fmla="*/ 368300 w 302"/>
                <a:gd name="T11" fmla="*/ 755650 h 512"/>
                <a:gd name="T12" fmla="*/ 368300 w 302"/>
                <a:gd name="T13" fmla="*/ 812800 h 512"/>
                <a:gd name="T14" fmla="*/ 200025 w 302"/>
                <a:gd name="T15" fmla="*/ 812800 h 512"/>
                <a:gd name="T16" fmla="*/ 107950 w 302"/>
                <a:gd name="T17" fmla="*/ 812800 h 512"/>
                <a:gd name="T18" fmla="*/ 107950 w 302"/>
                <a:gd name="T19" fmla="*/ 323850 h 512"/>
                <a:gd name="T20" fmla="*/ 88900 w 302"/>
                <a:gd name="T21" fmla="*/ 323850 h 512"/>
                <a:gd name="T22" fmla="*/ 76200 w 302"/>
                <a:gd name="T23" fmla="*/ 301625 h 512"/>
                <a:gd name="T24" fmla="*/ 88900 w 302"/>
                <a:gd name="T25" fmla="*/ 244475 h 512"/>
                <a:gd name="T26" fmla="*/ 88900 w 302"/>
                <a:gd name="T27" fmla="*/ 222250 h 512"/>
                <a:gd name="T28" fmla="*/ 88900 w 302"/>
                <a:gd name="T29" fmla="*/ 180975 h 512"/>
                <a:gd name="T30" fmla="*/ 57150 w 302"/>
                <a:gd name="T31" fmla="*/ 165100 h 512"/>
                <a:gd name="T32" fmla="*/ 76200 w 302"/>
                <a:gd name="T33" fmla="*/ 123825 h 512"/>
                <a:gd name="T34" fmla="*/ 57150 w 302"/>
                <a:gd name="T35" fmla="*/ 123825 h 512"/>
                <a:gd name="T36" fmla="*/ 0 w 302"/>
                <a:gd name="T37" fmla="*/ 57150 h 512"/>
                <a:gd name="T38" fmla="*/ 19050 w 302"/>
                <a:gd name="T39" fmla="*/ 0 h 512"/>
                <a:gd name="T40" fmla="*/ 368300 w 302"/>
                <a:gd name="T41" fmla="*/ 0 h 5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2"/>
                <a:gd name="T64" fmla="*/ 0 h 512"/>
                <a:gd name="T65" fmla="*/ 302 w 302"/>
                <a:gd name="T66" fmla="*/ 512 h 5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2" h="512">
                  <a:moveTo>
                    <a:pt x="232" y="0"/>
                  </a:moveTo>
                  <a:lnTo>
                    <a:pt x="232" y="258"/>
                  </a:lnTo>
                  <a:lnTo>
                    <a:pt x="266" y="258"/>
                  </a:lnTo>
                  <a:lnTo>
                    <a:pt x="278" y="358"/>
                  </a:lnTo>
                  <a:lnTo>
                    <a:pt x="302" y="476"/>
                  </a:lnTo>
                  <a:lnTo>
                    <a:pt x="232" y="476"/>
                  </a:lnTo>
                  <a:lnTo>
                    <a:pt x="232" y="512"/>
                  </a:lnTo>
                  <a:lnTo>
                    <a:pt x="126" y="512"/>
                  </a:lnTo>
                  <a:lnTo>
                    <a:pt x="68" y="512"/>
                  </a:lnTo>
                  <a:lnTo>
                    <a:pt x="68" y="204"/>
                  </a:lnTo>
                  <a:lnTo>
                    <a:pt x="56" y="204"/>
                  </a:lnTo>
                  <a:lnTo>
                    <a:pt x="48" y="190"/>
                  </a:lnTo>
                  <a:lnTo>
                    <a:pt x="56" y="154"/>
                  </a:lnTo>
                  <a:lnTo>
                    <a:pt x="56" y="140"/>
                  </a:lnTo>
                  <a:lnTo>
                    <a:pt x="56" y="114"/>
                  </a:lnTo>
                  <a:lnTo>
                    <a:pt x="36" y="104"/>
                  </a:lnTo>
                  <a:lnTo>
                    <a:pt x="48" y="78"/>
                  </a:lnTo>
                  <a:lnTo>
                    <a:pt x="36" y="78"/>
                  </a:lnTo>
                  <a:lnTo>
                    <a:pt x="0" y="36"/>
                  </a:lnTo>
                  <a:lnTo>
                    <a:pt x="12" y="0"/>
                  </a:lnTo>
                  <a:lnTo>
                    <a:pt x="232"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70" name="Freeform 69" descr="Large checker board"/>
            <p:cNvSpPr>
              <a:spLocks/>
            </p:cNvSpPr>
            <p:nvPr/>
          </p:nvSpPr>
          <p:spPr bwMode="auto">
            <a:xfrm>
              <a:off x="4298642" y="4348104"/>
              <a:ext cx="404762" cy="463144"/>
            </a:xfrm>
            <a:custGeom>
              <a:avLst/>
              <a:gdLst>
                <a:gd name="T0" fmla="*/ 200025 w 252"/>
                <a:gd name="T1" fmla="*/ 98425 h 280"/>
                <a:gd name="T2" fmla="*/ 257175 w 252"/>
                <a:gd name="T3" fmla="*/ 98425 h 280"/>
                <a:gd name="T4" fmla="*/ 292100 w 252"/>
                <a:gd name="T5" fmla="*/ 142875 h 280"/>
                <a:gd name="T6" fmla="*/ 241300 w 252"/>
                <a:gd name="T7" fmla="*/ 187325 h 280"/>
                <a:gd name="T8" fmla="*/ 330200 w 252"/>
                <a:gd name="T9" fmla="*/ 187325 h 280"/>
                <a:gd name="T10" fmla="*/ 349250 w 252"/>
                <a:gd name="T11" fmla="*/ 200025 h 280"/>
                <a:gd name="T12" fmla="*/ 349250 w 252"/>
                <a:gd name="T13" fmla="*/ 301625 h 280"/>
                <a:gd name="T14" fmla="*/ 292100 w 252"/>
                <a:gd name="T15" fmla="*/ 409575 h 280"/>
                <a:gd name="T16" fmla="*/ 400050 w 252"/>
                <a:gd name="T17" fmla="*/ 425450 h 280"/>
                <a:gd name="T18" fmla="*/ 400050 w 252"/>
                <a:gd name="T19" fmla="*/ 444500 h 280"/>
                <a:gd name="T20" fmla="*/ 200025 w 252"/>
                <a:gd name="T21" fmla="*/ 444500 h 280"/>
                <a:gd name="T22" fmla="*/ 200025 w 252"/>
                <a:gd name="T23" fmla="*/ 425450 h 280"/>
                <a:gd name="T24" fmla="*/ 107950 w 252"/>
                <a:gd name="T25" fmla="*/ 346075 h 280"/>
                <a:gd name="T26" fmla="*/ 69850 w 252"/>
                <a:gd name="T27" fmla="*/ 301625 h 280"/>
                <a:gd name="T28" fmla="*/ 0 w 252"/>
                <a:gd name="T29" fmla="*/ 222250 h 280"/>
                <a:gd name="T30" fmla="*/ 0 w 252"/>
                <a:gd name="T31" fmla="*/ 187325 h 280"/>
                <a:gd name="T32" fmla="*/ 69850 w 252"/>
                <a:gd name="T33" fmla="*/ 187325 h 280"/>
                <a:gd name="T34" fmla="*/ 107950 w 252"/>
                <a:gd name="T35" fmla="*/ 120650 h 280"/>
                <a:gd name="T36" fmla="*/ 149225 w 252"/>
                <a:gd name="T37" fmla="*/ 120650 h 280"/>
                <a:gd name="T38" fmla="*/ 149225 w 252"/>
                <a:gd name="T39" fmla="*/ 98425 h 280"/>
                <a:gd name="T40" fmla="*/ 219075 w 252"/>
                <a:gd name="T41" fmla="*/ 19050 h 280"/>
                <a:gd name="T42" fmla="*/ 180975 w 252"/>
                <a:gd name="T43" fmla="*/ 0 h 280"/>
                <a:gd name="T44" fmla="*/ 219075 w 252"/>
                <a:gd name="T45" fmla="*/ 0 h 280"/>
                <a:gd name="T46" fmla="*/ 219075 w 252"/>
                <a:gd name="T47" fmla="*/ 19050 h 280"/>
                <a:gd name="T48" fmla="*/ 200025 w 252"/>
                <a:gd name="T49" fmla="*/ 98425 h 2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280"/>
                <a:gd name="T77" fmla="*/ 252 w 252"/>
                <a:gd name="T78" fmla="*/ 280 h 2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280">
                  <a:moveTo>
                    <a:pt x="126" y="62"/>
                  </a:moveTo>
                  <a:lnTo>
                    <a:pt x="162" y="62"/>
                  </a:lnTo>
                  <a:lnTo>
                    <a:pt x="184" y="90"/>
                  </a:lnTo>
                  <a:lnTo>
                    <a:pt x="152" y="118"/>
                  </a:lnTo>
                  <a:lnTo>
                    <a:pt x="208" y="118"/>
                  </a:lnTo>
                  <a:lnTo>
                    <a:pt x="220" y="126"/>
                  </a:lnTo>
                  <a:lnTo>
                    <a:pt x="220" y="190"/>
                  </a:lnTo>
                  <a:lnTo>
                    <a:pt x="184" y="258"/>
                  </a:lnTo>
                  <a:lnTo>
                    <a:pt x="252" y="268"/>
                  </a:lnTo>
                  <a:lnTo>
                    <a:pt x="252" y="280"/>
                  </a:lnTo>
                  <a:lnTo>
                    <a:pt x="126" y="280"/>
                  </a:lnTo>
                  <a:lnTo>
                    <a:pt x="126" y="268"/>
                  </a:lnTo>
                  <a:lnTo>
                    <a:pt x="68" y="218"/>
                  </a:lnTo>
                  <a:lnTo>
                    <a:pt x="44" y="190"/>
                  </a:lnTo>
                  <a:lnTo>
                    <a:pt x="0" y="140"/>
                  </a:lnTo>
                  <a:lnTo>
                    <a:pt x="0" y="118"/>
                  </a:lnTo>
                  <a:lnTo>
                    <a:pt x="44" y="118"/>
                  </a:lnTo>
                  <a:lnTo>
                    <a:pt x="68" y="76"/>
                  </a:lnTo>
                  <a:lnTo>
                    <a:pt x="94" y="76"/>
                  </a:lnTo>
                  <a:lnTo>
                    <a:pt x="94" y="62"/>
                  </a:lnTo>
                  <a:lnTo>
                    <a:pt x="138" y="12"/>
                  </a:lnTo>
                  <a:lnTo>
                    <a:pt x="114" y="0"/>
                  </a:lnTo>
                  <a:lnTo>
                    <a:pt x="138" y="0"/>
                  </a:lnTo>
                  <a:lnTo>
                    <a:pt x="138" y="12"/>
                  </a:lnTo>
                  <a:lnTo>
                    <a:pt x="126" y="62"/>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71" name="Freeform 70"/>
            <p:cNvSpPr>
              <a:spLocks/>
            </p:cNvSpPr>
            <p:nvPr/>
          </p:nvSpPr>
          <p:spPr bwMode="auto">
            <a:xfrm>
              <a:off x="4115535" y="1010156"/>
              <a:ext cx="443311" cy="592163"/>
            </a:xfrm>
            <a:custGeom>
              <a:avLst/>
              <a:gdLst>
                <a:gd name="T0" fmla="*/ 438150 w 276"/>
                <a:gd name="T1" fmla="*/ 0 h 358"/>
                <a:gd name="T2" fmla="*/ 438150 w 276"/>
                <a:gd name="T3" fmla="*/ 79375 h 358"/>
                <a:gd name="T4" fmla="*/ 400050 w 276"/>
                <a:gd name="T5" fmla="*/ 98425 h 358"/>
                <a:gd name="T6" fmla="*/ 400050 w 276"/>
                <a:gd name="T7" fmla="*/ 165100 h 358"/>
                <a:gd name="T8" fmla="*/ 349250 w 276"/>
                <a:gd name="T9" fmla="*/ 200025 h 358"/>
                <a:gd name="T10" fmla="*/ 349250 w 276"/>
                <a:gd name="T11" fmla="*/ 346075 h 358"/>
                <a:gd name="T12" fmla="*/ 327025 w 276"/>
                <a:gd name="T13" fmla="*/ 390525 h 358"/>
                <a:gd name="T14" fmla="*/ 307975 w 276"/>
                <a:gd name="T15" fmla="*/ 425450 h 358"/>
                <a:gd name="T16" fmla="*/ 269875 w 276"/>
                <a:gd name="T17" fmla="*/ 447675 h 358"/>
                <a:gd name="T18" fmla="*/ 288925 w 276"/>
                <a:gd name="T19" fmla="*/ 492125 h 358"/>
                <a:gd name="T20" fmla="*/ 269875 w 276"/>
                <a:gd name="T21" fmla="*/ 533400 h 358"/>
                <a:gd name="T22" fmla="*/ 288925 w 276"/>
                <a:gd name="T23" fmla="*/ 533400 h 358"/>
                <a:gd name="T24" fmla="*/ 219075 w 276"/>
                <a:gd name="T25" fmla="*/ 568325 h 358"/>
                <a:gd name="T26" fmla="*/ 31750 w 276"/>
                <a:gd name="T27" fmla="*/ 568325 h 358"/>
                <a:gd name="T28" fmla="*/ 31750 w 276"/>
                <a:gd name="T29" fmla="*/ 469900 h 358"/>
                <a:gd name="T30" fmla="*/ 0 w 276"/>
                <a:gd name="T31" fmla="*/ 469900 h 358"/>
                <a:gd name="T32" fmla="*/ 0 w 276"/>
                <a:gd name="T33" fmla="*/ 447675 h 358"/>
                <a:gd name="T34" fmla="*/ 0 w 276"/>
                <a:gd name="T35" fmla="*/ 409575 h 358"/>
                <a:gd name="T36" fmla="*/ 31750 w 276"/>
                <a:gd name="T37" fmla="*/ 346075 h 358"/>
                <a:gd name="T38" fmla="*/ 31750 w 276"/>
                <a:gd name="T39" fmla="*/ 301625 h 358"/>
                <a:gd name="T40" fmla="*/ 69850 w 276"/>
                <a:gd name="T41" fmla="*/ 200025 h 358"/>
                <a:gd name="T42" fmla="*/ 158750 w 276"/>
                <a:gd name="T43" fmla="*/ 165100 h 358"/>
                <a:gd name="T44" fmla="*/ 180975 w 276"/>
                <a:gd name="T45" fmla="*/ 98425 h 358"/>
                <a:gd name="T46" fmla="*/ 238125 w 276"/>
                <a:gd name="T47" fmla="*/ 41275 h 358"/>
                <a:gd name="T48" fmla="*/ 219075 w 276"/>
                <a:gd name="T49" fmla="*/ 41275 h 358"/>
                <a:gd name="T50" fmla="*/ 238125 w 276"/>
                <a:gd name="T51" fmla="*/ 0 h 358"/>
                <a:gd name="T52" fmla="*/ 438150 w 276"/>
                <a:gd name="T53" fmla="*/ 0 h 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358"/>
                <a:gd name="T83" fmla="*/ 276 w 276"/>
                <a:gd name="T84" fmla="*/ 358 h 3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358">
                  <a:moveTo>
                    <a:pt x="276" y="0"/>
                  </a:moveTo>
                  <a:lnTo>
                    <a:pt x="276" y="50"/>
                  </a:lnTo>
                  <a:lnTo>
                    <a:pt x="252" y="62"/>
                  </a:lnTo>
                  <a:lnTo>
                    <a:pt x="252" y="104"/>
                  </a:lnTo>
                  <a:lnTo>
                    <a:pt x="220" y="126"/>
                  </a:lnTo>
                  <a:lnTo>
                    <a:pt x="220" y="218"/>
                  </a:lnTo>
                  <a:lnTo>
                    <a:pt x="206" y="246"/>
                  </a:lnTo>
                  <a:lnTo>
                    <a:pt x="194" y="268"/>
                  </a:lnTo>
                  <a:lnTo>
                    <a:pt x="170" y="282"/>
                  </a:lnTo>
                  <a:lnTo>
                    <a:pt x="182" y="310"/>
                  </a:lnTo>
                  <a:lnTo>
                    <a:pt x="170" y="336"/>
                  </a:lnTo>
                  <a:lnTo>
                    <a:pt x="182" y="336"/>
                  </a:lnTo>
                  <a:lnTo>
                    <a:pt x="138" y="358"/>
                  </a:lnTo>
                  <a:lnTo>
                    <a:pt x="20" y="358"/>
                  </a:lnTo>
                  <a:lnTo>
                    <a:pt x="20" y="296"/>
                  </a:lnTo>
                  <a:lnTo>
                    <a:pt x="0" y="296"/>
                  </a:lnTo>
                  <a:lnTo>
                    <a:pt x="0" y="282"/>
                  </a:lnTo>
                  <a:lnTo>
                    <a:pt x="0" y="258"/>
                  </a:lnTo>
                  <a:lnTo>
                    <a:pt x="20" y="218"/>
                  </a:lnTo>
                  <a:lnTo>
                    <a:pt x="20" y="190"/>
                  </a:lnTo>
                  <a:lnTo>
                    <a:pt x="44" y="126"/>
                  </a:lnTo>
                  <a:lnTo>
                    <a:pt x="100" y="104"/>
                  </a:lnTo>
                  <a:lnTo>
                    <a:pt x="114" y="62"/>
                  </a:lnTo>
                  <a:lnTo>
                    <a:pt x="150" y="26"/>
                  </a:lnTo>
                  <a:lnTo>
                    <a:pt x="138" y="26"/>
                  </a:lnTo>
                  <a:lnTo>
                    <a:pt x="150" y="0"/>
                  </a:lnTo>
                  <a:lnTo>
                    <a:pt x="276"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72" name="Freeform 71"/>
            <p:cNvSpPr>
              <a:spLocks/>
            </p:cNvSpPr>
            <p:nvPr/>
          </p:nvSpPr>
          <p:spPr bwMode="auto">
            <a:xfrm>
              <a:off x="4076987" y="3858494"/>
              <a:ext cx="594294" cy="486302"/>
            </a:xfrm>
            <a:custGeom>
              <a:avLst/>
              <a:gdLst>
                <a:gd name="T0" fmla="*/ 587375 w 370"/>
                <a:gd name="T1" fmla="*/ 0 h 294"/>
                <a:gd name="T2" fmla="*/ 568325 w 370"/>
                <a:gd name="T3" fmla="*/ 41275 h 294"/>
                <a:gd name="T4" fmla="*/ 587375 w 370"/>
                <a:gd name="T5" fmla="*/ 79375 h 294"/>
                <a:gd name="T6" fmla="*/ 530225 w 370"/>
                <a:gd name="T7" fmla="*/ 165100 h 294"/>
                <a:gd name="T8" fmla="*/ 508000 w 370"/>
                <a:gd name="T9" fmla="*/ 288925 h 294"/>
                <a:gd name="T10" fmla="*/ 419100 w 370"/>
                <a:gd name="T11" fmla="*/ 409575 h 294"/>
                <a:gd name="T12" fmla="*/ 438150 w 370"/>
                <a:gd name="T13" fmla="*/ 466725 h 294"/>
                <a:gd name="T14" fmla="*/ 400050 w 370"/>
                <a:gd name="T15" fmla="*/ 466725 h 294"/>
                <a:gd name="T16" fmla="*/ 327025 w 370"/>
                <a:gd name="T17" fmla="*/ 323850 h 294"/>
                <a:gd name="T18" fmla="*/ 257175 w 370"/>
                <a:gd name="T19" fmla="*/ 368300 h 294"/>
                <a:gd name="T20" fmla="*/ 149225 w 370"/>
                <a:gd name="T21" fmla="*/ 368300 h 294"/>
                <a:gd name="T22" fmla="*/ 69850 w 370"/>
                <a:gd name="T23" fmla="*/ 323850 h 294"/>
                <a:gd name="T24" fmla="*/ 88900 w 370"/>
                <a:gd name="T25" fmla="*/ 301625 h 294"/>
                <a:gd name="T26" fmla="*/ 149225 w 370"/>
                <a:gd name="T27" fmla="*/ 288925 h 294"/>
                <a:gd name="T28" fmla="*/ 180975 w 370"/>
                <a:gd name="T29" fmla="*/ 165100 h 294"/>
                <a:gd name="T30" fmla="*/ 149225 w 370"/>
                <a:gd name="T31" fmla="*/ 120650 h 294"/>
                <a:gd name="T32" fmla="*/ 57150 w 370"/>
                <a:gd name="T33" fmla="*/ 120650 h 294"/>
                <a:gd name="T34" fmla="*/ 107950 w 370"/>
                <a:gd name="T35" fmla="*/ 165100 h 294"/>
                <a:gd name="T36" fmla="*/ 127000 w 370"/>
                <a:gd name="T37" fmla="*/ 222250 h 294"/>
                <a:gd name="T38" fmla="*/ 0 w 370"/>
                <a:gd name="T39" fmla="*/ 200025 h 294"/>
                <a:gd name="T40" fmla="*/ 0 w 370"/>
                <a:gd name="T41" fmla="*/ 142875 h 294"/>
                <a:gd name="T42" fmla="*/ 19050 w 370"/>
                <a:gd name="T43" fmla="*/ 79375 h 294"/>
                <a:gd name="T44" fmla="*/ 0 w 370"/>
                <a:gd name="T45" fmla="*/ 41275 h 294"/>
                <a:gd name="T46" fmla="*/ 38100 w 370"/>
                <a:gd name="T47" fmla="*/ 0 h 294"/>
                <a:gd name="T48" fmla="*/ 587375 w 370"/>
                <a:gd name="T49" fmla="*/ 0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0"/>
                <a:gd name="T76" fmla="*/ 0 h 294"/>
                <a:gd name="T77" fmla="*/ 370 w 370"/>
                <a:gd name="T78" fmla="*/ 294 h 2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0" h="294">
                  <a:moveTo>
                    <a:pt x="370" y="0"/>
                  </a:moveTo>
                  <a:lnTo>
                    <a:pt x="358" y="26"/>
                  </a:lnTo>
                  <a:lnTo>
                    <a:pt x="370" y="50"/>
                  </a:lnTo>
                  <a:lnTo>
                    <a:pt x="334" y="104"/>
                  </a:lnTo>
                  <a:lnTo>
                    <a:pt x="320" y="182"/>
                  </a:lnTo>
                  <a:lnTo>
                    <a:pt x="264" y="258"/>
                  </a:lnTo>
                  <a:lnTo>
                    <a:pt x="276" y="294"/>
                  </a:lnTo>
                  <a:lnTo>
                    <a:pt x="252" y="294"/>
                  </a:lnTo>
                  <a:lnTo>
                    <a:pt x="206" y="204"/>
                  </a:lnTo>
                  <a:lnTo>
                    <a:pt x="162" y="232"/>
                  </a:lnTo>
                  <a:lnTo>
                    <a:pt x="94" y="232"/>
                  </a:lnTo>
                  <a:lnTo>
                    <a:pt x="44" y="204"/>
                  </a:lnTo>
                  <a:lnTo>
                    <a:pt x="56" y="190"/>
                  </a:lnTo>
                  <a:lnTo>
                    <a:pt x="94" y="182"/>
                  </a:lnTo>
                  <a:lnTo>
                    <a:pt x="114" y="104"/>
                  </a:lnTo>
                  <a:lnTo>
                    <a:pt x="94" y="76"/>
                  </a:lnTo>
                  <a:lnTo>
                    <a:pt x="36" y="76"/>
                  </a:lnTo>
                  <a:lnTo>
                    <a:pt x="68" y="104"/>
                  </a:lnTo>
                  <a:lnTo>
                    <a:pt x="80" y="140"/>
                  </a:lnTo>
                  <a:lnTo>
                    <a:pt x="0" y="126"/>
                  </a:lnTo>
                  <a:lnTo>
                    <a:pt x="0" y="90"/>
                  </a:lnTo>
                  <a:lnTo>
                    <a:pt x="12" y="50"/>
                  </a:lnTo>
                  <a:lnTo>
                    <a:pt x="0" y="26"/>
                  </a:lnTo>
                  <a:lnTo>
                    <a:pt x="24" y="0"/>
                  </a:lnTo>
                  <a:lnTo>
                    <a:pt x="370"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73" name="Freeform 72"/>
            <p:cNvSpPr>
              <a:spLocks/>
            </p:cNvSpPr>
            <p:nvPr/>
          </p:nvSpPr>
          <p:spPr bwMode="auto">
            <a:xfrm>
              <a:off x="2438663" y="2244105"/>
              <a:ext cx="819162" cy="612012"/>
            </a:xfrm>
            <a:custGeom>
              <a:avLst/>
              <a:gdLst>
                <a:gd name="T0" fmla="*/ 200025 w 510"/>
                <a:gd name="T1" fmla="*/ 0 h 370"/>
                <a:gd name="T2" fmla="*/ 809625 w 510"/>
                <a:gd name="T3" fmla="*/ 0 h 370"/>
                <a:gd name="T4" fmla="*/ 809625 w 510"/>
                <a:gd name="T5" fmla="*/ 285750 h 370"/>
                <a:gd name="T6" fmla="*/ 790575 w 510"/>
                <a:gd name="T7" fmla="*/ 422275 h 370"/>
                <a:gd name="T8" fmla="*/ 752475 w 510"/>
                <a:gd name="T9" fmla="*/ 466725 h 370"/>
                <a:gd name="T10" fmla="*/ 441325 w 510"/>
                <a:gd name="T11" fmla="*/ 466725 h 370"/>
                <a:gd name="T12" fmla="*/ 441325 w 510"/>
                <a:gd name="T13" fmla="*/ 587375 h 370"/>
                <a:gd name="T14" fmla="*/ 19050 w 510"/>
                <a:gd name="T15" fmla="*/ 587375 h 370"/>
                <a:gd name="T16" fmla="*/ 0 w 510"/>
                <a:gd name="T17" fmla="*/ 568325 h 370"/>
                <a:gd name="T18" fmla="*/ 0 w 510"/>
                <a:gd name="T19" fmla="*/ 508000 h 370"/>
                <a:gd name="T20" fmla="*/ 38100 w 510"/>
                <a:gd name="T21" fmla="*/ 488950 h 370"/>
                <a:gd name="T22" fmla="*/ 38100 w 510"/>
                <a:gd name="T23" fmla="*/ 422275 h 370"/>
                <a:gd name="T24" fmla="*/ 53975 w 510"/>
                <a:gd name="T25" fmla="*/ 422275 h 370"/>
                <a:gd name="T26" fmla="*/ 38100 w 510"/>
                <a:gd name="T27" fmla="*/ 387350 h 370"/>
                <a:gd name="T28" fmla="*/ 92075 w 510"/>
                <a:gd name="T29" fmla="*/ 387350 h 370"/>
                <a:gd name="T30" fmla="*/ 111125 w 510"/>
                <a:gd name="T31" fmla="*/ 301625 h 370"/>
                <a:gd name="T32" fmla="*/ 130175 w 510"/>
                <a:gd name="T33" fmla="*/ 263525 h 370"/>
                <a:gd name="T34" fmla="*/ 111125 w 510"/>
                <a:gd name="T35" fmla="*/ 200025 h 370"/>
                <a:gd name="T36" fmla="*/ 92075 w 510"/>
                <a:gd name="T37" fmla="*/ 200025 h 370"/>
                <a:gd name="T38" fmla="*/ 111125 w 510"/>
                <a:gd name="T39" fmla="*/ 165100 h 370"/>
                <a:gd name="T40" fmla="*/ 92075 w 510"/>
                <a:gd name="T41" fmla="*/ 76200 h 370"/>
                <a:gd name="T42" fmla="*/ 92075 w 510"/>
                <a:gd name="T43" fmla="*/ 63500 h 370"/>
                <a:gd name="T44" fmla="*/ 53975 w 510"/>
                <a:gd name="T45" fmla="*/ 0 h 370"/>
                <a:gd name="T46" fmla="*/ 200025 w 510"/>
                <a:gd name="T47" fmla="*/ 0 h 3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0"/>
                <a:gd name="T73" fmla="*/ 0 h 370"/>
                <a:gd name="T74" fmla="*/ 510 w 510"/>
                <a:gd name="T75" fmla="*/ 370 h 3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0" h="370">
                  <a:moveTo>
                    <a:pt x="126" y="0"/>
                  </a:moveTo>
                  <a:lnTo>
                    <a:pt x="510" y="0"/>
                  </a:lnTo>
                  <a:lnTo>
                    <a:pt x="510" y="180"/>
                  </a:lnTo>
                  <a:lnTo>
                    <a:pt x="498" y="266"/>
                  </a:lnTo>
                  <a:lnTo>
                    <a:pt x="474" y="294"/>
                  </a:lnTo>
                  <a:lnTo>
                    <a:pt x="278" y="294"/>
                  </a:lnTo>
                  <a:lnTo>
                    <a:pt x="278" y="370"/>
                  </a:lnTo>
                  <a:lnTo>
                    <a:pt x="12" y="370"/>
                  </a:lnTo>
                  <a:lnTo>
                    <a:pt x="0" y="358"/>
                  </a:lnTo>
                  <a:lnTo>
                    <a:pt x="0" y="320"/>
                  </a:lnTo>
                  <a:lnTo>
                    <a:pt x="24" y="308"/>
                  </a:lnTo>
                  <a:lnTo>
                    <a:pt x="24" y="266"/>
                  </a:lnTo>
                  <a:lnTo>
                    <a:pt x="34" y="266"/>
                  </a:lnTo>
                  <a:lnTo>
                    <a:pt x="24" y="244"/>
                  </a:lnTo>
                  <a:lnTo>
                    <a:pt x="58" y="244"/>
                  </a:lnTo>
                  <a:lnTo>
                    <a:pt x="70" y="190"/>
                  </a:lnTo>
                  <a:lnTo>
                    <a:pt x="82" y="166"/>
                  </a:lnTo>
                  <a:lnTo>
                    <a:pt x="70" y="126"/>
                  </a:lnTo>
                  <a:lnTo>
                    <a:pt x="58" y="126"/>
                  </a:lnTo>
                  <a:lnTo>
                    <a:pt x="70" y="104"/>
                  </a:lnTo>
                  <a:lnTo>
                    <a:pt x="58" y="48"/>
                  </a:lnTo>
                  <a:lnTo>
                    <a:pt x="58" y="40"/>
                  </a:lnTo>
                  <a:lnTo>
                    <a:pt x="34" y="0"/>
                  </a:lnTo>
                  <a:lnTo>
                    <a:pt x="126" y="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74" name="Rectangle 73"/>
            <p:cNvSpPr>
              <a:spLocks noChangeArrowheads="1"/>
            </p:cNvSpPr>
            <p:nvPr/>
          </p:nvSpPr>
          <p:spPr bwMode="auto">
            <a:xfrm>
              <a:off x="3058656" y="4678921"/>
              <a:ext cx="256992"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75" name="Rectangle 74"/>
            <p:cNvSpPr>
              <a:spLocks noChangeArrowheads="1"/>
            </p:cNvSpPr>
            <p:nvPr/>
          </p:nvSpPr>
          <p:spPr bwMode="auto">
            <a:xfrm>
              <a:off x="2996015" y="4812903"/>
              <a:ext cx="329084"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Acadia</a:t>
              </a:r>
              <a:endParaRPr lang="en-US" sz="2400" dirty="0">
                <a:solidFill>
                  <a:prstClr val="white"/>
                </a:solidFill>
                <a:latin typeface="Times New Roman" pitchFamily="18" charset="0"/>
              </a:endParaRPr>
            </a:p>
          </p:txBody>
        </p:sp>
        <p:sp>
          <p:nvSpPr>
            <p:cNvPr id="76" name="Rectangle 75"/>
            <p:cNvSpPr>
              <a:spLocks noChangeArrowheads="1"/>
            </p:cNvSpPr>
            <p:nvPr/>
          </p:nvSpPr>
          <p:spPr bwMode="auto">
            <a:xfrm>
              <a:off x="2551097" y="4225702"/>
              <a:ext cx="189532"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77" name="Rectangle 76"/>
            <p:cNvSpPr>
              <a:spLocks noChangeArrowheads="1"/>
            </p:cNvSpPr>
            <p:nvPr/>
          </p:nvSpPr>
          <p:spPr bwMode="auto">
            <a:xfrm>
              <a:off x="2551097" y="4225702"/>
              <a:ext cx="251079"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Allen</a:t>
              </a:r>
              <a:endParaRPr lang="en-US" sz="2400" dirty="0">
                <a:solidFill>
                  <a:prstClr val="white"/>
                </a:solidFill>
                <a:latin typeface="Times New Roman" pitchFamily="18" charset="0"/>
              </a:endParaRPr>
            </a:p>
          </p:txBody>
        </p:sp>
        <p:sp>
          <p:nvSpPr>
            <p:cNvPr id="78" name="Rectangle 77"/>
            <p:cNvSpPr>
              <a:spLocks noChangeArrowheads="1"/>
            </p:cNvSpPr>
            <p:nvPr/>
          </p:nvSpPr>
          <p:spPr bwMode="auto">
            <a:xfrm rot="20400000">
              <a:off x="4760387" y="4934642"/>
              <a:ext cx="489969" cy="150194"/>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Ascension</a:t>
              </a:r>
              <a:endParaRPr lang="en-US" sz="2400" dirty="0">
                <a:solidFill>
                  <a:prstClr val="white"/>
                </a:solidFill>
                <a:latin typeface="Times New Roman" pitchFamily="18" charset="0"/>
              </a:endParaRPr>
            </a:p>
          </p:txBody>
        </p:sp>
        <p:sp>
          <p:nvSpPr>
            <p:cNvPr id="79" name="Rectangle 78"/>
            <p:cNvSpPr>
              <a:spLocks noChangeArrowheads="1"/>
            </p:cNvSpPr>
            <p:nvPr/>
          </p:nvSpPr>
          <p:spPr bwMode="auto">
            <a:xfrm rot="3420000">
              <a:off x="4505846" y="5383885"/>
              <a:ext cx="623200" cy="140409"/>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Assumption</a:t>
              </a:r>
              <a:endParaRPr lang="en-US" sz="2400" dirty="0">
                <a:solidFill>
                  <a:prstClr val="white"/>
                </a:solidFill>
                <a:latin typeface="Times New Roman" pitchFamily="18" charset="0"/>
              </a:endParaRPr>
            </a:p>
          </p:txBody>
        </p:sp>
        <p:sp>
          <p:nvSpPr>
            <p:cNvPr id="80" name="Rectangle 79"/>
            <p:cNvSpPr>
              <a:spLocks noChangeArrowheads="1"/>
            </p:cNvSpPr>
            <p:nvPr/>
          </p:nvSpPr>
          <p:spPr bwMode="auto">
            <a:xfrm>
              <a:off x="3524454" y="3636847"/>
              <a:ext cx="366213"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81" name="Rectangle 80"/>
            <p:cNvSpPr>
              <a:spLocks noChangeArrowheads="1"/>
            </p:cNvSpPr>
            <p:nvPr/>
          </p:nvSpPr>
          <p:spPr bwMode="auto">
            <a:xfrm>
              <a:off x="3524454" y="3636848"/>
              <a:ext cx="468030"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Avoyelles</a:t>
              </a:r>
              <a:endParaRPr lang="en-US" sz="2400" dirty="0">
                <a:solidFill>
                  <a:prstClr val="white"/>
                </a:solidFill>
                <a:latin typeface="Times New Roman" pitchFamily="18" charset="0"/>
              </a:endParaRPr>
            </a:p>
          </p:txBody>
        </p:sp>
        <p:sp>
          <p:nvSpPr>
            <p:cNvPr id="82" name="Rectangle 81"/>
            <p:cNvSpPr>
              <a:spLocks noChangeArrowheads="1"/>
            </p:cNvSpPr>
            <p:nvPr/>
          </p:nvSpPr>
          <p:spPr bwMode="auto">
            <a:xfrm>
              <a:off x="1747997" y="4215777"/>
              <a:ext cx="433674"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83" name="Rectangle 82"/>
            <p:cNvSpPr>
              <a:spLocks noChangeArrowheads="1"/>
            </p:cNvSpPr>
            <p:nvPr/>
          </p:nvSpPr>
          <p:spPr bwMode="auto">
            <a:xfrm>
              <a:off x="1781729" y="4275324"/>
              <a:ext cx="565536"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Beauregard</a:t>
              </a:r>
              <a:endParaRPr lang="en-US" sz="2400" dirty="0">
                <a:solidFill>
                  <a:prstClr val="white"/>
                </a:solidFill>
                <a:latin typeface="Times New Roman" pitchFamily="18" charset="0"/>
              </a:endParaRPr>
            </a:p>
          </p:txBody>
        </p:sp>
        <p:sp>
          <p:nvSpPr>
            <p:cNvPr id="84" name="Rectangle 83"/>
            <p:cNvSpPr>
              <a:spLocks noChangeArrowheads="1"/>
            </p:cNvSpPr>
            <p:nvPr/>
          </p:nvSpPr>
          <p:spPr bwMode="auto">
            <a:xfrm>
              <a:off x="2213795" y="1890131"/>
              <a:ext cx="321240"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85" name="Rectangle 84"/>
            <p:cNvSpPr>
              <a:spLocks noChangeArrowheads="1"/>
            </p:cNvSpPr>
            <p:nvPr/>
          </p:nvSpPr>
          <p:spPr bwMode="auto">
            <a:xfrm>
              <a:off x="2213795" y="1890131"/>
              <a:ext cx="419277"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Bienville</a:t>
              </a:r>
              <a:endParaRPr lang="en-US" sz="2400" dirty="0">
                <a:solidFill>
                  <a:prstClr val="white"/>
                </a:solidFill>
                <a:latin typeface="Times New Roman" pitchFamily="18" charset="0"/>
              </a:endParaRPr>
            </a:p>
          </p:txBody>
        </p:sp>
        <p:sp>
          <p:nvSpPr>
            <p:cNvPr id="86" name="Rectangle 85"/>
            <p:cNvSpPr>
              <a:spLocks noChangeArrowheads="1"/>
            </p:cNvSpPr>
            <p:nvPr/>
          </p:nvSpPr>
          <p:spPr bwMode="auto">
            <a:xfrm rot="60000">
              <a:off x="1517877" y="1381664"/>
              <a:ext cx="351022"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Bossier</a:t>
              </a:r>
              <a:endParaRPr lang="en-US" sz="2400" dirty="0">
                <a:solidFill>
                  <a:prstClr val="white"/>
                </a:solidFill>
                <a:latin typeface="Times New Roman" pitchFamily="18" charset="0"/>
              </a:endParaRPr>
            </a:p>
          </p:txBody>
        </p:sp>
        <p:sp>
          <p:nvSpPr>
            <p:cNvPr id="87" name="Rectangle 86"/>
            <p:cNvSpPr>
              <a:spLocks noChangeArrowheads="1"/>
            </p:cNvSpPr>
            <p:nvPr/>
          </p:nvSpPr>
          <p:spPr bwMode="auto">
            <a:xfrm rot="21540000">
              <a:off x="1173989" y="1700903"/>
              <a:ext cx="309583"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Caddo</a:t>
              </a:r>
              <a:endParaRPr lang="en-US" sz="2400" dirty="0">
                <a:solidFill>
                  <a:prstClr val="white"/>
                </a:solidFill>
                <a:latin typeface="Times New Roman" pitchFamily="18" charset="0"/>
              </a:endParaRPr>
            </a:p>
          </p:txBody>
        </p:sp>
        <p:sp>
          <p:nvSpPr>
            <p:cNvPr id="88" name="Rectangle 87"/>
            <p:cNvSpPr>
              <a:spLocks noChangeArrowheads="1"/>
            </p:cNvSpPr>
            <p:nvPr/>
          </p:nvSpPr>
          <p:spPr bwMode="auto">
            <a:xfrm>
              <a:off x="1731935" y="4857563"/>
              <a:ext cx="366213"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89" name="Rectangle 88"/>
            <p:cNvSpPr>
              <a:spLocks noChangeArrowheads="1"/>
            </p:cNvSpPr>
            <p:nvPr/>
          </p:nvSpPr>
          <p:spPr bwMode="auto">
            <a:xfrm>
              <a:off x="1731936" y="4857563"/>
              <a:ext cx="453404"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Calcasieu</a:t>
              </a:r>
              <a:endParaRPr lang="en-US" sz="2400" dirty="0">
                <a:solidFill>
                  <a:prstClr val="white"/>
                </a:solidFill>
                <a:latin typeface="Times New Roman" pitchFamily="18" charset="0"/>
              </a:endParaRPr>
            </a:p>
          </p:txBody>
        </p:sp>
        <p:sp>
          <p:nvSpPr>
            <p:cNvPr id="90" name="Rectangle 89"/>
            <p:cNvSpPr>
              <a:spLocks noChangeArrowheads="1"/>
            </p:cNvSpPr>
            <p:nvPr/>
          </p:nvSpPr>
          <p:spPr bwMode="auto">
            <a:xfrm>
              <a:off x="3331710" y="2257338"/>
              <a:ext cx="314815"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91" name="Rectangle 90"/>
            <p:cNvSpPr>
              <a:spLocks noChangeArrowheads="1"/>
            </p:cNvSpPr>
            <p:nvPr/>
          </p:nvSpPr>
          <p:spPr bwMode="auto">
            <a:xfrm>
              <a:off x="3331709" y="2257338"/>
              <a:ext cx="416840"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Caldwell</a:t>
              </a:r>
              <a:endParaRPr lang="en-US" sz="2400" dirty="0">
                <a:solidFill>
                  <a:prstClr val="white"/>
                </a:solidFill>
                <a:latin typeface="Times New Roman" pitchFamily="18" charset="0"/>
              </a:endParaRPr>
            </a:p>
          </p:txBody>
        </p:sp>
        <p:sp>
          <p:nvSpPr>
            <p:cNvPr id="92" name="Rectangle 91"/>
            <p:cNvSpPr>
              <a:spLocks noChangeArrowheads="1"/>
            </p:cNvSpPr>
            <p:nvPr/>
          </p:nvSpPr>
          <p:spPr bwMode="auto">
            <a:xfrm>
              <a:off x="1931104" y="5353789"/>
              <a:ext cx="340514"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93" name="Rectangle 92"/>
            <p:cNvSpPr>
              <a:spLocks noChangeArrowheads="1"/>
            </p:cNvSpPr>
            <p:nvPr/>
          </p:nvSpPr>
          <p:spPr bwMode="auto">
            <a:xfrm>
              <a:off x="1931104" y="5353790"/>
              <a:ext cx="441216"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Cameron</a:t>
              </a:r>
              <a:endParaRPr lang="en-US" sz="2400" dirty="0">
                <a:solidFill>
                  <a:prstClr val="white"/>
                </a:solidFill>
                <a:latin typeface="Times New Roman" pitchFamily="18" charset="0"/>
              </a:endParaRPr>
            </a:p>
          </p:txBody>
        </p:sp>
        <p:sp>
          <p:nvSpPr>
            <p:cNvPr id="94" name="Rectangle 93"/>
            <p:cNvSpPr>
              <a:spLocks noChangeArrowheads="1"/>
            </p:cNvSpPr>
            <p:nvPr/>
          </p:nvSpPr>
          <p:spPr bwMode="auto">
            <a:xfrm rot="19860000">
              <a:off x="3614721" y="2719820"/>
              <a:ext cx="497282"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Catahoula</a:t>
              </a:r>
              <a:endParaRPr lang="en-US" sz="2400" dirty="0">
                <a:solidFill>
                  <a:prstClr val="white"/>
                </a:solidFill>
                <a:latin typeface="Times New Roman" pitchFamily="18" charset="0"/>
              </a:endParaRPr>
            </a:p>
          </p:txBody>
        </p:sp>
        <p:sp>
          <p:nvSpPr>
            <p:cNvPr id="95" name="Rectangle 94"/>
            <p:cNvSpPr>
              <a:spLocks noChangeArrowheads="1"/>
            </p:cNvSpPr>
            <p:nvPr/>
          </p:nvSpPr>
          <p:spPr bwMode="auto">
            <a:xfrm>
              <a:off x="2239494" y="1225188"/>
              <a:ext cx="356576"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96" name="Rectangle 95"/>
            <p:cNvSpPr>
              <a:spLocks noChangeArrowheads="1"/>
            </p:cNvSpPr>
            <p:nvPr/>
          </p:nvSpPr>
          <p:spPr bwMode="auto">
            <a:xfrm>
              <a:off x="2239494" y="1225188"/>
              <a:ext cx="468030"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Claiborne</a:t>
              </a:r>
              <a:endParaRPr lang="en-US" sz="2400" dirty="0">
                <a:solidFill>
                  <a:prstClr val="white"/>
                </a:solidFill>
                <a:latin typeface="Times New Roman" pitchFamily="18" charset="0"/>
              </a:endParaRPr>
            </a:p>
          </p:txBody>
        </p:sp>
        <p:sp>
          <p:nvSpPr>
            <p:cNvPr id="97" name="Rectangle 96"/>
            <p:cNvSpPr>
              <a:spLocks noChangeArrowheads="1"/>
            </p:cNvSpPr>
            <p:nvPr/>
          </p:nvSpPr>
          <p:spPr bwMode="auto">
            <a:xfrm rot="19020000">
              <a:off x="3861303" y="3108530"/>
              <a:ext cx="492407"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Concordia</a:t>
              </a:r>
              <a:endParaRPr lang="en-US" sz="2400" dirty="0">
                <a:solidFill>
                  <a:prstClr val="white"/>
                </a:solidFill>
                <a:latin typeface="Times New Roman" pitchFamily="18" charset="0"/>
              </a:endParaRPr>
            </a:p>
          </p:txBody>
        </p:sp>
        <p:sp>
          <p:nvSpPr>
            <p:cNvPr id="98" name="Rectangle 97"/>
            <p:cNvSpPr>
              <a:spLocks noChangeArrowheads="1"/>
            </p:cNvSpPr>
            <p:nvPr/>
          </p:nvSpPr>
          <p:spPr bwMode="auto">
            <a:xfrm>
              <a:off x="1298261" y="2168017"/>
              <a:ext cx="295541"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99" name="Rectangle 98"/>
            <p:cNvSpPr>
              <a:spLocks noChangeArrowheads="1"/>
            </p:cNvSpPr>
            <p:nvPr/>
          </p:nvSpPr>
          <p:spPr bwMode="auto">
            <a:xfrm>
              <a:off x="1301474" y="2222603"/>
              <a:ext cx="355897"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DeSoto</a:t>
              </a:r>
              <a:endParaRPr lang="en-US" sz="2400" dirty="0">
                <a:solidFill>
                  <a:prstClr val="white"/>
                </a:solidFill>
                <a:latin typeface="Times New Roman" pitchFamily="18" charset="0"/>
              </a:endParaRPr>
            </a:p>
          </p:txBody>
        </p:sp>
        <p:sp>
          <p:nvSpPr>
            <p:cNvPr id="100" name="Rectangle 99"/>
            <p:cNvSpPr>
              <a:spLocks noChangeArrowheads="1"/>
            </p:cNvSpPr>
            <p:nvPr/>
          </p:nvSpPr>
          <p:spPr bwMode="auto">
            <a:xfrm>
              <a:off x="4603820" y="4331563"/>
              <a:ext cx="314815" cy="195182"/>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01" name="Rectangle 100"/>
            <p:cNvSpPr>
              <a:spLocks noChangeArrowheads="1"/>
            </p:cNvSpPr>
            <p:nvPr/>
          </p:nvSpPr>
          <p:spPr bwMode="auto">
            <a:xfrm>
              <a:off x="4610245" y="4318331"/>
              <a:ext cx="407089" cy="300388"/>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E. Baton</a:t>
              </a:r>
            </a:p>
            <a:p>
              <a:pPr>
                <a:defRPr/>
              </a:pPr>
              <a:r>
                <a:rPr lang="en-US" sz="600" b="1" dirty="0">
                  <a:solidFill>
                    <a:srgbClr val="000000"/>
                  </a:solidFill>
                  <a:latin typeface="Calibri"/>
                </a:rPr>
                <a:t>Rouge</a:t>
              </a:r>
              <a:endParaRPr lang="en-US" sz="2400" dirty="0">
                <a:solidFill>
                  <a:prstClr val="white"/>
                </a:solidFill>
                <a:latin typeface="Times New Roman" pitchFamily="18" charset="0"/>
              </a:endParaRPr>
            </a:p>
          </p:txBody>
        </p:sp>
        <p:sp>
          <p:nvSpPr>
            <p:cNvPr id="102" name="Rectangle 101"/>
            <p:cNvSpPr>
              <a:spLocks noChangeArrowheads="1"/>
            </p:cNvSpPr>
            <p:nvPr/>
          </p:nvSpPr>
          <p:spPr bwMode="auto">
            <a:xfrm>
              <a:off x="4680918" y="3980897"/>
              <a:ext cx="330877" cy="195182"/>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03" name="Rectangle 102"/>
            <p:cNvSpPr>
              <a:spLocks noChangeArrowheads="1"/>
            </p:cNvSpPr>
            <p:nvPr/>
          </p:nvSpPr>
          <p:spPr bwMode="auto">
            <a:xfrm>
              <a:off x="2975134" y="4215777"/>
              <a:ext cx="411187"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04" name="Rectangle 103"/>
            <p:cNvSpPr>
              <a:spLocks noChangeArrowheads="1"/>
            </p:cNvSpPr>
            <p:nvPr/>
          </p:nvSpPr>
          <p:spPr bwMode="auto">
            <a:xfrm>
              <a:off x="2975134" y="4215777"/>
              <a:ext cx="528972"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Evangeline</a:t>
              </a:r>
              <a:endParaRPr lang="en-US" sz="2400" dirty="0">
                <a:solidFill>
                  <a:prstClr val="white"/>
                </a:solidFill>
                <a:latin typeface="Times New Roman" pitchFamily="18" charset="0"/>
              </a:endParaRPr>
            </a:p>
          </p:txBody>
        </p:sp>
        <p:sp>
          <p:nvSpPr>
            <p:cNvPr id="105" name="Rectangle 104"/>
            <p:cNvSpPr>
              <a:spLocks noChangeArrowheads="1"/>
            </p:cNvSpPr>
            <p:nvPr/>
          </p:nvSpPr>
          <p:spPr bwMode="auto">
            <a:xfrm>
              <a:off x="3897092" y="2220948"/>
              <a:ext cx="301966"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06" name="Rectangle 105"/>
            <p:cNvSpPr>
              <a:spLocks noChangeArrowheads="1"/>
            </p:cNvSpPr>
            <p:nvPr/>
          </p:nvSpPr>
          <p:spPr bwMode="auto">
            <a:xfrm>
              <a:off x="3897092" y="2220949"/>
              <a:ext cx="394899"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Franklin</a:t>
              </a:r>
              <a:endParaRPr lang="en-US" sz="2400" dirty="0">
                <a:solidFill>
                  <a:prstClr val="white"/>
                </a:solidFill>
                <a:latin typeface="Times New Roman" pitchFamily="18" charset="0"/>
              </a:endParaRPr>
            </a:p>
          </p:txBody>
        </p:sp>
        <p:sp>
          <p:nvSpPr>
            <p:cNvPr id="107" name="Rectangle 106"/>
            <p:cNvSpPr>
              <a:spLocks noChangeArrowheads="1"/>
            </p:cNvSpPr>
            <p:nvPr/>
          </p:nvSpPr>
          <p:spPr bwMode="auto">
            <a:xfrm>
              <a:off x="2859487" y="2955363"/>
              <a:ext cx="208806"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08" name="Rectangle 107"/>
            <p:cNvSpPr>
              <a:spLocks noChangeArrowheads="1"/>
            </p:cNvSpPr>
            <p:nvPr/>
          </p:nvSpPr>
          <p:spPr bwMode="auto">
            <a:xfrm>
              <a:off x="2859486" y="2955363"/>
              <a:ext cx="280331"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Grant</a:t>
              </a:r>
              <a:endParaRPr lang="en-US" sz="2400" dirty="0">
                <a:solidFill>
                  <a:prstClr val="white"/>
                </a:solidFill>
                <a:latin typeface="Times New Roman" pitchFamily="18" charset="0"/>
              </a:endParaRPr>
            </a:p>
          </p:txBody>
        </p:sp>
        <p:sp>
          <p:nvSpPr>
            <p:cNvPr id="109" name="Rectangle 108"/>
            <p:cNvSpPr>
              <a:spLocks noChangeArrowheads="1"/>
            </p:cNvSpPr>
            <p:nvPr/>
          </p:nvSpPr>
          <p:spPr bwMode="auto">
            <a:xfrm>
              <a:off x="3819995" y="5281009"/>
              <a:ext cx="208806"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10" name="Rectangle 109"/>
            <p:cNvSpPr>
              <a:spLocks noChangeArrowheads="1"/>
            </p:cNvSpPr>
            <p:nvPr/>
          </p:nvSpPr>
          <p:spPr bwMode="auto">
            <a:xfrm>
              <a:off x="3819995" y="5281008"/>
              <a:ext cx="282767"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Iberia</a:t>
              </a:r>
              <a:endParaRPr lang="en-US" sz="2400" dirty="0">
                <a:solidFill>
                  <a:prstClr val="white"/>
                </a:solidFill>
                <a:latin typeface="Times New Roman" pitchFamily="18" charset="0"/>
              </a:endParaRPr>
            </a:p>
          </p:txBody>
        </p:sp>
        <p:sp>
          <p:nvSpPr>
            <p:cNvPr id="111" name="Rectangle 110"/>
            <p:cNvSpPr>
              <a:spLocks noChangeArrowheads="1"/>
            </p:cNvSpPr>
            <p:nvPr/>
          </p:nvSpPr>
          <p:spPr bwMode="auto">
            <a:xfrm rot="21540000">
              <a:off x="4333676" y="4909832"/>
              <a:ext cx="397338"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Iberville</a:t>
              </a:r>
              <a:endParaRPr lang="en-US" sz="2400" dirty="0">
                <a:solidFill>
                  <a:prstClr val="white"/>
                </a:solidFill>
                <a:latin typeface="Times New Roman" pitchFamily="18" charset="0"/>
              </a:endParaRPr>
            </a:p>
          </p:txBody>
        </p:sp>
        <p:sp>
          <p:nvSpPr>
            <p:cNvPr id="112" name="Rectangle 111"/>
            <p:cNvSpPr>
              <a:spLocks noChangeArrowheads="1"/>
            </p:cNvSpPr>
            <p:nvPr/>
          </p:nvSpPr>
          <p:spPr bwMode="auto">
            <a:xfrm>
              <a:off x="2792027" y="1933137"/>
              <a:ext cx="311603"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13" name="Rectangle 112"/>
            <p:cNvSpPr>
              <a:spLocks noChangeArrowheads="1"/>
            </p:cNvSpPr>
            <p:nvPr/>
          </p:nvSpPr>
          <p:spPr bwMode="auto">
            <a:xfrm>
              <a:off x="2792027" y="1933137"/>
              <a:ext cx="375398"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Jackson</a:t>
              </a:r>
              <a:endParaRPr lang="en-US" sz="2400" dirty="0">
                <a:solidFill>
                  <a:prstClr val="white"/>
                </a:solidFill>
                <a:latin typeface="Times New Roman" pitchFamily="18" charset="0"/>
              </a:endParaRPr>
            </a:p>
          </p:txBody>
        </p:sp>
        <p:sp>
          <p:nvSpPr>
            <p:cNvPr id="114" name="Rectangle 113"/>
            <p:cNvSpPr>
              <a:spLocks noChangeArrowheads="1"/>
            </p:cNvSpPr>
            <p:nvPr/>
          </p:nvSpPr>
          <p:spPr bwMode="auto">
            <a:xfrm rot="3720000">
              <a:off x="5702894" y="5369597"/>
              <a:ext cx="474571" cy="140409"/>
            </a:xfrm>
            <a:prstGeom prst="rect">
              <a:avLst/>
            </a:prstGeom>
            <a:solidFill>
              <a:srgbClr val="F79646">
                <a:lumMod val="60000"/>
                <a:lumOff val="40000"/>
                <a:alpha val="0"/>
              </a:srgbClr>
            </a:solidFill>
            <a:ln>
              <a:noFill/>
            </a:ln>
            <a:extLst/>
          </p:spPr>
          <p:txBody>
            <a:bodyPr wrap="none" lIns="0" tIns="0" rIns="0" bIns="0">
              <a:spAutoFit/>
            </a:bodyPr>
            <a:lstStyle/>
            <a:p>
              <a:pPr>
                <a:defRPr/>
              </a:pPr>
              <a:r>
                <a:rPr lang="en-US" sz="600" b="1" kern="0" dirty="0">
                  <a:solidFill>
                    <a:srgbClr val="000000"/>
                  </a:solidFill>
                  <a:latin typeface="Calibri"/>
                </a:rPr>
                <a:t>Jefferson</a:t>
              </a:r>
              <a:endParaRPr lang="en-US" sz="2400" kern="0" dirty="0">
                <a:solidFill>
                  <a:prstClr val="white"/>
                </a:solidFill>
                <a:latin typeface="Times New Roman" pitchFamily="18" charset="0"/>
              </a:endParaRPr>
            </a:p>
          </p:txBody>
        </p:sp>
        <p:sp>
          <p:nvSpPr>
            <p:cNvPr id="115" name="Rectangle 114"/>
            <p:cNvSpPr>
              <a:spLocks noChangeArrowheads="1"/>
            </p:cNvSpPr>
            <p:nvPr/>
          </p:nvSpPr>
          <p:spPr bwMode="auto">
            <a:xfrm>
              <a:off x="2486849" y="4778167"/>
              <a:ext cx="353364" cy="195182"/>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16" name="Rectangle 115"/>
            <p:cNvSpPr>
              <a:spLocks noChangeArrowheads="1"/>
            </p:cNvSpPr>
            <p:nvPr/>
          </p:nvSpPr>
          <p:spPr bwMode="auto">
            <a:xfrm>
              <a:off x="2470787" y="4758317"/>
              <a:ext cx="443654" cy="30038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Jefferson</a:t>
              </a:r>
            </a:p>
            <a:p>
              <a:pPr>
                <a:defRPr/>
              </a:pPr>
              <a:r>
                <a:rPr lang="en-US" sz="600" b="1" dirty="0">
                  <a:solidFill>
                    <a:srgbClr val="000000"/>
                  </a:solidFill>
                  <a:latin typeface="Calibri"/>
                </a:rPr>
                <a:t>Davis</a:t>
              </a:r>
              <a:endParaRPr lang="en-US" sz="2400" dirty="0">
                <a:solidFill>
                  <a:prstClr val="white"/>
                </a:solidFill>
                <a:latin typeface="Times New Roman" pitchFamily="18" charset="0"/>
              </a:endParaRPr>
            </a:p>
          </p:txBody>
        </p:sp>
        <p:sp>
          <p:nvSpPr>
            <p:cNvPr id="117" name="Rectangle 116"/>
            <p:cNvSpPr>
              <a:spLocks noChangeArrowheads="1"/>
            </p:cNvSpPr>
            <p:nvPr/>
          </p:nvSpPr>
          <p:spPr bwMode="auto">
            <a:xfrm rot="19380000">
              <a:off x="3316195" y="4853592"/>
              <a:ext cx="458280" cy="150194"/>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Lafayette</a:t>
              </a:r>
              <a:endParaRPr lang="en-US" sz="2400" dirty="0">
                <a:solidFill>
                  <a:prstClr val="white"/>
                </a:solidFill>
                <a:latin typeface="Times New Roman" pitchFamily="18" charset="0"/>
              </a:endParaRPr>
            </a:p>
          </p:txBody>
        </p:sp>
        <p:sp>
          <p:nvSpPr>
            <p:cNvPr id="118" name="Rectangle 117"/>
            <p:cNvSpPr>
              <a:spLocks noChangeArrowheads="1"/>
            </p:cNvSpPr>
            <p:nvPr/>
          </p:nvSpPr>
          <p:spPr bwMode="auto">
            <a:xfrm rot="21540000">
              <a:off x="5208958" y="5606202"/>
              <a:ext cx="482656" cy="150194"/>
            </a:xfrm>
            <a:prstGeom prst="rect">
              <a:avLst/>
            </a:prstGeom>
            <a:solidFill>
              <a:srgbClr val="F79646">
                <a:lumMod val="60000"/>
                <a:lumOff val="40000"/>
              </a:srgbClr>
            </a:solidFill>
            <a:ln>
              <a:noFill/>
            </a:ln>
            <a:extLst/>
          </p:spPr>
          <p:txBody>
            <a:bodyPr wrap="none" lIns="0" tIns="0" rIns="0" bIns="0">
              <a:spAutoFit/>
            </a:bodyPr>
            <a:lstStyle/>
            <a:p>
              <a:pPr>
                <a:defRPr/>
              </a:pPr>
              <a:r>
                <a:rPr lang="en-US" sz="600" b="1" kern="0" dirty="0">
                  <a:solidFill>
                    <a:srgbClr val="000000"/>
                  </a:solidFill>
                  <a:latin typeface="Calibri"/>
                </a:rPr>
                <a:t>Lafourche</a:t>
              </a:r>
              <a:endParaRPr lang="en-US" sz="2400" kern="0" dirty="0">
                <a:solidFill>
                  <a:prstClr val="white"/>
                </a:solidFill>
                <a:latin typeface="Times New Roman" pitchFamily="18" charset="0"/>
              </a:endParaRPr>
            </a:p>
          </p:txBody>
        </p:sp>
        <p:sp>
          <p:nvSpPr>
            <p:cNvPr id="119" name="Rectangle 118"/>
            <p:cNvSpPr>
              <a:spLocks noChangeArrowheads="1"/>
            </p:cNvSpPr>
            <p:nvPr/>
          </p:nvSpPr>
          <p:spPr bwMode="auto">
            <a:xfrm>
              <a:off x="3289949" y="2750256"/>
              <a:ext cx="295541"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20" name="Rectangle 119"/>
            <p:cNvSpPr>
              <a:spLocks noChangeArrowheads="1"/>
            </p:cNvSpPr>
            <p:nvPr/>
          </p:nvSpPr>
          <p:spPr bwMode="auto">
            <a:xfrm>
              <a:off x="3289948" y="2750257"/>
              <a:ext cx="365648"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La Salle</a:t>
              </a:r>
              <a:endParaRPr lang="en-US" sz="2400" dirty="0">
                <a:solidFill>
                  <a:prstClr val="white"/>
                </a:solidFill>
                <a:latin typeface="Times New Roman" pitchFamily="18" charset="0"/>
              </a:endParaRPr>
            </a:p>
          </p:txBody>
        </p:sp>
        <p:sp>
          <p:nvSpPr>
            <p:cNvPr id="121" name="Rectangle 120"/>
            <p:cNvSpPr>
              <a:spLocks noChangeArrowheads="1"/>
            </p:cNvSpPr>
            <p:nvPr/>
          </p:nvSpPr>
          <p:spPr bwMode="auto">
            <a:xfrm>
              <a:off x="2669956" y="1526232"/>
              <a:ext cx="273054"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22" name="Rectangle 121"/>
            <p:cNvSpPr>
              <a:spLocks noChangeArrowheads="1"/>
            </p:cNvSpPr>
            <p:nvPr/>
          </p:nvSpPr>
          <p:spPr bwMode="auto">
            <a:xfrm>
              <a:off x="2669956" y="1526233"/>
              <a:ext cx="346146"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Lincoln</a:t>
              </a:r>
              <a:endParaRPr lang="en-US" sz="2400" dirty="0">
                <a:solidFill>
                  <a:prstClr val="white"/>
                </a:solidFill>
                <a:latin typeface="Times New Roman" pitchFamily="18" charset="0"/>
              </a:endParaRPr>
            </a:p>
          </p:txBody>
        </p:sp>
        <p:sp>
          <p:nvSpPr>
            <p:cNvPr id="123" name="Rectangle 122"/>
            <p:cNvSpPr>
              <a:spLocks noChangeArrowheads="1"/>
            </p:cNvSpPr>
            <p:nvPr/>
          </p:nvSpPr>
          <p:spPr bwMode="auto">
            <a:xfrm>
              <a:off x="4986095" y="4549903"/>
              <a:ext cx="391913"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24" name="Rectangle 123"/>
            <p:cNvSpPr>
              <a:spLocks noChangeArrowheads="1"/>
            </p:cNvSpPr>
            <p:nvPr/>
          </p:nvSpPr>
          <p:spPr bwMode="auto">
            <a:xfrm>
              <a:off x="4986095" y="4549903"/>
              <a:ext cx="497282"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Livingston</a:t>
              </a:r>
              <a:endParaRPr lang="en-US" sz="2400" dirty="0">
                <a:solidFill>
                  <a:prstClr val="white"/>
                </a:solidFill>
                <a:latin typeface="Times New Roman" pitchFamily="18" charset="0"/>
              </a:endParaRPr>
            </a:p>
          </p:txBody>
        </p:sp>
        <p:sp>
          <p:nvSpPr>
            <p:cNvPr id="125" name="Rectangle 124"/>
            <p:cNvSpPr>
              <a:spLocks noChangeArrowheads="1"/>
            </p:cNvSpPr>
            <p:nvPr/>
          </p:nvSpPr>
          <p:spPr bwMode="auto">
            <a:xfrm>
              <a:off x="4430350" y="1870282"/>
              <a:ext cx="314815"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26" name="Rectangle 125"/>
            <p:cNvSpPr>
              <a:spLocks noChangeArrowheads="1"/>
            </p:cNvSpPr>
            <p:nvPr/>
          </p:nvSpPr>
          <p:spPr bwMode="auto">
            <a:xfrm>
              <a:off x="4430350" y="1870281"/>
              <a:ext cx="426590"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Madison</a:t>
              </a:r>
              <a:endParaRPr lang="en-US" sz="2400" dirty="0">
                <a:solidFill>
                  <a:prstClr val="white"/>
                </a:solidFill>
                <a:latin typeface="Times New Roman" pitchFamily="18" charset="0"/>
              </a:endParaRPr>
            </a:p>
          </p:txBody>
        </p:sp>
        <p:sp>
          <p:nvSpPr>
            <p:cNvPr id="127" name="Rectangle 126"/>
            <p:cNvSpPr>
              <a:spLocks noChangeArrowheads="1"/>
            </p:cNvSpPr>
            <p:nvPr/>
          </p:nvSpPr>
          <p:spPr bwMode="auto">
            <a:xfrm>
              <a:off x="3685074" y="1228496"/>
              <a:ext cx="414399"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28" name="Rectangle 127"/>
            <p:cNvSpPr>
              <a:spLocks noChangeArrowheads="1"/>
            </p:cNvSpPr>
            <p:nvPr/>
          </p:nvSpPr>
          <p:spPr bwMode="auto">
            <a:xfrm>
              <a:off x="3685074" y="1228497"/>
              <a:ext cx="560661"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Morehouse</a:t>
              </a:r>
              <a:endParaRPr lang="en-US" sz="2400" dirty="0">
                <a:solidFill>
                  <a:prstClr val="white"/>
                </a:solidFill>
                <a:latin typeface="Times New Roman" pitchFamily="18" charset="0"/>
              </a:endParaRPr>
            </a:p>
          </p:txBody>
        </p:sp>
        <p:sp>
          <p:nvSpPr>
            <p:cNvPr id="129" name="Rectangle 128"/>
            <p:cNvSpPr>
              <a:spLocks noChangeArrowheads="1"/>
            </p:cNvSpPr>
            <p:nvPr/>
          </p:nvSpPr>
          <p:spPr bwMode="auto">
            <a:xfrm rot="19560000">
              <a:off x="1909306" y="2594109"/>
              <a:ext cx="641104"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Natchitoches</a:t>
              </a:r>
              <a:endParaRPr lang="en-US" sz="2400" dirty="0">
                <a:solidFill>
                  <a:prstClr val="white"/>
                </a:solidFill>
                <a:latin typeface="Times New Roman" pitchFamily="18" charset="0"/>
              </a:endParaRPr>
            </a:p>
          </p:txBody>
        </p:sp>
        <p:sp>
          <p:nvSpPr>
            <p:cNvPr id="130" name="Rectangle 129"/>
            <p:cNvSpPr>
              <a:spLocks noChangeArrowheads="1"/>
            </p:cNvSpPr>
            <p:nvPr/>
          </p:nvSpPr>
          <p:spPr bwMode="auto">
            <a:xfrm rot="19920000">
              <a:off x="6005457" y="5153440"/>
              <a:ext cx="375398" cy="150194"/>
            </a:xfrm>
            <a:prstGeom prst="rect">
              <a:avLst/>
            </a:prstGeom>
            <a:solidFill>
              <a:srgbClr val="F79646">
                <a:lumMod val="60000"/>
                <a:lumOff val="40000"/>
                <a:alpha val="0"/>
              </a:srgbClr>
            </a:solidFill>
            <a:ln>
              <a:noFill/>
            </a:ln>
            <a:extLst/>
          </p:spPr>
          <p:txBody>
            <a:bodyPr wrap="none" lIns="0" tIns="0" rIns="0" bIns="0">
              <a:spAutoFit/>
            </a:bodyPr>
            <a:lstStyle/>
            <a:p>
              <a:pPr>
                <a:defRPr/>
              </a:pPr>
              <a:r>
                <a:rPr lang="en-US" sz="600" b="1" kern="0" dirty="0">
                  <a:solidFill>
                    <a:srgbClr val="000000"/>
                  </a:solidFill>
                  <a:latin typeface="Calibri"/>
                </a:rPr>
                <a:t>Orleans</a:t>
              </a:r>
              <a:endParaRPr lang="en-US" sz="2400" kern="0" dirty="0">
                <a:solidFill>
                  <a:prstClr val="white"/>
                </a:solidFill>
                <a:latin typeface="Times New Roman" pitchFamily="18" charset="0"/>
              </a:endParaRPr>
            </a:p>
          </p:txBody>
        </p:sp>
        <p:sp>
          <p:nvSpPr>
            <p:cNvPr id="131" name="Rectangle 130"/>
            <p:cNvSpPr>
              <a:spLocks noChangeArrowheads="1"/>
            </p:cNvSpPr>
            <p:nvPr/>
          </p:nvSpPr>
          <p:spPr bwMode="auto">
            <a:xfrm>
              <a:off x="3267462" y="1718106"/>
              <a:ext cx="330877"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32" name="Rectangle 131"/>
            <p:cNvSpPr>
              <a:spLocks noChangeArrowheads="1"/>
            </p:cNvSpPr>
            <p:nvPr/>
          </p:nvSpPr>
          <p:spPr bwMode="auto">
            <a:xfrm>
              <a:off x="3267462" y="1718106"/>
              <a:ext cx="441216"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Ouachita</a:t>
              </a:r>
              <a:endParaRPr lang="en-US" sz="2400" dirty="0">
                <a:solidFill>
                  <a:prstClr val="white"/>
                </a:solidFill>
                <a:latin typeface="Times New Roman" pitchFamily="18" charset="0"/>
              </a:endParaRPr>
            </a:p>
          </p:txBody>
        </p:sp>
        <p:sp>
          <p:nvSpPr>
            <p:cNvPr id="133" name="Rectangle 132"/>
            <p:cNvSpPr>
              <a:spLocks noChangeArrowheads="1"/>
            </p:cNvSpPr>
            <p:nvPr/>
          </p:nvSpPr>
          <p:spPr bwMode="auto">
            <a:xfrm rot="2640000">
              <a:off x="6197528" y="5976718"/>
              <a:ext cx="628915" cy="150194"/>
            </a:xfrm>
            <a:prstGeom prst="rect">
              <a:avLst/>
            </a:prstGeom>
            <a:solidFill>
              <a:srgbClr val="F79646">
                <a:lumMod val="60000"/>
                <a:lumOff val="40000"/>
              </a:srgbClr>
            </a:solidFill>
            <a:ln>
              <a:noFill/>
            </a:ln>
            <a:extLst/>
          </p:spPr>
          <p:txBody>
            <a:bodyPr wrap="none" lIns="0" tIns="0" rIns="0" bIns="0">
              <a:spAutoFit/>
            </a:bodyPr>
            <a:lstStyle/>
            <a:p>
              <a:pPr>
                <a:defRPr/>
              </a:pPr>
              <a:r>
                <a:rPr lang="en-US" sz="600" b="1" kern="0" dirty="0">
                  <a:solidFill>
                    <a:srgbClr val="000000"/>
                  </a:solidFill>
                  <a:latin typeface="Calibri"/>
                </a:rPr>
                <a:t>Plaquemines</a:t>
              </a:r>
              <a:endParaRPr lang="en-US" sz="2400" kern="0" dirty="0">
                <a:solidFill>
                  <a:prstClr val="white"/>
                </a:solidFill>
                <a:latin typeface="Times New Roman" pitchFamily="18" charset="0"/>
              </a:endParaRPr>
            </a:p>
          </p:txBody>
        </p:sp>
        <p:sp>
          <p:nvSpPr>
            <p:cNvPr id="134" name="Rectangle 133"/>
            <p:cNvSpPr>
              <a:spLocks noChangeArrowheads="1"/>
            </p:cNvSpPr>
            <p:nvPr/>
          </p:nvSpPr>
          <p:spPr bwMode="auto">
            <a:xfrm>
              <a:off x="4012739" y="4248859"/>
              <a:ext cx="285904" cy="195182"/>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35" name="Rectangle 134"/>
            <p:cNvSpPr>
              <a:spLocks noChangeArrowheads="1"/>
            </p:cNvSpPr>
            <p:nvPr/>
          </p:nvSpPr>
          <p:spPr bwMode="auto">
            <a:xfrm>
              <a:off x="2843425" y="3501211"/>
              <a:ext cx="301966"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36" name="Rectangle 135"/>
            <p:cNvSpPr>
              <a:spLocks noChangeArrowheads="1"/>
            </p:cNvSpPr>
            <p:nvPr/>
          </p:nvSpPr>
          <p:spPr bwMode="auto">
            <a:xfrm>
              <a:off x="2843425" y="3501211"/>
              <a:ext cx="385149"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Rapides</a:t>
              </a:r>
              <a:endParaRPr lang="en-US" sz="2400" dirty="0">
                <a:solidFill>
                  <a:prstClr val="white"/>
                </a:solidFill>
                <a:latin typeface="Times New Roman" pitchFamily="18" charset="0"/>
              </a:endParaRPr>
            </a:p>
          </p:txBody>
        </p:sp>
        <p:sp>
          <p:nvSpPr>
            <p:cNvPr id="137" name="Rectangle 136"/>
            <p:cNvSpPr>
              <a:spLocks noChangeArrowheads="1"/>
            </p:cNvSpPr>
            <p:nvPr/>
          </p:nvSpPr>
          <p:spPr bwMode="auto">
            <a:xfrm>
              <a:off x="1879706" y="2184558"/>
              <a:ext cx="199169" cy="195182"/>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38" name="Rectangle 137"/>
            <p:cNvSpPr>
              <a:spLocks noChangeArrowheads="1"/>
            </p:cNvSpPr>
            <p:nvPr/>
          </p:nvSpPr>
          <p:spPr bwMode="auto">
            <a:xfrm>
              <a:off x="1879706" y="2201099"/>
              <a:ext cx="251079" cy="30038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Red</a:t>
              </a:r>
            </a:p>
            <a:p>
              <a:pPr>
                <a:defRPr/>
              </a:pPr>
              <a:r>
                <a:rPr lang="en-US" sz="600" b="1" dirty="0">
                  <a:solidFill>
                    <a:srgbClr val="000000"/>
                  </a:solidFill>
                  <a:latin typeface="Calibri"/>
                </a:rPr>
                <a:t>River</a:t>
              </a:r>
              <a:endParaRPr lang="en-US" sz="2400" dirty="0">
                <a:solidFill>
                  <a:prstClr val="white"/>
                </a:solidFill>
                <a:latin typeface="Times New Roman" pitchFamily="18" charset="0"/>
              </a:endParaRPr>
            </a:p>
          </p:txBody>
        </p:sp>
        <p:sp>
          <p:nvSpPr>
            <p:cNvPr id="139" name="Rectangle 138"/>
            <p:cNvSpPr>
              <a:spLocks noChangeArrowheads="1"/>
            </p:cNvSpPr>
            <p:nvPr/>
          </p:nvSpPr>
          <p:spPr bwMode="auto">
            <a:xfrm>
              <a:off x="3739685" y="1784269"/>
              <a:ext cx="327665"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40" name="Rectangle 139"/>
            <p:cNvSpPr>
              <a:spLocks noChangeArrowheads="1"/>
            </p:cNvSpPr>
            <p:nvPr/>
          </p:nvSpPr>
          <p:spPr bwMode="auto">
            <a:xfrm>
              <a:off x="3739685" y="1784269"/>
              <a:ext cx="421715" cy="150194"/>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Richland</a:t>
              </a:r>
              <a:endParaRPr lang="en-US" sz="2400" dirty="0">
                <a:solidFill>
                  <a:prstClr val="white"/>
                </a:solidFill>
                <a:latin typeface="Times New Roman" pitchFamily="18" charset="0"/>
              </a:endParaRPr>
            </a:p>
          </p:txBody>
        </p:sp>
        <p:sp>
          <p:nvSpPr>
            <p:cNvPr id="141" name="Rectangle 140"/>
            <p:cNvSpPr>
              <a:spLocks noChangeArrowheads="1"/>
            </p:cNvSpPr>
            <p:nvPr/>
          </p:nvSpPr>
          <p:spPr bwMode="auto">
            <a:xfrm>
              <a:off x="1584165" y="2912357"/>
              <a:ext cx="253780"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42" name="Rectangle 141"/>
            <p:cNvSpPr>
              <a:spLocks noChangeArrowheads="1"/>
            </p:cNvSpPr>
            <p:nvPr/>
          </p:nvSpPr>
          <p:spPr bwMode="auto">
            <a:xfrm>
              <a:off x="1584165" y="2912357"/>
              <a:ext cx="329084"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Sabine</a:t>
              </a:r>
              <a:endParaRPr lang="en-US" sz="2400" dirty="0">
                <a:solidFill>
                  <a:prstClr val="white"/>
                </a:solidFill>
                <a:latin typeface="Times New Roman" pitchFamily="18" charset="0"/>
              </a:endParaRPr>
            </a:p>
          </p:txBody>
        </p:sp>
        <p:sp>
          <p:nvSpPr>
            <p:cNvPr id="143" name="Rectangle 142"/>
            <p:cNvSpPr>
              <a:spLocks noChangeArrowheads="1"/>
            </p:cNvSpPr>
            <p:nvPr/>
          </p:nvSpPr>
          <p:spPr bwMode="auto">
            <a:xfrm>
              <a:off x="6454162" y="5499349"/>
              <a:ext cx="417612"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44" name="Rectangle 143"/>
            <p:cNvSpPr>
              <a:spLocks noChangeArrowheads="1"/>
            </p:cNvSpPr>
            <p:nvPr/>
          </p:nvSpPr>
          <p:spPr bwMode="auto">
            <a:xfrm>
              <a:off x="6454163" y="5499349"/>
              <a:ext cx="548473" cy="150194"/>
            </a:xfrm>
            <a:prstGeom prst="rect">
              <a:avLst/>
            </a:prstGeom>
            <a:solidFill>
              <a:srgbClr val="F79646">
                <a:lumMod val="60000"/>
                <a:lumOff val="40000"/>
              </a:srgbClr>
            </a:solidFill>
            <a:ln>
              <a:noFill/>
            </a:ln>
            <a:extLst/>
          </p:spPr>
          <p:txBody>
            <a:bodyPr wrap="none" lIns="0" tIns="0" rIns="0" bIns="0">
              <a:spAutoFit/>
            </a:bodyPr>
            <a:lstStyle/>
            <a:p>
              <a:pPr>
                <a:defRPr/>
              </a:pPr>
              <a:r>
                <a:rPr lang="en-US" sz="600" b="1" kern="0" dirty="0">
                  <a:solidFill>
                    <a:srgbClr val="000000"/>
                  </a:solidFill>
                  <a:latin typeface="Calibri"/>
                </a:rPr>
                <a:t>St. Bernard</a:t>
              </a:r>
              <a:endParaRPr lang="en-US" sz="2400" kern="0" dirty="0">
                <a:solidFill>
                  <a:prstClr val="white"/>
                </a:solidFill>
                <a:latin typeface="Times New Roman" pitchFamily="18" charset="0"/>
              </a:endParaRPr>
            </a:p>
          </p:txBody>
        </p:sp>
        <p:sp>
          <p:nvSpPr>
            <p:cNvPr id="145" name="Rectangle 144"/>
            <p:cNvSpPr>
              <a:spLocks noChangeArrowheads="1"/>
            </p:cNvSpPr>
            <p:nvPr/>
          </p:nvSpPr>
          <p:spPr bwMode="auto">
            <a:xfrm rot="21540000">
              <a:off x="5528914" y="5312765"/>
              <a:ext cx="358336" cy="300388"/>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St.</a:t>
              </a:r>
            </a:p>
            <a:p>
              <a:pPr>
                <a:defRPr/>
              </a:pPr>
              <a:r>
                <a:rPr lang="en-US" sz="600" b="1" dirty="0">
                  <a:solidFill>
                    <a:srgbClr val="000000"/>
                  </a:solidFill>
                  <a:latin typeface="Calibri"/>
                </a:rPr>
                <a:t>Charles</a:t>
              </a:r>
              <a:endParaRPr lang="en-US" sz="2400" dirty="0">
                <a:solidFill>
                  <a:prstClr val="white"/>
                </a:solidFill>
                <a:latin typeface="Times New Roman" pitchFamily="18" charset="0"/>
              </a:endParaRPr>
            </a:p>
          </p:txBody>
        </p:sp>
        <p:sp>
          <p:nvSpPr>
            <p:cNvPr id="146" name="Rectangle 145"/>
            <p:cNvSpPr>
              <a:spLocks noChangeArrowheads="1"/>
            </p:cNvSpPr>
            <p:nvPr/>
          </p:nvSpPr>
          <p:spPr bwMode="auto">
            <a:xfrm>
              <a:off x="5117804" y="3987513"/>
              <a:ext cx="256992" cy="195182"/>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47" name="Rectangle 146"/>
            <p:cNvSpPr>
              <a:spLocks noChangeArrowheads="1"/>
            </p:cNvSpPr>
            <p:nvPr/>
          </p:nvSpPr>
          <p:spPr bwMode="auto">
            <a:xfrm>
              <a:off x="5117804" y="3984205"/>
              <a:ext cx="341271" cy="30038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St.</a:t>
              </a:r>
            </a:p>
            <a:p>
              <a:pPr>
                <a:defRPr/>
              </a:pPr>
              <a:r>
                <a:rPr lang="en-US" sz="600" b="1" dirty="0">
                  <a:solidFill>
                    <a:srgbClr val="000000"/>
                  </a:solidFill>
                  <a:latin typeface="Calibri"/>
                </a:rPr>
                <a:t>Helena</a:t>
              </a:r>
              <a:endParaRPr lang="en-US" sz="2400" dirty="0">
                <a:solidFill>
                  <a:prstClr val="white"/>
                </a:solidFill>
                <a:latin typeface="Times New Roman" pitchFamily="18" charset="0"/>
              </a:endParaRPr>
            </a:p>
          </p:txBody>
        </p:sp>
        <p:sp>
          <p:nvSpPr>
            <p:cNvPr id="148" name="Rectangle 147"/>
            <p:cNvSpPr>
              <a:spLocks noChangeArrowheads="1"/>
            </p:cNvSpPr>
            <p:nvPr/>
          </p:nvSpPr>
          <p:spPr bwMode="auto">
            <a:xfrm>
              <a:off x="5018219" y="5118909"/>
              <a:ext cx="244142" cy="195182"/>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49" name="Rectangle 148"/>
            <p:cNvSpPr>
              <a:spLocks noChangeArrowheads="1"/>
            </p:cNvSpPr>
            <p:nvPr/>
          </p:nvSpPr>
          <p:spPr bwMode="auto">
            <a:xfrm>
              <a:off x="5018219" y="5130488"/>
              <a:ext cx="297393" cy="30038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St.</a:t>
              </a:r>
            </a:p>
            <a:p>
              <a:pPr>
                <a:defRPr/>
              </a:pPr>
              <a:r>
                <a:rPr lang="en-US" sz="600" b="1" dirty="0">
                  <a:solidFill>
                    <a:srgbClr val="000000"/>
                  </a:solidFill>
                  <a:latin typeface="Calibri"/>
                </a:rPr>
                <a:t>James</a:t>
              </a:r>
              <a:endParaRPr lang="en-US" sz="2400" dirty="0">
                <a:solidFill>
                  <a:prstClr val="white"/>
                </a:solidFill>
                <a:latin typeface="Times New Roman" pitchFamily="18" charset="0"/>
              </a:endParaRPr>
            </a:p>
          </p:txBody>
        </p:sp>
        <p:sp>
          <p:nvSpPr>
            <p:cNvPr id="150" name="Rectangle 149"/>
            <p:cNvSpPr>
              <a:spLocks noChangeArrowheads="1"/>
            </p:cNvSpPr>
            <p:nvPr/>
          </p:nvSpPr>
          <p:spPr bwMode="auto">
            <a:xfrm rot="60000">
              <a:off x="5345356" y="4972022"/>
              <a:ext cx="229139" cy="30038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St.</a:t>
              </a:r>
            </a:p>
            <a:p>
              <a:pPr>
                <a:defRPr/>
              </a:pPr>
              <a:r>
                <a:rPr lang="en-US" sz="600" b="1" dirty="0">
                  <a:solidFill>
                    <a:srgbClr val="000000"/>
                  </a:solidFill>
                  <a:latin typeface="Calibri"/>
                </a:rPr>
                <a:t>John</a:t>
              </a:r>
              <a:endParaRPr lang="en-US" sz="2400" dirty="0">
                <a:solidFill>
                  <a:prstClr val="white"/>
                </a:solidFill>
                <a:latin typeface="Times New Roman" pitchFamily="18" charset="0"/>
              </a:endParaRPr>
            </a:p>
          </p:txBody>
        </p:sp>
        <p:sp>
          <p:nvSpPr>
            <p:cNvPr id="151" name="Rectangle 150"/>
            <p:cNvSpPr>
              <a:spLocks noChangeArrowheads="1"/>
            </p:cNvSpPr>
            <p:nvPr/>
          </p:nvSpPr>
          <p:spPr bwMode="auto">
            <a:xfrm>
              <a:off x="3495542" y="4334871"/>
              <a:ext cx="379063"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52" name="Rectangle 151"/>
            <p:cNvSpPr>
              <a:spLocks noChangeArrowheads="1"/>
            </p:cNvSpPr>
            <p:nvPr/>
          </p:nvSpPr>
          <p:spPr bwMode="auto">
            <a:xfrm>
              <a:off x="3495543" y="4334870"/>
              <a:ext cx="487532"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St. Landry</a:t>
              </a:r>
              <a:endParaRPr lang="en-US" sz="2400" dirty="0">
                <a:solidFill>
                  <a:prstClr val="white"/>
                </a:solidFill>
                <a:latin typeface="Times New Roman" pitchFamily="18" charset="0"/>
              </a:endParaRPr>
            </a:p>
          </p:txBody>
        </p:sp>
        <p:sp>
          <p:nvSpPr>
            <p:cNvPr id="153" name="Rectangle 152"/>
            <p:cNvSpPr>
              <a:spLocks noChangeArrowheads="1"/>
            </p:cNvSpPr>
            <p:nvPr/>
          </p:nvSpPr>
          <p:spPr bwMode="auto">
            <a:xfrm>
              <a:off x="3771809" y="4913802"/>
              <a:ext cx="353364"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54" name="Rectangle 153"/>
            <p:cNvSpPr>
              <a:spLocks noChangeArrowheads="1"/>
            </p:cNvSpPr>
            <p:nvPr/>
          </p:nvSpPr>
          <p:spPr bwMode="auto">
            <a:xfrm>
              <a:off x="3771809" y="4913803"/>
              <a:ext cx="492407"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St. Martin</a:t>
              </a:r>
              <a:endParaRPr lang="en-US" sz="2400" dirty="0">
                <a:solidFill>
                  <a:prstClr val="white"/>
                </a:solidFill>
                <a:latin typeface="Times New Roman" pitchFamily="18" charset="0"/>
              </a:endParaRPr>
            </a:p>
          </p:txBody>
        </p:sp>
        <p:sp>
          <p:nvSpPr>
            <p:cNvPr id="155" name="Rectangle 152"/>
            <p:cNvSpPr>
              <a:spLocks noChangeArrowheads="1"/>
            </p:cNvSpPr>
            <p:nvPr/>
          </p:nvSpPr>
          <p:spPr bwMode="auto">
            <a:xfrm rot="1823347">
              <a:off x="4331115" y="5422799"/>
              <a:ext cx="492407" cy="150194"/>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St. Martin</a:t>
              </a:r>
              <a:endParaRPr lang="en-US" sz="2400" dirty="0">
                <a:solidFill>
                  <a:prstClr val="white"/>
                </a:solidFill>
                <a:latin typeface="Times New Roman" pitchFamily="18" charset="0"/>
              </a:endParaRPr>
            </a:p>
          </p:txBody>
        </p:sp>
        <p:sp>
          <p:nvSpPr>
            <p:cNvPr id="156" name="Rectangle 153"/>
            <p:cNvSpPr>
              <a:spLocks noChangeArrowheads="1"/>
            </p:cNvSpPr>
            <p:nvPr/>
          </p:nvSpPr>
          <p:spPr bwMode="auto">
            <a:xfrm>
              <a:off x="4263306" y="5671374"/>
              <a:ext cx="305178"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57" name="Rectangle 154"/>
            <p:cNvSpPr>
              <a:spLocks noChangeArrowheads="1"/>
            </p:cNvSpPr>
            <p:nvPr/>
          </p:nvSpPr>
          <p:spPr bwMode="auto">
            <a:xfrm>
              <a:off x="4263307" y="5671374"/>
              <a:ext cx="414401" cy="150194"/>
            </a:xfrm>
            <a:prstGeom prst="rect">
              <a:avLst/>
            </a:prstGeom>
            <a:solidFill>
              <a:srgbClr val="F79646">
                <a:lumMod val="60000"/>
                <a:lumOff val="40000"/>
              </a:srgbClr>
            </a:solidFill>
            <a:ln>
              <a:noFill/>
            </a:ln>
            <a:extLst/>
          </p:spPr>
          <p:txBody>
            <a:bodyPr wrap="none" lIns="0" tIns="0" rIns="0" bIns="0">
              <a:spAutoFit/>
            </a:bodyPr>
            <a:lstStyle/>
            <a:p>
              <a:pPr>
                <a:defRPr/>
              </a:pPr>
              <a:r>
                <a:rPr lang="en-US" sz="600" b="1" kern="0" dirty="0">
                  <a:solidFill>
                    <a:srgbClr val="000000"/>
                  </a:solidFill>
                  <a:latin typeface="Calibri"/>
                </a:rPr>
                <a:t>St. Mary</a:t>
              </a:r>
              <a:endParaRPr lang="en-US" sz="2400" kern="0" dirty="0">
                <a:solidFill>
                  <a:prstClr val="white"/>
                </a:solidFill>
                <a:latin typeface="Times New Roman" pitchFamily="18" charset="0"/>
              </a:endParaRPr>
            </a:p>
          </p:txBody>
        </p:sp>
        <p:sp>
          <p:nvSpPr>
            <p:cNvPr id="158" name="Rectangle 155"/>
            <p:cNvSpPr>
              <a:spLocks noChangeArrowheads="1"/>
            </p:cNvSpPr>
            <p:nvPr/>
          </p:nvSpPr>
          <p:spPr bwMode="auto">
            <a:xfrm rot="60000">
              <a:off x="5825220" y="4522775"/>
              <a:ext cx="641104"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St. Tammany</a:t>
              </a:r>
              <a:endParaRPr lang="en-US" sz="2400" dirty="0">
                <a:solidFill>
                  <a:prstClr val="white"/>
                </a:solidFill>
                <a:latin typeface="Times New Roman" pitchFamily="18" charset="0"/>
              </a:endParaRPr>
            </a:p>
          </p:txBody>
        </p:sp>
        <p:sp>
          <p:nvSpPr>
            <p:cNvPr id="159" name="Rectangle 156"/>
            <p:cNvSpPr>
              <a:spLocks noChangeArrowheads="1"/>
            </p:cNvSpPr>
            <p:nvPr/>
          </p:nvSpPr>
          <p:spPr bwMode="auto">
            <a:xfrm rot="18840000">
              <a:off x="5302917" y="4314291"/>
              <a:ext cx="612770" cy="140409"/>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Tangipahoa</a:t>
              </a:r>
              <a:endParaRPr lang="en-US" sz="2400" dirty="0">
                <a:solidFill>
                  <a:prstClr val="white"/>
                </a:solidFill>
                <a:latin typeface="Times New Roman" pitchFamily="18" charset="0"/>
              </a:endParaRPr>
            </a:p>
          </p:txBody>
        </p:sp>
        <p:sp>
          <p:nvSpPr>
            <p:cNvPr id="160" name="Rectangle 157"/>
            <p:cNvSpPr>
              <a:spLocks noChangeArrowheads="1"/>
            </p:cNvSpPr>
            <p:nvPr/>
          </p:nvSpPr>
          <p:spPr bwMode="auto">
            <a:xfrm>
              <a:off x="4362890" y="2373124"/>
              <a:ext cx="269842"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61" name="Rectangle 158"/>
            <p:cNvSpPr>
              <a:spLocks noChangeArrowheads="1"/>
            </p:cNvSpPr>
            <p:nvPr/>
          </p:nvSpPr>
          <p:spPr bwMode="auto">
            <a:xfrm>
              <a:off x="4362890" y="2373124"/>
              <a:ext cx="331520"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Tensas</a:t>
              </a:r>
              <a:endParaRPr lang="en-US" sz="2400" dirty="0">
                <a:solidFill>
                  <a:prstClr val="white"/>
                </a:solidFill>
                <a:latin typeface="Times New Roman" pitchFamily="18" charset="0"/>
              </a:endParaRPr>
            </a:p>
          </p:txBody>
        </p:sp>
        <p:sp>
          <p:nvSpPr>
            <p:cNvPr id="162" name="Rectangle 159"/>
            <p:cNvSpPr>
              <a:spLocks noChangeArrowheads="1"/>
            </p:cNvSpPr>
            <p:nvPr/>
          </p:nvSpPr>
          <p:spPr bwMode="auto">
            <a:xfrm>
              <a:off x="4873661" y="5998883"/>
              <a:ext cx="427249"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63" name="Rectangle 160"/>
            <p:cNvSpPr>
              <a:spLocks noChangeArrowheads="1"/>
            </p:cNvSpPr>
            <p:nvPr/>
          </p:nvSpPr>
          <p:spPr bwMode="auto">
            <a:xfrm>
              <a:off x="4873661" y="5970008"/>
              <a:ext cx="465798" cy="600775"/>
            </a:xfrm>
            <a:prstGeom prst="rect">
              <a:avLst/>
            </a:prstGeom>
            <a:solidFill>
              <a:srgbClr val="F79646">
                <a:lumMod val="60000"/>
                <a:lumOff val="40000"/>
              </a:srgbClr>
            </a:solidFill>
            <a:ln>
              <a:noFill/>
            </a:ln>
            <a:extLst/>
          </p:spPr>
          <p:txBody>
            <a:bodyPr wrap="square" lIns="0" tIns="91440" rIns="0" bIns="91440">
              <a:spAutoFit/>
            </a:bodyPr>
            <a:lstStyle/>
            <a:p>
              <a:pPr>
                <a:defRPr/>
              </a:pPr>
              <a:r>
                <a:rPr lang="en-US" sz="600" b="1" kern="0" dirty="0">
                  <a:solidFill>
                    <a:srgbClr val="000000"/>
                  </a:solidFill>
                  <a:latin typeface="Calibri"/>
                </a:rPr>
                <a:t>Terrebonne</a:t>
              </a:r>
              <a:endParaRPr lang="en-US" sz="2400" kern="0" dirty="0">
                <a:solidFill>
                  <a:prstClr val="white"/>
                </a:solidFill>
                <a:latin typeface="Times New Roman" pitchFamily="18" charset="0"/>
              </a:endParaRPr>
            </a:p>
          </p:txBody>
        </p:sp>
        <p:sp>
          <p:nvSpPr>
            <p:cNvPr id="164" name="Rectangle 161"/>
            <p:cNvSpPr>
              <a:spLocks noChangeArrowheads="1"/>
            </p:cNvSpPr>
            <p:nvPr/>
          </p:nvSpPr>
          <p:spPr bwMode="auto">
            <a:xfrm>
              <a:off x="3093992" y="1235112"/>
              <a:ext cx="218443"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65" name="Rectangle 162"/>
            <p:cNvSpPr>
              <a:spLocks noChangeArrowheads="1"/>
            </p:cNvSpPr>
            <p:nvPr/>
          </p:nvSpPr>
          <p:spPr bwMode="auto">
            <a:xfrm>
              <a:off x="3093992" y="1235112"/>
              <a:ext cx="294957"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Union</a:t>
              </a:r>
              <a:endParaRPr lang="en-US" sz="2400" dirty="0">
                <a:solidFill>
                  <a:prstClr val="white"/>
                </a:solidFill>
                <a:latin typeface="Times New Roman" pitchFamily="18" charset="0"/>
              </a:endParaRPr>
            </a:p>
          </p:txBody>
        </p:sp>
        <p:sp>
          <p:nvSpPr>
            <p:cNvPr id="166" name="Rectangle 163"/>
            <p:cNvSpPr>
              <a:spLocks noChangeArrowheads="1"/>
            </p:cNvSpPr>
            <p:nvPr/>
          </p:nvSpPr>
          <p:spPr bwMode="auto">
            <a:xfrm>
              <a:off x="3065081" y="5376946"/>
              <a:ext cx="353364"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67" name="Rectangle 164"/>
            <p:cNvSpPr>
              <a:spLocks noChangeArrowheads="1"/>
            </p:cNvSpPr>
            <p:nvPr/>
          </p:nvSpPr>
          <p:spPr bwMode="auto">
            <a:xfrm>
              <a:off x="3065081" y="5376947"/>
              <a:ext cx="477781"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Vermilion</a:t>
              </a:r>
              <a:endParaRPr lang="en-US" sz="2400" dirty="0">
                <a:solidFill>
                  <a:prstClr val="white"/>
                </a:solidFill>
                <a:latin typeface="Times New Roman" pitchFamily="18" charset="0"/>
              </a:endParaRPr>
            </a:p>
          </p:txBody>
        </p:sp>
        <p:sp>
          <p:nvSpPr>
            <p:cNvPr id="168" name="Rectangle 165"/>
            <p:cNvSpPr>
              <a:spLocks noChangeArrowheads="1"/>
            </p:cNvSpPr>
            <p:nvPr/>
          </p:nvSpPr>
          <p:spPr bwMode="auto">
            <a:xfrm>
              <a:off x="2056388" y="3557450"/>
              <a:ext cx="269842"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69" name="Rectangle 166"/>
            <p:cNvSpPr>
              <a:spLocks noChangeArrowheads="1"/>
            </p:cNvSpPr>
            <p:nvPr/>
          </p:nvSpPr>
          <p:spPr bwMode="auto">
            <a:xfrm>
              <a:off x="2056388" y="3557451"/>
              <a:ext cx="358336"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Vernon</a:t>
              </a:r>
              <a:endParaRPr lang="en-US" sz="2400" dirty="0">
                <a:solidFill>
                  <a:prstClr val="white"/>
                </a:solidFill>
                <a:latin typeface="Times New Roman" pitchFamily="18" charset="0"/>
              </a:endParaRPr>
            </a:p>
          </p:txBody>
        </p:sp>
        <p:sp>
          <p:nvSpPr>
            <p:cNvPr id="170" name="Rectangle 167"/>
            <p:cNvSpPr>
              <a:spLocks noChangeArrowheads="1"/>
            </p:cNvSpPr>
            <p:nvPr/>
          </p:nvSpPr>
          <p:spPr bwMode="auto">
            <a:xfrm>
              <a:off x="5869505" y="3994129"/>
              <a:ext cx="440099"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71" name="Rectangle 168"/>
            <p:cNvSpPr>
              <a:spLocks noChangeArrowheads="1"/>
            </p:cNvSpPr>
            <p:nvPr/>
          </p:nvSpPr>
          <p:spPr bwMode="auto">
            <a:xfrm>
              <a:off x="5869505" y="3994129"/>
              <a:ext cx="592351"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Washington</a:t>
              </a:r>
              <a:endParaRPr lang="en-US" sz="2400" dirty="0">
                <a:solidFill>
                  <a:prstClr val="white"/>
                </a:solidFill>
                <a:latin typeface="Times New Roman" pitchFamily="18" charset="0"/>
              </a:endParaRPr>
            </a:p>
          </p:txBody>
        </p:sp>
        <p:sp>
          <p:nvSpPr>
            <p:cNvPr id="172" name="Rectangle 169"/>
            <p:cNvSpPr>
              <a:spLocks noChangeArrowheads="1"/>
            </p:cNvSpPr>
            <p:nvPr/>
          </p:nvSpPr>
          <p:spPr bwMode="auto">
            <a:xfrm rot="60000">
              <a:off x="1839937" y="1580155"/>
              <a:ext cx="416840" cy="150194"/>
            </a:xfrm>
            <a:prstGeom prst="rect">
              <a:avLst/>
            </a:prstGeom>
            <a:solidFill>
              <a:srgbClr val="FFFFBD">
                <a:alpha val="0"/>
              </a:srgbClr>
            </a:solidFill>
            <a:ln>
              <a:noFill/>
            </a:ln>
            <a:extLst/>
          </p:spPr>
          <p:txBody>
            <a:bodyPr wrap="none" lIns="0" tIns="0" rIns="0" bIns="0">
              <a:spAutoFit/>
            </a:bodyPr>
            <a:lstStyle/>
            <a:p>
              <a:pPr>
                <a:defRPr/>
              </a:pPr>
              <a:r>
                <a:rPr lang="en-US" sz="600" b="1" dirty="0">
                  <a:solidFill>
                    <a:srgbClr val="000000"/>
                  </a:solidFill>
                  <a:latin typeface="Calibri"/>
                </a:rPr>
                <a:t>Webster</a:t>
              </a:r>
              <a:endParaRPr lang="en-US" sz="2400" dirty="0">
                <a:solidFill>
                  <a:prstClr val="white"/>
                </a:solidFill>
                <a:latin typeface="Times New Roman" pitchFamily="18" charset="0"/>
              </a:endParaRPr>
            </a:p>
          </p:txBody>
        </p:sp>
        <p:sp>
          <p:nvSpPr>
            <p:cNvPr id="173" name="Rectangle 170"/>
            <p:cNvSpPr>
              <a:spLocks noChangeArrowheads="1"/>
            </p:cNvSpPr>
            <p:nvPr/>
          </p:nvSpPr>
          <p:spPr bwMode="auto">
            <a:xfrm>
              <a:off x="4401439" y="4569753"/>
              <a:ext cx="238890"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WBR</a:t>
              </a:r>
              <a:endParaRPr lang="en-US" sz="2400" dirty="0">
                <a:solidFill>
                  <a:prstClr val="white"/>
                </a:solidFill>
                <a:latin typeface="Times New Roman" pitchFamily="18" charset="0"/>
              </a:endParaRPr>
            </a:p>
          </p:txBody>
        </p:sp>
        <p:sp>
          <p:nvSpPr>
            <p:cNvPr id="174" name="Rectangle 171"/>
            <p:cNvSpPr>
              <a:spLocks noChangeArrowheads="1"/>
            </p:cNvSpPr>
            <p:nvPr/>
          </p:nvSpPr>
          <p:spPr bwMode="auto">
            <a:xfrm rot="18600000">
              <a:off x="4144515" y="1183198"/>
              <a:ext cx="346802" cy="28081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West</a:t>
              </a:r>
            </a:p>
            <a:p>
              <a:pPr>
                <a:defRPr/>
              </a:pPr>
              <a:r>
                <a:rPr lang="en-US" sz="600" b="1" dirty="0">
                  <a:solidFill>
                    <a:srgbClr val="000000"/>
                  </a:solidFill>
                  <a:latin typeface="Calibri"/>
                </a:rPr>
                <a:t>Carroll</a:t>
              </a:r>
              <a:endParaRPr lang="en-US" sz="2400" dirty="0">
                <a:solidFill>
                  <a:prstClr val="white"/>
                </a:solidFill>
                <a:latin typeface="Times New Roman" pitchFamily="18" charset="0"/>
              </a:endParaRPr>
            </a:p>
          </p:txBody>
        </p:sp>
        <p:sp>
          <p:nvSpPr>
            <p:cNvPr id="175" name="Rectangle 172"/>
            <p:cNvSpPr>
              <a:spLocks noChangeArrowheads="1"/>
            </p:cNvSpPr>
            <p:nvPr/>
          </p:nvSpPr>
          <p:spPr bwMode="auto">
            <a:xfrm>
              <a:off x="4260093" y="3961048"/>
              <a:ext cx="330877" cy="195182"/>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76" name="Rectangle 173"/>
            <p:cNvSpPr>
              <a:spLocks noChangeArrowheads="1"/>
            </p:cNvSpPr>
            <p:nvPr/>
          </p:nvSpPr>
          <p:spPr bwMode="auto">
            <a:xfrm>
              <a:off x="4260094" y="3957741"/>
              <a:ext cx="429028" cy="30038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West</a:t>
              </a:r>
            </a:p>
            <a:p>
              <a:pPr>
                <a:defRPr/>
              </a:pPr>
              <a:r>
                <a:rPr lang="en-US" sz="600" b="1" dirty="0">
                  <a:solidFill>
                    <a:srgbClr val="000000"/>
                  </a:solidFill>
                  <a:latin typeface="Calibri"/>
                </a:rPr>
                <a:t>Feliciana</a:t>
              </a:r>
              <a:endParaRPr lang="en-US" sz="2400" dirty="0">
                <a:solidFill>
                  <a:prstClr val="white"/>
                </a:solidFill>
                <a:latin typeface="Times New Roman" pitchFamily="18" charset="0"/>
              </a:endParaRPr>
            </a:p>
          </p:txBody>
        </p:sp>
        <p:sp>
          <p:nvSpPr>
            <p:cNvPr id="177" name="Rectangle 174"/>
            <p:cNvSpPr>
              <a:spLocks noChangeArrowheads="1"/>
            </p:cNvSpPr>
            <p:nvPr/>
          </p:nvSpPr>
          <p:spPr bwMode="auto">
            <a:xfrm>
              <a:off x="2734204" y="2435979"/>
              <a:ext cx="189532" cy="99245"/>
            </a:xfrm>
            <a:prstGeom prst="rect">
              <a:avLst/>
            </a:prstGeom>
            <a:solidFill>
              <a:srgbClr val="FFFFBD"/>
            </a:solidFill>
            <a:ln>
              <a:noFill/>
            </a:ln>
            <a:extLst/>
          </p:spPr>
          <p:txBody>
            <a:bodyPr/>
            <a:lstStyle/>
            <a:p>
              <a:pPr>
                <a:defRPr/>
              </a:pPr>
              <a:endParaRPr lang="en-US" dirty="0">
                <a:solidFill>
                  <a:prstClr val="white"/>
                </a:solidFill>
                <a:latin typeface="Calibri"/>
              </a:endParaRPr>
            </a:p>
          </p:txBody>
        </p:sp>
        <p:sp>
          <p:nvSpPr>
            <p:cNvPr id="178" name="Rectangle 175"/>
            <p:cNvSpPr>
              <a:spLocks noChangeArrowheads="1"/>
            </p:cNvSpPr>
            <p:nvPr/>
          </p:nvSpPr>
          <p:spPr bwMode="auto">
            <a:xfrm>
              <a:off x="2734204" y="2435979"/>
              <a:ext cx="263266"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Winn</a:t>
              </a:r>
              <a:endParaRPr lang="en-US" sz="2400" dirty="0">
                <a:solidFill>
                  <a:prstClr val="white"/>
                </a:solidFill>
                <a:latin typeface="Times New Roman" pitchFamily="18" charset="0"/>
              </a:endParaRPr>
            </a:p>
          </p:txBody>
        </p:sp>
        <p:sp>
          <p:nvSpPr>
            <p:cNvPr id="179" name="Freeform 178"/>
            <p:cNvSpPr>
              <a:spLocks/>
            </p:cNvSpPr>
            <p:nvPr/>
          </p:nvSpPr>
          <p:spPr bwMode="auto">
            <a:xfrm>
              <a:off x="3970977" y="3787369"/>
              <a:ext cx="138133" cy="71125"/>
            </a:xfrm>
            <a:custGeom>
              <a:avLst/>
              <a:gdLst>
                <a:gd name="T0" fmla="*/ 46038 w 86"/>
                <a:gd name="T1" fmla="*/ 0 h 43"/>
                <a:gd name="T2" fmla="*/ 119063 w 86"/>
                <a:gd name="T3" fmla="*/ 9525 h 43"/>
                <a:gd name="T4" fmla="*/ 136525 w 86"/>
                <a:gd name="T5" fmla="*/ 23812 h 43"/>
                <a:gd name="T6" fmla="*/ 128588 w 86"/>
                <a:gd name="T7" fmla="*/ 44450 h 43"/>
                <a:gd name="T8" fmla="*/ 114300 w 86"/>
                <a:gd name="T9" fmla="*/ 68262 h 43"/>
                <a:gd name="T10" fmla="*/ 66675 w 86"/>
                <a:gd name="T11" fmla="*/ 44450 h 43"/>
                <a:gd name="T12" fmla="*/ 42863 w 86"/>
                <a:gd name="T13" fmla="*/ 53975 h 43"/>
                <a:gd name="T14" fmla="*/ 22225 w 86"/>
                <a:gd name="T15" fmla="*/ 61912 h 43"/>
                <a:gd name="T16" fmla="*/ 0 w 86"/>
                <a:gd name="T17" fmla="*/ 49212 h 43"/>
                <a:gd name="T18" fmla="*/ 17463 w 86"/>
                <a:gd name="T19" fmla="*/ 34925 h 43"/>
                <a:gd name="T20" fmla="*/ 46038 w 86"/>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3"/>
                <a:gd name="T35" fmla="*/ 86 w 86"/>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3">
                  <a:moveTo>
                    <a:pt x="29" y="0"/>
                  </a:moveTo>
                  <a:cubicBezTo>
                    <a:pt x="45" y="2"/>
                    <a:pt x="59" y="5"/>
                    <a:pt x="75" y="6"/>
                  </a:cubicBezTo>
                  <a:cubicBezTo>
                    <a:pt x="82" y="7"/>
                    <a:pt x="83" y="9"/>
                    <a:pt x="86" y="15"/>
                  </a:cubicBezTo>
                  <a:cubicBezTo>
                    <a:pt x="84" y="19"/>
                    <a:pt x="83" y="24"/>
                    <a:pt x="81" y="28"/>
                  </a:cubicBezTo>
                  <a:cubicBezTo>
                    <a:pt x="80" y="35"/>
                    <a:pt x="79" y="42"/>
                    <a:pt x="72" y="43"/>
                  </a:cubicBezTo>
                  <a:cubicBezTo>
                    <a:pt x="60" y="41"/>
                    <a:pt x="53" y="32"/>
                    <a:pt x="42" y="28"/>
                  </a:cubicBezTo>
                  <a:cubicBezTo>
                    <a:pt x="36" y="30"/>
                    <a:pt x="33" y="33"/>
                    <a:pt x="27" y="34"/>
                  </a:cubicBezTo>
                  <a:cubicBezTo>
                    <a:pt x="23" y="36"/>
                    <a:pt x="18" y="37"/>
                    <a:pt x="14" y="39"/>
                  </a:cubicBezTo>
                  <a:cubicBezTo>
                    <a:pt x="9" y="36"/>
                    <a:pt x="5" y="33"/>
                    <a:pt x="0" y="31"/>
                  </a:cubicBezTo>
                  <a:cubicBezTo>
                    <a:pt x="3" y="26"/>
                    <a:pt x="6" y="25"/>
                    <a:pt x="11" y="22"/>
                  </a:cubicBezTo>
                  <a:cubicBezTo>
                    <a:pt x="17" y="14"/>
                    <a:pt x="21" y="6"/>
                    <a:pt x="29" y="0"/>
                  </a:cubicBezTo>
                  <a:close/>
                </a:path>
              </a:pathLst>
            </a:custGeom>
            <a:solidFill>
              <a:srgbClr val="FFFFBD"/>
            </a:solidFill>
            <a:ln w="9525">
              <a:solidFill>
                <a:sysClr val="window" lastClr="FFFFFF"/>
              </a:solidFill>
              <a:round/>
              <a:headEnd/>
              <a:tailEnd/>
            </a:ln>
            <a:extLst/>
          </p:spPr>
          <p:txBody>
            <a:bodyPr/>
            <a:lstStyle/>
            <a:p>
              <a:pPr>
                <a:defRPr/>
              </a:pPr>
              <a:endParaRPr lang="en-US" kern="0" dirty="0">
                <a:solidFill>
                  <a:prstClr val="white"/>
                </a:solidFill>
                <a:latin typeface="Calibri"/>
              </a:endParaRPr>
            </a:p>
          </p:txBody>
        </p:sp>
        <p:sp>
          <p:nvSpPr>
            <p:cNvPr id="180" name="Freeform 179"/>
            <p:cNvSpPr>
              <a:spLocks/>
            </p:cNvSpPr>
            <p:nvPr/>
          </p:nvSpPr>
          <p:spPr bwMode="auto">
            <a:xfrm>
              <a:off x="3871393" y="3835337"/>
              <a:ext cx="648905" cy="744339"/>
            </a:xfrm>
            <a:custGeom>
              <a:avLst/>
              <a:gdLst>
                <a:gd name="T0" fmla="*/ 0 w 404"/>
                <a:gd name="T1" fmla="*/ 222250 h 450"/>
                <a:gd name="T2" fmla="*/ 19050 w 404"/>
                <a:gd name="T3" fmla="*/ 203200 h 450"/>
                <a:gd name="T4" fmla="*/ 19050 w 404"/>
                <a:gd name="T5" fmla="*/ 63500 h 450"/>
                <a:gd name="T6" fmla="*/ 92075 w 404"/>
                <a:gd name="T7" fmla="*/ 0 h 450"/>
                <a:gd name="T8" fmla="*/ 130175 w 404"/>
                <a:gd name="T9" fmla="*/ 22225 h 450"/>
                <a:gd name="T10" fmla="*/ 161925 w 404"/>
                <a:gd name="T11" fmla="*/ 0 h 450"/>
                <a:gd name="T12" fmla="*/ 200025 w 404"/>
                <a:gd name="T13" fmla="*/ 22225 h 450"/>
                <a:gd name="T14" fmla="*/ 200025 w 404"/>
                <a:gd name="T15" fmla="*/ 63500 h 450"/>
                <a:gd name="T16" fmla="*/ 219075 w 404"/>
                <a:gd name="T17" fmla="*/ 101600 h 450"/>
                <a:gd name="T18" fmla="*/ 200025 w 404"/>
                <a:gd name="T19" fmla="*/ 165100 h 450"/>
                <a:gd name="T20" fmla="*/ 200025 w 404"/>
                <a:gd name="T21" fmla="*/ 222250 h 450"/>
                <a:gd name="T22" fmla="*/ 330200 w 404"/>
                <a:gd name="T23" fmla="*/ 244475 h 450"/>
                <a:gd name="T24" fmla="*/ 311150 w 404"/>
                <a:gd name="T25" fmla="*/ 187325 h 450"/>
                <a:gd name="T26" fmla="*/ 260350 w 404"/>
                <a:gd name="T27" fmla="*/ 146050 h 450"/>
                <a:gd name="T28" fmla="*/ 349250 w 404"/>
                <a:gd name="T29" fmla="*/ 146050 h 450"/>
                <a:gd name="T30" fmla="*/ 381000 w 404"/>
                <a:gd name="T31" fmla="*/ 187325 h 450"/>
                <a:gd name="T32" fmla="*/ 349250 w 404"/>
                <a:gd name="T33" fmla="*/ 311150 h 450"/>
                <a:gd name="T34" fmla="*/ 292100 w 404"/>
                <a:gd name="T35" fmla="*/ 323850 h 450"/>
                <a:gd name="T36" fmla="*/ 273050 w 404"/>
                <a:gd name="T37" fmla="*/ 346075 h 450"/>
                <a:gd name="T38" fmla="*/ 349250 w 404"/>
                <a:gd name="T39" fmla="*/ 390525 h 450"/>
                <a:gd name="T40" fmla="*/ 460375 w 404"/>
                <a:gd name="T41" fmla="*/ 390525 h 450"/>
                <a:gd name="T42" fmla="*/ 530225 w 404"/>
                <a:gd name="T43" fmla="*/ 346075 h 450"/>
                <a:gd name="T44" fmla="*/ 603250 w 404"/>
                <a:gd name="T45" fmla="*/ 492125 h 450"/>
                <a:gd name="T46" fmla="*/ 641350 w 404"/>
                <a:gd name="T47" fmla="*/ 511175 h 450"/>
                <a:gd name="T48" fmla="*/ 568325 w 404"/>
                <a:gd name="T49" fmla="*/ 590550 h 450"/>
                <a:gd name="T50" fmla="*/ 568325 w 404"/>
                <a:gd name="T51" fmla="*/ 612775 h 450"/>
                <a:gd name="T52" fmla="*/ 530225 w 404"/>
                <a:gd name="T53" fmla="*/ 612775 h 450"/>
                <a:gd name="T54" fmla="*/ 492125 w 404"/>
                <a:gd name="T55" fmla="*/ 679450 h 450"/>
                <a:gd name="T56" fmla="*/ 422275 w 404"/>
                <a:gd name="T57" fmla="*/ 679450 h 450"/>
                <a:gd name="T58" fmla="*/ 422275 w 404"/>
                <a:gd name="T59" fmla="*/ 714375 h 450"/>
                <a:gd name="T60" fmla="*/ 292100 w 404"/>
                <a:gd name="T61" fmla="*/ 714375 h 450"/>
                <a:gd name="T62" fmla="*/ 149225 w 404"/>
                <a:gd name="T63" fmla="*/ 714375 h 450"/>
                <a:gd name="T64" fmla="*/ 92075 w 404"/>
                <a:gd name="T65" fmla="*/ 714375 h 450"/>
                <a:gd name="T66" fmla="*/ 111125 w 404"/>
                <a:gd name="T67" fmla="*/ 679450 h 450"/>
                <a:gd name="T68" fmla="*/ 92075 w 404"/>
                <a:gd name="T69" fmla="*/ 612775 h 450"/>
                <a:gd name="T70" fmla="*/ 111125 w 404"/>
                <a:gd name="T71" fmla="*/ 431800 h 450"/>
                <a:gd name="T72" fmla="*/ 73025 w 404"/>
                <a:gd name="T73" fmla="*/ 311150 h 450"/>
                <a:gd name="T74" fmla="*/ 19050 w 404"/>
                <a:gd name="T75" fmla="*/ 266700 h 450"/>
                <a:gd name="T76" fmla="*/ 38100 w 404"/>
                <a:gd name="T77" fmla="*/ 244475 h 450"/>
                <a:gd name="T78" fmla="*/ 19050 w 404"/>
                <a:gd name="T79" fmla="*/ 222250 h 450"/>
                <a:gd name="T80" fmla="*/ 0 w 404"/>
                <a:gd name="T81" fmla="*/ 222250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4"/>
                <a:gd name="T124" fmla="*/ 0 h 450"/>
                <a:gd name="T125" fmla="*/ 404 w 404"/>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4" h="450">
                  <a:moveTo>
                    <a:pt x="0" y="140"/>
                  </a:moveTo>
                  <a:lnTo>
                    <a:pt x="12" y="128"/>
                  </a:lnTo>
                  <a:lnTo>
                    <a:pt x="12" y="40"/>
                  </a:lnTo>
                  <a:lnTo>
                    <a:pt x="58" y="0"/>
                  </a:lnTo>
                  <a:lnTo>
                    <a:pt x="82" y="14"/>
                  </a:lnTo>
                  <a:lnTo>
                    <a:pt x="102" y="0"/>
                  </a:lnTo>
                  <a:lnTo>
                    <a:pt x="126" y="14"/>
                  </a:lnTo>
                  <a:lnTo>
                    <a:pt x="126" y="40"/>
                  </a:lnTo>
                  <a:lnTo>
                    <a:pt x="138" y="64"/>
                  </a:lnTo>
                  <a:lnTo>
                    <a:pt x="126" y="104"/>
                  </a:lnTo>
                  <a:lnTo>
                    <a:pt x="126" y="140"/>
                  </a:lnTo>
                  <a:lnTo>
                    <a:pt x="208" y="154"/>
                  </a:lnTo>
                  <a:lnTo>
                    <a:pt x="196" y="118"/>
                  </a:lnTo>
                  <a:lnTo>
                    <a:pt x="164" y="92"/>
                  </a:lnTo>
                  <a:lnTo>
                    <a:pt x="220" y="92"/>
                  </a:lnTo>
                  <a:lnTo>
                    <a:pt x="240" y="118"/>
                  </a:lnTo>
                  <a:lnTo>
                    <a:pt x="220" y="196"/>
                  </a:lnTo>
                  <a:lnTo>
                    <a:pt x="184" y="204"/>
                  </a:lnTo>
                  <a:lnTo>
                    <a:pt x="172" y="218"/>
                  </a:lnTo>
                  <a:lnTo>
                    <a:pt x="220" y="246"/>
                  </a:lnTo>
                  <a:lnTo>
                    <a:pt x="290" y="246"/>
                  </a:lnTo>
                  <a:lnTo>
                    <a:pt x="334" y="218"/>
                  </a:lnTo>
                  <a:lnTo>
                    <a:pt x="380" y="310"/>
                  </a:lnTo>
                  <a:lnTo>
                    <a:pt x="404" y="322"/>
                  </a:lnTo>
                  <a:lnTo>
                    <a:pt x="358" y="372"/>
                  </a:lnTo>
                  <a:lnTo>
                    <a:pt x="358" y="386"/>
                  </a:lnTo>
                  <a:lnTo>
                    <a:pt x="334" y="386"/>
                  </a:lnTo>
                  <a:lnTo>
                    <a:pt x="310" y="428"/>
                  </a:lnTo>
                  <a:lnTo>
                    <a:pt x="266" y="428"/>
                  </a:lnTo>
                  <a:lnTo>
                    <a:pt x="266" y="450"/>
                  </a:lnTo>
                  <a:lnTo>
                    <a:pt x="184" y="450"/>
                  </a:lnTo>
                  <a:lnTo>
                    <a:pt x="94" y="450"/>
                  </a:lnTo>
                  <a:lnTo>
                    <a:pt x="58" y="450"/>
                  </a:lnTo>
                  <a:lnTo>
                    <a:pt x="70" y="428"/>
                  </a:lnTo>
                  <a:lnTo>
                    <a:pt x="58" y="386"/>
                  </a:lnTo>
                  <a:lnTo>
                    <a:pt x="70" y="272"/>
                  </a:lnTo>
                  <a:lnTo>
                    <a:pt x="46" y="196"/>
                  </a:lnTo>
                  <a:lnTo>
                    <a:pt x="12" y="168"/>
                  </a:lnTo>
                  <a:lnTo>
                    <a:pt x="24" y="154"/>
                  </a:lnTo>
                  <a:lnTo>
                    <a:pt x="12" y="140"/>
                  </a:lnTo>
                  <a:lnTo>
                    <a:pt x="0" y="140"/>
                  </a:lnTo>
                  <a:close/>
                </a:path>
              </a:pathLst>
            </a:custGeom>
            <a:solidFill>
              <a:srgbClr val="FFFFBD"/>
            </a:solidFill>
            <a:ln w="12700">
              <a:solidFill>
                <a:srgbClr val="000000"/>
              </a:solidFill>
              <a:round/>
              <a:headEnd/>
              <a:tailEnd/>
            </a:ln>
            <a:extLst/>
          </p:spPr>
          <p:txBody>
            <a:bodyPr/>
            <a:lstStyle/>
            <a:p>
              <a:pPr>
                <a:defRPr/>
              </a:pPr>
              <a:endParaRPr lang="en-US" dirty="0">
                <a:solidFill>
                  <a:prstClr val="white"/>
                </a:solidFill>
                <a:latin typeface="Calibri"/>
              </a:endParaRPr>
            </a:p>
          </p:txBody>
        </p:sp>
        <p:sp>
          <p:nvSpPr>
            <p:cNvPr id="181" name="Rectangle 180"/>
            <p:cNvSpPr>
              <a:spLocks noChangeArrowheads="1"/>
            </p:cNvSpPr>
            <p:nvPr/>
          </p:nvSpPr>
          <p:spPr bwMode="auto">
            <a:xfrm>
              <a:off x="4060926" y="4293519"/>
              <a:ext cx="319334"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Pointe</a:t>
              </a:r>
              <a:endParaRPr lang="en-US" sz="2400" dirty="0">
                <a:solidFill>
                  <a:prstClr val="white"/>
                </a:solidFill>
                <a:latin typeface="Times New Roman" pitchFamily="18" charset="0"/>
              </a:endParaRPr>
            </a:p>
          </p:txBody>
        </p:sp>
        <p:sp>
          <p:nvSpPr>
            <p:cNvPr id="182" name="Rectangle 181"/>
            <p:cNvSpPr>
              <a:spLocks noChangeArrowheads="1"/>
            </p:cNvSpPr>
            <p:nvPr/>
          </p:nvSpPr>
          <p:spPr bwMode="auto">
            <a:xfrm>
              <a:off x="4035225" y="4389458"/>
              <a:ext cx="368087" cy="150194"/>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Coupee</a:t>
              </a:r>
              <a:endParaRPr lang="en-US" sz="2400" dirty="0">
                <a:solidFill>
                  <a:prstClr val="white"/>
                </a:solidFill>
                <a:latin typeface="Times New Roman" pitchFamily="18" charset="0"/>
              </a:endParaRPr>
            </a:p>
          </p:txBody>
        </p:sp>
        <p:sp>
          <p:nvSpPr>
            <p:cNvPr id="183" name="Rectangle 182"/>
            <p:cNvSpPr>
              <a:spLocks noChangeArrowheads="1"/>
            </p:cNvSpPr>
            <p:nvPr/>
          </p:nvSpPr>
          <p:spPr bwMode="auto">
            <a:xfrm rot="18600000">
              <a:off x="4404720" y="1327103"/>
              <a:ext cx="346802" cy="28081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East</a:t>
              </a:r>
            </a:p>
            <a:p>
              <a:pPr>
                <a:defRPr/>
              </a:pPr>
              <a:r>
                <a:rPr lang="en-US" sz="600" b="1" dirty="0">
                  <a:solidFill>
                    <a:srgbClr val="000000"/>
                  </a:solidFill>
                  <a:latin typeface="Calibri"/>
                </a:rPr>
                <a:t>Carroll</a:t>
              </a:r>
              <a:endParaRPr lang="en-US" sz="2400" dirty="0">
                <a:solidFill>
                  <a:prstClr val="white"/>
                </a:solidFill>
                <a:latin typeface="Times New Roman" pitchFamily="18" charset="0"/>
              </a:endParaRPr>
            </a:p>
          </p:txBody>
        </p:sp>
        <p:sp>
          <p:nvSpPr>
            <p:cNvPr id="184" name="Rectangle 183"/>
            <p:cNvSpPr>
              <a:spLocks noChangeArrowheads="1"/>
            </p:cNvSpPr>
            <p:nvPr/>
          </p:nvSpPr>
          <p:spPr bwMode="auto">
            <a:xfrm>
              <a:off x="4684131" y="3957741"/>
              <a:ext cx="429028" cy="300388"/>
            </a:xfrm>
            <a:prstGeom prst="rect">
              <a:avLst/>
            </a:prstGeom>
            <a:solidFill>
              <a:srgbClr val="FFFFBD"/>
            </a:solidFill>
            <a:ln>
              <a:noFill/>
            </a:ln>
            <a:extLst/>
          </p:spPr>
          <p:txBody>
            <a:bodyPr wrap="none" lIns="0" tIns="0" rIns="0" bIns="0">
              <a:spAutoFit/>
            </a:bodyPr>
            <a:lstStyle/>
            <a:p>
              <a:pPr>
                <a:defRPr/>
              </a:pPr>
              <a:r>
                <a:rPr lang="en-US" sz="600" b="1" dirty="0">
                  <a:solidFill>
                    <a:srgbClr val="000000"/>
                  </a:solidFill>
                  <a:latin typeface="Calibri"/>
                </a:rPr>
                <a:t>East</a:t>
              </a:r>
            </a:p>
            <a:p>
              <a:pPr>
                <a:defRPr/>
              </a:pPr>
              <a:r>
                <a:rPr lang="en-US" sz="600" b="1" dirty="0">
                  <a:solidFill>
                    <a:srgbClr val="000000"/>
                  </a:solidFill>
                  <a:latin typeface="Calibri"/>
                </a:rPr>
                <a:t>Feliciana</a:t>
              </a:r>
              <a:endParaRPr lang="en-US" sz="2400" dirty="0">
                <a:solidFill>
                  <a:prstClr val="white"/>
                </a:solidFill>
                <a:latin typeface="Times New Roman" pitchFamily="18" charset="0"/>
              </a:endParaRPr>
            </a:p>
          </p:txBody>
        </p:sp>
      </p:grpSp>
    </p:spTree>
    <p:extLst>
      <p:ext uri="{BB962C8B-B14F-4D97-AF65-F5344CB8AC3E}">
        <p14:creationId xmlns:p14="http://schemas.microsoft.com/office/powerpoint/2010/main" val="309707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sz="quarter" idx="1"/>
          </p:nvPr>
        </p:nvSpPr>
        <p:spPr/>
        <p:txBody>
          <a:bodyPr>
            <a:normAutofit fontScale="77500" lnSpcReduction="20000"/>
          </a:bodyPr>
          <a:lstStyle/>
          <a:p>
            <a:r>
              <a:rPr lang="en-US" dirty="0"/>
              <a:t>Wave I: July 2012 - August 2014</a:t>
            </a:r>
          </a:p>
          <a:p>
            <a:pPr lvl="1"/>
            <a:r>
              <a:rPr lang="en-US" dirty="0"/>
              <a:t>2,852 women</a:t>
            </a:r>
          </a:p>
          <a:p>
            <a:pPr lvl="1"/>
            <a:endParaRPr lang="en-US" dirty="0"/>
          </a:p>
          <a:p>
            <a:pPr lvl="1"/>
            <a:r>
              <a:rPr lang="en-US" dirty="0"/>
              <a:t>The questionnaire included detailed questions on </a:t>
            </a:r>
            <a:r>
              <a:rPr lang="en-US" dirty="0">
                <a:solidFill>
                  <a:schemeClr val="accent2">
                    <a:lumMod val="60000"/>
                    <a:lumOff val="40000"/>
                  </a:schemeClr>
                </a:solidFill>
              </a:rPr>
              <a:t>demographic</a:t>
            </a:r>
            <a:r>
              <a:rPr lang="en-US" dirty="0"/>
              <a:t> characteristics, </a:t>
            </a:r>
            <a:r>
              <a:rPr lang="en-US" dirty="0">
                <a:solidFill>
                  <a:schemeClr val="accent2">
                    <a:lumMod val="60000"/>
                    <a:lumOff val="40000"/>
                  </a:schemeClr>
                </a:solidFill>
              </a:rPr>
              <a:t>physical and mental health history, exposure to the oil spill or its clean-up, medication use</a:t>
            </a:r>
            <a:r>
              <a:rPr lang="en-US" dirty="0"/>
              <a:t>, lifestyle characteristics such as </a:t>
            </a:r>
            <a:r>
              <a:rPr lang="en-US" dirty="0">
                <a:solidFill>
                  <a:schemeClr val="accent2">
                    <a:lumMod val="60000"/>
                    <a:lumOff val="40000"/>
                  </a:schemeClr>
                </a:solidFill>
              </a:rPr>
              <a:t>diet, smoking, alcohol consumption</a:t>
            </a:r>
            <a:r>
              <a:rPr lang="en-US" dirty="0"/>
              <a:t>, physical activity, occupational history, and exposure to prior hurricanes and other exposure information. There were also questions regarding </a:t>
            </a:r>
            <a:r>
              <a:rPr lang="en-US" dirty="0">
                <a:solidFill>
                  <a:schemeClr val="accent2">
                    <a:lumMod val="60000"/>
                    <a:lumOff val="40000"/>
                  </a:schemeClr>
                </a:solidFill>
              </a:rPr>
              <a:t>healthcare access, social support, social capital, resource loss, financial or economic hardship and other measures of resiliency. </a:t>
            </a:r>
          </a:p>
          <a:p>
            <a:pPr lvl="1"/>
            <a:endParaRPr lang="en-US" dirty="0">
              <a:solidFill>
                <a:schemeClr val="accent2">
                  <a:lumMod val="60000"/>
                  <a:lumOff val="40000"/>
                </a:schemeClr>
              </a:solidFill>
            </a:endParaRPr>
          </a:p>
          <a:p>
            <a:r>
              <a:rPr lang="en-US" dirty="0"/>
              <a:t>Wave II: September 2014-June 2016 </a:t>
            </a:r>
          </a:p>
          <a:p>
            <a:pPr lvl="1"/>
            <a:r>
              <a:rPr lang="en-US" dirty="0"/>
              <a:t>2038 women</a:t>
            </a:r>
          </a:p>
          <a:p>
            <a:pPr marL="274320" lvl="1" indent="0">
              <a:buNone/>
            </a:pPr>
            <a:endParaRPr lang="en-US" dirty="0"/>
          </a:p>
          <a:p>
            <a:pPr lvl="1"/>
            <a:r>
              <a:rPr lang="en-US" dirty="0"/>
              <a:t>Follow-up questions reassessed information collected during the baseline phone interview, including demographics, physical and mental health, </a:t>
            </a:r>
            <a:r>
              <a:rPr lang="en-US" dirty="0" smtClean="0"/>
              <a:t>behaviors </a:t>
            </a:r>
            <a:r>
              <a:rPr lang="en-US" dirty="0"/>
              <a:t>and other exposures. New modules were added including questions to assess the following personal characteristics: </a:t>
            </a:r>
            <a:r>
              <a:rPr lang="en-US" dirty="0">
                <a:solidFill>
                  <a:schemeClr val="accent2">
                    <a:lumMod val="60000"/>
                    <a:lumOff val="40000"/>
                  </a:schemeClr>
                </a:solidFill>
              </a:rPr>
              <a:t>conservation and loss of resources, resiliency, social capital, perceived stress, life events and post-traumatic stress.</a:t>
            </a:r>
          </a:p>
          <a:p>
            <a:endParaRPr lang="en-US" dirty="0">
              <a:solidFill>
                <a:schemeClr val="accent2">
                  <a:lumMod val="60000"/>
                  <a:lumOff val="40000"/>
                </a:schemeClr>
              </a:solidFill>
            </a:endParaRPr>
          </a:p>
        </p:txBody>
      </p:sp>
    </p:spTree>
    <p:extLst>
      <p:ext uri="{BB962C8B-B14F-4D97-AF65-F5344CB8AC3E}">
        <p14:creationId xmlns:p14="http://schemas.microsoft.com/office/powerpoint/2010/main" val="193552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Exposure Assessment</a:t>
            </a:r>
          </a:p>
        </p:txBody>
      </p:sp>
      <p:graphicFrame>
        <p:nvGraphicFramePr>
          <p:cNvPr id="3" name="Table 2"/>
          <p:cNvGraphicFramePr>
            <a:graphicFrameLocks noGrp="1"/>
          </p:cNvGraphicFramePr>
          <p:nvPr>
            <p:extLst/>
          </p:nvPr>
        </p:nvGraphicFramePr>
        <p:xfrm>
          <a:off x="492252" y="1676399"/>
          <a:ext cx="8153400" cy="4480560"/>
        </p:xfrm>
        <a:graphic>
          <a:graphicData uri="http://schemas.openxmlformats.org/drawingml/2006/table">
            <a:tbl>
              <a:tblPr firstRow="1" bandRow="1">
                <a:tableStyleId>{5C22544A-7EE6-4342-B048-85BDC9FD1C3A}</a:tableStyleId>
              </a:tblPr>
              <a:tblGrid>
                <a:gridCol w="6915830">
                  <a:extLst>
                    <a:ext uri="{9D8B030D-6E8A-4147-A177-3AD203B41FA5}">
                      <a16:colId xmlns:a16="http://schemas.microsoft.com/office/drawing/2014/main" xmlns="" val="20000"/>
                    </a:ext>
                  </a:extLst>
                </a:gridCol>
                <a:gridCol w="1237570">
                  <a:extLst>
                    <a:ext uri="{9D8B030D-6E8A-4147-A177-3AD203B41FA5}">
                      <a16:colId xmlns:a16="http://schemas.microsoft.com/office/drawing/2014/main" xmlns="" val="20001"/>
                    </a:ext>
                  </a:extLst>
                </a:gridCol>
              </a:tblGrid>
              <a:tr h="137160">
                <a:tc>
                  <a:txBody>
                    <a:bodyPr/>
                    <a:lstStyle/>
                    <a:p>
                      <a:pPr algn="l" rtl="0" fontAlgn="b"/>
                      <a:r>
                        <a:rPr lang="en-US" sz="1400" b="1" u="none" strike="noStrike" dirty="0">
                          <a:effectLst/>
                        </a:rPr>
                        <a:t> Characteristic</a:t>
                      </a:r>
                      <a:endParaRPr lang="en-US" sz="1400" b="1" i="0" u="none" strike="noStrike" dirty="0">
                        <a:solidFill>
                          <a:srgbClr val="000000"/>
                        </a:solidFill>
                        <a:effectLst/>
                        <a:latin typeface="Calibri" panose="020F0502020204030204" pitchFamily="34" charset="0"/>
                      </a:endParaRPr>
                    </a:p>
                  </a:txBody>
                  <a:tcPr anchor="ctr"/>
                </a:tc>
                <a:tc>
                  <a:txBody>
                    <a:bodyPr/>
                    <a:lstStyle/>
                    <a:p>
                      <a:pPr algn="l"/>
                      <a:r>
                        <a:rPr lang="en-US" dirty="0"/>
                        <a:t> N (%)</a:t>
                      </a:r>
                    </a:p>
                  </a:txBody>
                  <a:tcPr anchor="ctr"/>
                </a:tc>
                <a:extLst>
                  <a:ext uri="{0D108BD9-81ED-4DB2-BD59-A6C34878D82A}">
                    <a16:rowId xmlns:a16="http://schemas.microsoft.com/office/drawing/2014/main" xmlns="" val="10000"/>
                  </a:ext>
                </a:extLst>
              </a:tr>
              <a:tr h="0">
                <a:tc>
                  <a:txBody>
                    <a:bodyPr/>
                    <a:lstStyle/>
                    <a:p>
                      <a:pPr algn="l" rtl="0" fontAlgn="b"/>
                      <a:r>
                        <a:rPr lang="en-US" sz="1200" b="1" u="none" strike="noStrike" dirty="0">
                          <a:effectLst/>
                          <a:latin typeface="+mn-lt"/>
                        </a:rPr>
                        <a:t>Economic Exposure DHOS</a:t>
                      </a:r>
                      <a:endParaRPr lang="en-US" sz="1200" b="1" i="0" u="none" strike="noStrike" dirty="0">
                        <a:solidFill>
                          <a:srgbClr val="000000"/>
                        </a:solidFill>
                        <a:effectLst/>
                        <a:latin typeface="+mn-lt"/>
                      </a:endParaRPr>
                    </a:p>
                  </a:txBody>
                  <a:tcPr anchor="ctr"/>
                </a:tc>
                <a:tc>
                  <a:txBody>
                    <a:bodyPr/>
                    <a:lstStyle/>
                    <a:p>
                      <a:pPr algn="l" rtl="0" fontAlgn="b"/>
                      <a:endParaRPr lang="en-US" sz="1200" b="0" i="0" u="none" strike="noStrike" dirty="0">
                        <a:solidFill>
                          <a:srgbClr val="000000"/>
                        </a:solidFill>
                        <a:effectLst/>
                        <a:latin typeface="+mn-lt"/>
                      </a:endParaRPr>
                    </a:p>
                  </a:txBody>
                  <a:tcPr anchor="ctr"/>
                </a:tc>
                <a:extLst>
                  <a:ext uri="{0D108BD9-81ED-4DB2-BD59-A6C34878D82A}">
                    <a16:rowId xmlns:a16="http://schemas.microsoft.com/office/drawing/2014/main" xmlns="" val="10001"/>
                  </a:ext>
                </a:extLst>
              </a:tr>
              <a:tr h="0">
                <a:tc>
                  <a:txBody>
                    <a:bodyPr/>
                    <a:lstStyle/>
                    <a:p>
                      <a:pPr algn="l" rtl="0" fontAlgn="b"/>
                      <a:r>
                        <a:rPr lang="en-US" sz="1200" b="0" u="none" strike="noStrike" dirty="0">
                          <a:effectLst/>
                          <a:latin typeface="+mn-lt"/>
                        </a:rPr>
                        <a:t>Lost HH income due to employment disruption/closing of business because of oil spill</a:t>
                      </a:r>
                      <a:endParaRPr lang="en-US" sz="1200" b="0" i="0" u="none" strike="noStrike" dirty="0">
                        <a:solidFill>
                          <a:srgbClr val="000000"/>
                        </a:solidFill>
                        <a:effectLst/>
                        <a:latin typeface="+mn-lt"/>
                      </a:endParaRPr>
                    </a:p>
                  </a:txBody>
                  <a:tcPr anchor="ctr"/>
                </a:tc>
                <a:tc>
                  <a:txBody>
                    <a:bodyPr/>
                    <a:lstStyle/>
                    <a:p>
                      <a:pPr algn="l" rtl="0" fontAlgn="b"/>
                      <a:r>
                        <a:rPr lang="en-US" sz="1200" b="0" u="none" strike="noStrike" dirty="0">
                          <a:effectLst/>
                          <a:latin typeface="+mn-lt"/>
                        </a:rPr>
                        <a:t>662 (26.6)</a:t>
                      </a:r>
                      <a:endParaRPr lang="en-US" sz="1200" b="0" i="0" u="none" strike="noStrike" dirty="0">
                        <a:solidFill>
                          <a:srgbClr val="000000"/>
                        </a:solidFill>
                        <a:effectLst/>
                        <a:latin typeface="+mn-lt"/>
                      </a:endParaRPr>
                    </a:p>
                  </a:txBody>
                  <a:tcPr anchor="ctr"/>
                </a:tc>
                <a:extLst>
                  <a:ext uri="{0D108BD9-81ED-4DB2-BD59-A6C34878D82A}">
                    <a16:rowId xmlns:a16="http://schemas.microsoft.com/office/drawing/2014/main" xmlns="" val="10002"/>
                  </a:ext>
                </a:extLst>
              </a:tr>
              <a:tr h="0">
                <a:tc>
                  <a:txBody>
                    <a:bodyPr/>
                    <a:lstStyle/>
                    <a:p>
                      <a:pPr algn="l" rtl="0" fontAlgn="b"/>
                      <a:r>
                        <a:rPr lang="en-US" sz="1200" b="0" u="none" strike="noStrike" dirty="0">
                          <a:effectLst/>
                          <a:latin typeface="+mn-lt"/>
                        </a:rPr>
                        <a:t>Hit harder by oil spill compared to others in community</a:t>
                      </a:r>
                      <a:endParaRPr lang="en-US" sz="1200" b="0" i="0" u="none" strike="noStrike" dirty="0">
                        <a:solidFill>
                          <a:srgbClr val="000000"/>
                        </a:solidFill>
                        <a:effectLst/>
                        <a:latin typeface="+mn-lt"/>
                      </a:endParaRPr>
                    </a:p>
                  </a:txBody>
                  <a:tcPr anchor="ctr"/>
                </a:tc>
                <a:tc>
                  <a:txBody>
                    <a:bodyPr/>
                    <a:lstStyle/>
                    <a:p>
                      <a:pPr algn="l" rtl="0" fontAlgn="b"/>
                      <a:r>
                        <a:rPr lang="en-US" sz="1200" b="0" u="none" strike="noStrike" dirty="0">
                          <a:effectLst/>
                          <a:latin typeface="+mn-lt"/>
                        </a:rPr>
                        <a:t>167 (6.0)</a:t>
                      </a:r>
                      <a:endParaRPr lang="en-US" sz="1200" b="0" i="0" u="none" strike="noStrike" dirty="0">
                        <a:solidFill>
                          <a:srgbClr val="000000"/>
                        </a:solidFill>
                        <a:effectLst/>
                        <a:latin typeface="+mn-lt"/>
                      </a:endParaRPr>
                    </a:p>
                  </a:txBody>
                  <a:tcPr anchor="ctr"/>
                </a:tc>
                <a:extLst>
                  <a:ext uri="{0D108BD9-81ED-4DB2-BD59-A6C34878D82A}">
                    <a16:rowId xmlns:a16="http://schemas.microsoft.com/office/drawing/2014/main" xmlns="" val="10003"/>
                  </a:ext>
                </a:extLst>
              </a:tr>
              <a:tr h="0">
                <a:tc>
                  <a:txBody>
                    <a:bodyPr/>
                    <a:lstStyle/>
                    <a:p>
                      <a:pPr algn="l" rtl="0" fontAlgn="b"/>
                      <a:r>
                        <a:rPr lang="en-US" sz="1200" b="0" u="none" strike="noStrike" dirty="0">
                          <a:effectLst/>
                          <a:latin typeface="+mn-lt"/>
                        </a:rPr>
                        <a:t>Oil spill had somewhat or very negative influence on HH financial situation</a:t>
                      </a:r>
                      <a:endParaRPr lang="en-US" sz="1200" b="0" i="0" u="none" strike="noStrike" dirty="0">
                        <a:solidFill>
                          <a:srgbClr val="000000"/>
                        </a:solidFill>
                        <a:effectLst/>
                        <a:latin typeface="+mn-lt"/>
                      </a:endParaRPr>
                    </a:p>
                  </a:txBody>
                  <a:tcPr anchor="ctr"/>
                </a:tc>
                <a:tc>
                  <a:txBody>
                    <a:bodyPr/>
                    <a:lstStyle/>
                    <a:p>
                      <a:pPr algn="l" rtl="0" fontAlgn="b"/>
                      <a:r>
                        <a:rPr lang="en-US" sz="1200" b="0" u="none" strike="noStrike" dirty="0">
                          <a:effectLst/>
                          <a:latin typeface="+mn-lt"/>
                        </a:rPr>
                        <a:t>1064 (37.84)</a:t>
                      </a:r>
                      <a:endParaRPr lang="en-US" sz="1200" b="0" i="0" u="none" strike="noStrike" dirty="0">
                        <a:solidFill>
                          <a:srgbClr val="000000"/>
                        </a:solidFill>
                        <a:effectLst/>
                        <a:latin typeface="+mn-lt"/>
                      </a:endParaRPr>
                    </a:p>
                  </a:txBody>
                  <a:tcPr anchor="ctr"/>
                </a:tc>
                <a:extLst>
                  <a:ext uri="{0D108BD9-81ED-4DB2-BD59-A6C34878D82A}">
                    <a16:rowId xmlns:a16="http://schemas.microsoft.com/office/drawing/2014/main" xmlns="" val="10004"/>
                  </a:ext>
                </a:extLst>
              </a:tr>
              <a:tr h="0">
                <a:tc>
                  <a:txBody>
                    <a:bodyPr/>
                    <a:lstStyle/>
                    <a:p>
                      <a:pPr algn="l" rtl="0" fontAlgn="b"/>
                      <a:r>
                        <a:rPr lang="en-US" sz="1200" b="1" u="none" strike="noStrike" dirty="0">
                          <a:effectLst/>
                          <a:latin typeface="+mn-lt"/>
                        </a:rPr>
                        <a:t>Physical/Environmental Exposure to DHOS</a:t>
                      </a:r>
                      <a:endParaRPr lang="en-US" sz="1200" b="1" i="0" u="none" strike="noStrike" dirty="0">
                        <a:solidFill>
                          <a:srgbClr val="000000"/>
                        </a:solidFill>
                        <a:effectLst/>
                        <a:latin typeface="+mn-lt"/>
                      </a:endParaRPr>
                    </a:p>
                  </a:txBody>
                  <a:tcPr anchor="ctr"/>
                </a:tc>
                <a:tc>
                  <a:txBody>
                    <a:bodyPr/>
                    <a:lstStyle/>
                    <a:p>
                      <a:pPr algn="l" rtl="0" fontAlgn="ctr"/>
                      <a:endParaRPr lang="en-US" sz="1200" b="0" i="0" u="none" strike="noStrike" dirty="0">
                        <a:solidFill>
                          <a:srgbClr val="000000"/>
                        </a:solidFill>
                        <a:effectLst/>
                        <a:latin typeface="+mn-lt"/>
                      </a:endParaRPr>
                    </a:p>
                  </a:txBody>
                  <a:tcPr anchor="ctr"/>
                </a:tc>
                <a:extLst>
                  <a:ext uri="{0D108BD9-81ED-4DB2-BD59-A6C34878D82A}">
                    <a16:rowId xmlns:a16="http://schemas.microsoft.com/office/drawing/2014/main" xmlns="" val="10005"/>
                  </a:ext>
                </a:extLst>
              </a:tr>
              <a:tr h="0">
                <a:tc>
                  <a:txBody>
                    <a:bodyPr/>
                    <a:lstStyle/>
                    <a:p>
                      <a:pPr algn="l" rtl="0" fontAlgn="b"/>
                      <a:r>
                        <a:rPr lang="en-US" sz="1200" b="0" i="0" u="none" strike="noStrike" dirty="0">
                          <a:solidFill>
                            <a:srgbClr val="000000"/>
                          </a:solidFill>
                          <a:effectLst/>
                          <a:latin typeface="+mn-lt"/>
                        </a:rPr>
                        <a:t>Oil spill caused damage to areas fished commercially</a:t>
                      </a:r>
                    </a:p>
                  </a:txBody>
                  <a:tcPr anchor="ctr"/>
                </a:tc>
                <a:tc>
                  <a:txBody>
                    <a:bodyPr/>
                    <a:lstStyle/>
                    <a:p>
                      <a:pPr algn="l" rtl="0" fontAlgn="ctr"/>
                      <a:r>
                        <a:rPr lang="en-US" sz="1200" b="0" i="0" u="none" strike="noStrike" dirty="0">
                          <a:solidFill>
                            <a:srgbClr val="000000"/>
                          </a:solidFill>
                          <a:effectLst/>
                          <a:latin typeface="+mn-lt"/>
                        </a:rPr>
                        <a:t>195 (6.8)</a:t>
                      </a:r>
                    </a:p>
                  </a:txBody>
                  <a:tcPr anchor="ctr"/>
                </a:tc>
                <a:extLst>
                  <a:ext uri="{0D108BD9-81ED-4DB2-BD59-A6C34878D82A}">
                    <a16:rowId xmlns:a16="http://schemas.microsoft.com/office/drawing/2014/main" xmlns="" val="10006"/>
                  </a:ext>
                </a:extLst>
              </a:tr>
              <a:tr h="0">
                <a:tc>
                  <a:txBody>
                    <a:bodyPr/>
                    <a:lstStyle/>
                    <a:p>
                      <a:pPr algn="l" rtl="0" fontAlgn="b"/>
                      <a:r>
                        <a:rPr kumimoji="0" lang="en-US" sz="1200" b="0" kern="1200" dirty="0">
                          <a:solidFill>
                            <a:schemeClr val="dk1"/>
                          </a:solidFill>
                          <a:effectLst/>
                          <a:latin typeface="+mn-lt"/>
                          <a:ea typeface="+mn-ea"/>
                          <a:cs typeface="+mn-cs"/>
                        </a:rPr>
                        <a:t>Extent and frequency of smelling oil</a:t>
                      </a:r>
                      <a:r>
                        <a:rPr lang="en-US" sz="1200" b="0" dirty="0">
                          <a:effectLst/>
                          <a:latin typeface="+mn-lt"/>
                        </a:rPr>
                        <a:t> </a:t>
                      </a:r>
                      <a:endParaRPr lang="en-US" sz="1200" b="0" i="0" u="none" strike="noStrike" dirty="0">
                        <a:solidFill>
                          <a:srgbClr val="000000"/>
                        </a:solidFill>
                        <a:effectLst/>
                        <a:latin typeface="+mn-lt"/>
                      </a:endParaRPr>
                    </a:p>
                  </a:txBody>
                  <a:tcPr anchor="ctr"/>
                </a:tc>
                <a:tc>
                  <a:txBody>
                    <a:bodyPr/>
                    <a:lstStyle/>
                    <a:p>
                      <a:pPr algn="l" rtl="0" fontAlgn="ctr"/>
                      <a:endParaRPr lang="en-US" sz="1200" b="0" i="0" u="none" strike="noStrike" dirty="0">
                        <a:solidFill>
                          <a:srgbClr val="000000"/>
                        </a:solidFill>
                        <a:effectLst/>
                        <a:latin typeface="+mn-lt"/>
                      </a:endParaRPr>
                    </a:p>
                  </a:txBody>
                  <a:tcPr anchor="ctr"/>
                </a:tc>
                <a:extLst>
                  <a:ext uri="{0D108BD9-81ED-4DB2-BD59-A6C34878D82A}">
                    <a16:rowId xmlns:a16="http://schemas.microsoft.com/office/drawing/2014/main" xmlns="" val="10007"/>
                  </a:ext>
                </a:extLst>
              </a:tr>
              <a:tr h="0">
                <a:tc>
                  <a:txBody>
                    <a:bodyPr/>
                    <a:lstStyle/>
                    <a:p>
                      <a:pPr indent="457200" algn="l" rtl="0" fontAlgn="b"/>
                      <a:r>
                        <a:rPr kumimoji="0" lang="en-US" sz="1200" b="0" kern="1200" dirty="0">
                          <a:solidFill>
                            <a:schemeClr val="dk1"/>
                          </a:solidFill>
                          <a:effectLst/>
                          <a:latin typeface="+mn-lt"/>
                          <a:ea typeface="+mn-ea"/>
                          <a:cs typeface="+mn-cs"/>
                        </a:rPr>
                        <a:t>No smell</a:t>
                      </a:r>
                      <a:endParaRPr lang="en-US" sz="1200" b="0" i="0" u="none" strike="noStrike" dirty="0">
                        <a:solidFill>
                          <a:srgbClr val="000000"/>
                        </a:solidFill>
                        <a:effectLst/>
                        <a:latin typeface="+mn-lt"/>
                      </a:endParaRPr>
                    </a:p>
                  </a:txBody>
                  <a:tcPr anchor="ctr"/>
                </a:tc>
                <a:tc>
                  <a:txBody>
                    <a:bodyPr/>
                    <a:lstStyle/>
                    <a:p>
                      <a:pPr algn="l" rtl="0" fontAlgn="ctr"/>
                      <a:r>
                        <a:rPr lang="en-US" sz="1200" b="0" i="0" u="none" strike="noStrike" dirty="0">
                          <a:solidFill>
                            <a:srgbClr val="000000"/>
                          </a:solidFill>
                          <a:effectLst/>
                          <a:latin typeface="+mn-lt"/>
                        </a:rPr>
                        <a:t>1694 (62.4)</a:t>
                      </a:r>
                    </a:p>
                  </a:txBody>
                  <a:tcPr anchor="ctr"/>
                </a:tc>
                <a:extLst>
                  <a:ext uri="{0D108BD9-81ED-4DB2-BD59-A6C34878D82A}">
                    <a16:rowId xmlns:a16="http://schemas.microsoft.com/office/drawing/2014/main" xmlns="" val="10008"/>
                  </a:ext>
                </a:extLst>
              </a:tr>
              <a:tr h="0">
                <a:tc>
                  <a:txBody>
                    <a:bodyPr/>
                    <a:lstStyle/>
                    <a:p>
                      <a:pPr indent="457200" algn="l" rtl="0" fontAlgn="b"/>
                      <a:r>
                        <a:rPr kumimoji="0" lang="en-US" sz="1200" b="0" kern="1200" dirty="0">
                          <a:solidFill>
                            <a:schemeClr val="dk1"/>
                          </a:solidFill>
                          <a:effectLst/>
                          <a:latin typeface="+mn-lt"/>
                          <a:ea typeface="+mn-ea"/>
                          <a:cs typeface="+mn-cs"/>
                        </a:rPr>
                        <a:t>Low smell</a:t>
                      </a:r>
                      <a:endParaRPr lang="en-US" sz="1200" b="0" i="0" u="none" strike="noStrike" dirty="0">
                        <a:solidFill>
                          <a:srgbClr val="000000"/>
                        </a:solidFill>
                        <a:effectLst/>
                        <a:latin typeface="+mn-lt"/>
                      </a:endParaRPr>
                    </a:p>
                  </a:txBody>
                  <a:tcPr anchor="ctr"/>
                </a:tc>
                <a:tc>
                  <a:txBody>
                    <a:bodyPr/>
                    <a:lstStyle/>
                    <a:p>
                      <a:pPr algn="l" rtl="0" fontAlgn="ctr"/>
                      <a:r>
                        <a:rPr lang="en-US" sz="1200" b="0" i="0" u="none" strike="noStrike" dirty="0">
                          <a:solidFill>
                            <a:srgbClr val="000000"/>
                          </a:solidFill>
                          <a:effectLst/>
                          <a:latin typeface="+mn-lt"/>
                        </a:rPr>
                        <a:t>293 (10.78)</a:t>
                      </a:r>
                    </a:p>
                  </a:txBody>
                  <a:tcPr anchor="ctr"/>
                </a:tc>
                <a:extLst>
                  <a:ext uri="{0D108BD9-81ED-4DB2-BD59-A6C34878D82A}">
                    <a16:rowId xmlns:a16="http://schemas.microsoft.com/office/drawing/2014/main" xmlns="" val="10009"/>
                  </a:ext>
                </a:extLst>
              </a:tr>
              <a:tr h="0">
                <a:tc>
                  <a:txBody>
                    <a:bodyPr/>
                    <a:lstStyle/>
                    <a:p>
                      <a:pPr indent="457200" algn="l" rtl="0" fontAlgn="b"/>
                      <a:r>
                        <a:rPr kumimoji="0" lang="en-US" sz="1200" b="0" kern="1200" dirty="0">
                          <a:solidFill>
                            <a:schemeClr val="dk1"/>
                          </a:solidFill>
                          <a:effectLst/>
                          <a:latin typeface="+mn-lt"/>
                          <a:ea typeface="+mn-ea"/>
                          <a:cs typeface="+mn-cs"/>
                        </a:rPr>
                        <a:t>Medium smell</a:t>
                      </a:r>
                      <a:endParaRPr lang="en-US" sz="1200" b="0" i="0" u="none" strike="noStrike" dirty="0">
                        <a:solidFill>
                          <a:srgbClr val="000000"/>
                        </a:solidFill>
                        <a:effectLst/>
                        <a:latin typeface="+mn-lt"/>
                      </a:endParaRPr>
                    </a:p>
                  </a:txBody>
                  <a:tcPr anchor="ctr"/>
                </a:tc>
                <a:tc>
                  <a:txBody>
                    <a:bodyPr/>
                    <a:lstStyle/>
                    <a:p>
                      <a:pPr algn="l" rtl="0" fontAlgn="ctr"/>
                      <a:r>
                        <a:rPr lang="en-US" sz="1200" b="0" i="0" u="none" strike="noStrike" dirty="0">
                          <a:solidFill>
                            <a:srgbClr val="000000"/>
                          </a:solidFill>
                          <a:effectLst/>
                          <a:latin typeface="+mn-lt"/>
                        </a:rPr>
                        <a:t>472 (17.4)</a:t>
                      </a:r>
                    </a:p>
                  </a:txBody>
                  <a:tcPr anchor="ctr"/>
                </a:tc>
                <a:extLst>
                  <a:ext uri="{0D108BD9-81ED-4DB2-BD59-A6C34878D82A}">
                    <a16:rowId xmlns:a16="http://schemas.microsoft.com/office/drawing/2014/main" xmlns="" val="10010"/>
                  </a:ext>
                </a:extLst>
              </a:tr>
              <a:tr h="0">
                <a:tc>
                  <a:txBody>
                    <a:bodyPr/>
                    <a:lstStyle/>
                    <a:p>
                      <a:pPr indent="457200" algn="l" rtl="0" fontAlgn="b"/>
                      <a:r>
                        <a:rPr kumimoji="0" lang="en-US" sz="1200" b="0" kern="1200" dirty="0">
                          <a:solidFill>
                            <a:schemeClr val="dk1"/>
                          </a:solidFill>
                          <a:effectLst/>
                          <a:latin typeface="+mn-lt"/>
                          <a:ea typeface="+mn-ea"/>
                          <a:cs typeface="+mn-cs"/>
                        </a:rPr>
                        <a:t>High smell</a:t>
                      </a:r>
                      <a:endParaRPr lang="en-US" sz="1200" b="0" i="0" u="none" strike="noStrike" dirty="0">
                        <a:solidFill>
                          <a:srgbClr val="000000"/>
                        </a:solidFill>
                        <a:effectLst/>
                        <a:latin typeface="+mn-lt"/>
                      </a:endParaRPr>
                    </a:p>
                  </a:txBody>
                  <a:tcPr anchor="ctr"/>
                </a:tc>
                <a:tc>
                  <a:txBody>
                    <a:bodyPr/>
                    <a:lstStyle/>
                    <a:p>
                      <a:pPr algn="l" rtl="0" fontAlgn="ctr"/>
                      <a:r>
                        <a:rPr lang="en-US" sz="1200" b="0" i="0" u="none" strike="noStrike" dirty="0">
                          <a:solidFill>
                            <a:srgbClr val="000000"/>
                          </a:solidFill>
                          <a:effectLst/>
                          <a:latin typeface="+mn-lt"/>
                        </a:rPr>
                        <a:t>258 (9.4) </a:t>
                      </a:r>
                    </a:p>
                  </a:txBody>
                  <a:tcPr anchor="ctr"/>
                </a:tc>
                <a:extLst>
                  <a:ext uri="{0D108BD9-81ED-4DB2-BD59-A6C34878D82A}">
                    <a16:rowId xmlns:a16="http://schemas.microsoft.com/office/drawing/2014/main" xmlns="" val="10011"/>
                  </a:ext>
                </a:extLst>
              </a:tr>
              <a:tr h="0">
                <a:tc>
                  <a:txBody>
                    <a:bodyPr/>
                    <a:lstStyle/>
                    <a:p>
                      <a:pPr algn="l" rtl="0" fontAlgn="b"/>
                      <a:r>
                        <a:rPr kumimoji="0" lang="en-US" sz="1200" b="0" kern="1200" dirty="0">
                          <a:solidFill>
                            <a:schemeClr val="dk1"/>
                          </a:solidFill>
                          <a:effectLst/>
                          <a:latin typeface="+mn-lt"/>
                          <a:ea typeface="+mn-ea"/>
                          <a:cs typeface="+mn-cs"/>
                        </a:rPr>
                        <a:t>Came into physical contact with oil in other ways</a:t>
                      </a:r>
                      <a:r>
                        <a:rPr lang="en-US" sz="1200" b="0" dirty="0">
                          <a:effectLst/>
                          <a:latin typeface="+mn-lt"/>
                        </a:rPr>
                        <a:t> </a:t>
                      </a:r>
                      <a:endParaRPr lang="en-US" sz="1200" b="0" i="0" u="none" strike="noStrike" dirty="0">
                        <a:solidFill>
                          <a:srgbClr val="000000"/>
                        </a:solidFill>
                        <a:effectLst/>
                        <a:latin typeface="+mn-lt"/>
                      </a:endParaRPr>
                    </a:p>
                  </a:txBody>
                  <a:tcPr anchor="ctr"/>
                </a:tc>
                <a:tc>
                  <a:txBody>
                    <a:bodyPr/>
                    <a:lstStyle/>
                    <a:p>
                      <a:pPr algn="l" rtl="0" fontAlgn="ctr"/>
                      <a:r>
                        <a:rPr lang="en-US" sz="1200" b="0" i="0" u="none" strike="noStrike" dirty="0">
                          <a:solidFill>
                            <a:srgbClr val="000000"/>
                          </a:solidFill>
                          <a:effectLst/>
                          <a:latin typeface="+mn-lt"/>
                        </a:rPr>
                        <a:t>624 (22.10)</a:t>
                      </a:r>
                    </a:p>
                  </a:txBody>
                  <a:tcPr anchor="ctr"/>
                </a:tc>
                <a:extLst>
                  <a:ext uri="{0D108BD9-81ED-4DB2-BD59-A6C34878D82A}">
                    <a16:rowId xmlns:a16="http://schemas.microsoft.com/office/drawing/2014/main" xmlns="" val="10012"/>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Oil spill directly affected recreational hunting/fishing/other activities of household </a:t>
                      </a:r>
                    </a:p>
                  </a:txBody>
                  <a:tcPr anchor="ctr"/>
                </a:tc>
                <a:tc>
                  <a:txBody>
                    <a:bodyPr/>
                    <a:lstStyle/>
                    <a:p>
                      <a:pPr algn="l" rtl="0" fontAlgn="ctr"/>
                      <a:r>
                        <a:rPr lang="en-US" sz="1200" b="0" i="0" u="none" strike="noStrike" dirty="0">
                          <a:solidFill>
                            <a:srgbClr val="000000"/>
                          </a:solidFill>
                          <a:effectLst/>
                          <a:latin typeface="+mn-lt"/>
                        </a:rPr>
                        <a:t>452 (15.9)</a:t>
                      </a:r>
                    </a:p>
                  </a:txBody>
                  <a:tcPr anchor="ctr"/>
                </a:tc>
                <a:extLst>
                  <a:ext uri="{0D108BD9-81ED-4DB2-BD59-A6C34878D82A}">
                    <a16:rowId xmlns:a16="http://schemas.microsoft.com/office/drawing/2014/main" xmlns="" val="10013"/>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Work on any of the oil spill cleanup activities? </a:t>
                      </a:r>
                    </a:p>
                  </a:txBody>
                  <a:tcPr anchor="ctr"/>
                </a:tc>
                <a:tc>
                  <a:txBody>
                    <a:bodyPr/>
                    <a:lstStyle/>
                    <a:p>
                      <a:pPr algn="l" rtl="0" fontAlgn="ctr"/>
                      <a:r>
                        <a:rPr lang="en-US" sz="1200" b="0" i="0" u="none" strike="noStrike" dirty="0">
                          <a:solidFill>
                            <a:srgbClr val="000000"/>
                          </a:solidFill>
                          <a:effectLst/>
                          <a:latin typeface="+mn-lt"/>
                        </a:rPr>
                        <a:t>47 (2.0)</a:t>
                      </a:r>
                    </a:p>
                  </a:txBody>
                  <a:tcPr anchor="ctr"/>
                </a:tc>
                <a:extLst>
                  <a:ext uri="{0D108BD9-81ED-4DB2-BD59-A6C34878D82A}">
                    <a16:rowId xmlns:a16="http://schemas.microsoft.com/office/drawing/2014/main" xmlns="" val="10014"/>
                  </a:ext>
                </a:extLst>
              </a:tr>
              <a:tr h="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Property that was lost or damaged because of the oil spill or cleanup?</a:t>
                      </a:r>
                    </a:p>
                  </a:txBody>
                  <a:tcPr anchor="ctr"/>
                </a:tc>
                <a:tc>
                  <a:txBody>
                    <a:bodyPr/>
                    <a:lstStyle/>
                    <a:p>
                      <a:pPr algn="l" rtl="0" fontAlgn="ctr"/>
                      <a:r>
                        <a:rPr lang="en-US" sz="1200" b="0" i="0" u="none" strike="noStrike" dirty="0">
                          <a:solidFill>
                            <a:srgbClr val="000000"/>
                          </a:solidFill>
                          <a:effectLst/>
                          <a:latin typeface="+mn-lt"/>
                        </a:rPr>
                        <a:t>58 (2.4)</a:t>
                      </a:r>
                    </a:p>
                  </a:txBody>
                  <a:tcPr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927693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Effects Wave I </a:t>
            </a:r>
          </a:p>
        </p:txBody>
      </p:sp>
      <p:pic>
        <p:nvPicPr>
          <p:cNvPr id="6" name="Content Placeholder 5"/>
          <p:cNvPicPr>
            <a:picLocks noGrp="1" noChangeAspect="1"/>
          </p:cNvPicPr>
          <p:nvPr>
            <p:ph sz="quarter" idx="1"/>
          </p:nvPr>
        </p:nvPicPr>
        <p:blipFill rotWithShape="1">
          <a:blip r:embed="rId2"/>
          <a:srcRect l="20646" t="24105" r="53370" b="30735"/>
          <a:stretch/>
        </p:blipFill>
        <p:spPr>
          <a:xfrm>
            <a:off x="533400" y="1371602"/>
            <a:ext cx="7239000" cy="5242035"/>
          </a:xfrm>
          <a:prstGeom prst="rect">
            <a:avLst/>
          </a:prstGeom>
        </p:spPr>
      </p:pic>
    </p:spTree>
    <p:extLst>
      <p:ext uri="{BB962C8B-B14F-4D97-AF65-F5344CB8AC3E}">
        <p14:creationId xmlns:p14="http://schemas.microsoft.com/office/powerpoint/2010/main" val="3548914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01482-1752-6F4D-838F-79AF89D00981}"/>
              </a:ext>
            </a:extLst>
          </p:cNvPr>
          <p:cNvSpPr>
            <a:spLocks noGrp="1"/>
          </p:cNvSpPr>
          <p:nvPr>
            <p:ph type="title"/>
          </p:nvPr>
        </p:nvSpPr>
        <p:spPr/>
        <p:txBody>
          <a:bodyPr/>
          <a:lstStyle/>
          <a:p>
            <a:r>
              <a:rPr lang="en-US" dirty="0"/>
              <a:t>Physical Effects Wave II (unpublished data)</a:t>
            </a:r>
          </a:p>
        </p:txBody>
      </p:sp>
      <p:pic>
        <p:nvPicPr>
          <p:cNvPr id="5" name="Content Placeholder 4"/>
          <p:cNvPicPr>
            <a:picLocks noGrp="1" noChangeAspect="1"/>
          </p:cNvPicPr>
          <p:nvPr>
            <p:ph idx="1"/>
          </p:nvPr>
        </p:nvPicPr>
        <p:blipFill rotWithShape="1">
          <a:blip r:embed="rId2"/>
          <a:srcRect l="17577" t="30119" r="51789" b="23430"/>
          <a:stretch/>
        </p:blipFill>
        <p:spPr>
          <a:xfrm>
            <a:off x="546848" y="1460209"/>
            <a:ext cx="7781364" cy="4916189"/>
          </a:xfrm>
          <a:prstGeom prst="rect">
            <a:avLst/>
          </a:prstGeom>
        </p:spPr>
      </p:pic>
    </p:spTree>
    <p:extLst>
      <p:ext uri="{BB962C8B-B14F-4D97-AF65-F5344CB8AC3E}">
        <p14:creationId xmlns:p14="http://schemas.microsoft.com/office/powerpoint/2010/main" val="105568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1" name="Rectangle 10"/>
          <p:cNvSpPr/>
          <p:nvPr/>
        </p:nvSpPr>
        <p:spPr>
          <a:xfrm>
            <a:off x="-1377696" y="61631"/>
            <a:ext cx="12045696" cy="6722224"/>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5363" name="Picture 4"/>
          <p:cNvPicPr>
            <a:picLocks noGrp="1" noChangeAspect="1" noChangeArrowheads="1"/>
          </p:cNvPicPr>
          <p:nvPr>
            <p:ph idx="1"/>
          </p:nvPr>
        </p:nvPicPr>
        <p:blipFill>
          <a:blip r:embed="rId3"/>
          <a:srcRect/>
          <a:stretch>
            <a:fillRect/>
          </a:stretch>
        </p:blipFill>
        <p:spPr>
          <a:xfrm>
            <a:off x="76200" y="228600"/>
            <a:ext cx="2514600" cy="1885950"/>
          </a:xfr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852" y="200368"/>
            <a:ext cx="2556948" cy="17046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851912"/>
            <a:ext cx="2590800" cy="1796288"/>
          </a:xfrm>
          <a:prstGeom prst="rect">
            <a:avLst/>
          </a:prstGeom>
        </p:spPr>
      </p:pic>
      <p:sp>
        <p:nvSpPr>
          <p:cNvPr id="2" name="TextBox 1"/>
          <p:cNvSpPr txBox="1"/>
          <p:nvPr/>
        </p:nvSpPr>
        <p:spPr>
          <a:xfrm>
            <a:off x="2096425" y="2426973"/>
            <a:ext cx="4982454" cy="400110"/>
          </a:xfrm>
          <a:prstGeom prst="rect">
            <a:avLst/>
          </a:prstGeom>
          <a:noFill/>
        </p:spPr>
        <p:txBody>
          <a:bodyPr wrap="none" rtlCol="0">
            <a:spAutoFit/>
          </a:bodyPr>
          <a:lstStyle/>
          <a:p>
            <a:r>
              <a:rPr lang="en-US" sz="2000" b="1" dirty="0">
                <a:solidFill>
                  <a:srgbClr val="FFFF00"/>
                </a:solidFill>
              </a:rPr>
              <a:t>Natural or (Hu)Man-Made Disasters</a:t>
            </a:r>
          </a:p>
        </p:txBody>
      </p:sp>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6451" t="2704" r="6453" b="6221"/>
          <a:stretch/>
        </p:blipFill>
        <p:spPr>
          <a:xfrm>
            <a:off x="78835" y="2806353"/>
            <a:ext cx="2588167" cy="1629586"/>
          </a:xfrm>
          <a:prstGeom prst="rect">
            <a:avLst/>
          </a:prstGeom>
        </p:spPr>
      </p:pic>
      <p:pic>
        <p:nvPicPr>
          <p:cNvPr id="6" name="Picture 4">
            <a:extLst>
              <a:ext uri="{FF2B5EF4-FFF2-40B4-BE49-F238E27FC236}">
                <a16:creationId xmlns:a16="http://schemas.microsoft.com/office/drawing/2014/main" xmlns="" id="{730AB7D3-1B43-6940-B136-5EEF653E93AA}"/>
              </a:ext>
            </a:extLst>
          </p:cNvPr>
          <p:cNvPicPr>
            <a:picLocks noChangeAspect="1"/>
          </p:cNvPicPr>
          <p:nvPr/>
        </p:nvPicPr>
        <p:blipFill rotWithShape="1">
          <a:blip r:embed="rId8"/>
          <a:srcRect l="3348" t="32649" r="51635" b="29120"/>
          <a:stretch/>
        </p:blipFill>
        <p:spPr bwMode="auto">
          <a:xfrm>
            <a:off x="6400800" y="5107243"/>
            <a:ext cx="2617272" cy="1666952"/>
          </a:xfrm>
          <a:prstGeom prst="rect">
            <a:avLst/>
          </a:prstGeom>
          <a:noFill/>
          <a:ln w="9525">
            <a:noFill/>
            <a:miter lim="800000"/>
            <a:headEnd/>
            <a:tailEnd/>
          </a:ln>
        </p:spPr>
      </p:pic>
      <p:sp>
        <p:nvSpPr>
          <p:cNvPr id="13" name="TextBox 12">
            <a:extLst>
              <a:ext uri="{FF2B5EF4-FFF2-40B4-BE49-F238E27FC236}">
                <a16:creationId xmlns:a16="http://schemas.microsoft.com/office/drawing/2014/main" xmlns="" id="{4541BE64-AC7F-2A41-9996-AEEAA2FBC2D3}"/>
              </a:ext>
            </a:extLst>
          </p:cNvPr>
          <p:cNvSpPr txBox="1"/>
          <p:nvPr/>
        </p:nvSpPr>
        <p:spPr>
          <a:xfrm>
            <a:off x="587459" y="364456"/>
            <a:ext cx="7305205" cy="400110"/>
          </a:xfrm>
          <a:prstGeom prst="rect">
            <a:avLst/>
          </a:prstGeom>
          <a:noFill/>
        </p:spPr>
        <p:txBody>
          <a:bodyPr wrap="none" rtlCol="0">
            <a:spAutoFit/>
          </a:bodyPr>
          <a:lstStyle/>
          <a:p>
            <a:r>
              <a:rPr lang="en-US" sz="2000" dirty="0">
                <a:solidFill>
                  <a:srgbClr val="FFFF00"/>
                </a:solidFill>
              </a:rPr>
              <a:t>DWH                                                                                     KATRINA</a:t>
            </a:r>
          </a:p>
        </p:txBody>
      </p:sp>
      <p:sp>
        <p:nvSpPr>
          <p:cNvPr id="15" name="TextBox 14">
            <a:extLst>
              <a:ext uri="{FF2B5EF4-FFF2-40B4-BE49-F238E27FC236}">
                <a16:creationId xmlns:a16="http://schemas.microsoft.com/office/drawing/2014/main" xmlns="" id="{DE616319-31FB-B54A-B90C-DA6CF05CA1EF}"/>
              </a:ext>
            </a:extLst>
          </p:cNvPr>
          <p:cNvSpPr txBox="1"/>
          <p:nvPr/>
        </p:nvSpPr>
        <p:spPr>
          <a:xfrm>
            <a:off x="7086600" y="6019800"/>
            <a:ext cx="2348772" cy="400110"/>
          </a:xfrm>
          <a:prstGeom prst="rect">
            <a:avLst/>
          </a:prstGeom>
          <a:noFill/>
        </p:spPr>
        <p:txBody>
          <a:bodyPr wrap="square" rtlCol="0">
            <a:spAutoFit/>
          </a:bodyPr>
          <a:lstStyle/>
          <a:p>
            <a:r>
              <a:rPr lang="en-US" sz="2000" dirty="0">
                <a:solidFill>
                  <a:srgbClr val="FFFF00"/>
                </a:solidFill>
              </a:rPr>
              <a:t>EAST BR</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086" y="4898671"/>
            <a:ext cx="2540914" cy="1861572"/>
          </a:xfrm>
          <a:prstGeom prst="rect">
            <a:avLst/>
          </a:prstGeom>
        </p:spPr>
      </p:pic>
      <p:sp>
        <p:nvSpPr>
          <p:cNvPr id="12" name="TextBox 11">
            <a:extLst>
              <a:ext uri="{FF2B5EF4-FFF2-40B4-BE49-F238E27FC236}">
                <a16:creationId xmlns:a16="http://schemas.microsoft.com/office/drawing/2014/main" xmlns="" id="{DE616319-31FB-B54A-B90C-DA6CF05CA1EF}"/>
              </a:ext>
            </a:extLst>
          </p:cNvPr>
          <p:cNvSpPr txBox="1"/>
          <p:nvPr/>
        </p:nvSpPr>
        <p:spPr>
          <a:xfrm>
            <a:off x="1080228" y="6400800"/>
            <a:ext cx="2348772" cy="400110"/>
          </a:xfrm>
          <a:prstGeom prst="rect">
            <a:avLst/>
          </a:prstGeom>
          <a:noFill/>
        </p:spPr>
        <p:txBody>
          <a:bodyPr wrap="square" rtlCol="0">
            <a:spAutoFit/>
          </a:bodyPr>
          <a:lstStyle/>
          <a:p>
            <a:r>
              <a:rPr lang="en-US" sz="2000" dirty="0">
                <a:solidFill>
                  <a:srgbClr val="FFFF00"/>
                </a:solidFill>
              </a:rPr>
              <a:t>ANDREW</a:t>
            </a:r>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t="-1" b="14774"/>
          <a:stretch/>
        </p:blipFill>
        <p:spPr>
          <a:xfrm>
            <a:off x="3077973" y="4915285"/>
            <a:ext cx="2837329" cy="1868571"/>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79046" y="61631"/>
            <a:ext cx="2907249" cy="1960316"/>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24600" y="2829613"/>
            <a:ext cx="2743200" cy="1816443"/>
          </a:xfrm>
          <a:prstGeom prst="rect">
            <a:avLst/>
          </a:prstGeom>
        </p:spPr>
      </p:pic>
    </p:spTree>
    <p:extLst>
      <p:ext uri="{BB962C8B-B14F-4D97-AF65-F5344CB8AC3E}">
        <p14:creationId xmlns:p14="http://schemas.microsoft.com/office/powerpoint/2010/main" val="401217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5694" y="5562603"/>
            <a:ext cx="6157993" cy="616056"/>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C0F826F-9C25-604E-9B3F-B5DF364C9CAC}"/>
              </a:ext>
            </a:extLst>
          </p:cNvPr>
          <p:cNvSpPr>
            <a:spLocks noGrp="1"/>
          </p:cNvSpPr>
          <p:nvPr>
            <p:ph type="title"/>
          </p:nvPr>
        </p:nvSpPr>
        <p:spPr/>
        <p:txBody>
          <a:bodyPr/>
          <a:lstStyle/>
          <a:p>
            <a:r>
              <a:rPr lang="en-US" dirty="0"/>
              <a:t>Mental Health </a:t>
            </a:r>
          </a:p>
        </p:txBody>
      </p:sp>
      <p:graphicFrame>
        <p:nvGraphicFramePr>
          <p:cNvPr id="5" name="Table 4">
            <a:extLst>
              <a:ext uri="{FF2B5EF4-FFF2-40B4-BE49-F238E27FC236}">
                <a16:creationId xmlns:a16="http://schemas.microsoft.com/office/drawing/2014/main" xmlns="" id="{900D877B-BC0A-1F48-9E9E-D38A10A6DEC6}"/>
              </a:ext>
            </a:extLst>
          </p:cNvPr>
          <p:cNvGraphicFramePr/>
          <p:nvPr>
            <p:extLst>
              <p:ext uri="{D42A27DB-BD31-4B8C-83A1-F6EECF244321}">
                <p14:modId xmlns:p14="http://schemas.microsoft.com/office/powerpoint/2010/main" val="4005161121"/>
              </p:ext>
            </p:extLst>
          </p:nvPr>
        </p:nvGraphicFramePr>
        <p:xfrm>
          <a:off x="1603375" y="3319465"/>
          <a:ext cx="5937250" cy="219075"/>
        </p:xfrm>
        <a:graphic>
          <a:graphicData uri="http://schemas.openxmlformats.org/drawingml/2006/table">
            <a:tbl>
              <a:tblPr firstRow="1" bandRow="1">
                <a:tableStyleId>{5C22544A-7EE6-4342-B048-85BDC9FD1C3A}</a:tableStyleId>
              </a:tblPr>
              <a:tblGrid>
                <a:gridCol w="4865370">
                  <a:extLst>
                    <a:ext uri="{9D8B030D-6E8A-4147-A177-3AD203B41FA5}">
                      <a16:colId xmlns:a16="http://schemas.microsoft.com/office/drawing/2014/main" xmlns="" val="4023957718"/>
                    </a:ext>
                  </a:extLst>
                </a:gridCol>
                <a:gridCol w="535940">
                  <a:extLst>
                    <a:ext uri="{9D8B030D-6E8A-4147-A177-3AD203B41FA5}">
                      <a16:colId xmlns:a16="http://schemas.microsoft.com/office/drawing/2014/main" xmlns="" val="2274887775"/>
                    </a:ext>
                  </a:extLst>
                </a:gridCol>
                <a:gridCol w="535940">
                  <a:extLst>
                    <a:ext uri="{9D8B030D-6E8A-4147-A177-3AD203B41FA5}">
                      <a16:colId xmlns:a16="http://schemas.microsoft.com/office/drawing/2014/main" xmlns="" val="1162120251"/>
                    </a:ext>
                  </a:extLst>
                </a:gridCol>
              </a:tblGrid>
              <a:tr h="219075">
                <a:tc>
                  <a:txBody>
                    <a:bodyPr/>
                    <a:lstStyle/>
                    <a:p>
                      <a:pPr marL="0" marR="0">
                        <a:lnSpc>
                          <a:spcPct val="107000"/>
                        </a:lnSpc>
                        <a:spcBef>
                          <a:spcPts val="0"/>
                        </a:spcBef>
                        <a:spcAft>
                          <a:spcPts val="0"/>
                        </a:spcAft>
                      </a:pPr>
                      <a:r>
                        <a:rPr lang="en-US" sz="1100" dirty="0" smtClean="0">
                          <a:effectLst/>
                        </a:rPr>
                        <a:t>scores </a:t>
                      </a:r>
                      <a:r>
                        <a:rPr lang="en-US" sz="1100" dirty="0">
                          <a:effectLst/>
                        </a:rPr>
                        <a:t>calculated as sum of affirmative responses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xmlns="" val="3734171245"/>
                  </a:ext>
                </a:extLst>
              </a:tr>
            </a:tbl>
          </a:graphicData>
        </a:graphic>
      </p:graphicFrame>
      <p:graphicFrame>
        <p:nvGraphicFramePr>
          <p:cNvPr id="7" name="Table 6">
            <a:extLst>
              <a:ext uri="{FF2B5EF4-FFF2-40B4-BE49-F238E27FC236}">
                <a16:creationId xmlns:a16="http://schemas.microsoft.com/office/drawing/2014/main" xmlns="" id="{5EAD36CC-3FB8-E14F-B8AA-1F643FF879A4}"/>
              </a:ext>
            </a:extLst>
          </p:cNvPr>
          <p:cNvGraphicFramePr/>
          <p:nvPr>
            <p:extLst>
              <p:ext uri="{D42A27DB-BD31-4B8C-83A1-F6EECF244321}">
                <p14:modId xmlns:p14="http://schemas.microsoft.com/office/powerpoint/2010/main" val="1268412503"/>
              </p:ext>
            </p:extLst>
          </p:nvPr>
        </p:nvGraphicFramePr>
        <p:xfrm>
          <a:off x="808920" y="1447802"/>
          <a:ext cx="6731707" cy="3781347"/>
        </p:xfrm>
        <a:graphic>
          <a:graphicData uri="http://schemas.openxmlformats.org/drawingml/2006/table">
            <a:tbl>
              <a:tblPr firstRow="1" bandRow="1">
                <a:tableStyleId>{5C22544A-7EE6-4342-B048-85BDC9FD1C3A}</a:tableStyleId>
              </a:tblPr>
              <a:tblGrid>
                <a:gridCol w="3743118">
                  <a:extLst>
                    <a:ext uri="{9D8B030D-6E8A-4147-A177-3AD203B41FA5}">
                      <a16:colId xmlns:a16="http://schemas.microsoft.com/office/drawing/2014/main" xmlns="" val="1999796129"/>
                    </a:ext>
                  </a:extLst>
                </a:gridCol>
                <a:gridCol w="682530">
                  <a:extLst>
                    <a:ext uri="{9D8B030D-6E8A-4147-A177-3AD203B41FA5}">
                      <a16:colId xmlns:a16="http://schemas.microsoft.com/office/drawing/2014/main" xmlns="" val="4243593039"/>
                    </a:ext>
                  </a:extLst>
                </a:gridCol>
                <a:gridCol w="643652">
                  <a:extLst>
                    <a:ext uri="{9D8B030D-6E8A-4147-A177-3AD203B41FA5}">
                      <a16:colId xmlns:a16="http://schemas.microsoft.com/office/drawing/2014/main" xmlns="" val="37172110"/>
                    </a:ext>
                  </a:extLst>
                </a:gridCol>
                <a:gridCol w="660211">
                  <a:extLst>
                    <a:ext uri="{9D8B030D-6E8A-4147-A177-3AD203B41FA5}">
                      <a16:colId xmlns:a16="http://schemas.microsoft.com/office/drawing/2014/main" xmlns="" val="2653710206"/>
                    </a:ext>
                  </a:extLst>
                </a:gridCol>
                <a:gridCol w="552216">
                  <a:extLst>
                    <a:ext uri="{9D8B030D-6E8A-4147-A177-3AD203B41FA5}">
                      <a16:colId xmlns:a16="http://schemas.microsoft.com/office/drawing/2014/main" xmlns="" val="3303177970"/>
                    </a:ext>
                  </a:extLst>
                </a:gridCol>
                <a:gridCol w="449980">
                  <a:extLst>
                    <a:ext uri="{9D8B030D-6E8A-4147-A177-3AD203B41FA5}">
                      <a16:colId xmlns:a16="http://schemas.microsoft.com/office/drawing/2014/main" xmlns="" val="1457140980"/>
                    </a:ext>
                  </a:extLst>
                </a:gridCol>
              </a:tblGrid>
              <a:tr h="243743">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100" dirty="0">
                          <a:effectLst/>
                        </a:rPr>
                        <a:t>Wave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100" dirty="0">
                          <a:effectLst/>
                        </a:rPr>
                        <a:t>Wave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50357918"/>
                  </a:ext>
                </a:extLst>
              </a:tr>
              <a:tr h="243743">
                <a:tc>
                  <a:txBody>
                    <a:bodyPr/>
                    <a:lstStyle/>
                    <a:p>
                      <a:pPr marL="0" marR="0">
                        <a:lnSpc>
                          <a:spcPct val="107000"/>
                        </a:lnSpc>
                        <a:spcBef>
                          <a:spcPts val="0"/>
                        </a:spcBef>
                        <a:spcAft>
                          <a:spcPts val="0"/>
                        </a:spcAft>
                      </a:pPr>
                      <a:r>
                        <a:rPr lang="en-US" sz="1100" dirty="0">
                          <a:effectLst/>
                        </a:rPr>
                        <a:t>Characteristic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Mean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1100" dirty="0">
                          <a:effectLst/>
                        </a:rPr>
                        <a:t>SD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1100" dirty="0">
                          <a:effectLst/>
                        </a:rPr>
                        <a:t>Mean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1100" dirty="0">
                          <a:effectLst/>
                        </a:rPr>
                        <a:t>SD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38107069"/>
                  </a:ext>
                </a:extLst>
              </a:tr>
              <a:tr h="243743">
                <a:tc>
                  <a:txBody>
                    <a:bodyPr/>
                    <a:lstStyle/>
                    <a:p>
                      <a:pPr marL="0" marR="0">
                        <a:lnSpc>
                          <a:spcPct val="107000"/>
                        </a:lnSpc>
                        <a:spcBef>
                          <a:spcPts val="0"/>
                        </a:spcBef>
                        <a:spcAft>
                          <a:spcPts val="0"/>
                        </a:spcAft>
                      </a:pPr>
                      <a:r>
                        <a:rPr lang="en-US" sz="1100" dirty="0">
                          <a:effectLst/>
                        </a:rPr>
                        <a:t>Depressive Symptoms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lnSpc>
                          <a:spcPct val="107000"/>
                        </a:lnSpc>
                        <a:spcBef>
                          <a:spcPts val="0"/>
                        </a:spcBef>
                        <a:spcAft>
                          <a:spcPts val="0"/>
                        </a:spcAft>
                      </a:pPr>
                      <a:r>
                        <a:rPr lang="en-US" sz="1100" dirty="0">
                          <a:effectLst/>
                        </a:rPr>
                        <a:t>11.9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lnSpc>
                          <a:spcPct val="107000"/>
                        </a:lnSpc>
                        <a:spcBef>
                          <a:spcPts val="0"/>
                        </a:spcBef>
                        <a:spcAft>
                          <a:spcPts val="0"/>
                        </a:spcAft>
                      </a:pPr>
                      <a:r>
                        <a:rPr lang="en-US" sz="1100" dirty="0">
                          <a:effectLst/>
                        </a:rPr>
                        <a:t>12.52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lnSpc>
                          <a:spcPct val="107000"/>
                        </a:lnSpc>
                        <a:spcBef>
                          <a:spcPts val="0"/>
                        </a:spcBef>
                        <a:spcAft>
                          <a:spcPts val="0"/>
                        </a:spcAft>
                      </a:pPr>
                      <a:r>
                        <a:rPr lang="en-US" sz="1100" dirty="0">
                          <a:effectLst/>
                        </a:rPr>
                        <a:t>14.5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1100" dirty="0">
                          <a:effectLst/>
                        </a:rPr>
                        <a:t>13.5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8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47607149"/>
                  </a:ext>
                </a:extLst>
              </a:tr>
              <a:tr h="447431">
                <a:tc>
                  <a:txBody>
                    <a:bodyPr/>
                    <a:lstStyle/>
                    <a:p>
                      <a:pPr marL="0" marR="0">
                        <a:lnSpc>
                          <a:spcPct val="107000"/>
                        </a:lnSpc>
                        <a:spcBef>
                          <a:spcPts val="0"/>
                        </a:spcBef>
                        <a:spcAft>
                          <a:spcPts val="0"/>
                        </a:spcAft>
                      </a:pPr>
                      <a:r>
                        <a:rPr lang="en-US" sz="1100" dirty="0">
                          <a:effectLst/>
                        </a:rPr>
                        <a:t>  Presence of depressive symptoms (</a:t>
                      </a:r>
                      <a:r>
                        <a:rPr lang="en-US" sz="1100" dirty="0" smtClean="0">
                          <a:effectLst/>
                        </a:rPr>
                        <a:t>CESD </a:t>
                      </a:r>
                      <a:r>
                        <a:rPr lang="en-US" sz="1100" dirty="0">
                          <a:effectLst/>
                        </a:rPr>
                        <a:t>&gt;= 16) (n, </a:t>
                      </a:r>
                      <a:r>
                        <a:rPr lang="en-US" sz="1100" dirty="0" smtClean="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572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722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27851639"/>
                  </a:ext>
                </a:extLst>
              </a:tr>
              <a:tr h="243743">
                <a:tc>
                  <a:txBody>
                    <a:bodyPr/>
                    <a:lstStyle/>
                    <a:p>
                      <a:pPr marL="0" marR="0">
                        <a:lnSpc>
                          <a:spcPct val="107000"/>
                        </a:lnSpc>
                        <a:spcBef>
                          <a:spcPts val="0"/>
                        </a:spcBef>
                        <a:spcAft>
                          <a:spcPts val="0"/>
                        </a:spcAft>
                      </a:pPr>
                      <a:r>
                        <a:rPr lang="en-US" sz="1100" dirty="0">
                          <a:effectLst/>
                        </a:rPr>
                        <a:t>  No depressive symptoms (CESD &lt; 16) (n,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1459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1310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44620818"/>
                  </a:ext>
                </a:extLst>
              </a:tr>
              <a:tr h="243743">
                <a:tc>
                  <a:txBody>
                    <a:bodyPr/>
                    <a:lstStyle/>
                    <a:p>
                      <a:pPr marL="0" marR="0">
                        <a:lnSpc>
                          <a:spcPct val="107000"/>
                        </a:lnSpc>
                        <a:spcBef>
                          <a:spcPts val="0"/>
                        </a:spcBef>
                        <a:spcAft>
                          <a:spcPts val="0"/>
                        </a:spcAft>
                      </a:pPr>
                      <a:r>
                        <a:rPr lang="en-US" sz="1100" dirty="0">
                          <a:effectLst/>
                        </a:rPr>
                        <a:t>Mental Distress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lnSpc>
                          <a:spcPct val="107000"/>
                        </a:lnSpc>
                        <a:spcBef>
                          <a:spcPts val="0"/>
                        </a:spcBef>
                        <a:spcAft>
                          <a:spcPts val="0"/>
                        </a:spcAft>
                      </a:pPr>
                      <a:r>
                        <a:rPr lang="en-US" sz="1100" dirty="0">
                          <a:effectLst/>
                        </a:rPr>
                        <a:t>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1100" dirty="0">
                          <a:effectLst/>
                        </a:rPr>
                        <a:t>5.28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1100" dirty="0">
                          <a:effectLst/>
                        </a:rPr>
                        <a:t>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1100" dirty="0">
                          <a:effectLst/>
                        </a:rPr>
                        <a:t>5.38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gn="ctr">
                        <a:lnSpc>
                          <a:spcPct val="107000"/>
                        </a:lnSpc>
                        <a:spcBef>
                          <a:spcPts val="0"/>
                        </a:spcBef>
                        <a:spcAft>
                          <a:spcPts val="0"/>
                        </a:spcAft>
                      </a:pPr>
                      <a:r>
                        <a:rPr lang="en-US" sz="8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43573382"/>
                  </a:ext>
                </a:extLst>
              </a:tr>
              <a:tr h="243743">
                <a:tc>
                  <a:txBody>
                    <a:bodyPr/>
                    <a:lstStyle/>
                    <a:p>
                      <a:pPr marL="0" marR="0">
                        <a:lnSpc>
                          <a:spcPct val="107000"/>
                        </a:lnSpc>
                        <a:spcBef>
                          <a:spcPts val="0"/>
                        </a:spcBef>
                        <a:spcAft>
                          <a:spcPts val="0"/>
                        </a:spcAft>
                      </a:pPr>
                      <a:r>
                        <a:rPr lang="en-US" sz="1100" dirty="0">
                          <a:effectLst/>
                        </a:rPr>
                        <a:t>  Severe mental distress (K6 &gt;= 13) (n,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262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12296311"/>
                  </a:ext>
                </a:extLst>
              </a:tr>
              <a:tr h="243743">
                <a:tc>
                  <a:txBody>
                    <a:bodyPr/>
                    <a:lstStyle/>
                    <a:p>
                      <a:pPr marL="0" marR="0">
                        <a:lnSpc>
                          <a:spcPct val="107000"/>
                        </a:lnSpc>
                        <a:spcBef>
                          <a:spcPts val="0"/>
                        </a:spcBef>
                        <a:spcAft>
                          <a:spcPts val="0"/>
                        </a:spcAft>
                      </a:pPr>
                      <a:r>
                        <a:rPr lang="en-US" sz="1100" dirty="0">
                          <a:effectLst/>
                        </a:rPr>
                        <a:t>  Moderate mental distress (K6 = 8-12) (n,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406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321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57060499"/>
                  </a:ext>
                </a:extLst>
              </a:tr>
              <a:tr h="243743">
                <a:tc>
                  <a:txBody>
                    <a:bodyPr/>
                    <a:lstStyle/>
                    <a:p>
                      <a:pPr marL="0" marR="0">
                        <a:lnSpc>
                          <a:spcPct val="107000"/>
                        </a:lnSpc>
                        <a:spcBef>
                          <a:spcPts val="0"/>
                        </a:spcBef>
                        <a:spcAft>
                          <a:spcPts val="0"/>
                        </a:spcAft>
                      </a:pPr>
                      <a:r>
                        <a:rPr lang="en-US" sz="1100" dirty="0">
                          <a:effectLst/>
                        </a:rPr>
                        <a:t>  No mental distress (K6 &lt; 8) (n,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100" dirty="0">
                          <a:effectLst/>
                        </a:rPr>
                        <a:t>1359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1446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84667365"/>
                  </a:ext>
                </a:extLst>
              </a:tr>
              <a:tr h="243743">
                <a:tc>
                  <a:txBody>
                    <a:bodyPr/>
                    <a:lstStyle/>
                    <a:p>
                      <a:endParaRPr lang="en-US" sz="1100" dirty="0">
                        <a:effectLst/>
                        <a:latin typeface="Calibri" panose="020F0502020204030204" pitchFamily="34"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100" dirty="0">
                        <a:effectLst/>
                        <a:latin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80432542"/>
                  </a:ext>
                </a:extLst>
              </a:tr>
              <a:tr h="245367">
                <a:tc gridSpan="5">
                  <a:txBody>
                    <a:bodyPr/>
                    <a:lstStyle/>
                    <a:p>
                      <a:pPr marL="0" marR="0">
                        <a:lnSpc>
                          <a:spcPct val="107000"/>
                        </a:lnSpc>
                        <a:spcBef>
                          <a:spcPts val="0"/>
                        </a:spcBef>
                        <a:spcAft>
                          <a:spcPts val="0"/>
                        </a:spcAft>
                      </a:pPr>
                      <a:r>
                        <a:rPr lang="en-US" sz="1000" dirty="0">
                          <a:effectLst/>
                        </a:rPr>
                        <a:t>*p&lt;0.05, **p&lt;0.001, ***p&lt;0.0001 from Wilcoxon-signed rank tests between Waves 1 and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80096165"/>
                  </a:ext>
                </a:extLst>
              </a:tr>
              <a:tr h="447431">
                <a:tc gridSpan="5">
                  <a:txBody>
                    <a:bodyPr/>
                    <a:lstStyle/>
                    <a:p>
                      <a:pPr marL="0" marR="0">
                        <a:lnSpc>
                          <a:spcPct val="107000"/>
                        </a:lnSpc>
                        <a:spcBef>
                          <a:spcPts val="0"/>
                        </a:spcBef>
                        <a:spcAft>
                          <a:spcPts val="0"/>
                        </a:spcAft>
                      </a:pPr>
                      <a:r>
                        <a:rPr lang="en-US" sz="1100" dirty="0">
                          <a:effectLst/>
                        </a:rPr>
                        <a:t>Missing data: Depressive symptoms (W1 n=7, W2 n=6); mental distress (W1 n=11, W2 n=3)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51328717"/>
                  </a:ext>
                </a:extLst>
              </a:tr>
              <a:tr h="447431">
                <a:tc gridSpan="5">
                  <a:txBody>
                    <a:bodyPr/>
                    <a:lstStyle/>
                    <a:p>
                      <a:pPr marL="0" marR="0">
                        <a:lnSpc>
                          <a:spcPct val="107000"/>
                        </a:lnSpc>
                        <a:spcBef>
                          <a:spcPts val="0"/>
                        </a:spcBef>
                        <a:spcAft>
                          <a:spcPts val="0"/>
                        </a:spcAft>
                      </a:pPr>
                      <a:r>
                        <a:rPr lang="en-US" sz="1100" dirty="0">
                          <a:effectLst/>
                        </a:rPr>
                        <a:t>Note: Depressive symptoms measured with the Centers for Epidemiological Studies-Depression (CESD) scale; mental distress measured with the K6 scale.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82303195"/>
                  </a:ext>
                </a:extLst>
              </a:tr>
            </a:tbl>
          </a:graphicData>
        </a:graphic>
      </p:graphicFrame>
      <p:sp>
        <p:nvSpPr>
          <p:cNvPr id="3" name="Rectangle 2"/>
          <p:cNvSpPr/>
          <p:nvPr/>
        </p:nvSpPr>
        <p:spPr>
          <a:xfrm>
            <a:off x="1265695" y="5562602"/>
            <a:ext cx="6157992" cy="523220"/>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PTSD</a:t>
            </a:r>
            <a:r>
              <a:rPr lang="es-ES" dirty="0">
                <a:latin typeface="Calibri" panose="020F0502020204030204" pitchFamily="34" charset="0"/>
                <a:ea typeface="Calibri" panose="020F0502020204030204" pitchFamily="34" charset="0"/>
                <a:cs typeface="Times New Roman" panose="02020603050405020304" pitchFamily="18" charset="0"/>
              </a:rPr>
              <a:t>, measured </a:t>
            </a:r>
            <a:r>
              <a:rPr lang="en-US" dirty="0" smtClean="0">
                <a:latin typeface="Calibri" panose="020F0502020204030204" pitchFamily="34" charset="0"/>
                <a:ea typeface="Calibri" panose="020F0502020204030204" pitchFamily="34" charset="0"/>
                <a:cs typeface="Times New Roman" panose="02020603050405020304" pitchFamily="18" charset="0"/>
              </a:rPr>
              <a:t>by</a:t>
            </a:r>
            <a:r>
              <a:rPr lang="es-ES" dirty="0" smtClean="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the PCL, </a:t>
            </a:r>
            <a:r>
              <a:rPr lang="en-US" dirty="0" smtClean="0">
                <a:latin typeface="Calibri" panose="020F0502020204030204" pitchFamily="34" charset="0"/>
                <a:ea typeface="Calibri" panose="020F0502020204030204" pitchFamily="34" charset="0"/>
                <a:cs typeface="Times New Roman" panose="02020603050405020304" pitchFamily="18" charset="0"/>
              </a:rPr>
              <a:t>was</a:t>
            </a:r>
            <a:r>
              <a:rPr lang="es-ES"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also</a:t>
            </a:r>
            <a:r>
              <a:rPr lang="es-ES" dirty="0" smtClean="0">
                <a:latin typeface="Calibri" panose="020F0502020204030204" pitchFamily="34" charset="0"/>
                <a:ea typeface="Calibri" panose="020F0502020204030204" pitchFamily="34" charset="0"/>
                <a:cs typeface="Times New Roman" panose="02020603050405020304" pitchFamily="18" charset="0"/>
              </a:rPr>
              <a:t> associated </a:t>
            </a:r>
            <a:r>
              <a:rPr lang="es-ES" dirty="0">
                <a:latin typeface="Calibri" panose="020F0502020204030204" pitchFamily="34" charset="0"/>
                <a:ea typeface="Calibri" panose="020F0502020204030204" pitchFamily="34" charset="0"/>
                <a:cs typeface="Times New Roman" panose="02020603050405020304" pitchFamily="18" charset="0"/>
              </a:rPr>
              <a:t>with exposure. </a:t>
            </a:r>
            <a:r>
              <a:rPr lang="es-ES" sz="1000" dirty="0">
                <a:latin typeface="Calibri" panose="020F0502020204030204" pitchFamily="34" charset="0"/>
                <a:ea typeface="Calibri" panose="020F0502020204030204" pitchFamily="34" charset="0"/>
                <a:cs typeface="Times New Roman" panose="02020603050405020304" pitchFamily="18" charset="0"/>
              </a:rPr>
              <a:t>https://www.mirecc.va.gov/docs/visn6/3_PTSD_CheckList_and_Scoring.pdf</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476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a:t>
            </a:r>
          </a:p>
        </p:txBody>
      </p:sp>
      <p:sp>
        <p:nvSpPr>
          <p:cNvPr id="3" name="Content Placeholder 2"/>
          <p:cNvSpPr>
            <a:spLocks noGrp="1"/>
          </p:cNvSpPr>
          <p:nvPr>
            <p:ph idx="1"/>
          </p:nvPr>
        </p:nvSpPr>
        <p:spPr>
          <a:xfrm>
            <a:off x="332232" y="1847346"/>
            <a:ext cx="8503920" cy="4572000"/>
          </a:xfrm>
        </p:spPr>
        <p:txBody>
          <a:bodyPr/>
          <a:lstStyle/>
          <a:p>
            <a:r>
              <a:rPr lang="en-US" dirty="0"/>
              <a:t>Increase in tobacco use, alcohol use, intensity of family fights</a:t>
            </a:r>
          </a:p>
          <a:p>
            <a:r>
              <a:rPr lang="en-US" dirty="0"/>
              <a:t>Recidivism of these behaviors</a:t>
            </a:r>
          </a:p>
          <a:p>
            <a:r>
              <a:rPr lang="en-US" dirty="0"/>
              <a:t>Clear implications for actions/services</a:t>
            </a:r>
          </a:p>
        </p:txBody>
      </p:sp>
    </p:spTree>
    <p:extLst>
      <p:ext uri="{BB962C8B-B14F-4D97-AF65-F5344CB8AC3E}">
        <p14:creationId xmlns:p14="http://schemas.microsoft.com/office/powerpoint/2010/main" val="106562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“the capacity of a system to withstand or recover from significant disturbances that threaten it”</a:t>
            </a:r>
          </a:p>
        </p:txBody>
      </p:sp>
      <p:sp>
        <p:nvSpPr>
          <p:cNvPr id="3" name="Title 2"/>
          <p:cNvSpPr>
            <a:spLocks noGrp="1"/>
          </p:cNvSpPr>
          <p:nvPr>
            <p:ph type="title"/>
          </p:nvPr>
        </p:nvSpPr>
        <p:spPr/>
        <p:txBody>
          <a:bodyPr/>
          <a:lstStyle/>
          <a:p>
            <a:r>
              <a:rPr lang="en-US" dirty="0"/>
              <a:t>Resiliency</a:t>
            </a:r>
          </a:p>
        </p:txBody>
      </p:sp>
    </p:spTree>
    <p:extLst>
      <p:ext uri="{BB962C8B-B14F-4D97-AF65-F5344CB8AC3E}">
        <p14:creationId xmlns:p14="http://schemas.microsoft.com/office/powerpoint/2010/main" val="84378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Attributes</a:t>
            </a:r>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a:t>Individual and community attributes. </a:t>
            </a:r>
          </a:p>
          <a:p>
            <a:pPr lvl="1"/>
            <a:r>
              <a:rPr lang="en-US" dirty="0"/>
              <a:t>Individual resilience</a:t>
            </a:r>
          </a:p>
          <a:p>
            <a:pPr lvl="2"/>
            <a:r>
              <a:rPr lang="en-US" dirty="0"/>
              <a:t>General Self-Efficacy, 10 item questionnaire</a:t>
            </a:r>
          </a:p>
          <a:p>
            <a:pPr lvl="2"/>
            <a:r>
              <a:rPr lang="en-US" dirty="0"/>
              <a:t>Social support,  6 item </a:t>
            </a:r>
            <a:r>
              <a:rPr lang="en-US" dirty="0" smtClean="0"/>
              <a:t>questionnaire</a:t>
            </a:r>
            <a:endParaRPr lang="en-US" dirty="0"/>
          </a:p>
          <a:p>
            <a:pPr lvl="1"/>
            <a:r>
              <a:rPr lang="en-US" dirty="0"/>
              <a:t>Community resilience</a:t>
            </a:r>
          </a:p>
          <a:p>
            <a:pPr lvl="2"/>
            <a:r>
              <a:rPr lang="en-US" dirty="0"/>
              <a:t>Social cohesion </a:t>
            </a:r>
          </a:p>
          <a:p>
            <a:pPr lvl="2"/>
            <a:r>
              <a:rPr lang="en-US" dirty="0"/>
              <a:t>Informal </a:t>
            </a:r>
            <a:r>
              <a:rPr lang="en-US" dirty="0" smtClean="0"/>
              <a:t>social control</a:t>
            </a:r>
            <a:endParaRPr lang="en-US" dirty="0"/>
          </a:p>
          <a:p>
            <a:pPr lvl="2"/>
            <a:r>
              <a:rPr lang="en-US" dirty="0"/>
              <a:t>Neighborhood organization participation	</a:t>
            </a:r>
          </a:p>
          <a:p>
            <a:r>
              <a:rPr lang="en-US" dirty="0"/>
              <a:t>Resilience activation</a:t>
            </a:r>
          </a:p>
          <a:p>
            <a:pPr lvl="1"/>
            <a:r>
              <a:rPr lang="en-US" dirty="0"/>
              <a:t>whether any of 8 services were needed in the year following the oil spill. </a:t>
            </a:r>
            <a:r>
              <a:rPr lang="en-US" dirty="0" smtClean="0"/>
              <a:t>e.g</a:t>
            </a:r>
            <a:r>
              <a:rPr lang="en-US" dirty="0"/>
              <a:t>. food, utilities, etc.</a:t>
            </a:r>
          </a:p>
          <a:p>
            <a:pPr lvl="2"/>
            <a:r>
              <a:rPr lang="en-US" dirty="0"/>
              <a:t>Needed and did not receive the service, did not need the service, and needed and received the service.</a:t>
            </a:r>
          </a:p>
        </p:txBody>
      </p:sp>
    </p:spTree>
    <p:extLst>
      <p:ext uri="{BB962C8B-B14F-4D97-AF65-F5344CB8AC3E}">
        <p14:creationId xmlns:p14="http://schemas.microsoft.com/office/powerpoint/2010/main" val="299877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746758" y="286604"/>
            <a:ext cx="7543800" cy="1450757"/>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8CADAE">
                    <a:shade val="75000"/>
                  </a:srgbClr>
                </a:solidFill>
                <a:effectLst/>
                <a:uLnTx/>
                <a:uFillTx/>
                <a:latin typeface="Georgia"/>
                <a:ea typeface="+mj-ea"/>
                <a:cs typeface="+mj-cs"/>
              </a:rPr>
              <a:t>SEM Model Results</a:t>
            </a:r>
            <a:endParaRPr kumimoji="0" lang="en-US" sz="4800" b="0" i="0" u="none" strike="noStrike" kern="1200" cap="none" spc="0" normalizeH="0" baseline="0" noProof="0" dirty="0">
              <a:ln>
                <a:noFill/>
              </a:ln>
              <a:solidFill>
                <a:srgbClr val="8CADAE">
                  <a:shade val="75000"/>
                </a:srgbClr>
              </a:solidFill>
              <a:effectLst/>
              <a:uLnTx/>
              <a:uFillTx/>
              <a:latin typeface="Georgia"/>
              <a:ea typeface="+mj-ea"/>
              <a:cs typeface="+mj-cs"/>
            </a:endParaRPr>
          </a:p>
        </p:txBody>
      </p:sp>
      <p:sp>
        <p:nvSpPr>
          <p:cNvPr id="4" name="TextBox 3"/>
          <p:cNvSpPr txBox="1"/>
          <p:nvPr/>
        </p:nvSpPr>
        <p:spPr>
          <a:xfrm>
            <a:off x="6475313" y="5309243"/>
            <a:ext cx="1678085"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D19049">
                    <a:lumMod val="50000"/>
                  </a:srgbClr>
                </a:solidFill>
                <a:effectLst/>
                <a:uLnTx/>
                <a:uFillTx/>
                <a:latin typeface="Georgia"/>
                <a:ea typeface="+mn-ea"/>
                <a:cs typeface="+mn-cs"/>
              </a:rPr>
              <a:t>Depression</a:t>
            </a:r>
          </a:p>
        </p:txBody>
      </p:sp>
      <p:cxnSp>
        <p:nvCxnSpPr>
          <p:cNvPr id="5" name="Straight Arrow Connector 4"/>
          <p:cNvCxnSpPr>
            <a:endCxn id="6" idx="1"/>
          </p:cNvCxnSpPr>
          <p:nvPr/>
        </p:nvCxnSpPr>
        <p:spPr>
          <a:xfrm flipV="1">
            <a:off x="2364556" y="5540076"/>
            <a:ext cx="4110757" cy="569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666998" y="3200400"/>
            <a:ext cx="4686300" cy="2343296"/>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6" idx="0"/>
          </p:cNvCxnSpPr>
          <p:nvPr/>
        </p:nvCxnSpPr>
        <p:spPr>
          <a:xfrm flipH="1">
            <a:off x="7314356" y="3200400"/>
            <a:ext cx="38942" cy="2108843"/>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925671" y="1981200"/>
            <a:ext cx="2847509"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D19049">
                    <a:lumMod val="50000"/>
                  </a:srgbClr>
                </a:solidFill>
                <a:effectLst/>
                <a:uLnTx/>
                <a:uFillTx/>
                <a:latin typeface="Georgia"/>
                <a:ea typeface="+mn-ea"/>
                <a:cs typeface="+mn-cs"/>
              </a:rPr>
              <a:t>Community resilience attributes</a:t>
            </a:r>
            <a:endParaRPr kumimoji="0" lang="en-US" sz="1800" b="1" i="0" u="none" strike="noStrike" kern="1200" cap="none" spc="0" normalizeH="0" baseline="0" noProof="0" dirty="0">
              <a:ln>
                <a:noFill/>
              </a:ln>
              <a:solidFill>
                <a:srgbClr val="D19049">
                  <a:lumMod val="50000"/>
                </a:srgbClr>
              </a:solidFill>
              <a:effectLst/>
              <a:uLnTx/>
              <a:uFillTx/>
              <a:latin typeface="Georgia"/>
              <a:ea typeface="+mn-ea"/>
              <a:cs typeface="+mn-cs"/>
            </a:endParaRPr>
          </a:p>
        </p:txBody>
      </p:sp>
      <p:sp>
        <p:nvSpPr>
          <p:cNvPr id="9" name="Oval 8"/>
          <p:cNvSpPr/>
          <p:nvPr/>
        </p:nvSpPr>
        <p:spPr>
          <a:xfrm>
            <a:off x="228598" y="3117100"/>
            <a:ext cx="2856607"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D19049">
                    <a:lumMod val="50000"/>
                  </a:srgbClr>
                </a:solidFill>
                <a:effectLst/>
                <a:uLnTx/>
                <a:uFillTx/>
                <a:latin typeface="Georgia"/>
                <a:ea typeface="+mn-ea"/>
                <a:cs typeface="+mn-cs"/>
              </a:rPr>
              <a:t>Individual resilience attributes</a:t>
            </a:r>
            <a:endParaRPr kumimoji="0" lang="en-US" sz="1800" b="1" i="0" u="none" strike="noStrike" kern="1200" cap="none" spc="0" normalizeH="0" baseline="0" noProof="0" dirty="0">
              <a:ln>
                <a:noFill/>
              </a:ln>
              <a:solidFill>
                <a:srgbClr val="D19049">
                  <a:lumMod val="50000"/>
                </a:srgbClr>
              </a:solidFill>
              <a:effectLst/>
              <a:uLnTx/>
              <a:uFillTx/>
              <a:latin typeface="Georgia"/>
              <a:ea typeface="+mn-ea"/>
              <a:cs typeface="+mn-cs"/>
            </a:endParaRPr>
          </a:p>
        </p:txBody>
      </p:sp>
      <p:sp>
        <p:nvSpPr>
          <p:cNvPr id="10" name="Oval 9"/>
          <p:cNvSpPr/>
          <p:nvPr/>
        </p:nvSpPr>
        <p:spPr>
          <a:xfrm>
            <a:off x="152400" y="4934096"/>
            <a:ext cx="2514598"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D19049">
                    <a:lumMod val="50000"/>
                  </a:srgbClr>
                </a:solidFill>
                <a:effectLst/>
                <a:uLnTx/>
                <a:uFillTx/>
                <a:latin typeface="Georgia"/>
                <a:ea typeface="+mn-ea"/>
                <a:cs typeface="+mn-cs"/>
              </a:rPr>
              <a:t>Exposure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D19049">
                    <a:lumMod val="50000"/>
                  </a:srgbClr>
                </a:solidFill>
                <a:effectLst/>
                <a:uLnTx/>
                <a:uFillTx/>
                <a:latin typeface="Georgia"/>
                <a:ea typeface="+mn-ea"/>
                <a:cs typeface="+mn-cs"/>
              </a:rPr>
              <a:t>oil spill</a:t>
            </a:r>
            <a:endParaRPr kumimoji="0" lang="en-US" sz="1800" b="1" i="0" u="none" strike="noStrike" kern="1200" cap="none" spc="0" normalizeH="0" baseline="0" noProof="0" dirty="0">
              <a:ln>
                <a:noFill/>
              </a:ln>
              <a:solidFill>
                <a:srgbClr val="D19049">
                  <a:lumMod val="50000"/>
                </a:srgbClr>
              </a:solidFill>
              <a:effectLst/>
              <a:uLnTx/>
              <a:uFillTx/>
              <a:latin typeface="Georgia"/>
              <a:ea typeface="+mn-ea"/>
              <a:cs typeface="+mn-cs"/>
            </a:endParaRPr>
          </a:p>
        </p:txBody>
      </p:sp>
      <p:sp>
        <p:nvSpPr>
          <p:cNvPr id="11" name="Oval 10"/>
          <p:cNvSpPr/>
          <p:nvPr/>
        </p:nvSpPr>
        <p:spPr>
          <a:xfrm>
            <a:off x="5791198" y="1981200"/>
            <a:ext cx="3124200"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D19049">
                    <a:lumMod val="50000"/>
                  </a:srgbClr>
                </a:solidFill>
                <a:effectLst/>
                <a:uLnTx/>
                <a:uFillTx/>
                <a:latin typeface="Georgia"/>
                <a:ea typeface="+mn-ea"/>
                <a:cs typeface="+mn-cs"/>
              </a:rPr>
              <a:t>Resilience activation: receipt of needed services</a:t>
            </a:r>
            <a:endParaRPr kumimoji="0" lang="en-US" sz="1800" b="1" i="0" u="none" strike="noStrike" kern="1200" cap="none" spc="0" normalizeH="0" baseline="0" noProof="0" dirty="0">
              <a:ln>
                <a:noFill/>
              </a:ln>
              <a:solidFill>
                <a:srgbClr val="D19049">
                  <a:lumMod val="50000"/>
                </a:srgbClr>
              </a:solidFill>
              <a:effectLst/>
              <a:uLnTx/>
              <a:uFillTx/>
              <a:latin typeface="Georgia"/>
              <a:ea typeface="+mn-ea"/>
              <a:cs typeface="+mn-cs"/>
            </a:endParaRPr>
          </a:p>
        </p:txBody>
      </p:sp>
      <p:sp>
        <p:nvSpPr>
          <p:cNvPr id="12" name="Freeform 11"/>
          <p:cNvSpPr/>
          <p:nvPr/>
        </p:nvSpPr>
        <p:spPr>
          <a:xfrm rot="11747434">
            <a:off x="1098069" y="2229266"/>
            <a:ext cx="631576" cy="902225"/>
          </a:xfrm>
          <a:custGeom>
            <a:avLst/>
            <a:gdLst>
              <a:gd name="connsiteX0" fmla="*/ 0 w 631576"/>
              <a:gd name="connsiteY0" fmla="*/ 902225 h 902225"/>
              <a:gd name="connsiteX1" fmla="*/ 104173 w 631576"/>
              <a:gd name="connsiteY1" fmla="*/ 579547 h 902225"/>
              <a:gd name="connsiteX2" fmla="*/ 175759 w 631576"/>
              <a:gd name="connsiteY2" fmla="*/ 653016 h 902225"/>
              <a:gd name="connsiteX3" fmla="*/ 252653 w 631576"/>
              <a:gd name="connsiteY3" fmla="*/ 581310 h 902225"/>
              <a:gd name="connsiteX4" fmla="*/ 328199 w 631576"/>
              <a:gd name="connsiteY4" fmla="*/ 489056 h 902225"/>
              <a:gd name="connsiteX5" fmla="*/ 391156 w 631576"/>
              <a:gd name="connsiteY5" fmla="*/ 387790 h 902225"/>
              <a:gd name="connsiteX6" fmla="*/ 430670 w 631576"/>
              <a:gd name="connsiteY6" fmla="*/ 299798 h 902225"/>
              <a:gd name="connsiteX7" fmla="*/ 314752 w 631576"/>
              <a:gd name="connsiteY7" fmla="*/ 299798 h 902225"/>
              <a:gd name="connsiteX8" fmla="*/ 473164 w 631576"/>
              <a:gd name="connsiteY8" fmla="*/ 0 h 902225"/>
              <a:gd name="connsiteX9" fmla="*/ 631576 w 631576"/>
              <a:gd name="connsiteY9" fmla="*/ 299798 h 902225"/>
              <a:gd name="connsiteX10" fmla="*/ 532256 w 631576"/>
              <a:gd name="connsiteY10" fmla="*/ 299798 h 902225"/>
              <a:gd name="connsiteX11" fmla="*/ 523357 w 631576"/>
              <a:gd name="connsiteY11" fmla="*/ 345685 h 902225"/>
              <a:gd name="connsiteX12" fmla="*/ 421146 w 631576"/>
              <a:gd name="connsiteY12" fmla="*/ 555578 h 902225"/>
              <a:gd name="connsiteX13" fmla="*/ 255440 w 631576"/>
              <a:gd name="connsiteY13" fmla="*/ 720027 h 902225"/>
              <a:gd name="connsiteX14" fmla="*/ 246204 w 631576"/>
              <a:gd name="connsiteY14" fmla="*/ 725315 h 902225"/>
              <a:gd name="connsiteX15" fmla="*/ 325274 w 631576"/>
              <a:gd name="connsiteY15" fmla="*/ 806466 h 9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1576" h="902225">
                <a:moveTo>
                  <a:pt x="0" y="902225"/>
                </a:moveTo>
                <a:lnTo>
                  <a:pt x="104173" y="579547"/>
                </a:lnTo>
                <a:lnTo>
                  <a:pt x="175759" y="653016"/>
                </a:lnTo>
                <a:lnTo>
                  <a:pt x="252653" y="581310"/>
                </a:lnTo>
                <a:cubicBezTo>
                  <a:pt x="279257" y="552891"/>
                  <a:pt x="304632" y="521984"/>
                  <a:pt x="328199" y="489056"/>
                </a:cubicBezTo>
                <a:cubicBezTo>
                  <a:pt x="351766" y="456127"/>
                  <a:pt x="372836" y="422139"/>
                  <a:pt x="391156" y="387790"/>
                </a:cubicBezTo>
                <a:lnTo>
                  <a:pt x="430670" y="299798"/>
                </a:lnTo>
                <a:lnTo>
                  <a:pt x="314752" y="299798"/>
                </a:lnTo>
                <a:lnTo>
                  <a:pt x="473164" y="0"/>
                </a:lnTo>
                <a:lnTo>
                  <a:pt x="631576" y="299798"/>
                </a:lnTo>
                <a:lnTo>
                  <a:pt x="532256" y="299798"/>
                </a:lnTo>
                <a:lnTo>
                  <a:pt x="523357" y="345685"/>
                </a:lnTo>
                <a:cubicBezTo>
                  <a:pt x="505162" y="413459"/>
                  <a:pt x="470768" y="486246"/>
                  <a:pt x="421146" y="555578"/>
                </a:cubicBezTo>
                <a:cubicBezTo>
                  <a:pt x="371525" y="624911"/>
                  <a:pt x="313723" y="680943"/>
                  <a:pt x="255440" y="720027"/>
                </a:cubicBezTo>
                <a:lnTo>
                  <a:pt x="246204" y="725315"/>
                </a:lnTo>
                <a:lnTo>
                  <a:pt x="325274" y="80646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cxnSp>
        <p:nvCxnSpPr>
          <p:cNvPr id="13" name="Straight Arrow Connector 12"/>
          <p:cNvCxnSpPr/>
          <p:nvPr/>
        </p:nvCxnSpPr>
        <p:spPr>
          <a:xfrm flipV="1">
            <a:off x="3085205" y="2590800"/>
            <a:ext cx="2705993" cy="113590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73180" y="2590800"/>
            <a:ext cx="1018018" cy="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1600" y="4137324"/>
            <a:ext cx="3563861" cy="923330"/>
          </a:xfrm>
          <a:prstGeom prst="rect">
            <a:avLst/>
          </a:prstGeom>
          <a:solidFill>
            <a:schemeClr val="bg1">
              <a:lumMod val="65000"/>
              <a:lumOff val="3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eorgia"/>
                <a:ea typeface="ＭＳ Ｐゴシック" charset="-128"/>
                <a:cs typeface="+mn-cs"/>
              </a:rPr>
              <a:t>Total direct: 0.188 (.049), p&lt;.001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eorgia"/>
                <a:ea typeface="ＭＳ Ｐゴシック" charset="-128"/>
                <a:cs typeface="+mn-cs"/>
              </a:rPr>
              <a:t>Total indirect: .084 (.016), p&lt;.001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eorgia"/>
                <a:ea typeface="ＭＳ Ｐゴシック" charset="-128"/>
                <a:cs typeface="+mn-cs"/>
              </a:rPr>
              <a:t>Total: .272 (.047), p&lt;.001</a:t>
            </a:r>
            <a:endParaRPr kumimoji="0" lang="en-US" sz="1800" b="0" i="0" u="none" strike="noStrike" kern="1200" cap="none" spc="0" normalizeH="0" baseline="0" noProof="0" dirty="0">
              <a:ln>
                <a:noFill/>
              </a:ln>
              <a:solidFill>
                <a:prstClr val="black"/>
              </a:solidFill>
              <a:effectLst/>
              <a:uLnTx/>
              <a:uFillTx/>
              <a:latin typeface="Georgia"/>
              <a:ea typeface="ＭＳ Ｐゴシック" charset="-128"/>
              <a:cs typeface="+mn-cs"/>
            </a:endParaRPr>
          </a:p>
        </p:txBody>
      </p:sp>
      <p:sp>
        <p:nvSpPr>
          <p:cNvPr id="16" name="TextBox 15"/>
          <p:cNvSpPr txBox="1"/>
          <p:nvPr/>
        </p:nvSpPr>
        <p:spPr>
          <a:xfrm>
            <a:off x="4908168" y="1920556"/>
            <a:ext cx="37221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8FB08C"/>
                </a:solidFill>
                <a:effectLst/>
                <a:uLnTx/>
                <a:uFillTx/>
                <a:latin typeface="Georgia"/>
                <a:ea typeface="ＭＳ Ｐゴシック" charset="-128"/>
                <a:cs typeface="+mn-cs"/>
              </a:rPr>
              <a:t>-</a:t>
            </a:r>
            <a:endParaRPr kumimoji="0" lang="en-US" sz="4400" b="1" i="0" u="none" strike="noStrike" kern="1200" cap="none" spc="0" normalizeH="0" baseline="0" noProof="0" dirty="0">
              <a:ln>
                <a:noFill/>
              </a:ln>
              <a:solidFill>
                <a:srgbClr val="8FB08C"/>
              </a:solidFill>
              <a:effectLst/>
              <a:uLnTx/>
              <a:uFillTx/>
              <a:latin typeface="Georgia"/>
              <a:ea typeface="ＭＳ Ｐゴシック" charset="-128"/>
              <a:cs typeface="+mn-cs"/>
            </a:endParaRPr>
          </a:p>
        </p:txBody>
      </p:sp>
      <p:sp>
        <p:nvSpPr>
          <p:cNvPr id="17" name="TextBox 16"/>
          <p:cNvSpPr txBox="1"/>
          <p:nvPr/>
        </p:nvSpPr>
        <p:spPr>
          <a:xfrm>
            <a:off x="5188107" y="2172174"/>
            <a:ext cx="6639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8FB08C"/>
                </a:solidFill>
                <a:effectLst/>
                <a:uLnTx/>
                <a:uFillTx/>
                <a:latin typeface="Georgia"/>
                <a:ea typeface="ＭＳ Ｐゴシック" charset="-128"/>
                <a:cs typeface="+mn-cs"/>
              </a:rPr>
              <a:t>-.060</a:t>
            </a:r>
            <a:endParaRPr kumimoji="0" lang="en-US" sz="1800" b="0" i="0" u="none" strike="noStrike" kern="1200" cap="none" spc="0" normalizeH="0" baseline="0" noProof="0" dirty="0">
              <a:ln>
                <a:noFill/>
              </a:ln>
              <a:solidFill>
                <a:srgbClr val="8FB08C"/>
              </a:solidFill>
              <a:effectLst/>
              <a:uLnTx/>
              <a:uFillTx/>
              <a:latin typeface="Georgia"/>
              <a:ea typeface="ＭＳ Ｐゴシック" charset="-128"/>
              <a:cs typeface="+mn-cs"/>
            </a:endParaRPr>
          </a:p>
        </p:txBody>
      </p:sp>
      <p:sp>
        <p:nvSpPr>
          <p:cNvPr id="18" name="TextBox 17"/>
          <p:cNvSpPr txBox="1"/>
          <p:nvPr/>
        </p:nvSpPr>
        <p:spPr>
          <a:xfrm>
            <a:off x="4293107" y="3116324"/>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8FB08C"/>
                </a:solidFill>
                <a:effectLst/>
                <a:uLnTx/>
                <a:uFillTx/>
                <a:latin typeface="Georgia"/>
                <a:ea typeface="ＭＳ Ｐゴシック" charset="-128"/>
                <a:cs typeface="+mn-cs"/>
              </a:rPr>
              <a:t>+</a:t>
            </a:r>
            <a:endParaRPr kumimoji="0" lang="en-US" sz="4000" b="1" i="0" u="none" strike="noStrike" kern="1200" cap="none" spc="0" normalizeH="0" baseline="0" noProof="0" dirty="0">
              <a:ln>
                <a:noFill/>
              </a:ln>
              <a:solidFill>
                <a:srgbClr val="8FB08C"/>
              </a:solidFill>
              <a:effectLst/>
              <a:uLnTx/>
              <a:uFillTx/>
              <a:latin typeface="Georgia"/>
              <a:ea typeface="ＭＳ Ｐゴシック" charset="-128"/>
              <a:cs typeface="+mn-cs"/>
            </a:endParaRPr>
          </a:p>
        </p:txBody>
      </p:sp>
      <p:sp>
        <p:nvSpPr>
          <p:cNvPr id="19" name="TextBox 18"/>
          <p:cNvSpPr txBox="1"/>
          <p:nvPr/>
        </p:nvSpPr>
        <p:spPr>
          <a:xfrm>
            <a:off x="4658318" y="3304195"/>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8FB08C"/>
                </a:solidFill>
                <a:effectLst/>
                <a:uLnTx/>
                <a:uFillTx/>
                <a:latin typeface="Georgia"/>
                <a:ea typeface="ＭＳ Ｐゴシック" charset="-128"/>
                <a:cs typeface="+mn-cs"/>
              </a:rPr>
              <a:t>.250</a:t>
            </a:r>
            <a:endParaRPr kumimoji="0" lang="en-US" sz="1800" b="0" i="0" u="none" strike="noStrike" kern="1200" cap="none" spc="0" normalizeH="0" baseline="0" noProof="0" dirty="0">
              <a:ln>
                <a:noFill/>
              </a:ln>
              <a:solidFill>
                <a:srgbClr val="8FB08C"/>
              </a:solidFill>
              <a:effectLst/>
              <a:uLnTx/>
              <a:uFillTx/>
              <a:latin typeface="Georgia"/>
              <a:ea typeface="ＭＳ Ｐゴシック" charset="-128"/>
              <a:cs typeface="+mn-cs"/>
            </a:endParaRPr>
          </a:p>
        </p:txBody>
      </p:sp>
      <p:sp>
        <p:nvSpPr>
          <p:cNvPr id="20" name="Rectangle 19"/>
          <p:cNvSpPr/>
          <p:nvPr/>
        </p:nvSpPr>
        <p:spPr>
          <a:xfrm>
            <a:off x="7718509" y="3426358"/>
            <a:ext cx="7184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8FB08C"/>
                </a:solidFill>
                <a:effectLst/>
                <a:uLnTx/>
                <a:uFillTx/>
                <a:latin typeface="Georgia"/>
                <a:ea typeface="ＭＳ Ｐゴシック" charset="-128"/>
                <a:cs typeface="+mn-cs"/>
              </a:rPr>
              <a:t>-.505</a:t>
            </a:r>
            <a:endParaRPr kumimoji="0" lang="en-US" sz="1800" b="0" i="0" u="none" strike="noStrike" kern="1200" cap="none" spc="0" normalizeH="0" baseline="0" noProof="0" dirty="0">
              <a:ln>
                <a:noFill/>
              </a:ln>
              <a:solidFill>
                <a:prstClr val="black"/>
              </a:solidFill>
              <a:effectLst/>
              <a:uLnTx/>
              <a:uFillTx/>
              <a:latin typeface="Georgia"/>
              <a:ea typeface="ＭＳ Ｐゴシック" charset="-128"/>
              <a:cs typeface="+mn-cs"/>
            </a:endParaRPr>
          </a:p>
        </p:txBody>
      </p:sp>
      <p:sp>
        <p:nvSpPr>
          <p:cNvPr id="21" name="TextBox 20"/>
          <p:cNvSpPr txBox="1"/>
          <p:nvPr/>
        </p:nvSpPr>
        <p:spPr>
          <a:xfrm>
            <a:off x="5071827" y="4934096"/>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8FB08C"/>
                </a:solidFill>
                <a:effectLst/>
                <a:uLnTx/>
                <a:uFillTx/>
                <a:latin typeface="Georgia"/>
                <a:ea typeface="ＭＳ Ｐゴシック" charset="-128"/>
                <a:cs typeface="+mn-cs"/>
              </a:rPr>
              <a:t>+</a:t>
            </a:r>
            <a:endParaRPr kumimoji="0" lang="en-US" sz="4000" b="1" i="0" u="none" strike="noStrike" kern="1200" cap="none" spc="0" normalizeH="0" baseline="0" noProof="0" dirty="0">
              <a:ln>
                <a:noFill/>
              </a:ln>
              <a:solidFill>
                <a:srgbClr val="8FB08C"/>
              </a:solidFill>
              <a:effectLst/>
              <a:uLnTx/>
              <a:uFillTx/>
              <a:latin typeface="Georgia"/>
              <a:ea typeface="ＭＳ Ｐゴシック" charset="-128"/>
              <a:cs typeface="+mn-cs"/>
            </a:endParaRPr>
          </a:p>
        </p:txBody>
      </p:sp>
      <p:sp>
        <p:nvSpPr>
          <p:cNvPr id="22" name="TextBox 21"/>
          <p:cNvSpPr txBox="1"/>
          <p:nvPr/>
        </p:nvSpPr>
        <p:spPr>
          <a:xfrm>
            <a:off x="5470239" y="5081076"/>
            <a:ext cx="5934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8FB08C"/>
                </a:solidFill>
                <a:effectLst/>
                <a:uLnTx/>
                <a:uFillTx/>
                <a:latin typeface="Georgia"/>
                <a:ea typeface="ＭＳ Ｐゴシック" charset="-128"/>
                <a:cs typeface="+mn-cs"/>
              </a:rPr>
              <a:t>.188</a:t>
            </a:r>
            <a:endParaRPr kumimoji="0" lang="en-US" sz="1800" b="0" i="0" u="none" strike="noStrike" kern="1200" cap="none" spc="0" normalizeH="0" baseline="0" noProof="0" dirty="0">
              <a:ln>
                <a:noFill/>
              </a:ln>
              <a:solidFill>
                <a:srgbClr val="8FB08C"/>
              </a:solidFill>
              <a:effectLst/>
              <a:uLnTx/>
              <a:uFillTx/>
              <a:latin typeface="Georgia"/>
              <a:ea typeface="ＭＳ Ｐゴシック" charset="-128"/>
              <a:cs typeface="+mn-cs"/>
            </a:endParaRPr>
          </a:p>
        </p:txBody>
      </p:sp>
      <p:sp>
        <p:nvSpPr>
          <p:cNvPr id="23" name="TextBox 22"/>
          <p:cNvSpPr txBox="1"/>
          <p:nvPr/>
        </p:nvSpPr>
        <p:spPr>
          <a:xfrm>
            <a:off x="3725197" y="3960660"/>
            <a:ext cx="37221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8FB08C"/>
                </a:solidFill>
                <a:effectLst/>
                <a:uLnTx/>
                <a:uFillTx/>
                <a:latin typeface="Georgia"/>
                <a:ea typeface="ＭＳ Ｐゴシック" charset="-128"/>
                <a:cs typeface="+mn-cs"/>
              </a:rPr>
              <a:t>-</a:t>
            </a:r>
            <a:endParaRPr kumimoji="0" lang="en-US" sz="4400" b="1" i="0" u="none" strike="noStrike" kern="1200" cap="none" spc="0" normalizeH="0" baseline="0" noProof="0" dirty="0">
              <a:ln>
                <a:noFill/>
              </a:ln>
              <a:solidFill>
                <a:srgbClr val="8FB08C"/>
              </a:solidFill>
              <a:effectLst/>
              <a:uLnTx/>
              <a:uFillTx/>
              <a:latin typeface="Georgia"/>
              <a:ea typeface="ＭＳ Ｐゴシック" charset="-128"/>
              <a:cs typeface="+mn-cs"/>
            </a:endParaRPr>
          </a:p>
        </p:txBody>
      </p:sp>
      <p:sp>
        <p:nvSpPr>
          <p:cNvPr id="24" name="TextBox 23"/>
          <p:cNvSpPr txBox="1"/>
          <p:nvPr/>
        </p:nvSpPr>
        <p:spPr>
          <a:xfrm>
            <a:off x="4090643" y="4190371"/>
            <a:ext cx="6639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8FB08C"/>
                </a:solidFill>
                <a:effectLst/>
                <a:uLnTx/>
                <a:uFillTx/>
                <a:latin typeface="Georgia"/>
                <a:ea typeface="ＭＳ Ｐゴシック" charset="-128"/>
                <a:cs typeface="+mn-cs"/>
              </a:rPr>
              <a:t>-.166</a:t>
            </a:r>
            <a:endParaRPr kumimoji="0" lang="en-US" sz="1800" b="0" i="0" u="none" strike="noStrike" kern="1200" cap="none" spc="0" normalizeH="0" baseline="0" noProof="0" dirty="0">
              <a:ln>
                <a:noFill/>
              </a:ln>
              <a:solidFill>
                <a:srgbClr val="8FB08C"/>
              </a:solidFill>
              <a:effectLst/>
              <a:uLnTx/>
              <a:uFillTx/>
              <a:latin typeface="Georgia"/>
              <a:ea typeface="ＭＳ Ｐゴシック" charset="-128"/>
              <a:cs typeface="+mn-cs"/>
            </a:endParaRPr>
          </a:p>
        </p:txBody>
      </p:sp>
    </p:spTree>
    <p:extLst>
      <p:ext uri="{BB962C8B-B14F-4D97-AF65-F5344CB8AC3E}">
        <p14:creationId xmlns:p14="http://schemas.microsoft.com/office/powerpoint/2010/main" val="313077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Results</a:t>
            </a:r>
          </a:p>
        </p:txBody>
      </p:sp>
      <p:sp>
        <p:nvSpPr>
          <p:cNvPr id="3" name="Content Placeholder 2"/>
          <p:cNvSpPr>
            <a:spLocks noGrp="1"/>
          </p:cNvSpPr>
          <p:nvPr>
            <p:ph sz="quarter" idx="1"/>
          </p:nvPr>
        </p:nvSpPr>
        <p:spPr>
          <a:xfrm>
            <a:off x="301752" y="1527048"/>
            <a:ext cx="8503920" cy="4797552"/>
          </a:xfrm>
        </p:spPr>
        <p:txBody>
          <a:bodyPr>
            <a:normAutofit/>
          </a:bodyPr>
          <a:lstStyle/>
          <a:p>
            <a:r>
              <a:rPr lang="en-US" sz="2400" dirty="0"/>
              <a:t>Resilience attributes, particularly individual ones such as general self-efficacy and social support, are predictive of resilience activation (receipt of needed services</a:t>
            </a:r>
            <a:r>
              <a:rPr lang="en-US" sz="2400" dirty="0" smtClean="0"/>
              <a:t>).</a:t>
            </a:r>
          </a:p>
          <a:p>
            <a:endParaRPr lang="en-US" sz="2400" dirty="0"/>
          </a:p>
          <a:p>
            <a:r>
              <a:rPr lang="en-US" sz="2400" dirty="0"/>
              <a:t>Resilience activation mediates the relationship between </a:t>
            </a:r>
            <a:r>
              <a:rPr lang="en-US" sz="2400" dirty="0" smtClean="0"/>
              <a:t>exposure </a:t>
            </a:r>
            <a:r>
              <a:rPr lang="en-US" sz="2400" dirty="0"/>
              <a:t>to the oil spill and increased depression</a:t>
            </a:r>
            <a:r>
              <a:rPr lang="en-US" sz="2400" dirty="0" smtClean="0"/>
              <a:t>.</a:t>
            </a:r>
          </a:p>
          <a:p>
            <a:endParaRPr lang="en-US" sz="2400" dirty="0"/>
          </a:p>
          <a:p>
            <a:r>
              <a:rPr lang="en-US" sz="2400" dirty="0"/>
              <a:t>Relationship between exposure to the spill and increased depression is partially explained by the ability of participants to activate their resilience attributes, or to receive specific services that they needed.</a:t>
            </a:r>
          </a:p>
        </p:txBody>
      </p:sp>
    </p:spTree>
    <p:extLst>
      <p:ext uri="{BB962C8B-B14F-4D97-AF65-F5344CB8AC3E}">
        <p14:creationId xmlns:p14="http://schemas.microsoft.com/office/powerpoint/2010/main" val="3749468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dirty="0"/>
              <a:t>Economic Effects</a:t>
            </a:r>
          </a:p>
        </p:txBody>
      </p:sp>
      <p:sp>
        <p:nvSpPr>
          <p:cNvPr id="98307" name="Content Placeholder 2"/>
          <p:cNvSpPr>
            <a:spLocks noGrp="1"/>
          </p:cNvSpPr>
          <p:nvPr>
            <p:ph sz="half" idx="1"/>
          </p:nvPr>
        </p:nvSpPr>
        <p:spPr/>
        <p:txBody>
          <a:bodyPr/>
          <a:lstStyle/>
          <a:p>
            <a:endParaRPr lang="en-US" dirty="0" smtClean="0">
              <a:solidFill>
                <a:schemeClr val="bg1"/>
              </a:solidFill>
            </a:endParaRPr>
          </a:p>
          <a:p>
            <a:r>
              <a:rPr lang="en-US" dirty="0" smtClean="0">
                <a:solidFill>
                  <a:schemeClr val="bg1"/>
                </a:solidFill>
              </a:rPr>
              <a:t>Clean-up </a:t>
            </a:r>
            <a:r>
              <a:rPr lang="en-US" dirty="0">
                <a:solidFill>
                  <a:schemeClr val="bg1"/>
                </a:solidFill>
              </a:rPr>
              <a:t>and containment costs</a:t>
            </a:r>
          </a:p>
          <a:p>
            <a:r>
              <a:rPr lang="en-US" dirty="0">
                <a:solidFill>
                  <a:schemeClr val="bg1"/>
                </a:solidFill>
              </a:rPr>
              <a:t>Mitigation claims</a:t>
            </a:r>
          </a:p>
          <a:p>
            <a:r>
              <a:rPr lang="en-US" dirty="0">
                <a:solidFill>
                  <a:schemeClr val="bg1"/>
                </a:solidFill>
              </a:rPr>
              <a:t>Damage claims</a:t>
            </a:r>
          </a:p>
          <a:p>
            <a:r>
              <a:rPr lang="en-US" dirty="0">
                <a:solidFill>
                  <a:schemeClr val="bg1"/>
                </a:solidFill>
              </a:rPr>
              <a:t>Civil penalties</a:t>
            </a:r>
          </a:p>
          <a:p>
            <a:r>
              <a:rPr lang="en-US" dirty="0">
                <a:solidFill>
                  <a:schemeClr val="bg1"/>
                </a:solidFill>
              </a:rPr>
              <a:t>Criminal penalties</a:t>
            </a:r>
          </a:p>
          <a:p>
            <a:r>
              <a:rPr lang="en-US" dirty="0">
                <a:solidFill>
                  <a:schemeClr val="bg1"/>
                </a:solidFill>
              </a:rPr>
              <a:t>Loss of productivity</a:t>
            </a:r>
          </a:p>
          <a:p>
            <a:r>
              <a:rPr lang="en-US" dirty="0">
                <a:solidFill>
                  <a:schemeClr val="bg1"/>
                </a:solidFill>
              </a:rPr>
              <a:t>Loss of tourism</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98308" name="Content Placeholder 3"/>
          <p:cNvSpPr>
            <a:spLocks noGrp="1"/>
          </p:cNvSpPr>
          <p:nvPr>
            <p:ph sz="half" idx="2"/>
          </p:nvPr>
        </p:nvSpPr>
        <p:spPr>
          <a:xfrm>
            <a:off x="4495800" y="1600202"/>
            <a:ext cx="4038600" cy="4525963"/>
          </a:xfrm>
        </p:spPr>
        <p:txBody>
          <a:bodyPr/>
          <a:lstStyle/>
          <a:p>
            <a:endParaRPr lang="en-US" dirty="0" smtClean="0">
              <a:solidFill>
                <a:schemeClr val="bg1"/>
              </a:solidFill>
            </a:endParaRPr>
          </a:p>
          <a:p>
            <a:r>
              <a:rPr lang="en-US" dirty="0" smtClean="0">
                <a:solidFill>
                  <a:schemeClr val="bg1"/>
                </a:solidFill>
              </a:rPr>
              <a:t>Lost </a:t>
            </a:r>
            <a:r>
              <a:rPr lang="en-US" dirty="0">
                <a:solidFill>
                  <a:schemeClr val="bg1"/>
                </a:solidFill>
              </a:rPr>
              <a:t>jobs</a:t>
            </a:r>
          </a:p>
          <a:p>
            <a:r>
              <a:rPr lang="en-US" dirty="0">
                <a:solidFill>
                  <a:schemeClr val="bg1"/>
                </a:solidFill>
              </a:rPr>
              <a:t>Health effects require money for diagnosis,  treatment, rehabilitation </a:t>
            </a:r>
          </a:p>
          <a:p>
            <a:r>
              <a:rPr lang="en-US" dirty="0">
                <a:solidFill>
                  <a:schemeClr val="bg1"/>
                </a:solidFill>
              </a:rPr>
              <a:t>Resettlement costs</a:t>
            </a:r>
          </a:p>
          <a:p>
            <a:r>
              <a:rPr lang="en-US" dirty="0">
                <a:solidFill>
                  <a:schemeClr val="bg1"/>
                </a:solidFill>
              </a:rPr>
              <a:t>Rebuilding costs</a:t>
            </a:r>
          </a:p>
          <a:p>
            <a:endParaRPr lang="en-US" dirty="0">
              <a:solidFill>
                <a:schemeClr val="bg1"/>
              </a:solidFill>
            </a:endParaRPr>
          </a:p>
        </p:txBody>
      </p:sp>
    </p:spTree>
    <p:extLst>
      <p:ext uri="{BB962C8B-B14F-4D97-AF65-F5344CB8AC3E}">
        <p14:creationId xmlns:p14="http://schemas.microsoft.com/office/powerpoint/2010/main" val="3426699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99"/>
                </a:solidFill>
              </a:rPr>
              <a:t>Need </a:t>
            </a:r>
            <a:r>
              <a:rPr lang="en-US" dirty="0" smtClean="0">
                <a:solidFill>
                  <a:srgbClr val="000099"/>
                </a:solidFill>
              </a:rPr>
              <a:t>for Health </a:t>
            </a:r>
            <a:r>
              <a:rPr lang="en-US" dirty="0">
                <a:solidFill>
                  <a:srgbClr val="000099"/>
                </a:solidFill>
              </a:rPr>
              <a:t>Policy Formation</a:t>
            </a:r>
          </a:p>
        </p:txBody>
      </p:sp>
      <p:sp>
        <p:nvSpPr>
          <p:cNvPr id="3" name="Content Placeholder 2"/>
          <p:cNvSpPr>
            <a:spLocks noGrp="1"/>
          </p:cNvSpPr>
          <p:nvPr>
            <p:ph idx="1"/>
          </p:nvPr>
        </p:nvSpPr>
        <p:spPr>
          <a:xfrm>
            <a:off x="685800" y="1905002"/>
            <a:ext cx="8229600" cy="4525963"/>
          </a:xfrm>
        </p:spPr>
        <p:txBody>
          <a:bodyPr>
            <a:normAutofit/>
          </a:bodyPr>
          <a:lstStyle/>
          <a:p>
            <a:pPr marL="0" indent="0">
              <a:buNone/>
            </a:pPr>
            <a:r>
              <a:rPr lang="en-US" dirty="0"/>
              <a:t>Overarching policy focus:</a:t>
            </a:r>
          </a:p>
          <a:p>
            <a:pPr lvl="1"/>
            <a:r>
              <a:rPr lang="en-US" dirty="0"/>
              <a:t>Are harms mitigated?</a:t>
            </a:r>
          </a:p>
          <a:p>
            <a:pPr lvl="1"/>
            <a:r>
              <a:rPr lang="en-US" dirty="0"/>
              <a:t>Are services available?</a:t>
            </a:r>
          </a:p>
          <a:p>
            <a:pPr lvl="1"/>
            <a:r>
              <a:rPr lang="en-US" dirty="0"/>
              <a:t>How are services financed?</a:t>
            </a:r>
          </a:p>
          <a:p>
            <a:pPr marL="0" indent="0">
              <a:buNone/>
            </a:pPr>
            <a:endParaRPr lang="en-US" dirty="0"/>
          </a:p>
          <a:p>
            <a:pPr marL="0" lvl="0" indent="0">
              <a:buNone/>
            </a:pPr>
            <a:r>
              <a:rPr lang="en-US" dirty="0" smtClean="0"/>
              <a:t>Timing</a:t>
            </a:r>
          </a:p>
          <a:p>
            <a:pPr lvl="0"/>
            <a:r>
              <a:rPr lang="en-US" dirty="0" smtClean="0"/>
              <a:t>Initial </a:t>
            </a:r>
            <a:r>
              <a:rPr lang="en-US" dirty="0"/>
              <a:t>emergency</a:t>
            </a:r>
          </a:p>
          <a:p>
            <a:pPr lvl="0"/>
            <a:r>
              <a:rPr lang="en-US" dirty="0"/>
              <a:t>Acute phase</a:t>
            </a:r>
          </a:p>
          <a:p>
            <a:pPr lvl="0"/>
            <a:r>
              <a:rPr lang="en-US" dirty="0"/>
              <a:t>Longer-term, chronic phase</a:t>
            </a:r>
          </a:p>
          <a:p>
            <a:pPr lvl="0"/>
            <a:endParaRPr lang="en-US" dirty="0"/>
          </a:p>
          <a:p>
            <a:pPr marL="0" indent="0">
              <a:buNone/>
            </a:pPr>
            <a:endParaRPr lang="en-US" dirty="0"/>
          </a:p>
        </p:txBody>
      </p:sp>
    </p:spTree>
    <p:extLst>
      <p:ext uri="{BB962C8B-B14F-4D97-AF65-F5344CB8AC3E}">
        <p14:creationId xmlns:p14="http://schemas.microsoft.com/office/powerpoint/2010/main" val="1190255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2772"/>
            <a:ext cx="8534400" cy="758952"/>
          </a:xfrm>
        </p:spPr>
        <p:txBody>
          <a:bodyPr>
            <a:normAutofit fontScale="90000"/>
          </a:bodyPr>
          <a:lstStyle/>
          <a:p>
            <a:r>
              <a:rPr lang="en-US" dirty="0">
                <a:solidFill>
                  <a:srgbClr val="000099"/>
                </a:solidFill>
              </a:rPr>
              <a:t>Longer-Term, Chronic Phase</a:t>
            </a:r>
            <a:br>
              <a:rPr lang="en-US" dirty="0">
                <a:solidFill>
                  <a:srgbClr val="000099"/>
                </a:solidFill>
              </a:rPr>
            </a:br>
            <a:r>
              <a:rPr lang="en-US" dirty="0">
                <a:solidFill>
                  <a:srgbClr val="000099"/>
                </a:solidFill>
              </a:rPr>
              <a:t>(More than 5 years post-event)</a:t>
            </a:r>
          </a:p>
        </p:txBody>
      </p:sp>
      <p:sp>
        <p:nvSpPr>
          <p:cNvPr id="3" name="Content Placeholder 2"/>
          <p:cNvSpPr>
            <a:spLocks noGrp="1"/>
          </p:cNvSpPr>
          <p:nvPr>
            <p:ph idx="1"/>
          </p:nvPr>
        </p:nvSpPr>
        <p:spPr>
          <a:xfrm>
            <a:off x="609600" y="1905002"/>
            <a:ext cx="8229600" cy="4525963"/>
          </a:xfrm>
        </p:spPr>
        <p:txBody>
          <a:bodyPr>
            <a:normAutofit/>
          </a:bodyPr>
          <a:lstStyle/>
          <a:p>
            <a:r>
              <a:rPr lang="en-US" dirty="0"/>
              <a:t>Emphasis on </a:t>
            </a:r>
          </a:p>
          <a:p>
            <a:pPr lvl="1"/>
            <a:r>
              <a:rPr lang="en-US" dirty="0"/>
              <a:t>Ongoing needs of those still affected</a:t>
            </a:r>
          </a:p>
          <a:p>
            <a:pPr lvl="2"/>
            <a:r>
              <a:rPr lang="en-US" dirty="0"/>
              <a:t>Who is still sick </a:t>
            </a:r>
          </a:p>
          <a:p>
            <a:pPr lvl="2"/>
            <a:r>
              <a:rPr lang="en-US" dirty="0"/>
              <a:t>Why are they still sick</a:t>
            </a:r>
          </a:p>
          <a:p>
            <a:pPr lvl="2"/>
            <a:r>
              <a:rPr lang="en-US" dirty="0"/>
              <a:t>What needs are still not being met and why</a:t>
            </a:r>
          </a:p>
          <a:p>
            <a:r>
              <a:rPr lang="en-US" dirty="0" smtClean="0"/>
              <a:t>Less </a:t>
            </a:r>
            <a:r>
              <a:rPr lang="en-US" dirty="0"/>
              <a:t>interest by Federal Agencies</a:t>
            </a:r>
          </a:p>
          <a:p>
            <a:pPr lvl="1"/>
            <a:endParaRPr lang="en-US" dirty="0"/>
          </a:p>
          <a:p>
            <a:endParaRPr lang="en-US" dirty="0"/>
          </a:p>
        </p:txBody>
      </p:sp>
    </p:spTree>
    <p:extLst>
      <p:ext uri="{BB962C8B-B14F-4D97-AF65-F5344CB8AC3E}">
        <p14:creationId xmlns:p14="http://schemas.microsoft.com/office/powerpoint/2010/main" val="2763246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4EE77-90C0-354B-BF9E-5E414DD95D8D}"/>
              </a:ext>
            </a:extLst>
          </p:cNvPr>
          <p:cNvSpPr>
            <a:spLocks noGrp="1"/>
          </p:cNvSpPr>
          <p:nvPr>
            <p:ph type="title"/>
          </p:nvPr>
        </p:nvSpPr>
        <p:spPr/>
        <p:txBody>
          <a:bodyPr/>
          <a:lstStyle/>
          <a:p>
            <a:r>
              <a:rPr lang="en-US" dirty="0" smtClean="0"/>
              <a:t>9/11 Policy Making: Lessons </a:t>
            </a:r>
            <a:r>
              <a:rPr lang="en-US" dirty="0"/>
              <a:t>Learned</a:t>
            </a:r>
          </a:p>
        </p:txBody>
      </p:sp>
      <p:sp>
        <p:nvSpPr>
          <p:cNvPr id="5" name="Content Placeholder 2">
            <a:extLst>
              <a:ext uri="{FF2B5EF4-FFF2-40B4-BE49-F238E27FC236}">
                <a16:creationId xmlns:a16="http://schemas.microsoft.com/office/drawing/2014/main" xmlns="" id="{E57DE335-388D-2F40-A357-C528A9CF51C6}"/>
              </a:ext>
            </a:extLst>
          </p:cNvPr>
          <p:cNvSpPr>
            <a:spLocks noGrp="1"/>
          </p:cNvSpPr>
          <p:nvPr>
            <p:ph sz="quarter" idx="1"/>
          </p:nvPr>
        </p:nvSpPr>
        <p:spPr>
          <a:xfrm>
            <a:off x="246888" y="1808773"/>
            <a:ext cx="8229600" cy="4525963"/>
          </a:xfrm>
        </p:spPr>
        <p:txBody>
          <a:bodyPr>
            <a:normAutofit/>
          </a:bodyPr>
          <a:lstStyle/>
          <a:p>
            <a:r>
              <a:rPr lang="en-US" dirty="0"/>
              <a:t>Interplay between policymaking and scientific processes can be challenging and mistrustful</a:t>
            </a:r>
          </a:p>
          <a:p>
            <a:endParaRPr lang="en-US" sz="800" dirty="0"/>
          </a:p>
          <a:p>
            <a:r>
              <a:rPr lang="en-US" dirty="0">
                <a:solidFill>
                  <a:schemeClr val="accent2">
                    <a:lumMod val="60000"/>
                    <a:lumOff val="40000"/>
                  </a:schemeClr>
                </a:solidFill>
              </a:rPr>
              <a:t>Developing mechanisms to interpret and communicate scientific finding to policymakers and the public may reduce </a:t>
            </a:r>
            <a:r>
              <a:rPr lang="en-US" dirty="0" smtClean="0">
                <a:solidFill>
                  <a:schemeClr val="accent2">
                    <a:lumMod val="60000"/>
                    <a:lumOff val="40000"/>
                  </a:schemeClr>
                </a:solidFill>
              </a:rPr>
              <a:t>mistrust </a:t>
            </a:r>
          </a:p>
          <a:p>
            <a:pPr lvl="1"/>
            <a:r>
              <a:rPr lang="en-US" sz="2100" dirty="0" smtClean="0"/>
              <a:t>Synthesize </a:t>
            </a:r>
            <a:r>
              <a:rPr lang="en-US" sz="2100" dirty="0"/>
              <a:t>emerging findings into non-scientific reports (maintaining rigor)</a:t>
            </a:r>
          </a:p>
          <a:p>
            <a:pPr lvl="1"/>
            <a:r>
              <a:rPr lang="en-US" sz="2100" dirty="0"/>
              <a:t>Develop mechanisms to help </a:t>
            </a:r>
            <a:r>
              <a:rPr lang="en-US" sz="2100" dirty="0" smtClean="0"/>
              <a:t>policymakers and </a:t>
            </a:r>
            <a:r>
              <a:rPr lang="en-US" sz="2100" dirty="0"/>
              <a:t>media access body of evidence to date</a:t>
            </a:r>
          </a:p>
          <a:p>
            <a:pPr lvl="1">
              <a:buFont typeface="Calibri" pitchFamily="34" charset="0"/>
              <a:buChar char="−"/>
            </a:pPr>
            <a:endParaRPr lang="en-US" sz="2600" dirty="0"/>
          </a:p>
        </p:txBody>
      </p:sp>
    </p:spTree>
    <p:extLst>
      <p:ext uri="{BB962C8B-B14F-4D97-AF65-F5344CB8AC3E}">
        <p14:creationId xmlns:p14="http://schemas.microsoft.com/office/powerpoint/2010/main" val="161928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304" y="320040"/>
            <a:ext cx="11379200" cy="758952"/>
          </a:xfrm>
        </p:spPr>
        <p:txBody>
          <a:bodyPr>
            <a:noAutofit/>
          </a:bodyPr>
          <a:lstStyle/>
          <a:p>
            <a:r>
              <a:rPr lang="en-US" sz="3200" dirty="0" smtClean="0"/>
              <a:t>Disasters  &amp; Public </a:t>
            </a:r>
            <a:r>
              <a:rPr lang="en-US" sz="3200" dirty="0"/>
              <a:t>Health</a:t>
            </a:r>
          </a:p>
        </p:txBody>
      </p:sp>
      <p:sp>
        <p:nvSpPr>
          <p:cNvPr id="3" name="Content Placeholder 2"/>
          <p:cNvSpPr>
            <a:spLocks noGrp="1"/>
          </p:cNvSpPr>
          <p:nvPr>
            <p:ph idx="1"/>
          </p:nvPr>
        </p:nvSpPr>
        <p:spPr/>
        <p:txBody>
          <a:bodyPr/>
          <a:lstStyle/>
          <a:p>
            <a:pPr>
              <a:buNone/>
            </a:pPr>
            <a:endParaRPr lang="en-US" dirty="0"/>
          </a:p>
          <a:p>
            <a:r>
              <a:rPr lang="en-US" dirty="0"/>
              <a:t>Lead to increased death, illness, and disability </a:t>
            </a:r>
          </a:p>
          <a:p>
            <a:r>
              <a:rPr lang="en-US" dirty="0"/>
              <a:t>Large economic </a:t>
            </a:r>
            <a:r>
              <a:rPr lang="en-US" dirty="0" smtClean="0"/>
              <a:t>impacts</a:t>
            </a:r>
          </a:p>
          <a:p>
            <a:r>
              <a:rPr lang="en-US" dirty="0" smtClean="0"/>
              <a:t>Large social impacts </a:t>
            </a:r>
            <a:endParaRPr lang="en-US" dirty="0"/>
          </a:p>
          <a:p>
            <a:r>
              <a:rPr lang="en-US" dirty="0" smtClean="0"/>
              <a:t>Impact invariably unequal across populations</a:t>
            </a:r>
          </a:p>
        </p:txBody>
      </p:sp>
    </p:spTree>
    <p:extLst>
      <p:ext uri="{BB962C8B-B14F-4D97-AF65-F5344CB8AC3E}">
        <p14:creationId xmlns:p14="http://schemas.microsoft.com/office/powerpoint/2010/main" val="1404282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rPr>
              <a:t>Lessons Learned</a:t>
            </a:r>
          </a:p>
        </p:txBody>
      </p:sp>
      <p:sp>
        <p:nvSpPr>
          <p:cNvPr id="3" name="Content Placeholder 2"/>
          <p:cNvSpPr>
            <a:spLocks noGrp="1"/>
          </p:cNvSpPr>
          <p:nvPr>
            <p:ph idx="1"/>
          </p:nvPr>
        </p:nvSpPr>
        <p:spPr>
          <a:xfrm>
            <a:off x="304800" y="1447800"/>
            <a:ext cx="8839200" cy="5105400"/>
          </a:xfrm>
        </p:spPr>
        <p:txBody>
          <a:bodyPr>
            <a:normAutofit/>
          </a:bodyPr>
          <a:lstStyle/>
          <a:p>
            <a:pPr marL="342900" lvl="1" indent="-342900">
              <a:buFont typeface="Arial" pitchFamily="34" charset="0"/>
              <a:buChar char="•"/>
            </a:pPr>
            <a:r>
              <a:rPr lang="en-US" sz="2000" dirty="0"/>
              <a:t>Disasters often expose or exacerbate larger structural inequities and challenges in </a:t>
            </a:r>
            <a:r>
              <a:rPr lang="en-US" sz="2000" dirty="0" smtClean="0"/>
              <a:t>communities</a:t>
            </a:r>
            <a:endParaRPr lang="en-US" sz="2000" dirty="0"/>
          </a:p>
          <a:p>
            <a:pPr marL="742950" lvl="2" indent="-342900"/>
            <a:r>
              <a:rPr lang="en-US" sz="1800" dirty="0"/>
              <a:t>Healthcare system inequities, inefficiencies, and expense;</a:t>
            </a:r>
          </a:p>
          <a:p>
            <a:pPr marL="742950" lvl="2" indent="-342900"/>
            <a:r>
              <a:rPr lang="en-US" sz="1800" dirty="0"/>
              <a:t>Disability adjudication problems</a:t>
            </a:r>
          </a:p>
          <a:p>
            <a:pPr marL="742950" lvl="2" indent="-342900"/>
            <a:r>
              <a:rPr lang="en-US" sz="1800" dirty="0"/>
              <a:t>Longstanding physical and mental health </a:t>
            </a:r>
            <a:r>
              <a:rPr lang="en-US" sz="1800" dirty="0" smtClean="0"/>
              <a:t>disparities</a:t>
            </a:r>
          </a:p>
          <a:p>
            <a:pPr marL="742950" lvl="2" indent="-342900"/>
            <a:endParaRPr lang="en-US" sz="1800" dirty="0"/>
          </a:p>
          <a:p>
            <a:pPr marL="742950" lvl="2" indent="-342900"/>
            <a:endParaRPr lang="en-US" sz="600" dirty="0"/>
          </a:p>
          <a:p>
            <a:pPr marL="457200" lvl="1" indent="-457200">
              <a:buFont typeface="Arial" pitchFamily="34" charset="0"/>
              <a:buChar char="•"/>
            </a:pPr>
            <a:r>
              <a:rPr lang="en-US" sz="2000" dirty="0"/>
              <a:t>Solutions for populations at risk for unmet health needs are a policy </a:t>
            </a:r>
            <a:r>
              <a:rPr lang="en-US" sz="2000" dirty="0" smtClean="0"/>
              <a:t>priority </a:t>
            </a:r>
            <a:r>
              <a:rPr lang="en-US" sz="2000" dirty="0"/>
              <a:t>in most </a:t>
            </a:r>
            <a:r>
              <a:rPr lang="en-US" sz="2000" dirty="0" smtClean="0"/>
              <a:t>disasters</a:t>
            </a:r>
          </a:p>
          <a:p>
            <a:pPr marL="457200" lvl="1" indent="-457200">
              <a:buFont typeface="Arial" pitchFamily="34" charset="0"/>
              <a:buChar char="•"/>
            </a:pPr>
            <a:endParaRPr lang="en-US" sz="2000" dirty="0"/>
          </a:p>
          <a:p>
            <a:pPr marL="857250" lvl="2" indent="-457200">
              <a:buFont typeface="Calibri" pitchFamily="34" charset="0"/>
              <a:buChar char="−"/>
            </a:pPr>
            <a:r>
              <a:rPr lang="en-US" dirty="0"/>
              <a:t>Screen and refer directly affected groups for mental health </a:t>
            </a:r>
            <a:r>
              <a:rPr lang="en-US" dirty="0" smtClean="0"/>
              <a:t>symptoms</a:t>
            </a:r>
          </a:p>
          <a:p>
            <a:pPr marL="857250" lvl="2" indent="-457200">
              <a:buFont typeface="Calibri" pitchFamily="34" charset="0"/>
              <a:buChar char="−"/>
            </a:pPr>
            <a:r>
              <a:rPr lang="en-US" dirty="0" smtClean="0"/>
              <a:t>Need for trained providers</a:t>
            </a:r>
            <a:endParaRPr lang="en-US" dirty="0"/>
          </a:p>
          <a:p>
            <a:pPr marL="857250" lvl="2" indent="-457200">
              <a:buFont typeface="Calibri" pitchFamily="34" charset="0"/>
              <a:buChar char="−"/>
            </a:pPr>
            <a:r>
              <a:rPr lang="en-US" dirty="0"/>
              <a:t>Dedicated outreach efforts to unaffiliated or marginalized </a:t>
            </a:r>
            <a:r>
              <a:rPr lang="en-US" dirty="0" smtClean="0"/>
              <a:t>groups</a:t>
            </a:r>
            <a:endParaRPr lang="en-US" sz="1800" dirty="0"/>
          </a:p>
          <a:p>
            <a:pPr marL="1314450" lvl="3" indent="-457200">
              <a:buFont typeface="Wingdings" pitchFamily="2" charset="2"/>
              <a:buChar char="ü"/>
            </a:pPr>
            <a:r>
              <a:rPr lang="en-US" sz="1800" dirty="0"/>
              <a:t>Clean up and lower-skilled construction workers</a:t>
            </a:r>
          </a:p>
          <a:p>
            <a:pPr marL="1314450" lvl="3" indent="-457200">
              <a:buFont typeface="Wingdings" pitchFamily="2" charset="2"/>
              <a:buChar char="ü"/>
            </a:pPr>
            <a:r>
              <a:rPr lang="en-US" sz="1800" dirty="0"/>
              <a:t>Lower SES affected communities</a:t>
            </a:r>
          </a:p>
        </p:txBody>
      </p:sp>
    </p:spTree>
    <p:extLst>
      <p:ext uri="{BB962C8B-B14F-4D97-AF65-F5344CB8AC3E}">
        <p14:creationId xmlns:p14="http://schemas.microsoft.com/office/powerpoint/2010/main" val="44791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BFD5B-B910-3841-947D-901E583093DB}"/>
              </a:ext>
            </a:extLst>
          </p:cNvPr>
          <p:cNvSpPr>
            <a:spLocks noGrp="1"/>
          </p:cNvSpPr>
          <p:nvPr>
            <p:ph type="title"/>
          </p:nvPr>
        </p:nvSpPr>
        <p:spPr/>
        <p:txBody>
          <a:bodyPr/>
          <a:lstStyle/>
          <a:p>
            <a:r>
              <a:rPr lang="en-US" dirty="0"/>
              <a:t>A team effort:</a:t>
            </a:r>
          </a:p>
        </p:txBody>
      </p:sp>
      <p:sp>
        <p:nvSpPr>
          <p:cNvPr id="3" name="Content Placeholder 2">
            <a:extLst>
              <a:ext uri="{FF2B5EF4-FFF2-40B4-BE49-F238E27FC236}">
                <a16:creationId xmlns:a16="http://schemas.microsoft.com/office/drawing/2014/main" xmlns="" id="{4FABEC63-CB3B-F049-9626-78A6619BEA25}"/>
              </a:ext>
            </a:extLst>
          </p:cNvPr>
          <p:cNvSpPr>
            <a:spLocks noGrp="1"/>
          </p:cNvSpPr>
          <p:nvPr>
            <p:ph idx="1"/>
          </p:nvPr>
        </p:nvSpPr>
        <p:spPr/>
        <p:txBody>
          <a:bodyPr>
            <a:normAutofit fontScale="77500" lnSpcReduction="20000"/>
          </a:bodyPr>
          <a:lstStyle/>
          <a:p>
            <a:r>
              <a:rPr lang="en-US" sz="2800" dirty="0" smtClean="0"/>
              <a:t>Edward Trapido (me)</a:t>
            </a:r>
          </a:p>
          <a:p>
            <a:r>
              <a:rPr lang="en-US" sz="2800" dirty="0" smtClean="0"/>
              <a:t>Edward </a:t>
            </a:r>
            <a:r>
              <a:rPr lang="en-US" sz="2800" dirty="0"/>
              <a:t>Peters
Ariane Rung</a:t>
            </a:r>
          </a:p>
          <a:p>
            <a:r>
              <a:rPr lang="en-US" sz="2800" dirty="0"/>
              <a:t>Daniel Harrington </a:t>
            </a:r>
            <a:endParaRPr lang="en-US" sz="2800" dirty="0" smtClean="0"/>
          </a:p>
          <a:p>
            <a:r>
              <a:rPr lang="en-US" sz="2800" dirty="0" smtClean="0"/>
              <a:t>Elizabeth </a:t>
            </a:r>
            <a:r>
              <a:rPr lang="en-US" sz="2800" dirty="0"/>
              <a:t>Fontham
Evrim Oral</a:t>
            </a:r>
          </a:p>
          <a:p>
            <a:r>
              <a:rPr lang="en-US" sz="2800" dirty="0"/>
              <a:t>Lauren Perez
Samaah Sullivan</a:t>
            </a:r>
          </a:p>
          <a:p>
            <a:r>
              <a:rPr lang="en-US" sz="2800" dirty="0"/>
              <a:t>Symielle </a:t>
            </a:r>
            <a:r>
              <a:rPr lang="en-US" sz="2800" dirty="0" smtClean="0"/>
              <a:t>Gaston</a:t>
            </a:r>
          </a:p>
          <a:p>
            <a:r>
              <a:rPr lang="en-US" sz="2800" dirty="0" smtClean="0"/>
              <a:t>Daesy Behrhorst</a:t>
            </a:r>
          </a:p>
          <a:p>
            <a:endParaRPr lang="en-US" sz="2800" dirty="0"/>
          </a:p>
          <a:p>
            <a:r>
              <a:rPr lang="en-US" sz="2800" dirty="0"/>
              <a:t>Lorna Thorpe, for WTC </a:t>
            </a:r>
            <a:r>
              <a:rPr lang="en-US" sz="2800" dirty="0" smtClean="0"/>
              <a:t>material</a:t>
            </a:r>
          </a:p>
          <a:p>
            <a:r>
              <a:rPr lang="en-US" sz="2800" dirty="0" smtClean="0"/>
              <a:t>NIEHS</a:t>
            </a:r>
            <a:endParaRPr lang="en-US" sz="2800" dirty="0"/>
          </a:p>
        </p:txBody>
      </p:sp>
    </p:spTree>
    <p:extLst>
      <p:ext uri="{BB962C8B-B14F-4D97-AF65-F5344CB8AC3E}">
        <p14:creationId xmlns:p14="http://schemas.microsoft.com/office/powerpoint/2010/main" val="2416693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dirty="0"/>
          </a:p>
        </p:txBody>
      </p:sp>
      <p:sp>
        <p:nvSpPr>
          <p:cNvPr id="3" name="Content Placeholder 2"/>
          <p:cNvSpPr>
            <a:spLocks noGrp="1"/>
          </p:cNvSpPr>
          <p:nvPr>
            <p:ph sz="quarter" idx="1"/>
          </p:nvPr>
        </p:nvSpPr>
        <p:spPr/>
        <p:txBody>
          <a:bodyPr/>
          <a:lstStyle/>
          <a:p>
            <a:endParaRPr lang="en-US" dirty="0"/>
          </a:p>
          <a:p>
            <a:r>
              <a:rPr lang="en-US" dirty="0" smtClean="0">
                <a:hlinkClick r:id="rId2"/>
              </a:rPr>
              <a:t>etrapi@lsuhsc.edu</a:t>
            </a:r>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21" y="2835729"/>
            <a:ext cx="4184649" cy="3138487"/>
          </a:xfrm>
          <a:prstGeom prst="rect">
            <a:avLst/>
          </a:prstGeom>
        </p:spPr>
      </p:pic>
    </p:spTree>
    <p:extLst>
      <p:ext uri="{BB962C8B-B14F-4D97-AF65-F5344CB8AC3E}">
        <p14:creationId xmlns:p14="http://schemas.microsoft.com/office/powerpoint/2010/main" val="73525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Number of deaths per income group (1994-2013), and Number Per million inhabitants</a:t>
            </a:r>
            <a:endParaRPr lang="en-US" sz="2800" dirty="0"/>
          </a:p>
        </p:txBody>
      </p:sp>
      <p:pic>
        <p:nvPicPr>
          <p:cNvPr id="9" name="Content Placeholder 8"/>
          <p:cNvPicPr>
            <a:picLocks noGrp="1" noChangeAspect="1"/>
          </p:cNvPicPr>
          <p:nvPr>
            <p:ph idx="1"/>
          </p:nvPr>
        </p:nvPicPr>
        <p:blipFill rotWithShape="1">
          <a:blip r:embed="rId3"/>
          <a:srcRect l="77359" t="37338" r="1887" b="33773"/>
          <a:stretch/>
        </p:blipFill>
        <p:spPr>
          <a:xfrm>
            <a:off x="304801" y="1448221"/>
            <a:ext cx="8166575" cy="4825703"/>
          </a:xfrm>
          <a:prstGeom prst="rect">
            <a:avLst/>
          </a:prstGeom>
        </p:spPr>
      </p:pic>
      <p:sp>
        <p:nvSpPr>
          <p:cNvPr id="3" name="Rectangle 2"/>
          <p:cNvSpPr/>
          <p:nvPr/>
        </p:nvSpPr>
        <p:spPr>
          <a:xfrm>
            <a:off x="1577908" y="5843631"/>
            <a:ext cx="5742278" cy="369332"/>
          </a:xfrm>
          <a:prstGeom prst="rect">
            <a:avLst/>
          </a:prstGeom>
        </p:spPr>
        <p:txBody>
          <a:bodyPr wrap="none">
            <a:spAutoFit/>
          </a:bodyPr>
          <a:lstStyle/>
          <a:p>
            <a:r>
              <a:rPr lang="en-US" dirty="0"/>
              <a:t>Very old, very young and very sick are most vulnerable</a:t>
            </a:r>
          </a:p>
        </p:txBody>
      </p:sp>
    </p:spTree>
    <p:extLst>
      <p:ext uri="{BB962C8B-B14F-4D97-AF65-F5344CB8AC3E}">
        <p14:creationId xmlns:p14="http://schemas.microsoft.com/office/powerpoint/2010/main" val="246597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Needs</a:t>
            </a:r>
          </a:p>
        </p:txBody>
      </p:sp>
      <p:sp>
        <p:nvSpPr>
          <p:cNvPr id="3" name="Content Placeholder 2"/>
          <p:cNvSpPr>
            <a:spLocks noGrp="1"/>
          </p:cNvSpPr>
          <p:nvPr>
            <p:ph idx="1"/>
          </p:nvPr>
        </p:nvSpPr>
        <p:spPr/>
        <p:txBody>
          <a:bodyPr/>
          <a:lstStyle/>
          <a:p>
            <a:r>
              <a:rPr lang="en-US" sz="2400" dirty="0"/>
              <a:t>The main relief needs in natural disasters are clean water, food, sanitation, and shelter</a:t>
            </a:r>
          </a:p>
          <a:p>
            <a:endParaRPr lang="en-US" sz="2400" dirty="0"/>
          </a:p>
          <a:p>
            <a:r>
              <a:rPr lang="en-US" sz="2400" dirty="0"/>
              <a:t>In acute disasters, such as earthquakes and cyclones, physical trauma may require specialized interventions</a:t>
            </a:r>
          </a:p>
          <a:p>
            <a:endParaRPr lang="en-US" sz="2400" dirty="0"/>
          </a:p>
          <a:p>
            <a:r>
              <a:rPr lang="en-US" sz="2400" dirty="0"/>
              <a:t>The probability of survival from serious injury decreases substantially 12 to 24 hours after the disaster strikes, and good outcomes in most cases are thus highly dependent on the rapidity of appropriate medical and surgical responses</a:t>
            </a:r>
          </a:p>
          <a:p>
            <a:endParaRPr lang="en-US" sz="2400" dirty="0"/>
          </a:p>
          <a:p>
            <a:endParaRPr lang="en-US" sz="2400" dirty="0"/>
          </a:p>
          <a:p>
            <a:endParaRPr lang="en-US" sz="1400" dirty="0"/>
          </a:p>
        </p:txBody>
      </p:sp>
      <p:sp>
        <p:nvSpPr>
          <p:cNvPr id="5" name="Rectangle 4"/>
          <p:cNvSpPr/>
          <p:nvPr/>
        </p:nvSpPr>
        <p:spPr>
          <a:xfrm>
            <a:off x="1346544" y="5678663"/>
            <a:ext cx="7696200" cy="338554"/>
          </a:xfrm>
          <a:prstGeom prst="rect">
            <a:avLst/>
          </a:prstGeom>
        </p:spPr>
        <p:txBody>
          <a:bodyPr wrap="square">
            <a:spAutoFit/>
          </a:bodyPr>
          <a:lstStyle/>
          <a:p>
            <a:r>
              <a:rPr lang="en-US" sz="1600" dirty="0">
                <a:solidFill>
                  <a:srgbClr val="FFFF00"/>
                </a:solidFill>
              </a:rPr>
              <a:t>http://www.nejm.org/doi/full/10.1056/NEJMra1109877</a:t>
            </a:r>
          </a:p>
        </p:txBody>
      </p:sp>
    </p:spTree>
    <p:extLst>
      <p:ext uri="{BB962C8B-B14F-4D97-AF65-F5344CB8AC3E}">
        <p14:creationId xmlns:p14="http://schemas.microsoft.com/office/powerpoint/2010/main" val="18138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9/11 Attack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162" y="1600202"/>
            <a:ext cx="7193676" cy="4525963"/>
          </a:xfrm>
        </p:spPr>
      </p:pic>
    </p:spTree>
    <p:extLst>
      <p:ext uri="{BB962C8B-B14F-4D97-AF65-F5344CB8AC3E}">
        <p14:creationId xmlns:p14="http://schemas.microsoft.com/office/powerpoint/2010/main" val="25403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758952"/>
          </a:xfrm>
        </p:spPr>
        <p:txBody>
          <a:bodyPr>
            <a:normAutofit/>
          </a:bodyPr>
          <a:lstStyle/>
          <a:p>
            <a:r>
              <a:rPr lang="en-US" sz="2800" dirty="0"/>
              <a:t>Identifying Persons Health/Disease Related Services</a:t>
            </a:r>
          </a:p>
        </p:txBody>
      </p:sp>
      <p:sp>
        <p:nvSpPr>
          <p:cNvPr id="3" name="Content Placeholder 2"/>
          <p:cNvSpPr>
            <a:spLocks noGrp="1"/>
          </p:cNvSpPr>
          <p:nvPr>
            <p:ph idx="1"/>
          </p:nvPr>
        </p:nvSpPr>
        <p:spPr/>
        <p:txBody>
          <a:bodyPr/>
          <a:lstStyle/>
          <a:p>
            <a:r>
              <a:rPr lang="en-US" sz="2800" dirty="0"/>
              <a:t>Rarely a surveillance system</a:t>
            </a:r>
          </a:p>
          <a:p>
            <a:r>
              <a:rPr lang="en-US" sz="2800" dirty="0"/>
              <a:t>Development of protocol for identification of illnesses and disease follow-up (harder to do when infrastructure destroyed)</a:t>
            </a:r>
          </a:p>
          <a:p>
            <a:r>
              <a:rPr lang="en-US" sz="2800" dirty="0"/>
              <a:t>Few trained to assess mental and physical health effects of complex exposures</a:t>
            </a:r>
          </a:p>
          <a:p>
            <a:r>
              <a:rPr lang="en-US" sz="2800" dirty="0"/>
              <a:t>Some verifiable, others not</a:t>
            </a:r>
          </a:p>
          <a:p>
            <a:r>
              <a:rPr lang="en-US" sz="2800" dirty="0"/>
              <a:t>Who pays for treatment</a:t>
            </a:r>
          </a:p>
          <a:p>
            <a:endParaRPr lang="en-US" sz="2800" dirty="0"/>
          </a:p>
          <a:p>
            <a:endParaRPr lang="en-US" sz="2800" dirty="0"/>
          </a:p>
          <a:p>
            <a:endParaRPr lang="en-US" sz="2800" dirty="0"/>
          </a:p>
        </p:txBody>
      </p:sp>
    </p:spTree>
    <p:extLst>
      <p:ext uri="{BB962C8B-B14F-4D97-AF65-F5344CB8AC3E}">
        <p14:creationId xmlns:p14="http://schemas.microsoft.com/office/powerpoint/2010/main" val="244734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6F1C7-1D71-624B-9B80-C8B3555A99BE}"/>
              </a:ext>
            </a:extLst>
          </p:cNvPr>
          <p:cNvSpPr>
            <a:spLocks noGrp="1"/>
          </p:cNvSpPr>
          <p:nvPr>
            <p:ph type="title"/>
          </p:nvPr>
        </p:nvSpPr>
        <p:spPr/>
        <p:txBody>
          <a:bodyPr/>
          <a:lstStyle/>
          <a:p>
            <a:r>
              <a:rPr lang="es-ES" sz="3600" dirty="0"/>
              <a:t>Exposu</a:t>
            </a:r>
            <a:r>
              <a:rPr lang="en-US" sz="3600" dirty="0"/>
              <a:t>re Not a Single Point in Time</a:t>
            </a:r>
          </a:p>
        </p:txBody>
      </p:sp>
      <p:sp>
        <p:nvSpPr>
          <p:cNvPr id="3" name="Content Placeholder 2">
            <a:extLst>
              <a:ext uri="{FF2B5EF4-FFF2-40B4-BE49-F238E27FC236}">
                <a16:creationId xmlns:a16="http://schemas.microsoft.com/office/drawing/2014/main" xmlns="" id="{D8F69EA1-16AC-894B-8145-58A716217F50}"/>
              </a:ext>
            </a:extLst>
          </p:cNvPr>
          <p:cNvSpPr>
            <a:spLocks noGrp="1"/>
          </p:cNvSpPr>
          <p:nvPr>
            <p:ph idx="1"/>
          </p:nvPr>
        </p:nvSpPr>
        <p:spPr/>
        <p:txBody>
          <a:bodyPr/>
          <a:lstStyle/>
          <a:p>
            <a:r>
              <a:rPr lang="en-US" sz="2400" dirty="0"/>
              <a:t>Spill began 4/20/2010 and was capped 9/21/2010</a:t>
            </a:r>
          </a:p>
          <a:p>
            <a:r>
              <a:rPr lang="en-US" sz="2400" dirty="0"/>
              <a:t>Active clean-up ended 4/16/2014</a:t>
            </a:r>
          </a:p>
          <a:p>
            <a:r>
              <a:rPr lang="en-US" sz="2400" dirty="0"/>
              <a:t>Litigation continues</a:t>
            </a:r>
          </a:p>
          <a:p>
            <a:r>
              <a:rPr lang="en-US" sz="2400" dirty="0"/>
              <a:t>Most of population had </a:t>
            </a:r>
            <a:r>
              <a:rPr lang="en-US" sz="2400" dirty="0" smtClean="0"/>
              <a:t>been </a:t>
            </a:r>
            <a:r>
              <a:rPr lang="en-US" sz="2400" dirty="0"/>
              <a:t>through Katrina, Rita, Gustavo, so it was already stressed</a:t>
            </a:r>
          </a:p>
          <a:p>
            <a:r>
              <a:rPr lang="en-US" sz="2400" dirty="0"/>
              <a:t>Every tropical storm, hurricane, oil spill, news story, movie, anniversary, ad for litigation, etc. may rekindle feelings and thoughts </a:t>
            </a:r>
          </a:p>
        </p:txBody>
      </p:sp>
    </p:spTree>
    <p:extLst>
      <p:ext uri="{BB962C8B-B14F-4D97-AF65-F5344CB8AC3E}">
        <p14:creationId xmlns:p14="http://schemas.microsoft.com/office/powerpoint/2010/main" val="333235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t>
            </a:r>
            <a:r>
              <a:rPr lang="en-US" dirty="0"/>
              <a:t>Exposure</a:t>
            </a:r>
          </a:p>
        </p:txBody>
      </p:sp>
      <p:sp>
        <p:nvSpPr>
          <p:cNvPr id="3" name="Content Placeholder 2"/>
          <p:cNvSpPr>
            <a:spLocks noGrp="1"/>
          </p:cNvSpPr>
          <p:nvPr>
            <p:ph idx="1"/>
          </p:nvPr>
        </p:nvSpPr>
        <p:spPr>
          <a:xfrm>
            <a:off x="457200" y="1600202"/>
            <a:ext cx="8534400" cy="4525963"/>
          </a:xfrm>
        </p:spPr>
        <p:txBody>
          <a:bodyPr/>
          <a:lstStyle/>
          <a:p>
            <a:r>
              <a:rPr lang="en-US" sz="2800" dirty="0"/>
              <a:t>General populations, first responders, clean-up workers, medical personnel, patients, occupational </a:t>
            </a:r>
            <a:r>
              <a:rPr lang="en-US" sz="2800" dirty="0" smtClean="0"/>
              <a:t>groups</a:t>
            </a:r>
          </a:p>
          <a:p>
            <a:endParaRPr lang="en-US" sz="2800" dirty="0"/>
          </a:p>
          <a:p>
            <a:r>
              <a:rPr lang="en-US" sz="2800" dirty="0"/>
              <a:t>Children, pregnant and non-pregnant women, men, elderly, immunocompromised or handicapped individuals, etc</a:t>
            </a:r>
            <a:r>
              <a:rPr lang="en-US" sz="2800" dirty="0" smtClean="0"/>
              <a:t>.</a:t>
            </a:r>
            <a:endParaRPr lang="en-US" sz="2800" dirty="0"/>
          </a:p>
        </p:txBody>
      </p:sp>
    </p:spTree>
    <p:extLst>
      <p:ext uri="{BB962C8B-B14F-4D97-AF65-F5344CB8AC3E}">
        <p14:creationId xmlns:p14="http://schemas.microsoft.com/office/powerpoint/2010/main" val="21933170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2231</Words>
  <Application>Microsoft Office PowerPoint</Application>
  <PresentationFormat>On-screen Show (4:3)</PresentationFormat>
  <Paragraphs>431</Paragraphs>
  <Slides>32</Slides>
  <Notes>11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Civic</vt:lpstr>
      <vt:lpstr>    Longer Term Public Health Implications of Disasters:  The Deepwater Horizon Oil Spill </vt:lpstr>
      <vt:lpstr>PowerPoint Presentation</vt:lpstr>
      <vt:lpstr>Disasters  &amp; Public Health</vt:lpstr>
      <vt:lpstr>Number of deaths per income group (1994-2013), and Number Per million inhabitants</vt:lpstr>
      <vt:lpstr>Public Health Needs</vt:lpstr>
      <vt:lpstr>Case Example: 9/11 Attack</vt:lpstr>
      <vt:lpstr>Identifying Persons Health/Disease Related Services</vt:lpstr>
      <vt:lpstr>Exposure Not a Single Point in Time</vt:lpstr>
      <vt:lpstr>Determining Exposure</vt:lpstr>
      <vt:lpstr>Exposures from Oil Spills</vt:lpstr>
      <vt:lpstr>Health Effects </vt:lpstr>
      <vt:lpstr>Health Effects </vt:lpstr>
      <vt:lpstr>PowerPoint Presentation</vt:lpstr>
      <vt:lpstr>WaTCH Aims:</vt:lpstr>
      <vt:lpstr>Methods </vt:lpstr>
      <vt:lpstr>Participation</vt:lpstr>
      <vt:lpstr>Exposure Assessment</vt:lpstr>
      <vt:lpstr>Physical Effects Wave I </vt:lpstr>
      <vt:lpstr>Physical Effects Wave II (unpublished data)</vt:lpstr>
      <vt:lpstr>Mental Health </vt:lpstr>
      <vt:lpstr>Behavioral Health</vt:lpstr>
      <vt:lpstr>Resiliency</vt:lpstr>
      <vt:lpstr>Resiliency Attributes</vt:lpstr>
      <vt:lpstr>PowerPoint Presentation</vt:lpstr>
      <vt:lpstr>Resiliency Results</vt:lpstr>
      <vt:lpstr>Economic Effects</vt:lpstr>
      <vt:lpstr>Need for Health Policy Formation</vt:lpstr>
      <vt:lpstr>Longer-Term, Chronic Phase (More than 5 years post-event)</vt:lpstr>
      <vt:lpstr>9/11 Policy Making: Lessons Learned</vt:lpstr>
      <vt:lpstr>Lessons Learned</vt:lpstr>
      <vt:lpstr>A team effort: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Resiliency Summary</dc:title>
  <dc:creator>Trapido, Edward J.</dc:creator>
  <cp:lastModifiedBy>Ed</cp:lastModifiedBy>
  <cp:revision>16</cp:revision>
  <dcterms:created xsi:type="dcterms:W3CDTF">2017-07-31T20:58:50Z</dcterms:created>
  <dcterms:modified xsi:type="dcterms:W3CDTF">2017-08-10T12:17:41Z</dcterms:modified>
</cp:coreProperties>
</file>