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84048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E61"/>
    <a:srgbClr val="CFA670"/>
    <a:srgbClr val="F8C500"/>
    <a:srgbClr val="A78BC2"/>
    <a:srgbClr val="4E1A85"/>
    <a:srgbClr val="E5B605"/>
    <a:srgbClr val="917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/>
    <p:restoredTop sz="94623"/>
  </p:normalViewPr>
  <p:slideViewPr>
    <p:cSldViewPr snapToGrid="0">
      <p:cViewPr>
        <p:scale>
          <a:sx n="19" d="100"/>
          <a:sy n="19" d="100"/>
        </p:scale>
        <p:origin x="18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16FF-462B-1B4A-94AF-BFDE63A864B7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FB44-24EC-5247-9CC7-8AAC9702F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1pPr>
    <a:lvl2pPr marL="1580004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2pPr>
    <a:lvl3pPr marL="3160009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3pPr>
    <a:lvl4pPr marL="4740012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4pPr>
    <a:lvl5pPr marL="6320017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5pPr>
    <a:lvl6pPr marL="7900021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6pPr>
    <a:lvl7pPr marL="9480025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7pPr>
    <a:lvl8pPr marL="11060030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8pPr>
    <a:lvl9pPr marL="12640033" algn="l" defTabSz="3160009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FB44-24EC-5247-9CC7-8AAC9702F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4489452"/>
            <a:ext cx="3264408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4408152"/>
            <a:ext cx="288036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460500"/>
            <a:ext cx="8281035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460500"/>
            <a:ext cx="24363045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6838958"/>
            <a:ext cx="3312414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18357858"/>
            <a:ext cx="3312414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82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7302500"/>
            <a:ext cx="1632204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7302500"/>
            <a:ext cx="1632204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460506"/>
            <a:ext cx="3312414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6724652"/>
            <a:ext cx="1624702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0020300"/>
            <a:ext cx="16247028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6724652"/>
            <a:ext cx="1632704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0020300"/>
            <a:ext cx="16327042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3949706"/>
            <a:ext cx="1944243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3949706"/>
            <a:ext cx="1944243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64B77-8BC1-804F-8DF0-38E0F6F1EDD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9759E-EB17-0A44-924B-B92867D8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BF8A29-C274-D752-643B-ADC8BCC27DCD}"/>
              </a:ext>
            </a:extLst>
          </p:cNvPr>
          <p:cNvSpPr/>
          <p:nvPr/>
        </p:nvSpPr>
        <p:spPr>
          <a:xfrm>
            <a:off x="508000" y="5842000"/>
            <a:ext cx="9384145" cy="1342190"/>
          </a:xfrm>
          <a:prstGeom prst="rect">
            <a:avLst/>
          </a:prstGeom>
          <a:solidFill>
            <a:srgbClr val="CFA6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7B5EF-7025-DB00-6E3B-D90898DD65EB}"/>
              </a:ext>
            </a:extLst>
          </p:cNvPr>
          <p:cNvSpPr/>
          <p:nvPr/>
        </p:nvSpPr>
        <p:spPr>
          <a:xfrm>
            <a:off x="10455563" y="5915891"/>
            <a:ext cx="27354877" cy="1342190"/>
          </a:xfrm>
          <a:prstGeom prst="rect">
            <a:avLst/>
          </a:prstGeom>
          <a:solidFill>
            <a:srgbClr val="4E1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Laboratory Findings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86299-7BD3-FB5E-E9F3-3BD35CF67286}"/>
              </a:ext>
            </a:extLst>
          </p:cNvPr>
          <p:cNvSpPr/>
          <p:nvPr/>
        </p:nvSpPr>
        <p:spPr>
          <a:xfrm>
            <a:off x="10535479" y="20637052"/>
            <a:ext cx="12602818" cy="1342190"/>
          </a:xfrm>
          <a:prstGeom prst="rect">
            <a:avLst/>
          </a:prstGeom>
          <a:solidFill>
            <a:srgbClr val="B38E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Social Factors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55C5E3-FC15-8D43-243B-BD5B7181E050}"/>
              </a:ext>
            </a:extLst>
          </p:cNvPr>
          <p:cNvSpPr/>
          <p:nvPr/>
        </p:nvSpPr>
        <p:spPr>
          <a:xfrm>
            <a:off x="608556" y="12479240"/>
            <a:ext cx="9449843" cy="1342190"/>
          </a:xfrm>
          <a:prstGeom prst="rect">
            <a:avLst/>
          </a:prstGeom>
          <a:solidFill>
            <a:srgbClr val="9171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History &amp; Physical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9FB53B-305D-4FFB-EBFF-2298F30F5E7C}"/>
              </a:ext>
            </a:extLst>
          </p:cNvPr>
          <p:cNvSpPr/>
          <p:nvPr/>
        </p:nvSpPr>
        <p:spPr>
          <a:xfrm>
            <a:off x="23575617" y="19226693"/>
            <a:ext cx="13960503" cy="1342190"/>
          </a:xfrm>
          <a:prstGeom prst="rect">
            <a:avLst/>
          </a:prstGeom>
          <a:solidFill>
            <a:srgbClr val="A78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Discussion </a:t>
            </a:r>
          </a:p>
        </p:txBody>
      </p:sp>
      <p:pic>
        <p:nvPicPr>
          <p:cNvPr id="1026" name="Picture 2" descr="Institutional Logos">
            <a:extLst>
              <a:ext uri="{FF2B5EF4-FFF2-40B4-BE49-F238E27FC236}">
                <a16:creationId xmlns:a16="http://schemas.microsoft.com/office/drawing/2014/main" id="{1EA70D2A-9276-42DD-C71F-92188A38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0400"/>
            <a:ext cx="8395177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537580-3F61-97BC-9857-61E137852FC1}"/>
              </a:ext>
            </a:extLst>
          </p:cNvPr>
          <p:cNvSpPr txBox="1"/>
          <p:nvPr/>
        </p:nvSpPr>
        <p:spPr>
          <a:xfrm>
            <a:off x="652573" y="14054019"/>
            <a:ext cx="9322700" cy="1267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 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59-year-old male with past medical history of untreated type 2 diabetes mellitus, hypertension, and hyperlipidemia presents to the UMC Family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edicine clinic for a follow up for chronic conditions after being lost to follow up for about 2.5 years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initial observation, the patient was clearly jaundiced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Denied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nausea, vomiting, diarrhea, or constipation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Endorsed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generalized pruritus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Denied any pain during initial visits, but admitted to severe pain episodes during 3</a:t>
            </a:r>
            <a:r>
              <a:rPr lang="en-US" sz="3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amily Medicine visit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 Exam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Marked scleral and palmar icterus 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10cm liver span, no abdominal tenderness, negative Murphy’s sign, smooth liver edge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telangiectasias or distended surface collateral veins noted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Normal bowel sounds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DEAA4-EE02-7829-9420-773409C5FFC5}"/>
              </a:ext>
            </a:extLst>
          </p:cNvPr>
          <p:cNvSpPr/>
          <p:nvPr/>
        </p:nvSpPr>
        <p:spPr>
          <a:xfrm>
            <a:off x="10607040" y="13546187"/>
            <a:ext cx="27066240" cy="1342190"/>
          </a:xfrm>
          <a:prstGeom prst="rect">
            <a:avLst/>
          </a:prstGeom>
          <a:solidFill>
            <a:srgbClr val="F8C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Concluding Remarks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9490A-F757-9265-BECC-05823DFD92B1}"/>
              </a:ext>
            </a:extLst>
          </p:cNvPr>
          <p:cNvSpPr txBox="1"/>
          <p:nvPr/>
        </p:nvSpPr>
        <p:spPr>
          <a:xfrm>
            <a:off x="10038294" y="763281"/>
            <a:ext cx="26837640" cy="438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rgbClr val="4E1A8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Jaundice with markedly elevated carbohydrate antigen 19-9 (CA 19-9): Biliary stones or malignancy?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4E1A8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Brianna Bourgeois</a:t>
            </a:r>
            <a:r>
              <a:rPr lang="en-US" sz="4400" baseline="30000" dirty="0">
                <a:solidFill>
                  <a:srgbClr val="4E1A8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4E1A8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Pamela Wiseman, MD</a:t>
            </a:r>
            <a:r>
              <a:rPr lang="en-US" sz="4400" baseline="30000" dirty="0">
                <a:solidFill>
                  <a:srgbClr val="4E1A8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400" dirty="0">
              <a:solidFill>
                <a:srgbClr val="4E1A8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4E1A8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LSU Health Department of Medicine</a:t>
            </a:r>
            <a:endParaRPr lang="en-US" sz="13800" dirty="0">
              <a:solidFill>
                <a:srgbClr val="4E1A8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A6702-B9F7-6095-2348-A51BA7DFD683}"/>
              </a:ext>
            </a:extLst>
          </p:cNvPr>
          <p:cNvSpPr txBox="1"/>
          <p:nvPr/>
        </p:nvSpPr>
        <p:spPr>
          <a:xfrm>
            <a:off x="23655130" y="20699065"/>
            <a:ext cx="13616923" cy="637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Studies suggest limited sensitivity (72%) and specificity (86%) of CA 19-9 as a tumor marker; however, the cutoff used is typically 37 U/ml</a:t>
            </a:r>
            <a:r>
              <a:rPr lang="en-US" sz="3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(Zhao et al.,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J Gastro &amp; Hepatology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2022)</a:t>
            </a:r>
            <a:endParaRPr lang="en-US" baseline="30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study found that the median CA 19-9 in benign pancreatic disease was 15 (interquartile range 6-39)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(Boyd et al.,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Cancers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2022)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 previous 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ase report found that a patient with cholelithiasis and choledocholithiasis had markedly high CA 19-9 (9586 U/ml) levels that rapidly declined following treatment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(Korkmaz et al.,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Turk J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Gastroentero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2010)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which is consistent with this patient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 investigation is still warranted on this patient due to the suspicious findings in his pancreas found during workup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E1AA5-8E29-F4A5-2A74-4D2586F27ED7}"/>
              </a:ext>
            </a:extLst>
          </p:cNvPr>
          <p:cNvSpPr txBox="1"/>
          <p:nvPr/>
        </p:nvSpPr>
        <p:spPr>
          <a:xfrm>
            <a:off x="660530" y="7568644"/>
            <a:ext cx="9106925" cy="504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Serum 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arbohydrate antigen 19-9 (CA 19-9) is used as a cancer marker for pancreatic or biliary tree malignancies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 19-9 is not recommended for screening of asymptomatic patients, but it is unclea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r when to measure CA 19-9 in symptomatic patients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Detailed history of present illness could help determine the usefulness of serum CA 19-9</a:t>
            </a:r>
            <a:endParaRPr lang="en-US" sz="3200" dirty="0">
              <a:ea typeface="Noto Sans Wancho" panose="020B0502040504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AF4EE5-8478-C887-BC82-DA3F189A5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77"/>
          <a:stretch/>
        </p:blipFill>
        <p:spPr>
          <a:xfrm>
            <a:off x="31052883" y="7559225"/>
            <a:ext cx="5552586" cy="44452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78EFC6-00D8-1CFD-AC12-34FF9551B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2687" y="7621505"/>
            <a:ext cx="5616202" cy="43565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10B8556-16E1-662F-9327-C404CCCD58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4" t="1584" r="1568" b="6933"/>
          <a:stretch/>
        </p:blipFill>
        <p:spPr>
          <a:xfrm>
            <a:off x="11788562" y="15039801"/>
            <a:ext cx="8473711" cy="41235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3A6746-6003-5B7C-8698-4179DA86A059}"/>
              </a:ext>
            </a:extLst>
          </p:cNvPr>
          <p:cNvSpPr txBox="1"/>
          <p:nvPr/>
        </p:nvSpPr>
        <p:spPr>
          <a:xfrm>
            <a:off x="24907038" y="12185632"/>
            <a:ext cx="1208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1. </a:t>
            </a:r>
            <a:r>
              <a:rPr lang="en-US" sz="3200" dirty="0"/>
              <a:t>(A) Cholelithiasis on ultrasound. (B) Stones in common bile duct on MRCP, increased signal near pancreatic duct.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143B90-E3D3-D2CD-778C-C1413263AEA4}"/>
              </a:ext>
            </a:extLst>
          </p:cNvPr>
          <p:cNvSpPr txBox="1"/>
          <p:nvPr/>
        </p:nvSpPr>
        <p:spPr>
          <a:xfrm>
            <a:off x="10694505" y="22268132"/>
            <a:ext cx="12284766" cy="479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Fear of missing work for financial concerns discouraged the patient from being upfront about his pain on initial presentations</a:t>
            </a:r>
          </a:p>
          <a:p>
            <a:pPr marL="457200" indent="-4572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Jaundice, initially thought to be painless, caused malignancy to be higher on the differential 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Thus, a CA 19-9 lab was ordered and found to be markedly elevated; however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, this measure may have resulted in unnecessary concern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751179D-299B-7469-8B70-5D86B49A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39199"/>
              </p:ext>
            </p:extLst>
          </p:nvPr>
        </p:nvGraphicFramePr>
        <p:xfrm>
          <a:off x="11040688" y="7531331"/>
          <a:ext cx="13008032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08032">
                  <a:extLst>
                    <a:ext uri="{9D8B030D-6E8A-4147-A177-3AD203B41FA5}">
                      <a16:colId xmlns:a16="http://schemas.microsoft.com/office/drawing/2014/main" val="268592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Table 1. Laboratory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5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ALT – 90 (H) , AST – 58 (H), GGT - 1,164 (H), alkaline phosphatase - 460 (H)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4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Bilirubin - 20.5 (H)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0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</a:t>
                      </a:r>
                      <a:r>
                        <a:rPr lang="en-US" sz="3600" dirty="0">
                          <a:effectLst/>
                        </a:rPr>
                        <a:t>emoglobin -10.9 (L), hematocrit - 33.2 (L), and MCV - 73.7 (L) 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4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Hemoglobin A1C - 7.1% (H)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95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Lipase - 49 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1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Hepatitis A, B, C - nonreactive </a:t>
                      </a:r>
                      <a:endParaRPr lang="en-US" sz="3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3022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CFC8914-5E1F-B1C1-160E-FF91D2E010C0}"/>
              </a:ext>
            </a:extLst>
          </p:cNvPr>
          <p:cNvSpPr txBox="1"/>
          <p:nvPr/>
        </p:nvSpPr>
        <p:spPr>
          <a:xfrm>
            <a:off x="20916900" y="15120884"/>
            <a:ext cx="15742227" cy="374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Labs and imaging suggest cholelithiasis and choledocholithiasis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Endoscopic ultrasound findings revealed a pancreatic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mass with inconclusive pathology </a:t>
            </a:r>
          </a:p>
          <a:p>
            <a:pPr marL="457200" indent="-4572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CA 19-9 level was concerning for malignancy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unclear whether the markedly elevated 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 19-9 could be explained by the stones in the biliary tree; however, the patient’s CA 19-9 levels are continuing to decline with intervention (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2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395769-4623-FF8F-A272-1AD8AF2F2B2E}"/>
              </a:ext>
            </a:extLst>
          </p:cNvPr>
          <p:cNvSpPr txBox="1"/>
          <p:nvPr/>
        </p:nvSpPr>
        <p:spPr>
          <a:xfrm>
            <a:off x="12014277" y="19269252"/>
            <a:ext cx="982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2. </a:t>
            </a:r>
            <a:r>
              <a:rPr lang="en-US" sz="3200" dirty="0"/>
              <a:t>The patient’s serum Ca 19-9 levels following therapeutic procedures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F93A47-BD56-FF45-ED45-AE5F5FE2B1B7}"/>
              </a:ext>
            </a:extLst>
          </p:cNvPr>
          <p:cNvSpPr txBox="1"/>
          <p:nvPr/>
        </p:nvSpPr>
        <p:spPr>
          <a:xfrm>
            <a:off x="25037834" y="7639701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BC9A37-BA59-4F7C-22EA-BE05E4625122}"/>
              </a:ext>
            </a:extLst>
          </p:cNvPr>
          <p:cNvSpPr txBox="1"/>
          <p:nvPr/>
        </p:nvSpPr>
        <p:spPr>
          <a:xfrm>
            <a:off x="31055776" y="7591379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93493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855FA2"/>
      </a:accent1>
      <a:accent2>
        <a:srgbClr val="9B57D3"/>
      </a:accent2>
      <a:accent3>
        <a:srgbClr val="5A209B"/>
      </a:accent3>
      <a:accent4>
        <a:srgbClr val="775F96"/>
      </a:accent4>
      <a:accent5>
        <a:srgbClr val="FEDE75"/>
      </a:accent5>
      <a:accent6>
        <a:srgbClr val="FED866"/>
      </a:accent6>
      <a:hlink>
        <a:srgbClr val="FDD023"/>
      </a:hlink>
      <a:folHlink>
        <a:srgbClr val="66669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38AC8AF65FC44A5930A185282003F" ma:contentTypeVersion="16" ma:contentTypeDescription="Create a new document." ma:contentTypeScope="" ma:versionID="c72e11820eafd39577becae5fc2d582c">
  <xsd:schema xmlns:xsd="http://www.w3.org/2001/XMLSchema" xmlns:xs="http://www.w3.org/2001/XMLSchema" xmlns:p="http://schemas.microsoft.com/office/2006/metadata/properties" xmlns:ns2="298685dc-3108-4774-bcc7-e09e36048492" xmlns:ns3="ad1e1e7b-e6e3-4f67-b32e-9611d25e734e" targetNamespace="http://schemas.microsoft.com/office/2006/metadata/properties" ma:root="true" ma:fieldsID="72960a7444922a68309ca9d34688bb3b" ns2:_="" ns3:_="">
    <xsd:import namespace="298685dc-3108-4774-bcc7-e09e36048492"/>
    <xsd:import namespace="ad1e1e7b-e6e3-4f67-b32e-9611d25e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685dc-3108-4774-bcc7-e09e36048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d7b13-30af-4d25-abfc-e38a113a1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1e7b-e6e3-4f67-b32e-9611d25e73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6612f2-7025-46ff-94bc-ac828c41b3e8}" ma:internalName="TaxCatchAll" ma:showField="CatchAllData" ma:web="ad1e1e7b-e6e3-4f67-b32e-9611d25e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685dc-3108-4774-bcc7-e09e36048492">
      <Terms xmlns="http://schemas.microsoft.com/office/infopath/2007/PartnerControls"/>
    </lcf76f155ced4ddcb4097134ff3c332f>
    <TaxCatchAll xmlns="ad1e1e7b-e6e3-4f67-b32e-9611d25e734e" xsi:nil="true"/>
  </documentManagement>
</p:properties>
</file>

<file path=customXml/itemProps1.xml><?xml version="1.0" encoding="utf-8"?>
<ds:datastoreItem xmlns:ds="http://schemas.openxmlformats.org/officeDocument/2006/customXml" ds:itemID="{2E169C46-F6A8-4352-A2F7-587B3A904634}"/>
</file>

<file path=customXml/itemProps2.xml><?xml version="1.0" encoding="utf-8"?>
<ds:datastoreItem xmlns:ds="http://schemas.openxmlformats.org/officeDocument/2006/customXml" ds:itemID="{9C9CDD58-562B-4193-BB1D-496BCD673EA7}"/>
</file>

<file path=customXml/itemProps3.xml><?xml version="1.0" encoding="utf-8"?>
<ds:datastoreItem xmlns:ds="http://schemas.openxmlformats.org/officeDocument/2006/customXml" ds:itemID="{D31C6838-C6F0-4AB0-ABF5-368A13F478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589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Georgia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Bourgeois, Brianna L.</dc:creator>
  <cp:lastModifiedBy>Bourgeois, Brianna L.</cp:lastModifiedBy>
  <cp:revision>14</cp:revision>
  <dcterms:created xsi:type="dcterms:W3CDTF">2024-03-28T12:18:38Z</dcterms:created>
  <dcterms:modified xsi:type="dcterms:W3CDTF">2024-03-29T02:08:37Z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0x0101007CD38AC8AF65FC44A5930A185282003F</vt:lpwstr>
  </property>
</Properties>
</file>