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8404800" cy="38404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6D5994-A5D4-7E4F-A2B2-5BBA860AACAC}" v="35" dt="2024-01-21T14:57:02.3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31"/>
    <p:restoredTop sz="94614"/>
  </p:normalViewPr>
  <p:slideViewPr>
    <p:cSldViewPr snapToGrid="0">
      <p:cViewPr>
        <p:scale>
          <a:sx n="27" d="100"/>
          <a:sy n="27" d="100"/>
        </p:scale>
        <p:origin x="29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10" Type="http://schemas.openxmlformats.org/officeDocument/2006/relationships/customXml" Target="../customXml/item3.xml"/><Relationship Id="rId4" Type="http://schemas.openxmlformats.org/officeDocument/2006/relationships/viewProps" Target="viewProps.xml"/><Relationship Id="rId9"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6285233"/>
            <a:ext cx="32644080" cy="1337056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4800600" y="20171413"/>
            <a:ext cx="28803600" cy="9272267"/>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E0670D-E6CE-8E42-BF0C-885D77F691D3}" type="datetimeFigureOut">
              <a:rPr lang="en-US" smtClean="0"/>
              <a:t>1/16/24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2B8B5-25B2-5441-8645-6DAEF1C989AE}" type="slidenum">
              <a:rPr lang="en-US" smtClean="0"/>
              <a:t>‹#›</a:t>
            </a:fld>
            <a:endParaRPr lang="en-US"/>
          </a:p>
        </p:txBody>
      </p:sp>
    </p:spTree>
    <p:extLst>
      <p:ext uri="{BB962C8B-B14F-4D97-AF65-F5344CB8AC3E}">
        <p14:creationId xmlns:p14="http://schemas.microsoft.com/office/powerpoint/2010/main" val="297782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E0670D-E6CE-8E42-BF0C-885D77F691D3}" type="datetimeFigureOut">
              <a:rPr lang="en-US" smtClean="0"/>
              <a:t>1/16/24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2B8B5-25B2-5441-8645-6DAEF1C989AE}" type="slidenum">
              <a:rPr lang="en-US" smtClean="0"/>
              <a:t>‹#›</a:t>
            </a:fld>
            <a:endParaRPr lang="en-US"/>
          </a:p>
        </p:txBody>
      </p:sp>
    </p:spTree>
    <p:extLst>
      <p:ext uri="{BB962C8B-B14F-4D97-AF65-F5344CB8AC3E}">
        <p14:creationId xmlns:p14="http://schemas.microsoft.com/office/powerpoint/2010/main" val="2557981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7" y="2044700"/>
            <a:ext cx="8281035" cy="3254629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640332" y="2044700"/>
            <a:ext cx="24363045" cy="325462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E0670D-E6CE-8E42-BF0C-885D77F691D3}" type="datetimeFigureOut">
              <a:rPr lang="en-US" smtClean="0"/>
              <a:t>1/16/24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2B8B5-25B2-5441-8645-6DAEF1C989AE}" type="slidenum">
              <a:rPr lang="en-US" smtClean="0"/>
              <a:t>‹#›</a:t>
            </a:fld>
            <a:endParaRPr lang="en-US"/>
          </a:p>
        </p:txBody>
      </p:sp>
    </p:spTree>
    <p:extLst>
      <p:ext uri="{BB962C8B-B14F-4D97-AF65-F5344CB8AC3E}">
        <p14:creationId xmlns:p14="http://schemas.microsoft.com/office/powerpoint/2010/main" val="2295197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E0670D-E6CE-8E42-BF0C-885D77F691D3}" type="datetimeFigureOut">
              <a:rPr lang="en-US" smtClean="0"/>
              <a:t>1/16/24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2B8B5-25B2-5441-8645-6DAEF1C989AE}" type="slidenum">
              <a:rPr lang="en-US" smtClean="0"/>
              <a:t>‹#›</a:t>
            </a:fld>
            <a:endParaRPr lang="en-US"/>
          </a:p>
        </p:txBody>
      </p:sp>
    </p:spTree>
    <p:extLst>
      <p:ext uri="{BB962C8B-B14F-4D97-AF65-F5344CB8AC3E}">
        <p14:creationId xmlns:p14="http://schemas.microsoft.com/office/powerpoint/2010/main" val="349718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30" y="9574541"/>
            <a:ext cx="33124140" cy="15975327"/>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2620330" y="25701001"/>
            <a:ext cx="33124140" cy="8401047"/>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E0670D-E6CE-8E42-BF0C-885D77F691D3}" type="datetimeFigureOut">
              <a:rPr lang="en-US" smtClean="0"/>
              <a:t>1/16/24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2B8B5-25B2-5441-8645-6DAEF1C989AE}" type="slidenum">
              <a:rPr lang="en-US" smtClean="0"/>
              <a:t>‹#›</a:t>
            </a:fld>
            <a:endParaRPr lang="en-US"/>
          </a:p>
        </p:txBody>
      </p:sp>
    </p:spTree>
    <p:extLst>
      <p:ext uri="{BB962C8B-B14F-4D97-AF65-F5344CB8AC3E}">
        <p14:creationId xmlns:p14="http://schemas.microsoft.com/office/powerpoint/2010/main" val="4003581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640330" y="10223500"/>
            <a:ext cx="1632204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9442430" y="10223500"/>
            <a:ext cx="1632204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E0670D-E6CE-8E42-BF0C-885D77F691D3}" type="datetimeFigureOut">
              <a:rPr lang="en-US" smtClean="0"/>
              <a:t>1/16/24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52B8B5-25B2-5441-8645-6DAEF1C989AE}" type="slidenum">
              <a:rPr lang="en-US" smtClean="0"/>
              <a:t>‹#›</a:t>
            </a:fld>
            <a:endParaRPr lang="en-US"/>
          </a:p>
        </p:txBody>
      </p:sp>
    </p:spTree>
    <p:extLst>
      <p:ext uri="{BB962C8B-B14F-4D97-AF65-F5344CB8AC3E}">
        <p14:creationId xmlns:p14="http://schemas.microsoft.com/office/powerpoint/2010/main" val="4223878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044708"/>
            <a:ext cx="33124140" cy="742315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45336" y="9414513"/>
            <a:ext cx="16247028" cy="461390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2645336" y="14028420"/>
            <a:ext cx="16247028"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9442432" y="9414513"/>
            <a:ext cx="16327042" cy="461390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19442432" y="14028420"/>
            <a:ext cx="16327042"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E0670D-E6CE-8E42-BF0C-885D77F691D3}" type="datetimeFigureOut">
              <a:rPr lang="en-US" smtClean="0"/>
              <a:t>1/16/24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52B8B5-25B2-5441-8645-6DAEF1C989AE}" type="slidenum">
              <a:rPr lang="en-US" smtClean="0"/>
              <a:t>‹#›</a:t>
            </a:fld>
            <a:endParaRPr lang="en-US"/>
          </a:p>
        </p:txBody>
      </p:sp>
    </p:spTree>
    <p:extLst>
      <p:ext uri="{BB962C8B-B14F-4D97-AF65-F5344CB8AC3E}">
        <p14:creationId xmlns:p14="http://schemas.microsoft.com/office/powerpoint/2010/main" val="4216823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E0670D-E6CE-8E42-BF0C-885D77F691D3}" type="datetimeFigureOut">
              <a:rPr lang="en-US" smtClean="0"/>
              <a:t>1/16/24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52B8B5-25B2-5441-8645-6DAEF1C989AE}" type="slidenum">
              <a:rPr lang="en-US" smtClean="0"/>
              <a:t>‹#›</a:t>
            </a:fld>
            <a:endParaRPr lang="en-US"/>
          </a:p>
        </p:txBody>
      </p:sp>
    </p:spTree>
    <p:extLst>
      <p:ext uri="{BB962C8B-B14F-4D97-AF65-F5344CB8AC3E}">
        <p14:creationId xmlns:p14="http://schemas.microsoft.com/office/powerpoint/2010/main" val="262625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0670D-E6CE-8E42-BF0C-885D77F691D3}" type="datetimeFigureOut">
              <a:rPr lang="en-US" smtClean="0"/>
              <a:t>1/16/24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52B8B5-25B2-5441-8645-6DAEF1C989AE}" type="slidenum">
              <a:rPr lang="en-US" smtClean="0"/>
              <a:t>‹#›</a:t>
            </a:fld>
            <a:endParaRPr lang="en-US"/>
          </a:p>
        </p:txBody>
      </p:sp>
    </p:spTree>
    <p:extLst>
      <p:ext uri="{BB962C8B-B14F-4D97-AF65-F5344CB8AC3E}">
        <p14:creationId xmlns:p14="http://schemas.microsoft.com/office/powerpoint/2010/main" val="239545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560320"/>
            <a:ext cx="12386548" cy="896112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16327042" y="5529588"/>
            <a:ext cx="19442430" cy="272923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645332" y="11521440"/>
            <a:ext cx="12386548" cy="21344893"/>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BFE0670D-E6CE-8E42-BF0C-885D77F691D3}" type="datetimeFigureOut">
              <a:rPr lang="en-US" smtClean="0"/>
              <a:t>1/16/24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52B8B5-25B2-5441-8645-6DAEF1C989AE}" type="slidenum">
              <a:rPr lang="en-US" smtClean="0"/>
              <a:t>‹#›</a:t>
            </a:fld>
            <a:endParaRPr lang="en-US"/>
          </a:p>
        </p:txBody>
      </p:sp>
    </p:spTree>
    <p:extLst>
      <p:ext uri="{BB962C8B-B14F-4D97-AF65-F5344CB8AC3E}">
        <p14:creationId xmlns:p14="http://schemas.microsoft.com/office/powerpoint/2010/main" val="1024218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560320"/>
            <a:ext cx="12386548" cy="896112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6327042" y="5529588"/>
            <a:ext cx="19442430" cy="272923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2645332" y="11521440"/>
            <a:ext cx="12386548" cy="21344893"/>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BFE0670D-E6CE-8E42-BF0C-885D77F691D3}" type="datetimeFigureOut">
              <a:rPr lang="en-US" smtClean="0"/>
              <a:t>1/16/24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52B8B5-25B2-5441-8645-6DAEF1C989AE}" type="slidenum">
              <a:rPr lang="en-US" smtClean="0"/>
              <a:t>‹#›</a:t>
            </a:fld>
            <a:endParaRPr lang="en-US"/>
          </a:p>
        </p:txBody>
      </p:sp>
    </p:spTree>
    <p:extLst>
      <p:ext uri="{BB962C8B-B14F-4D97-AF65-F5344CB8AC3E}">
        <p14:creationId xmlns:p14="http://schemas.microsoft.com/office/powerpoint/2010/main" val="3429562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2044708"/>
            <a:ext cx="33124140" cy="742315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40330" y="10223500"/>
            <a:ext cx="33124140" cy="243674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40330" y="35595568"/>
            <a:ext cx="8641080" cy="2044700"/>
          </a:xfrm>
          <a:prstGeom prst="rect">
            <a:avLst/>
          </a:prstGeom>
        </p:spPr>
        <p:txBody>
          <a:bodyPr vert="horz" lIns="91440" tIns="45720" rIns="91440" bIns="45720" rtlCol="0" anchor="ctr"/>
          <a:lstStyle>
            <a:lvl1pPr algn="l">
              <a:defRPr sz="5040">
                <a:solidFill>
                  <a:schemeClr val="tx1">
                    <a:tint val="75000"/>
                  </a:schemeClr>
                </a:solidFill>
              </a:defRPr>
            </a:lvl1pPr>
          </a:lstStyle>
          <a:p>
            <a:fld id="{BFE0670D-E6CE-8E42-BF0C-885D77F691D3}" type="datetimeFigureOut">
              <a:rPr lang="en-US" smtClean="0"/>
              <a:t>1/16/24</a:t>
            </a:fld>
            <a:endParaRPr lang="en-US"/>
          </a:p>
        </p:txBody>
      </p:sp>
      <p:sp>
        <p:nvSpPr>
          <p:cNvPr id="5" name="Footer Placeholder 4"/>
          <p:cNvSpPr>
            <a:spLocks noGrp="1"/>
          </p:cNvSpPr>
          <p:nvPr>
            <p:ph type="ftr" sz="quarter" idx="3"/>
          </p:nvPr>
        </p:nvSpPr>
        <p:spPr>
          <a:xfrm>
            <a:off x="12721590" y="35595568"/>
            <a:ext cx="12961620" cy="20447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123390" y="35595568"/>
            <a:ext cx="8641080" cy="2044700"/>
          </a:xfrm>
          <a:prstGeom prst="rect">
            <a:avLst/>
          </a:prstGeom>
        </p:spPr>
        <p:txBody>
          <a:bodyPr vert="horz" lIns="91440" tIns="45720" rIns="91440" bIns="45720" rtlCol="0" anchor="ctr"/>
          <a:lstStyle>
            <a:lvl1pPr algn="r">
              <a:defRPr sz="5040">
                <a:solidFill>
                  <a:schemeClr val="tx1">
                    <a:tint val="75000"/>
                  </a:schemeClr>
                </a:solidFill>
              </a:defRPr>
            </a:lvl1pPr>
          </a:lstStyle>
          <a:p>
            <a:fld id="{6452B8B5-25B2-5441-8645-6DAEF1C989AE}" type="slidenum">
              <a:rPr lang="en-US" smtClean="0"/>
              <a:t>‹#›</a:t>
            </a:fld>
            <a:endParaRPr lang="en-US"/>
          </a:p>
        </p:txBody>
      </p:sp>
    </p:spTree>
    <p:extLst>
      <p:ext uri="{BB962C8B-B14F-4D97-AF65-F5344CB8AC3E}">
        <p14:creationId xmlns:p14="http://schemas.microsoft.com/office/powerpoint/2010/main" val="31499011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 name="Picture 48" descr="A graph of a heart rate&#10;&#10;Description automatically generated">
            <a:extLst>
              <a:ext uri="{FF2B5EF4-FFF2-40B4-BE49-F238E27FC236}">
                <a16:creationId xmlns:a16="http://schemas.microsoft.com/office/drawing/2014/main" id="{B1D5A955-BB1A-0098-962A-1C89F097DED0}"/>
              </a:ext>
            </a:extLst>
          </p:cNvPr>
          <p:cNvPicPr>
            <a:picLocks noChangeAspect="1"/>
          </p:cNvPicPr>
          <p:nvPr/>
        </p:nvPicPr>
        <p:blipFill rotWithShape="1">
          <a:blip r:embed="rId2"/>
          <a:srcRect r="3932"/>
          <a:stretch/>
        </p:blipFill>
        <p:spPr>
          <a:xfrm>
            <a:off x="10622347" y="17368223"/>
            <a:ext cx="13714128" cy="8205678"/>
          </a:xfrm>
          <a:prstGeom prst="rect">
            <a:avLst/>
          </a:prstGeom>
        </p:spPr>
      </p:pic>
      <p:sp>
        <p:nvSpPr>
          <p:cNvPr id="12" name="Rectangle 11">
            <a:extLst>
              <a:ext uri="{FF2B5EF4-FFF2-40B4-BE49-F238E27FC236}">
                <a16:creationId xmlns:a16="http://schemas.microsoft.com/office/drawing/2014/main" id="{0F358C6F-B3AD-6F99-1DD7-7213841FC451}"/>
              </a:ext>
            </a:extLst>
          </p:cNvPr>
          <p:cNvSpPr/>
          <p:nvPr/>
        </p:nvSpPr>
        <p:spPr>
          <a:xfrm>
            <a:off x="309978" y="6456402"/>
            <a:ext cx="9958861" cy="1828800"/>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567D606-BC96-28D9-2D67-42D83F0AA806}"/>
              </a:ext>
            </a:extLst>
          </p:cNvPr>
          <p:cNvSpPr/>
          <p:nvPr/>
        </p:nvSpPr>
        <p:spPr>
          <a:xfrm>
            <a:off x="0" y="0"/>
            <a:ext cx="38404800" cy="6096000"/>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F85496-A771-13D4-37C4-CD11028195D1}"/>
              </a:ext>
            </a:extLst>
          </p:cNvPr>
          <p:cNvSpPr txBox="1"/>
          <p:nvPr/>
        </p:nvSpPr>
        <p:spPr>
          <a:xfrm>
            <a:off x="4514850" y="869028"/>
            <a:ext cx="29375100" cy="4585871"/>
          </a:xfrm>
          <a:prstGeom prst="rect">
            <a:avLst/>
          </a:prstGeom>
          <a:noFill/>
        </p:spPr>
        <p:txBody>
          <a:bodyPr wrap="square" rtlCol="0">
            <a:spAutoFit/>
          </a:bodyPr>
          <a:lstStyle/>
          <a:p>
            <a:pPr algn="ctr"/>
            <a:r>
              <a:rPr lang="en-US" sz="7200" b="1" dirty="0"/>
              <a:t>A Case of Symptomatic Tachyarrhythmia of Unknown Etiology</a:t>
            </a:r>
          </a:p>
          <a:p>
            <a:pPr algn="ctr"/>
            <a:endParaRPr lang="en-US" sz="6400" dirty="0"/>
          </a:p>
          <a:p>
            <a:pPr algn="ctr"/>
            <a:r>
              <a:rPr lang="en-US" sz="5000" dirty="0"/>
              <a:t>Coleen Leslie</a:t>
            </a:r>
            <a:r>
              <a:rPr lang="en-US" sz="5000" baseline="30000" dirty="0"/>
              <a:t>1</a:t>
            </a:r>
            <a:r>
              <a:rPr lang="en-US" sz="5000" dirty="0"/>
              <a:t>, </a:t>
            </a:r>
            <a:r>
              <a:rPr lang="en-US" sz="5000" dirty="0">
                <a:effectLst/>
                <a:latin typeface="Calibri" panose="020F0502020204030204" pitchFamily="34" charset="0"/>
                <a:ea typeface="Calibri" panose="020F0502020204030204" pitchFamily="34" charset="0"/>
                <a:cs typeface="Times New Roman" panose="02020603050405020304" pitchFamily="18" charset="0"/>
              </a:rPr>
              <a:t>Michael </a:t>
            </a:r>
            <a:r>
              <a:rPr lang="en-US" sz="5000" dirty="0" err="1">
                <a:effectLst/>
                <a:latin typeface="Calibri" panose="020F0502020204030204" pitchFamily="34" charset="0"/>
                <a:ea typeface="Calibri" panose="020F0502020204030204" pitchFamily="34" charset="0"/>
                <a:cs typeface="Times New Roman" panose="02020603050405020304" pitchFamily="18" charset="0"/>
              </a:rPr>
              <a:t>Olejniczak</a:t>
            </a:r>
            <a:r>
              <a:rPr lang="en-US" sz="5000" dirty="0">
                <a:effectLst/>
                <a:latin typeface="Calibri" panose="020F0502020204030204" pitchFamily="34" charset="0"/>
                <a:ea typeface="Calibri" panose="020F0502020204030204" pitchFamily="34" charset="0"/>
                <a:cs typeface="Times New Roman" panose="02020603050405020304" pitchFamily="18" charset="0"/>
              </a:rPr>
              <a:t>, M.D</a:t>
            </a:r>
            <a:r>
              <a:rPr lang="en-US" sz="5000" dirty="0">
                <a:latin typeface="Calibri" panose="020F0502020204030204" pitchFamily="34" charset="0"/>
                <a:ea typeface="Calibri" panose="020F0502020204030204" pitchFamily="34" charset="0"/>
                <a:cs typeface="Times New Roman" panose="02020603050405020304" pitchFamily="18" charset="0"/>
              </a:rPr>
              <a:t>.</a:t>
            </a:r>
            <a:r>
              <a:rPr lang="en-US" sz="5000" baseline="30000" dirty="0">
                <a:latin typeface="Calibri" panose="020F0502020204030204" pitchFamily="34" charset="0"/>
                <a:ea typeface="Calibri" panose="020F0502020204030204" pitchFamily="34" charset="0"/>
                <a:cs typeface="Times New Roman" panose="02020603050405020304" pitchFamily="18" charset="0"/>
              </a:rPr>
              <a:t>2</a:t>
            </a:r>
            <a:r>
              <a:rPr lang="en-US" sz="5000" dirty="0">
                <a:effectLst/>
                <a:latin typeface="Calibri" panose="020F0502020204030204" pitchFamily="34" charset="0"/>
                <a:ea typeface="Calibri" panose="020F0502020204030204" pitchFamily="34" charset="0"/>
                <a:cs typeface="Times New Roman" panose="02020603050405020304" pitchFamily="18" charset="0"/>
              </a:rPr>
              <a:t>, Ilija </a:t>
            </a:r>
            <a:r>
              <a:rPr lang="en-US" sz="5000" dirty="0" err="1">
                <a:effectLst/>
                <a:latin typeface="Calibri" panose="020F0502020204030204" pitchFamily="34" charset="0"/>
                <a:ea typeface="Calibri" panose="020F0502020204030204" pitchFamily="34" charset="0"/>
                <a:cs typeface="Times New Roman" panose="02020603050405020304" pitchFamily="18" charset="0"/>
              </a:rPr>
              <a:t>Zecevic</a:t>
            </a:r>
            <a:r>
              <a:rPr lang="en-US" sz="5000" dirty="0">
                <a:effectLst/>
                <a:latin typeface="Calibri" panose="020F0502020204030204" pitchFamily="34" charset="0"/>
                <a:ea typeface="Calibri" panose="020F0502020204030204" pitchFamily="34" charset="0"/>
                <a:cs typeface="Times New Roman" panose="02020603050405020304" pitchFamily="18" charset="0"/>
              </a:rPr>
              <a:t> M.D.</a:t>
            </a:r>
            <a:r>
              <a:rPr lang="en-US" sz="50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5000" dirty="0">
                <a:effectLst/>
                <a:latin typeface="Calibri" panose="020F0502020204030204" pitchFamily="34" charset="0"/>
                <a:ea typeface="Calibri" panose="020F0502020204030204" pitchFamily="34" charset="0"/>
                <a:cs typeface="Times New Roman" panose="02020603050405020304" pitchFamily="18" charset="0"/>
              </a:rPr>
              <a:t>, Alexander Glaser M.D.</a:t>
            </a:r>
            <a:r>
              <a:rPr lang="en-US" sz="5000" baseline="30000" dirty="0">
                <a:effectLst/>
                <a:latin typeface="Calibri" panose="020F0502020204030204" pitchFamily="34" charset="0"/>
                <a:ea typeface="Calibri" panose="020F0502020204030204" pitchFamily="34" charset="0"/>
                <a:cs typeface="Times New Roman" panose="02020603050405020304" pitchFamily="18" charset="0"/>
              </a:rPr>
              <a:t>2</a:t>
            </a:r>
            <a:endParaRPr lang="en-US" sz="5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6000" dirty="0">
                <a:effectLst/>
                <a:latin typeface="Calibri" panose="020F0502020204030204" pitchFamily="34" charset="0"/>
                <a:ea typeface="Calibri" panose="020F0502020204030204" pitchFamily="34" charset="0"/>
                <a:cs typeface="Times New Roman" panose="02020603050405020304" pitchFamily="18" charset="0"/>
              </a:rPr>
              <a:t> </a:t>
            </a:r>
            <a:r>
              <a:rPr lang="en-US" sz="4800" b="0" baseline="30000" dirty="0">
                <a:solidFill>
                  <a:srgbClr val="000000"/>
                </a:solidFill>
              </a:rPr>
              <a:t>1</a:t>
            </a:r>
            <a:r>
              <a:rPr lang="en-US" sz="4800" b="0" dirty="0">
                <a:solidFill>
                  <a:srgbClr val="000000"/>
                </a:solidFill>
              </a:rPr>
              <a:t>LSUHSC School of Medicine, New Orleans, LA</a:t>
            </a:r>
            <a:br>
              <a:rPr lang="en-US" sz="4800" b="0" dirty="0">
                <a:solidFill>
                  <a:srgbClr val="000000"/>
                </a:solidFill>
              </a:rPr>
            </a:br>
            <a:r>
              <a:rPr lang="en-US" sz="4800" b="0" baseline="30000" dirty="0">
                <a:solidFill>
                  <a:srgbClr val="000000"/>
                </a:solidFill>
              </a:rPr>
              <a:t>2</a:t>
            </a:r>
            <a:r>
              <a:rPr lang="en-US" sz="4800" b="0" dirty="0">
                <a:solidFill>
                  <a:srgbClr val="000000"/>
                </a:solidFill>
              </a:rPr>
              <a:t>Department of Medicine, LSU Health Sciences Center, New Orleans, LA</a:t>
            </a:r>
            <a:endParaRPr lang="en-US" sz="4800" dirty="0"/>
          </a:p>
        </p:txBody>
      </p:sp>
      <p:pic>
        <p:nvPicPr>
          <p:cNvPr id="9" name="Picture 8">
            <a:extLst>
              <a:ext uri="{FF2B5EF4-FFF2-40B4-BE49-F238E27FC236}">
                <a16:creationId xmlns:a16="http://schemas.microsoft.com/office/drawing/2014/main" id="{75A186C9-011E-EA0D-9B78-B43C778C76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38" y="869028"/>
            <a:ext cx="6544624" cy="2666328"/>
          </a:xfrm>
          <a:prstGeom prst="rect">
            <a:avLst/>
          </a:prstGeom>
        </p:spPr>
      </p:pic>
      <p:sp>
        <p:nvSpPr>
          <p:cNvPr id="11" name="TextBox 10">
            <a:extLst>
              <a:ext uri="{FF2B5EF4-FFF2-40B4-BE49-F238E27FC236}">
                <a16:creationId xmlns:a16="http://schemas.microsoft.com/office/drawing/2014/main" id="{3E3B53FC-BC4E-8CDD-A445-F2D0E2DFE2EB}"/>
              </a:ext>
            </a:extLst>
          </p:cNvPr>
          <p:cNvSpPr txBox="1"/>
          <p:nvPr/>
        </p:nvSpPr>
        <p:spPr>
          <a:xfrm>
            <a:off x="970377" y="6866141"/>
            <a:ext cx="8739662" cy="1107996"/>
          </a:xfrm>
          <a:prstGeom prst="rect">
            <a:avLst/>
          </a:prstGeom>
          <a:noFill/>
        </p:spPr>
        <p:txBody>
          <a:bodyPr wrap="square" rtlCol="0">
            <a:spAutoFit/>
          </a:bodyPr>
          <a:lstStyle/>
          <a:p>
            <a:pPr algn="ctr"/>
            <a:r>
              <a:rPr lang="en-US" sz="6600" b="1" dirty="0"/>
              <a:t>Introduction</a:t>
            </a:r>
          </a:p>
        </p:txBody>
      </p:sp>
      <p:sp>
        <p:nvSpPr>
          <p:cNvPr id="13" name="TextBox 12">
            <a:extLst>
              <a:ext uri="{FF2B5EF4-FFF2-40B4-BE49-F238E27FC236}">
                <a16:creationId xmlns:a16="http://schemas.microsoft.com/office/drawing/2014/main" id="{B92BEB08-8836-4514-7E14-6C098BC83988}"/>
              </a:ext>
            </a:extLst>
          </p:cNvPr>
          <p:cNvSpPr txBox="1"/>
          <p:nvPr/>
        </p:nvSpPr>
        <p:spPr>
          <a:xfrm>
            <a:off x="307818" y="8620131"/>
            <a:ext cx="9958861" cy="8402300"/>
          </a:xfrm>
          <a:prstGeom prst="rect">
            <a:avLst/>
          </a:prstGeom>
          <a:noFill/>
          <a:ln w="12700">
            <a:solidFill>
              <a:schemeClr val="accent1">
                <a:shade val="15000"/>
              </a:schemeClr>
            </a:solidFill>
          </a:ln>
        </p:spPr>
        <p:txBody>
          <a:bodyPr wrap="square" rtlCol="0">
            <a:spAutoFit/>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Tachyarrhythmias, namely supraventricular tachycardias, are a significant source of distress and discomfort for many around the world and frequently necessitate hospital admission. Although these arrhythmias can be relatively asymptomatic, a subset of patients experience significant symptomatology when having this rhythm. Infrequently, supraventricular tachycardia is also a cause of sudden cardiac death. Preventative treatment of this rhythm has demonstrated excellent prognosis for at-risk patients</a:t>
            </a:r>
            <a:r>
              <a:rPr lang="en-US" sz="36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3600" dirty="0">
                <a:effectLst/>
                <a:latin typeface="Calibri" panose="020F0502020204030204" pitchFamily="34" charset="0"/>
                <a:ea typeface="Calibri" panose="020F0502020204030204" pitchFamily="34" charset="0"/>
                <a:cs typeface="Times New Roman" panose="02020603050405020304" pitchFamily="18" charset="0"/>
              </a:rPr>
              <a:t>; therefore, prompt diagnosis and treatment are imperative with focused structural evaluation. In this report, we will detail a case of significant symptomatology and puzzling etiology.</a:t>
            </a:r>
            <a:r>
              <a:rPr lang="en-US" sz="3600" dirty="0">
                <a:effectLst/>
              </a:rPr>
              <a:t> </a:t>
            </a:r>
            <a:endParaRPr lang="en-US" sz="3600" dirty="0"/>
          </a:p>
        </p:txBody>
      </p:sp>
      <p:sp>
        <p:nvSpPr>
          <p:cNvPr id="15" name="Rectangle 14">
            <a:extLst>
              <a:ext uri="{FF2B5EF4-FFF2-40B4-BE49-F238E27FC236}">
                <a16:creationId xmlns:a16="http://schemas.microsoft.com/office/drawing/2014/main" id="{7FBEC9FD-2E02-69CC-85BB-E58E168E2527}"/>
              </a:ext>
            </a:extLst>
          </p:cNvPr>
          <p:cNvSpPr/>
          <p:nvPr/>
        </p:nvSpPr>
        <p:spPr>
          <a:xfrm>
            <a:off x="10673113" y="6475290"/>
            <a:ext cx="27422856" cy="1828800"/>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39CE4CB0-6F99-CD1A-8341-0CF649426862}"/>
              </a:ext>
            </a:extLst>
          </p:cNvPr>
          <p:cNvSpPr txBox="1"/>
          <p:nvPr/>
        </p:nvSpPr>
        <p:spPr>
          <a:xfrm>
            <a:off x="10723879" y="8574087"/>
            <a:ext cx="27422857" cy="8402300"/>
          </a:xfrm>
          <a:prstGeom prst="rect">
            <a:avLst/>
          </a:prstGeom>
          <a:noFill/>
          <a:ln w="12700">
            <a:solidFill>
              <a:schemeClr val="accent1">
                <a:shade val="15000"/>
              </a:schemeClr>
            </a:solidFill>
          </a:ln>
        </p:spPr>
        <p:txBody>
          <a:bodyPr wrap="square" rtlCol="0">
            <a:spAutoFit/>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A 42-year-old African American female with a relevant past medical history of essential hypertension, pre-diabetes, and polycystic ovarian syndrome presented with new onset chest pain upon exertion. The first episode of symptoms occurred while the patient was performing her regular duties as a housekeeping manager, when she suddenly experienced palpitations, diaphoresis, and an overall sense of warmth that dissipated with rest. A little less than one week later, the patient experienced her second episode of palpitations while grocery shopping. However, these palpitations were accompanied by a sudden pain in her left shoulder, radiating up to her jaw and down into her chest, unlike anything she had experienced before. Treadmill stress EKG was ordered and the patient was only able to complete 3 minutes of the test before experiencing the same pain in her left shoulder and jaw, along with dizziness, lightheadedness, and palpitations. Interestingly, the onset of symptoms coincided exactly with a run of pleomorphic non-sustained ventricular tachycardia captured on EKG. The stress test was terminated immediately, and the patient was admitted by the cardiology team for further evaluation.  The electrocardiogram (EKG) recorded during the stress test exhibited non-sustained ventricular tachycardia, a heart rate of 280 beats per minute, and variable morphology closely coupled to a T wave with a superior axis. She was taken for coronary angiography later that afternoon to assess any ischemic etiology of her new unstable angina. However, the study was negative. Following a series of unrevealing imaging studies, including TTE, non-contrast chest CT, and cardiac MRI, the evaluation concluded with a cardiac MRI showing evidence of dilated cardiomyopathy with an accessory myocardial band bridging across the RVOT but lacking an infiltrative disorder. The patient was ultimately discharged with a </a:t>
            </a:r>
            <a:r>
              <a:rPr lang="en-US" sz="3600" dirty="0" err="1">
                <a:effectLst/>
                <a:latin typeface="Calibri" panose="020F0502020204030204" pitchFamily="34" charset="0"/>
                <a:ea typeface="Calibri" panose="020F0502020204030204" pitchFamily="34" charset="0"/>
                <a:cs typeface="Times New Roman" panose="02020603050405020304" pitchFamily="18" charset="0"/>
              </a:rPr>
              <a:t>LifeVest</a:t>
            </a:r>
            <a:r>
              <a:rPr lang="en-US" sz="3600" dirty="0">
                <a:effectLst/>
                <a:latin typeface="Calibri" panose="020F0502020204030204" pitchFamily="34" charset="0"/>
                <a:ea typeface="Calibri" panose="020F0502020204030204" pitchFamily="34" charset="0"/>
                <a:cs typeface="Times New Roman" panose="02020603050405020304" pitchFamily="18" charset="0"/>
              </a:rPr>
              <a:t> defibrillation device and scheduled for follow-up in the electrophysiology clinic after completing a repeat treadmill stress test while on 50 mg of metoprolol succinate without triggering another run of ventricular tachycardia.</a:t>
            </a:r>
            <a:r>
              <a:rPr lang="en-US" sz="3600" dirty="0">
                <a:effectLst/>
              </a:rPr>
              <a:t> </a:t>
            </a:r>
            <a:endParaRPr lang="en-US" sz="3600" dirty="0"/>
          </a:p>
        </p:txBody>
      </p:sp>
      <p:sp>
        <p:nvSpPr>
          <p:cNvPr id="17" name="TextBox 16">
            <a:extLst>
              <a:ext uri="{FF2B5EF4-FFF2-40B4-BE49-F238E27FC236}">
                <a16:creationId xmlns:a16="http://schemas.microsoft.com/office/drawing/2014/main" id="{1C3EB009-C6C2-2EE3-59A6-C357DCC496AE}"/>
              </a:ext>
            </a:extLst>
          </p:cNvPr>
          <p:cNvSpPr txBox="1"/>
          <p:nvPr/>
        </p:nvSpPr>
        <p:spPr>
          <a:xfrm>
            <a:off x="11358378" y="6822983"/>
            <a:ext cx="16459200" cy="1107996"/>
          </a:xfrm>
          <a:prstGeom prst="rect">
            <a:avLst/>
          </a:prstGeom>
          <a:noFill/>
        </p:spPr>
        <p:txBody>
          <a:bodyPr wrap="square" rtlCol="0">
            <a:spAutoFit/>
          </a:bodyPr>
          <a:lstStyle/>
          <a:p>
            <a:r>
              <a:rPr lang="en-US" sz="6600" b="1" dirty="0"/>
              <a:t>Case Presentation</a:t>
            </a:r>
          </a:p>
        </p:txBody>
      </p:sp>
      <p:sp>
        <p:nvSpPr>
          <p:cNvPr id="19" name="Rectangle 18">
            <a:extLst>
              <a:ext uri="{FF2B5EF4-FFF2-40B4-BE49-F238E27FC236}">
                <a16:creationId xmlns:a16="http://schemas.microsoft.com/office/drawing/2014/main" id="{B4F9125D-1FCF-2AED-D14A-BB5261D87F80}"/>
              </a:ext>
            </a:extLst>
          </p:cNvPr>
          <p:cNvSpPr/>
          <p:nvPr/>
        </p:nvSpPr>
        <p:spPr>
          <a:xfrm>
            <a:off x="10622347" y="26582785"/>
            <a:ext cx="9957816" cy="1828800"/>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C70751F-0F9F-F55A-636E-86EB53E0AFFB}"/>
              </a:ext>
            </a:extLst>
          </p:cNvPr>
          <p:cNvSpPr txBox="1"/>
          <p:nvPr/>
        </p:nvSpPr>
        <p:spPr>
          <a:xfrm>
            <a:off x="10562880" y="28724233"/>
            <a:ext cx="9957816" cy="6186309"/>
          </a:xfrm>
          <a:prstGeom prst="rect">
            <a:avLst/>
          </a:prstGeom>
          <a:noFill/>
          <a:ln w="12700">
            <a:solidFill>
              <a:schemeClr val="accent1">
                <a:shade val="15000"/>
              </a:schemeClr>
            </a:solidFill>
          </a:ln>
        </p:spPr>
        <p:txBody>
          <a:bodyPr wrap="square" rtlCol="0">
            <a:spAutoFit/>
          </a:bodyPr>
          <a:lstStyle/>
          <a:p>
            <a:r>
              <a:rPr lang="en-US" sz="3600" dirty="0"/>
              <a:t>This case is remarkable in the extent of symptomatology experienced by the patient, presenting similarly to obstructive coronary disease, as well as the lack of supporting evidence for a physical abnormality or pathologic process that may have contributed to the patient’s presentation. While the findings of the myocardial bridging seen on cardiac MRI were suggestive of a potential anatomic etiology, their presence was not correlated with any evidence of ischemic changes on cardiac catheterization which would be expected.</a:t>
            </a:r>
            <a:r>
              <a:rPr lang="en-US" sz="3600" baseline="30000" dirty="0"/>
              <a:t>3</a:t>
            </a:r>
            <a:r>
              <a:rPr lang="en-US" sz="3600" dirty="0"/>
              <a:t> </a:t>
            </a:r>
          </a:p>
        </p:txBody>
      </p:sp>
      <p:sp>
        <p:nvSpPr>
          <p:cNvPr id="21" name="TextBox 20">
            <a:extLst>
              <a:ext uri="{FF2B5EF4-FFF2-40B4-BE49-F238E27FC236}">
                <a16:creationId xmlns:a16="http://schemas.microsoft.com/office/drawing/2014/main" id="{919C36BA-1D9B-B9B8-BD1F-3E1BCDEDB600}"/>
              </a:ext>
            </a:extLst>
          </p:cNvPr>
          <p:cNvSpPr txBox="1"/>
          <p:nvPr/>
        </p:nvSpPr>
        <p:spPr>
          <a:xfrm>
            <a:off x="12471857" y="26880950"/>
            <a:ext cx="6202017" cy="1107996"/>
          </a:xfrm>
          <a:prstGeom prst="rect">
            <a:avLst/>
          </a:prstGeom>
          <a:noFill/>
        </p:spPr>
        <p:txBody>
          <a:bodyPr wrap="square" rtlCol="0">
            <a:spAutoFit/>
          </a:bodyPr>
          <a:lstStyle/>
          <a:p>
            <a:pPr algn="ctr"/>
            <a:r>
              <a:rPr lang="en-US" sz="6600" b="1" dirty="0"/>
              <a:t>Discussion</a:t>
            </a:r>
          </a:p>
        </p:txBody>
      </p:sp>
      <p:pic>
        <p:nvPicPr>
          <p:cNvPr id="23" name="Picture 22" descr="A screenshot of a medical scan&#10;&#10;Description automatically generated">
            <a:extLst>
              <a:ext uri="{FF2B5EF4-FFF2-40B4-BE49-F238E27FC236}">
                <a16:creationId xmlns:a16="http://schemas.microsoft.com/office/drawing/2014/main" id="{95563929-7769-0B1F-E099-4FB8AF936638}"/>
              </a:ext>
            </a:extLst>
          </p:cNvPr>
          <p:cNvPicPr>
            <a:picLocks noChangeAspect="1"/>
          </p:cNvPicPr>
          <p:nvPr/>
        </p:nvPicPr>
        <p:blipFill rotWithShape="1">
          <a:blip r:embed="rId4"/>
          <a:srcRect t="3245" b="54576"/>
          <a:stretch/>
        </p:blipFill>
        <p:spPr>
          <a:xfrm>
            <a:off x="29310510" y="26603951"/>
            <a:ext cx="8825190" cy="8202168"/>
          </a:xfrm>
          <a:prstGeom prst="rect">
            <a:avLst/>
          </a:prstGeom>
        </p:spPr>
      </p:pic>
      <p:pic>
        <p:nvPicPr>
          <p:cNvPr id="26" name="Picture 25" descr="A close-up of a ultrasound&#10;&#10;Description automatically generated">
            <a:extLst>
              <a:ext uri="{FF2B5EF4-FFF2-40B4-BE49-F238E27FC236}">
                <a16:creationId xmlns:a16="http://schemas.microsoft.com/office/drawing/2014/main" id="{42BEE7F3-4107-57E7-4008-DC0FBDD01EFD}"/>
              </a:ext>
            </a:extLst>
          </p:cNvPr>
          <p:cNvPicPr>
            <a:picLocks noChangeAspect="1"/>
          </p:cNvPicPr>
          <p:nvPr/>
        </p:nvPicPr>
        <p:blipFill>
          <a:blip r:embed="rId5"/>
          <a:stretch>
            <a:fillRect/>
          </a:stretch>
        </p:blipFill>
        <p:spPr>
          <a:xfrm>
            <a:off x="44829222" y="16313925"/>
            <a:ext cx="4214655" cy="11121023"/>
          </a:xfrm>
          <a:prstGeom prst="rect">
            <a:avLst/>
          </a:prstGeom>
        </p:spPr>
      </p:pic>
      <p:sp>
        <p:nvSpPr>
          <p:cNvPr id="29" name="TextBox 28">
            <a:extLst>
              <a:ext uri="{FF2B5EF4-FFF2-40B4-BE49-F238E27FC236}">
                <a16:creationId xmlns:a16="http://schemas.microsoft.com/office/drawing/2014/main" id="{FB8DBA4B-D5F8-508A-BBD8-B7D40E29FAA9}"/>
              </a:ext>
            </a:extLst>
          </p:cNvPr>
          <p:cNvSpPr txBox="1"/>
          <p:nvPr/>
        </p:nvSpPr>
        <p:spPr>
          <a:xfrm>
            <a:off x="29321754" y="34842154"/>
            <a:ext cx="9210093" cy="461665"/>
          </a:xfrm>
          <a:prstGeom prst="rect">
            <a:avLst/>
          </a:prstGeom>
          <a:noFill/>
        </p:spPr>
        <p:txBody>
          <a:bodyPr wrap="square" rtlCol="0">
            <a:spAutoFit/>
          </a:bodyPr>
          <a:lstStyle/>
          <a:p>
            <a:r>
              <a:rPr lang="en-US" sz="2400" dirty="0"/>
              <a:t>Figure 5: Cardiac MRI with mapping with no evidence of iron deposition.</a:t>
            </a:r>
          </a:p>
        </p:txBody>
      </p:sp>
      <p:pic>
        <p:nvPicPr>
          <p:cNvPr id="32" name="Picture 31" descr="A graph of a heart rate&#10;&#10;Description automatically generated with medium confidence">
            <a:extLst>
              <a:ext uri="{FF2B5EF4-FFF2-40B4-BE49-F238E27FC236}">
                <a16:creationId xmlns:a16="http://schemas.microsoft.com/office/drawing/2014/main" id="{44FE0C70-9CDF-2A42-DA25-755A5A4C826F}"/>
              </a:ext>
            </a:extLst>
          </p:cNvPr>
          <p:cNvPicPr>
            <a:picLocks noChangeAspect="1"/>
          </p:cNvPicPr>
          <p:nvPr/>
        </p:nvPicPr>
        <p:blipFill rotWithShape="1">
          <a:blip r:embed="rId6"/>
          <a:srcRect l="2576" r="4755"/>
          <a:stretch/>
        </p:blipFill>
        <p:spPr>
          <a:xfrm>
            <a:off x="24739249" y="17243255"/>
            <a:ext cx="13243895" cy="8202168"/>
          </a:xfrm>
          <a:prstGeom prst="rect">
            <a:avLst/>
          </a:prstGeom>
        </p:spPr>
      </p:pic>
      <p:sp>
        <p:nvSpPr>
          <p:cNvPr id="33" name="TextBox 32">
            <a:extLst>
              <a:ext uri="{FF2B5EF4-FFF2-40B4-BE49-F238E27FC236}">
                <a16:creationId xmlns:a16="http://schemas.microsoft.com/office/drawing/2014/main" id="{8854610E-0212-45C4-624D-14813674BDBF}"/>
              </a:ext>
            </a:extLst>
          </p:cNvPr>
          <p:cNvSpPr txBox="1"/>
          <p:nvPr/>
        </p:nvSpPr>
        <p:spPr>
          <a:xfrm>
            <a:off x="10723879" y="25807196"/>
            <a:ext cx="26821749" cy="461665"/>
          </a:xfrm>
          <a:prstGeom prst="rect">
            <a:avLst/>
          </a:prstGeom>
          <a:noFill/>
        </p:spPr>
        <p:txBody>
          <a:bodyPr wrap="square" rtlCol="0">
            <a:spAutoFit/>
          </a:bodyPr>
          <a:lstStyle/>
          <a:p>
            <a:r>
              <a:rPr lang="en-US" sz="2400" dirty="0"/>
              <a:t>Figure 1: Stress induced non-sustained monomorphic ventricular tachycardia which resolved with rest. Patient had limiting chest pain correlated to onset of arrhythmias. </a:t>
            </a:r>
          </a:p>
        </p:txBody>
      </p:sp>
      <p:sp>
        <p:nvSpPr>
          <p:cNvPr id="36" name="TextBox 35">
            <a:extLst>
              <a:ext uri="{FF2B5EF4-FFF2-40B4-BE49-F238E27FC236}">
                <a16:creationId xmlns:a16="http://schemas.microsoft.com/office/drawing/2014/main" id="{5988EC4F-FC79-F8D1-C2DD-5303E1258C13}"/>
              </a:ext>
            </a:extLst>
          </p:cNvPr>
          <p:cNvSpPr txBox="1"/>
          <p:nvPr/>
        </p:nvSpPr>
        <p:spPr>
          <a:xfrm>
            <a:off x="44829222" y="27781175"/>
            <a:ext cx="7445739" cy="830997"/>
          </a:xfrm>
          <a:prstGeom prst="rect">
            <a:avLst/>
          </a:prstGeom>
          <a:noFill/>
        </p:spPr>
        <p:txBody>
          <a:bodyPr wrap="square" rtlCol="0">
            <a:spAutoFit/>
          </a:bodyPr>
          <a:lstStyle/>
          <a:p>
            <a:r>
              <a:rPr lang="en-US" sz="2400" dirty="0"/>
              <a:t>Figure 2: Cardiac MRI, showing no evidence of background myocardial edema or lipid storage disorder.</a:t>
            </a:r>
          </a:p>
        </p:txBody>
      </p:sp>
      <p:sp>
        <p:nvSpPr>
          <p:cNvPr id="41" name="TextBox 40">
            <a:extLst>
              <a:ext uri="{FF2B5EF4-FFF2-40B4-BE49-F238E27FC236}">
                <a16:creationId xmlns:a16="http://schemas.microsoft.com/office/drawing/2014/main" id="{FE92AA4B-1BE0-B971-A452-31BE4CB6BA76}"/>
              </a:ext>
            </a:extLst>
          </p:cNvPr>
          <p:cNvSpPr txBox="1"/>
          <p:nvPr/>
        </p:nvSpPr>
        <p:spPr>
          <a:xfrm>
            <a:off x="20777954" y="34844273"/>
            <a:ext cx="8478993" cy="830997"/>
          </a:xfrm>
          <a:prstGeom prst="rect">
            <a:avLst/>
          </a:prstGeom>
          <a:noFill/>
        </p:spPr>
        <p:txBody>
          <a:bodyPr wrap="square" rtlCol="0">
            <a:spAutoFit/>
          </a:bodyPr>
          <a:lstStyle/>
          <a:p>
            <a:r>
              <a:rPr lang="en-US" sz="2400" dirty="0"/>
              <a:t>Figure 4: Cardiac MRI showing an accessory myocardial band bridging across the RVOT.</a:t>
            </a:r>
          </a:p>
        </p:txBody>
      </p:sp>
      <p:pic>
        <p:nvPicPr>
          <p:cNvPr id="43" name="Picture 42" descr="A close-up of a chest x-ray&#10;&#10;Description automatically generated">
            <a:extLst>
              <a:ext uri="{FF2B5EF4-FFF2-40B4-BE49-F238E27FC236}">
                <a16:creationId xmlns:a16="http://schemas.microsoft.com/office/drawing/2014/main" id="{7BB4C035-70D0-ECDA-7E27-FAAE9B026C77}"/>
              </a:ext>
            </a:extLst>
          </p:cNvPr>
          <p:cNvPicPr>
            <a:picLocks noChangeAspect="1"/>
          </p:cNvPicPr>
          <p:nvPr/>
        </p:nvPicPr>
        <p:blipFill>
          <a:blip r:embed="rId7"/>
          <a:stretch>
            <a:fillRect/>
          </a:stretch>
        </p:blipFill>
        <p:spPr>
          <a:xfrm>
            <a:off x="20831517" y="26582785"/>
            <a:ext cx="8227639" cy="8211663"/>
          </a:xfrm>
          <a:prstGeom prst="rect">
            <a:avLst/>
          </a:prstGeom>
        </p:spPr>
      </p:pic>
      <p:pic>
        <p:nvPicPr>
          <p:cNvPr id="45" name="Picture 44" descr="A close-up of a medical scan&#10;&#10;Description automatically generated">
            <a:extLst>
              <a:ext uri="{FF2B5EF4-FFF2-40B4-BE49-F238E27FC236}">
                <a16:creationId xmlns:a16="http://schemas.microsoft.com/office/drawing/2014/main" id="{85AFBC62-7DFC-4C82-E5FC-69C880D62A50}"/>
              </a:ext>
            </a:extLst>
          </p:cNvPr>
          <p:cNvPicPr>
            <a:picLocks noChangeAspect="1"/>
          </p:cNvPicPr>
          <p:nvPr/>
        </p:nvPicPr>
        <p:blipFill>
          <a:blip r:embed="rId8"/>
          <a:stretch>
            <a:fillRect/>
          </a:stretch>
        </p:blipFill>
        <p:spPr>
          <a:xfrm>
            <a:off x="307818" y="17417329"/>
            <a:ext cx="9910779" cy="9029821"/>
          </a:xfrm>
          <a:prstGeom prst="rect">
            <a:avLst/>
          </a:prstGeom>
        </p:spPr>
      </p:pic>
      <p:pic>
        <p:nvPicPr>
          <p:cNvPr id="47" name="Picture 46" descr="A x-ray of a person's body&#10;&#10;Description automatically generated">
            <a:extLst>
              <a:ext uri="{FF2B5EF4-FFF2-40B4-BE49-F238E27FC236}">
                <a16:creationId xmlns:a16="http://schemas.microsoft.com/office/drawing/2014/main" id="{3899B09D-55A9-315F-690C-8C83E4A5B83B}"/>
              </a:ext>
            </a:extLst>
          </p:cNvPr>
          <p:cNvPicPr>
            <a:picLocks noChangeAspect="1"/>
          </p:cNvPicPr>
          <p:nvPr/>
        </p:nvPicPr>
        <p:blipFill>
          <a:blip r:embed="rId9"/>
          <a:stretch>
            <a:fillRect/>
          </a:stretch>
        </p:blipFill>
        <p:spPr>
          <a:xfrm>
            <a:off x="390624" y="27707839"/>
            <a:ext cx="9789846" cy="9029821"/>
          </a:xfrm>
          <a:prstGeom prst="rect">
            <a:avLst/>
          </a:prstGeom>
        </p:spPr>
      </p:pic>
      <p:sp>
        <p:nvSpPr>
          <p:cNvPr id="53" name="TextBox 52">
            <a:extLst>
              <a:ext uri="{FF2B5EF4-FFF2-40B4-BE49-F238E27FC236}">
                <a16:creationId xmlns:a16="http://schemas.microsoft.com/office/drawing/2014/main" id="{D44368FC-B91C-D991-47F0-FD7FC75E0535}"/>
              </a:ext>
            </a:extLst>
          </p:cNvPr>
          <p:cNvSpPr txBox="1"/>
          <p:nvPr/>
        </p:nvSpPr>
        <p:spPr>
          <a:xfrm>
            <a:off x="390624" y="26603951"/>
            <a:ext cx="9992946" cy="830997"/>
          </a:xfrm>
          <a:prstGeom prst="rect">
            <a:avLst/>
          </a:prstGeom>
          <a:noFill/>
        </p:spPr>
        <p:txBody>
          <a:bodyPr wrap="square" rtlCol="0">
            <a:spAutoFit/>
          </a:bodyPr>
          <a:lstStyle/>
          <a:p>
            <a:r>
              <a:rPr lang="en-US" sz="2400" dirty="0"/>
              <a:t>Figure 2: Coronary angiogram, RAO Caudal view showing absence of any obstructive disease in Left Main Coronary and Left Circumflex arteries. </a:t>
            </a:r>
          </a:p>
        </p:txBody>
      </p:sp>
      <p:sp>
        <p:nvSpPr>
          <p:cNvPr id="54" name="TextBox 53">
            <a:extLst>
              <a:ext uri="{FF2B5EF4-FFF2-40B4-BE49-F238E27FC236}">
                <a16:creationId xmlns:a16="http://schemas.microsoft.com/office/drawing/2014/main" id="{F09EA2E0-4FAB-2CD9-B64C-0E858769A416}"/>
              </a:ext>
            </a:extLst>
          </p:cNvPr>
          <p:cNvSpPr txBox="1"/>
          <p:nvPr/>
        </p:nvSpPr>
        <p:spPr>
          <a:xfrm>
            <a:off x="307818" y="36737660"/>
            <a:ext cx="9305365" cy="830997"/>
          </a:xfrm>
          <a:prstGeom prst="rect">
            <a:avLst/>
          </a:prstGeom>
          <a:noFill/>
        </p:spPr>
        <p:txBody>
          <a:bodyPr wrap="square" rtlCol="0">
            <a:spAutoFit/>
          </a:bodyPr>
          <a:lstStyle/>
          <a:p>
            <a:r>
              <a:rPr lang="en-US" sz="2400" dirty="0"/>
              <a:t>Figure 3: Coronary Angiography, LAO Cranial view showing absence of any obstructive disease of the Left Anterior Descending artery. </a:t>
            </a:r>
          </a:p>
        </p:txBody>
      </p:sp>
      <p:sp>
        <p:nvSpPr>
          <p:cNvPr id="55" name="TextBox 54">
            <a:extLst>
              <a:ext uri="{FF2B5EF4-FFF2-40B4-BE49-F238E27FC236}">
                <a16:creationId xmlns:a16="http://schemas.microsoft.com/office/drawing/2014/main" id="{DE8FE68A-42F7-5125-2536-B0466A65F2A7}"/>
              </a:ext>
            </a:extLst>
          </p:cNvPr>
          <p:cNvSpPr txBox="1"/>
          <p:nvPr/>
        </p:nvSpPr>
        <p:spPr>
          <a:xfrm>
            <a:off x="10622347" y="35848986"/>
            <a:ext cx="27524389" cy="1572418"/>
          </a:xfrm>
          <a:prstGeom prst="rect">
            <a:avLst/>
          </a:prstGeom>
          <a:noFill/>
          <a:ln>
            <a:solidFill>
              <a:schemeClr val="tx1"/>
            </a:solidFill>
          </a:ln>
        </p:spPr>
        <p:txBody>
          <a:bodyPr wrap="square" rtlCol="0">
            <a:spAutoFit/>
          </a:bodyPr>
          <a:lstStyle/>
          <a:p>
            <a:r>
              <a:rPr lang="en-US" sz="2000" dirty="0"/>
              <a:t>References:</a:t>
            </a:r>
            <a:endParaRPr lang="en-US" sz="1500" dirty="0"/>
          </a:p>
          <a:p>
            <a:pPr marL="342900" marR="0" lvl="0" indent="-342900">
              <a:lnSpc>
                <a:spcPct val="107000"/>
              </a:lnSpc>
              <a:spcBef>
                <a:spcPts val="0"/>
              </a:spcBef>
              <a:spcAft>
                <a:spcPts val="0"/>
              </a:spcAft>
              <a:buFont typeface="+mj-lt"/>
              <a:buAutoNum type="arabicPeriod"/>
            </a:pPr>
            <a:r>
              <a:rPr lang="en-US" sz="1800" kern="100" dirty="0" err="1">
                <a:solidFill>
                  <a:srgbClr val="212121"/>
                </a:solidFill>
                <a:effectLst/>
                <a:latin typeface="Calibri" panose="020F0502020204030204" pitchFamily="34" charset="0"/>
                <a:ea typeface="Segoe UI" panose="020B0502040204020203" pitchFamily="34" charset="0"/>
                <a:cs typeface="Calibri" panose="020F0502020204030204" pitchFamily="34" charset="0"/>
              </a:rPr>
              <a:t>Kotadia</a:t>
            </a:r>
            <a:r>
              <a:rPr lang="en-US" sz="1800" kern="100" dirty="0">
                <a:solidFill>
                  <a:srgbClr val="212121"/>
                </a:solidFill>
                <a:effectLst/>
                <a:latin typeface="Calibri" panose="020F0502020204030204" pitchFamily="34" charset="0"/>
                <a:ea typeface="Segoe UI" panose="020B0502040204020203" pitchFamily="34" charset="0"/>
                <a:cs typeface="Calibri" panose="020F0502020204030204" pitchFamily="34" charset="0"/>
              </a:rPr>
              <a:t> ID, Williams SE, O'Neill M. Supraventricular tachycardia: An overview of diagnosis and management. Clin Med (</a:t>
            </a:r>
            <a:r>
              <a:rPr lang="en-US" sz="1800" kern="100" dirty="0" err="1">
                <a:solidFill>
                  <a:srgbClr val="212121"/>
                </a:solidFill>
                <a:effectLst/>
                <a:latin typeface="Calibri" panose="020F0502020204030204" pitchFamily="34" charset="0"/>
                <a:ea typeface="Segoe UI" panose="020B0502040204020203" pitchFamily="34" charset="0"/>
                <a:cs typeface="Calibri" panose="020F0502020204030204" pitchFamily="34" charset="0"/>
              </a:rPr>
              <a:t>Lond</a:t>
            </a:r>
            <a:r>
              <a:rPr lang="en-US" sz="1800" kern="100" dirty="0">
                <a:solidFill>
                  <a:srgbClr val="212121"/>
                </a:solidFill>
                <a:effectLst/>
                <a:latin typeface="Calibri" panose="020F0502020204030204" pitchFamily="34" charset="0"/>
                <a:ea typeface="Segoe UI" panose="020B0502040204020203" pitchFamily="34" charset="0"/>
                <a:cs typeface="Calibri" panose="020F0502020204030204" pitchFamily="34" charset="0"/>
              </a:rPr>
              <a:t>). 2020 Jan;20(1):43-47. </a:t>
            </a:r>
            <a:r>
              <a:rPr lang="en-US" sz="1800" kern="100" dirty="0" err="1">
                <a:solidFill>
                  <a:srgbClr val="212121"/>
                </a:solidFill>
                <a:effectLst/>
                <a:latin typeface="Calibri" panose="020F0502020204030204" pitchFamily="34" charset="0"/>
                <a:ea typeface="Segoe UI" panose="020B0502040204020203" pitchFamily="34" charset="0"/>
                <a:cs typeface="Calibri" panose="020F0502020204030204" pitchFamily="34" charset="0"/>
              </a:rPr>
              <a:t>doi</a:t>
            </a:r>
            <a:r>
              <a:rPr lang="en-US" sz="1800" kern="100" dirty="0">
                <a:solidFill>
                  <a:srgbClr val="212121"/>
                </a:solidFill>
                <a:effectLst/>
                <a:latin typeface="Calibri" panose="020F0502020204030204" pitchFamily="34" charset="0"/>
                <a:ea typeface="Segoe UI" panose="020B0502040204020203" pitchFamily="34" charset="0"/>
                <a:cs typeface="Calibri" panose="020F0502020204030204" pitchFamily="34" charset="0"/>
              </a:rPr>
              <a:t>: 10.7861/clinmed.cme.20.1.3. PMID: 31941731; PMCID: PMC6964177.</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kern="100" dirty="0">
                <a:solidFill>
                  <a:srgbClr val="000000"/>
                </a:solidFill>
                <a:effectLst/>
                <a:latin typeface="Calibri" panose="020F0502020204030204" pitchFamily="34" charset="0"/>
                <a:ea typeface="Roboto" panose="02000000000000000000" pitchFamily="2" charset="0"/>
                <a:cs typeface="Calibri" panose="020F0502020204030204" pitchFamily="34" charset="0"/>
              </a:rPr>
              <a:t>Wang Y, Scheinman M, </a:t>
            </a:r>
            <a:r>
              <a:rPr lang="en-US" sz="1800" kern="100" dirty="0" err="1">
                <a:solidFill>
                  <a:srgbClr val="000000"/>
                </a:solidFill>
                <a:effectLst/>
                <a:latin typeface="Calibri" panose="020F0502020204030204" pitchFamily="34" charset="0"/>
                <a:ea typeface="Roboto" panose="02000000000000000000" pitchFamily="2" charset="0"/>
                <a:cs typeface="Calibri" panose="020F0502020204030204" pitchFamily="34" charset="0"/>
              </a:rPr>
              <a:t>Chien</a:t>
            </a:r>
            <a:r>
              <a:rPr lang="en-US" sz="1800" kern="100" dirty="0">
                <a:solidFill>
                  <a:srgbClr val="000000"/>
                </a:solidFill>
                <a:effectLst/>
                <a:latin typeface="Calibri" panose="020F0502020204030204" pitchFamily="34" charset="0"/>
                <a:ea typeface="Roboto" panose="02000000000000000000" pitchFamily="2" charset="0"/>
                <a:cs typeface="Calibri" panose="020F0502020204030204" pitchFamily="34" charset="0"/>
              </a:rPr>
              <a:t> W, et al. Patients with supraventricular tachycardia presenting with aborted sudden death: Incidence, mechanism and long-term follow-up. </a:t>
            </a:r>
            <a:r>
              <a:rPr lang="en-US" sz="1800" i="1" kern="100" dirty="0">
                <a:solidFill>
                  <a:srgbClr val="000000"/>
                </a:solidFill>
                <a:effectLst/>
                <a:latin typeface="Calibri" panose="020F0502020204030204" pitchFamily="34" charset="0"/>
                <a:ea typeface="Roboto" panose="02000000000000000000" pitchFamily="2" charset="0"/>
                <a:cs typeface="Calibri" panose="020F0502020204030204" pitchFamily="34" charset="0"/>
              </a:rPr>
              <a:t>J Am Coll </a:t>
            </a:r>
            <a:r>
              <a:rPr lang="en-US" sz="1800" i="1" kern="100" dirty="0" err="1">
                <a:solidFill>
                  <a:srgbClr val="000000"/>
                </a:solidFill>
                <a:effectLst/>
                <a:latin typeface="Calibri" panose="020F0502020204030204" pitchFamily="34" charset="0"/>
                <a:ea typeface="Roboto" panose="02000000000000000000" pitchFamily="2" charset="0"/>
                <a:cs typeface="Calibri" panose="020F0502020204030204" pitchFamily="34" charset="0"/>
              </a:rPr>
              <a:t>Cardiol</a:t>
            </a:r>
            <a:r>
              <a:rPr lang="en-US" sz="1800" i="1" kern="100" dirty="0">
                <a:solidFill>
                  <a:srgbClr val="000000"/>
                </a:solidFill>
                <a:effectLst/>
                <a:latin typeface="Calibri" panose="020F0502020204030204" pitchFamily="34" charset="0"/>
                <a:ea typeface="Roboto" panose="02000000000000000000" pitchFamily="2" charset="0"/>
                <a:cs typeface="Calibri" panose="020F0502020204030204" pitchFamily="34" charset="0"/>
              </a:rPr>
              <a:t>. </a:t>
            </a:r>
            <a:r>
              <a:rPr lang="en-US" sz="1800" kern="100" dirty="0">
                <a:solidFill>
                  <a:srgbClr val="000000"/>
                </a:solidFill>
                <a:effectLst/>
                <a:latin typeface="Calibri" panose="020F0502020204030204" pitchFamily="34" charset="0"/>
                <a:ea typeface="Roboto" panose="02000000000000000000" pitchFamily="2" charset="0"/>
                <a:cs typeface="Calibri" panose="020F0502020204030204" pitchFamily="34" charset="0"/>
              </a:rPr>
              <a:t>1991 Dec, 18 (7) 1711–1719.</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Corban MT, Hung OY, </a:t>
            </a:r>
            <a:r>
              <a:rPr lang="en-US" sz="1800" kern="1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Eshtehardi</a:t>
            </a:r>
            <a:r>
              <a:rPr lang="en-US" sz="18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P, Rasoul-</a:t>
            </a:r>
            <a:r>
              <a:rPr lang="en-US" sz="1800" kern="1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Arzrumly</a:t>
            </a:r>
            <a:r>
              <a:rPr lang="en-US" sz="18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E, McDaniel M, </a:t>
            </a:r>
            <a:r>
              <a:rPr lang="en-US" sz="1800" kern="1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Mekonnen</a:t>
            </a:r>
            <a:r>
              <a:rPr lang="en-US" sz="18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G, Timmins LH, Lutz J, Guyton RA, </a:t>
            </a:r>
            <a:r>
              <a:rPr lang="en-US" sz="1800" kern="1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Samady</a:t>
            </a:r>
            <a:r>
              <a:rPr lang="en-US" sz="18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H. Myocardial bridging: contemporary understanding of pathophysiology with implications for diagnostic and therapeutic strategies. J Am Coll </a:t>
            </a:r>
            <a:r>
              <a:rPr lang="en-US" sz="1800" kern="1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Cardiol</a:t>
            </a:r>
            <a:r>
              <a:rPr lang="en-US" sz="18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2014 Jun 10;63(22):2346-2355. </a:t>
            </a:r>
            <a:r>
              <a:rPr lang="en-US" sz="1800" kern="1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doi</a:t>
            </a:r>
            <a:r>
              <a:rPr lang="en-US" sz="18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10.1016/j.jacc.2014.01.049. </a:t>
            </a:r>
            <a:r>
              <a:rPr lang="en-US" sz="1800" kern="1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Epub</a:t>
            </a:r>
            <a:r>
              <a:rPr lang="en-US" sz="18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2014 Feb 26. PMID: 24583304; PMCID: PMC4065198.</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90479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38AC8AF65FC44A5930A185282003F" ma:contentTypeVersion="16" ma:contentTypeDescription="Create a new document." ma:contentTypeScope="" ma:versionID="c72e11820eafd39577becae5fc2d582c">
  <xsd:schema xmlns:xsd="http://www.w3.org/2001/XMLSchema" xmlns:xs="http://www.w3.org/2001/XMLSchema" xmlns:p="http://schemas.microsoft.com/office/2006/metadata/properties" xmlns:ns2="298685dc-3108-4774-bcc7-e09e36048492" xmlns:ns3="ad1e1e7b-e6e3-4f67-b32e-9611d25e734e" targetNamespace="http://schemas.microsoft.com/office/2006/metadata/properties" ma:root="true" ma:fieldsID="72960a7444922a68309ca9d34688bb3b" ns2:_="" ns3:_="">
    <xsd:import namespace="298685dc-3108-4774-bcc7-e09e36048492"/>
    <xsd:import namespace="ad1e1e7b-e6e3-4f67-b32e-9611d25e734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685dc-3108-4774-bcc7-e09e36048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f5d7b13-30af-4d25-abfc-e38a113a1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1e1e7b-e6e3-4f67-b32e-9611d25e73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6612f2-7025-46ff-94bc-ac828c41b3e8}" ma:internalName="TaxCatchAll" ma:showField="CatchAllData" ma:web="ad1e1e7b-e6e3-4f67-b32e-9611d25e734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8685dc-3108-4774-bcc7-e09e36048492">
      <Terms xmlns="http://schemas.microsoft.com/office/infopath/2007/PartnerControls"/>
    </lcf76f155ced4ddcb4097134ff3c332f>
    <TaxCatchAll xmlns="ad1e1e7b-e6e3-4f67-b32e-9611d25e734e" xsi:nil="true"/>
  </documentManagement>
</p:properties>
</file>

<file path=customXml/itemProps1.xml><?xml version="1.0" encoding="utf-8"?>
<ds:datastoreItem xmlns:ds="http://schemas.openxmlformats.org/officeDocument/2006/customXml" ds:itemID="{2F538E3D-CC97-45FA-9022-F4188B7163D2}"/>
</file>

<file path=customXml/itemProps2.xml><?xml version="1.0" encoding="utf-8"?>
<ds:datastoreItem xmlns:ds="http://schemas.openxmlformats.org/officeDocument/2006/customXml" ds:itemID="{1612247A-0808-4897-85FD-552634569D49}"/>
</file>

<file path=customXml/itemProps3.xml><?xml version="1.0" encoding="utf-8"?>
<ds:datastoreItem xmlns:ds="http://schemas.openxmlformats.org/officeDocument/2006/customXml" ds:itemID="{7240EADF-B5E4-416E-9E14-69E55A83810A}"/>
</file>

<file path=docProps/app.xml><?xml version="1.0" encoding="utf-8"?>
<Properties xmlns="http://schemas.openxmlformats.org/officeDocument/2006/extended-properties" xmlns:vt="http://schemas.openxmlformats.org/officeDocument/2006/docPropsVTypes">
  <Template>Office 2013 - 2022 Theme</Template>
  <TotalTime>7132</TotalTime>
  <Words>889</Words>
  <Application>Microsoft Macintosh PowerPoint</Application>
  <PresentationFormat>Custom</PresentationFormat>
  <Paragraphs>20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 Coleen M.</dc:creator>
  <cp:lastModifiedBy>Leslie, Coleen M.</cp:lastModifiedBy>
  <cp:revision>2</cp:revision>
  <dcterms:created xsi:type="dcterms:W3CDTF">2024-01-16T16:15:43Z</dcterms:created>
  <dcterms:modified xsi:type="dcterms:W3CDTF">2024-01-21T15:08:02Z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0x0101007CD38AC8AF65FC44A5930A185282003F</vt:lpwstr>
  </property>
</Properties>
</file>