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384048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13" userDrawn="1">
          <p15:clr>
            <a:srgbClr val="A4A3A4"/>
          </p15:clr>
        </p15:guide>
        <p15:guide id="2" pos="20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E4FF"/>
    <a:srgbClr val="66FFFF"/>
    <a:srgbClr val="66FF33"/>
    <a:srgbClr val="FF3300"/>
    <a:srgbClr val="D8E0E0"/>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50" autoAdjust="0"/>
    <p:restoredTop sz="94633" autoAdjust="0"/>
  </p:normalViewPr>
  <p:slideViewPr>
    <p:cSldViewPr>
      <p:cViewPr varScale="1">
        <p:scale>
          <a:sx n="13" d="100"/>
          <a:sy n="13" d="100"/>
        </p:scale>
        <p:origin x="2152" y="100"/>
      </p:cViewPr>
      <p:guideLst>
        <p:guide orient="horz" pos="1613"/>
        <p:guide pos="204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48">
            <a:extLst>
              <a:ext uri="{FF2B5EF4-FFF2-40B4-BE49-F238E27FC236}">
                <a16:creationId xmlns:a16="http://schemas.microsoft.com/office/drawing/2014/main" id="{6ECB8330-2781-C690-7AE5-B4EDF9BA92B3}"/>
              </a:ext>
            </a:extLst>
          </p:cNvPr>
          <p:cNvSpPr>
            <a:spLocks noChangeArrowheads="1"/>
          </p:cNvSpPr>
          <p:nvPr/>
        </p:nvSpPr>
        <p:spPr bwMode="auto">
          <a:xfrm>
            <a:off x="25633105" y="7027714"/>
            <a:ext cx="12189294" cy="173875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25" name="Rectangle 1148"/>
          <p:cNvSpPr>
            <a:spLocks noChangeArrowheads="1"/>
          </p:cNvSpPr>
          <p:nvPr/>
        </p:nvSpPr>
        <p:spPr bwMode="auto">
          <a:xfrm>
            <a:off x="12026768" y="7027715"/>
            <a:ext cx="12761787" cy="173875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1027" name="Rectangle 2"/>
          <p:cNvSpPr>
            <a:spLocks noChangeArrowheads="1"/>
          </p:cNvSpPr>
          <p:nvPr/>
        </p:nvSpPr>
        <p:spPr bwMode="auto">
          <a:xfrm>
            <a:off x="20053" y="-209813"/>
            <a:ext cx="38404800" cy="6473536"/>
          </a:xfrm>
          <a:prstGeom prst="rect">
            <a:avLst/>
          </a:prstGeom>
          <a:solidFill>
            <a:srgbClr val="AFE4FF"/>
          </a:solidFill>
          <a:ln w="9525">
            <a:noFill/>
            <a:miter lim="800000"/>
            <a:headEnd/>
            <a:tailEnd/>
          </a:ln>
        </p:spPr>
        <p:txBody>
          <a:bodyPr wrap="none" lIns="82020" tIns="41010" rIns="82020" bIns="41010" anchor="ctr"/>
          <a:lstStyle/>
          <a:p>
            <a:endParaRPr lang="en-US" sz="2195"/>
          </a:p>
        </p:txBody>
      </p:sp>
      <p:sp>
        <p:nvSpPr>
          <p:cNvPr id="1028" name="Rectangle 4"/>
          <p:cNvSpPr>
            <a:spLocks noGrp="1" noChangeAspect="1" noChangeArrowheads="1"/>
          </p:cNvSpPr>
          <p:nvPr>
            <p:ph type="title"/>
          </p:nvPr>
        </p:nvSpPr>
        <p:spPr>
          <a:xfrm>
            <a:off x="6390049" y="448155"/>
            <a:ext cx="28381664" cy="5847755"/>
          </a:xfrm>
          <a:noFill/>
        </p:spPr>
        <p:txBody>
          <a:bodyPr vert="horz" wrap="square" lIns="0" tIns="0" rIns="0" bIns="0" numCol="1" anchor="ctr" anchorCtr="0" compatLnSpc="1">
            <a:prstTxWarp prst="textNoShape">
              <a:avLst/>
            </a:prstTxWarp>
            <a:spAutoFit/>
          </a:bodyPr>
          <a:lstStyle/>
          <a:p>
            <a:r>
              <a:rPr lang="en-US" sz="7200" dirty="0">
                <a:solidFill>
                  <a:schemeClr val="tx1"/>
                </a:solidFill>
                <a:latin typeface="Times New Roman"/>
                <a:cs typeface="Times New Roman"/>
              </a:rPr>
              <a:t>Using a Modified SAMANTA Score to Screen At-Risk Women Seeking Bariatric Surgery for Postmenopausal or Abnormal Uterine Bleeding</a:t>
            </a:r>
            <a:r>
              <a:rPr lang="en-US" sz="5400" dirty="0">
                <a:solidFill>
                  <a:schemeClr val="tx1"/>
                </a:solidFill>
              </a:rPr>
              <a:t> </a:t>
            </a:r>
            <a:br>
              <a:rPr lang="en-US" sz="5400" dirty="0"/>
            </a:br>
            <a:r>
              <a:rPr lang="en-US" sz="5400" b="0" dirty="0">
                <a:solidFill>
                  <a:schemeClr val="tx1"/>
                </a:solidFill>
                <a:latin typeface="Calibri"/>
                <a:ea typeface="Calibri"/>
                <a:cs typeface="Calibri"/>
              </a:rPr>
              <a:t>Emma Domangue</a:t>
            </a:r>
            <a:r>
              <a:rPr lang="en-US" sz="5400" b="0" baseline="30000" dirty="0">
                <a:solidFill>
                  <a:schemeClr val="tx1"/>
                </a:solidFill>
                <a:latin typeface="Calibri"/>
                <a:ea typeface="Calibri"/>
                <a:cs typeface="Calibri"/>
              </a:rPr>
              <a:t>1</a:t>
            </a:r>
            <a:r>
              <a:rPr lang="en-US" sz="5400" b="0" dirty="0">
                <a:solidFill>
                  <a:schemeClr val="tx1"/>
                </a:solidFill>
                <a:latin typeface="Calibri"/>
                <a:ea typeface="Calibri"/>
                <a:cs typeface="Calibri"/>
              </a:rPr>
              <a:t>, Breyanah Graham</a:t>
            </a:r>
            <a:r>
              <a:rPr lang="en-US" sz="5400" b="0" baseline="30000" dirty="0">
                <a:solidFill>
                  <a:schemeClr val="tx1"/>
                </a:solidFill>
                <a:latin typeface="Calibri"/>
                <a:ea typeface="Calibri"/>
                <a:cs typeface="Calibri"/>
              </a:rPr>
              <a:t>1</a:t>
            </a:r>
            <a:r>
              <a:rPr lang="en-US" sz="5400" b="0" dirty="0">
                <a:solidFill>
                  <a:schemeClr val="tx1"/>
                </a:solidFill>
                <a:latin typeface="Calibri"/>
                <a:ea typeface="Calibri"/>
                <a:cs typeface="Calibri"/>
              </a:rPr>
              <a:t>, Tara Castellano</a:t>
            </a:r>
            <a:r>
              <a:rPr lang="en-US" sz="5400" b="0" baseline="30000" dirty="0">
                <a:solidFill>
                  <a:schemeClr val="tx1"/>
                </a:solidFill>
                <a:latin typeface="Calibri"/>
                <a:ea typeface="Calibri"/>
                <a:cs typeface="Calibri"/>
              </a:rPr>
              <a:t>2</a:t>
            </a:r>
            <a:r>
              <a:rPr lang="en-US" sz="5400" b="0" dirty="0">
                <a:solidFill>
                  <a:schemeClr val="tx1"/>
                </a:solidFill>
                <a:latin typeface="Calibri"/>
                <a:ea typeface="Calibri"/>
                <a:cs typeface="Calibri"/>
              </a:rPr>
              <a:t>, Navya Nair</a:t>
            </a:r>
            <a:r>
              <a:rPr lang="en-US" sz="5400" b="0" baseline="30000" dirty="0">
                <a:solidFill>
                  <a:schemeClr val="tx1"/>
                </a:solidFill>
                <a:latin typeface="Calibri"/>
                <a:ea typeface="Calibri"/>
                <a:cs typeface="Calibri"/>
              </a:rPr>
              <a:t>2</a:t>
            </a:r>
            <a:r>
              <a:rPr lang="en-US" sz="5400" b="0" dirty="0">
                <a:solidFill>
                  <a:schemeClr val="tx1"/>
                </a:solidFill>
                <a:latin typeface="Calibri"/>
                <a:ea typeface="Calibri"/>
                <a:cs typeface="Calibri"/>
              </a:rPr>
              <a:t>, Michael Cook</a:t>
            </a:r>
            <a:r>
              <a:rPr lang="en-US" sz="5400" b="0" baseline="30000" dirty="0">
                <a:solidFill>
                  <a:schemeClr val="tx1"/>
                </a:solidFill>
                <a:latin typeface="Calibri"/>
                <a:ea typeface="Calibri"/>
                <a:cs typeface="Calibri"/>
              </a:rPr>
              <a:t>3</a:t>
            </a:r>
            <a:r>
              <a:rPr lang="en-US" sz="5400" b="0" dirty="0">
                <a:solidFill>
                  <a:schemeClr val="tx1"/>
                </a:solidFill>
                <a:latin typeface="Calibri"/>
                <a:ea typeface="Calibri"/>
                <a:cs typeface="Calibri"/>
              </a:rPr>
              <a:t>, Vance Albaugh</a:t>
            </a:r>
            <a:r>
              <a:rPr lang="en-US" sz="5400" b="0" baseline="30000" dirty="0">
                <a:solidFill>
                  <a:schemeClr val="tx1"/>
                </a:solidFill>
                <a:latin typeface="Calibri"/>
                <a:ea typeface="Calibri"/>
                <a:cs typeface="Calibri"/>
              </a:rPr>
              <a:t>3</a:t>
            </a:r>
            <a:r>
              <a:rPr lang="en-US" sz="5400" b="0" dirty="0">
                <a:solidFill>
                  <a:schemeClr val="tx1"/>
                </a:solidFill>
                <a:latin typeface="Calibri"/>
                <a:ea typeface="Calibri"/>
                <a:cs typeface="Calibri"/>
              </a:rPr>
              <a:t>, Amelia Jernigan</a:t>
            </a:r>
            <a:r>
              <a:rPr lang="en-US" sz="5400" b="0" baseline="30000" dirty="0">
                <a:solidFill>
                  <a:schemeClr val="tx1"/>
                </a:solidFill>
                <a:latin typeface="Calibri"/>
                <a:ea typeface="Calibri"/>
                <a:cs typeface="Calibri"/>
              </a:rPr>
              <a:t>2</a:t>
            </a:r>
            <a:br>
              <a:rPr lang="en-US" sz="5400" b="0" dirty="0">
                <a:solidFill>
                  <a:schemeClr val="tx1"/>
                </a:solidFill>
                <a:latin typeface="Calibri"/>
                <a:ea typeface="Calibri"/>
                <a:cs typeface="Calibri"/>
              </a:rPr>
            </a:br>
            <a:r>
              <a:rPr lang="en-US" sz="3200" b="0" baseline="30000" dirty="0">
                <a:solidFill>
                  <a:schemeClr val="tx1"/>
                </a:solidFill>
                <a:ea typeface="+mj-lt"/>
                <a:cs typeface="+mj-lt"/>
              </a:rPr>
              <a:t>1</a:t>
            </a:r>
            <a:r>
              <a:rPr lang="en-US" sz="3200" b="0" dirty="0">
                <a:solidFill>
                  <a:schemeClr val="tx1"/>
                </a:solidFill>
                <a:ea typeface="+mj-lt"/>
                <a:cs typeface="+mj-lt"/>
              </a:rPr>
              <a:t>LSU Health Sciences Center, School of Medicine, New Orleans, LA </a:t>
            </a:r>
            <a:br>
              <a:rPr lang="en-US" sz="3200" b="0" dirty="0">
                <a:solidFill>
                  <a:schemeClr val="tx1"/>
                </a:solidFill>
                <a:ea typeface="+mj-lt"/>
                <a:cs typeface="+mj-lt"/>
              </a:rPr>
            </a:br>
            <a:r>
              <a:rPr lang="en-US" sz="3200" b="0" baseline="30000" dirty="0">
                <a:solidFill>
                  <a:schemeClr val="tx1"/>
                </a:solidFill>
                <a:ea typeface="+mj-lt"/>
                <a:cs typeface="+mj-lt"/>
              </a:rPr>
              <a:t>2</a:t>
            </a:r>
            <a:r>
              <a:rPr lang="en-US" sz="3200" b="0" dirty="0">
                <a:solidFill>
                  <a:schemeClr val="tx1"/>
                </a:solidFill>
                <a:ea typeface="+mj-lt"/>
                <a:cs typeface="+mj-lt"/>
              </a:rPr>
              <a:t>LSU Health Sciences Center, Department of Obstetrics and Gynecology, New Orleans, LA</a:t>
            </a:r>
            <a:br>
              <a:rPr lang="en-US" sz="3200" b="0" dirty="0">
                <a:solidFill>
                  <a:schemeClr val="tx1"/>
                </a:solidFill>
                <a:ea typeface="+mj-lt"/>
                <a:cs typeface="+mj-lt"/>
              </a:rPr>
            </a:br>
            <a:r>
              <a:rPr lang="en-US" sz="3200" b="0" baseline="30000" dirty="0">
                <a:solidFill>
                  <a:schemeClr val="tx1"/>
                </a:solidFill>
                <a:ea typeface="+mj-lt"/>
                <a:cs typeface="+mj-lt"/>
              </a:rPr>
              <a:t>3</a:t>
            </a:r>
            <a:r>
              <a:rPr lang="en-US" sz="3200" b="0" dirty="0">
                <a:solidFill>
                  <a:schemeClr val="tx1"/>
                </a:solidFill>
                <a:ea typeface="+mj-lt"/>
                <a:cs typeface="+mj-lt"/>
              </a:rPr>
              <a:t>LSU Health Sciences Center, Department of Bariatric Surgery, New Orleans, LA</a:t>
            </a:r>
            <a:br>
              <a:rPr lang="en-US" sz="3200" b="0" dirty="0">
                <a:solidFill>
                  <a:schemeClr val="tx1"/>
                </a:solidFill>
                <a:ea typeface="+mj-lt"/>
                <a:cs typeface="+mj-lt"/>
              </a:rPr>
            </a:br>
            <a:endParaRPr lang="en-US" sz="3200" dirty="0">
              <a:solidFill>
                <a:schemeClr val="tx1"/>
              </a:solidFill>
              <a:cs typeface="Arial"/>
            </a:endParaRPr>
          </a:p>
        </p:txBody>
      </p:sp>
      <p:sp>
        <p:nvSpPr>
          <p:cNvPr id="1029" name="Text Box 1147"/>
          <p:cNvSpPr txBox="1">
            <a:spLocks noChangeArrowheads="1"/>
          </p:cNvSpPr>
          <p:nvPr/>
        </p:nvSpPr>
        <p:spPr bwMode="auto">
          <a:xfrm>
            <a:off x="435326" y="9122155"/>
            <a:ext cx="10610375" cy="10544149"/>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571500" indent="-571500">
              <a:buFont typeface="Arial"/>
              <a:buChar char="•"/>
            </a:pPr>
            <a:r>
              <a:rPr lang="en-US" sz="4700" b="1" dirty="0">
                <a:latin typeface="Calibri"/>
                <a:ea typeface="Calibri"/>
                <a:cs typeface="Times New Roman"/>
              </a:rPr>
              <a:t>According to the American Cancer Society, u</a:t>
            </a:r>
            <a:r>
              <a:rPr lang="en-US" sz="4700" b="1" dirty="0">
                <a:latin typeface="Calibri"/>
                <a:ea typeface="Calibri"/>
                <a:cs typeface="Calibri"/>
              </a:rPr>
              <a:t>terine endometrial cancer is the most prevalent gynecologic malignancy in America. </a:t>
            </a:r>
            <a:endParaRPr lang="en-US" sz="4700" b="1" dirty="0">
              <a:latin typeface="Calibri"/>
              <a:ea typeface="Calibri"/>
              <a:cs typeface="Times New Roman"/>
            </a:endParaRPr>
          </a:p>
          <a:p>
            <a:pPr marL="571500" indent="-571500">
              <a:buFont typeface="Arial"/>
              <a:buChar char="•"/>
            </a:pPr>
            <a:r>
              <a:rPr lang="en-US" sz="4700" b="1" dirty="0">
                <a:latin typeface="Calibri"/>
                <a:ea typeface="Calibri"/>
                <a:cs typeface="Times New Roman"/>
              </a:rPr>
              <a:t>Obesity is highly associated with an increased risk for endometrial cancer. </a:t>
            </a:r>
          </a:p>
          <a:p>
            <a:pPr marL="571500" indent="-571500">
              <a:buFont typeface="Arial"/>
              <a:buChar char="•"/>
            </a:pPr>
            <a:r>
              <a:rPr lang="en-US" sz="4700" b="1" dirty="0">
                <a:latin typeface="Calibri"/>
                <a:ea typeface="Calibri"/>
                <a:cs typeface="Calibri"/>
              </a:rPr>
              <a:t>Because of this association, screening and early detection of endometrial cancer is essential to prevent adverse outcomes and increase survival rates in this at-risk population. </a:t>
            </a:r>
          </a:p>
          <a:p>
            <a:pPr marL="571500" indent="-571500">
              <a:buFont typeface="Arial"/>
              <a:buChar char="•"/>
            </a:pPr>
            <a:r>
              <a:rPr lang="en-US" sz="4700" b="1" dirty="0">
                <a:latin typeface="Calibri"/>
                <a:ea typeface="Calibri"/>
                <a:cs typeface="Times New Roman"/>
              </a:rPr>
              <a:t>When a woman presents for evaluation for bariatric surgery, this represents an opportunity to screen for, educate and intervene in this at-risk population.</a:t>
            </a:r>
            <a:r>
              <a:rPr lang="en-US" sz="4700" b="1" dirty="0">
                <a:latin typeface="Calibri"/>
                <a:cs typeface="Times New Roman"/>
              </a:rPr>
              <a:t> </a:t>
            </a:r>
            <a:endParaRPr lang="en-US" sz="4700" b="1">
              <a:latin typeface="Calibri"/>
              <a:ea typeface="Calibri"/>
              <a:cs typeface="Calibri"/>
            </a:endParaRPr>
          </a:p>
        </p:txBody>
      </p:sp>
      <p:sp>
        <p:nvSpPr>
          <p:cNvPr id="1030" name="Rectangle 1148"/>
          <p:cNvSpPr>
            <a:spLocks noChangeArrowheads="1"/>
          </p:cNvSpPr>
          <p:nvPr/>
        </p:nvSpPr>
        <p:spPr bwMode="auto">
          <a:xfrm>
            <a:off x="389576" y="7027715"/>
            <a:ext cx="10790421" cy="173875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1035" name="Rectangle 1154"/>
          <p:cNvSpPr>
            <a:spLocks noChangeArrowheads="1"/>
          </p:cNvSpPr>
          <p:nvPr/>
        </p:nvSpPr>
        <p:spPr bwMode="auto">
          <a:xfrm>
            <a:off x="12394277" y="7339764"/>
            <a:ext cx="6168044" cy="989215"/>
          </a:xfrm>
          <a:prstGeom prst="rect">
            <a:avLst/>
          </a:prstGeom>
          <a:noFill/>
          <a:ln w="9525">
            <a:noFill/>
            <a:miter lim="800000"/>
            <a:headEnd/>
            <a:tailEnd/>
          </a:ln>
        </p:spPr>
        <p:txBody>
          <a:bodyPr lIns="0" tIns="0" rIns="0" bIns="0" anchor="t"/>
          <a:lstStyle/>
          <a:p>
            <a:pPr defTabSz="16691946">
              <a:spcBef>
                <a:spcPct val="20000"/>
              </a:spcBef>
            </a:pPr>
            <a:r>
              <a:rPr lang="en-US" sz="6600" b="1" dirty="0">
                <a:latin typeface="Arial"/>
                <a:cs typeface="Arial"/>
              </a:rPr>
              <a:t>Objective</a:t>
            </a:r>
            <a:endParaRPr lang="en-US" dirty="0"/>
          </a:p>
        </p:txBody>
      </p:sp>
      <p:sp>
        <p:nvSpPr>
          <p:cNvPr id="1044" name="Text Box 1163"/>
          <p:cNvSpPr txBox="1">
            <a:spLocks noChangeArrowheads="1"/>
          </p:cNvSpPr>
          <p:nvPr/>
        </p:nvSpPr>
        <p:spPr bwMode="auto">
          <a:xfrm>
            <a:off x="12036740" y="9122155"/>
            <a:ext cx="12751815" cy="4023734"/>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742950" indent="-742950" eaLnBrk="0" hangingPunct="0">
              <a:buAutoNum type="arabicPeriod"/>
            </a:pPr>
            <a:r>
              <a:rPr lang="en-US" sz="4000" b="1" dirty="0">
                <a:latin typeface="Calibri"/>
                <a:ea typeface="Calibri"/>
                <a:cs typeface="Calibri"/>
              </a:rPr>
              <a:t>Quantify the prevalence of abnormal and postmenopausal bleeding in a population of women presenting for bariatric surgery evaluation.</a:t>
            </a:r>
          </a:p>
          <a:p>
            <a:pPr marL="742950" indent="-742950">
              <a:buAutoNum type="arabicPeriod"/>
            </a:pPr>
            <a:r>
              <a:rPr lang="en-US" sz="4000" b="1" dirty="0">
                <a:latin typeface="Calibri"/>
                <a:ea typeface="Calibri"/>
                <a:cs typeface="Calibri"/>
              </a:rPr>
              <a:t>Highlight the clinical significance of patient education and screening for the early detection of endometrial cancer in this high-risk population.</a:t>
            </a:r>
          </a:p>
        </p:txBody>
      </p:sp>
      <p:sp>
        <p:nvSpPr>
          <p:cNvPr id="1045" name="Text Box 1164"/>
          <p:cNvSpPr txBox="1">
            <a:spLocks noChangeArrowheads="1"/>
          </p:cNvSpPr>
          <p:nvPr/>
        </p:nvSpPr>
        <p:spPr bwMode="auto">
          <a:xfrm>
            <a:off x="25596164" y="9367098"/>
            <a:ext cx="12276434" cy="12703629"/>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571500" indent="-571500">
              <a:buFont typeface="Arial"/>
              <a:buChar char="•"/>
            </a:pPr>
            <a:r>
              <a:rPr lang="en-US" sz="5000" b="1" dirty="0">
                <a:latin typeface="Calibri"/>
                <a:cs typeface="Times New Roman"/>
              </a:rPr>
              <a:t>800 women were included.</a:t>
            </a:r>
            <a:endParaRPr lang="en-US" sz="5000">
              <a:latin typeface="Calibri"/>
              <a:cs typeface="Calibri"/>
            </a:endParaRPr>
          </a:p>
          <a:p>
            <a:pPr marL="571500" indent="-571500">
              <a:buFont typeface="Arial"/>
              <a:buChar char="•"/>
            </a:pPr>
            <a:r>
              <a:rPr lang="en-US" sz="5000" b="1" dirty="0">
                <a:latin typeface="Calibri"/>
                <a:cs typeface="Times New Roman"/>
              </a:rPr>
              <a:t>5.8% of </a:t>
            </a:r>
            <a:r>
              <a:rPr lang="en-US" sz="5000" b="1" dirty="0">
                <a:latin typeface="Calibri"/>
                <a:cs typeface="Calibri"/>
              </a:rPr>
              <a:t>postmenopausal women with a uterus </a:t>
            </a:r>
            <a:r>
              <a:rPr lang="en-US" sz="5000" b="1" dirty="0">
                <a:latin typeface="Calibri"/>
                <a:cs typeface="Times New Roman"/>
              </a:rPr>
              <a:t>reported experiencing postmenopausal bleeding or spotting. </a:t>
            </a:r>
            <a:endParaRPr lang="en-US" sz="5000">
              <a:latin typeface="Calibri"/>
              <a:cs typeface="Calibri"/>
            </a:endParaRPr>
          </a:p>
          <a:p>
            <a:pPr marL="571500" indent="-571500">
              <a:buFont typeface="Arial"/>
              <a:buChar char="•"/>
            </a:pPr>
            <a:r>
              <a:rPr lang="en-US" sz="5000" b="1" dirty="0">
                <a:latin typeface="Calibri"/>
                <a:cs typeface="Calibri"/>
              </a:rPr>
              <a:t>40.0% of premenopausal women with a uterus reported heavy menstrual bleeding based on a SAMANTA score of 3 or more. Of these, </a:t>
            </a:r>
            <a:r>
              <a:rPr lang="en-US" sz="5000" b="1" dirty="0">
                <a:latin typeface="Calibri"/>
                <a:cs typeface="Times New Roman"/>
              </a:rPr>
              <a:t>51.4% reported bleeding patterns concerning for anovulatory bleeding. </a:t>
            </a:r>
          </a:p>
          <a:p>
            <a:pPr marL="571500" indent="-571500">
              <a:buFont typeface="Arial"/>
              <a:buChar char="•"/>
            </a:pPr>
            <a:r>
              <a:rPr lang="en-US" sz="5000" b="1" dirty="0">
                <a:latin typeface="Calibri"/>
                <a:cs typeface="Times New Roman"/>
              </a:rPr>
              <a:t>46.6% of participants were encouraged to seek a gynecologic evaluation. Most women (n=230) were directed to address their bleeding with their established gynecologist. </a:t>
            </a:r>
            <a:endParaRPr lang="en-US" sz="5000">
              <a:latin typeface="Calibri"/>
              <a:cs typeface="Calibri"/>
            </a:endParaRPr>
          </a:p>
          <a:p>
            <a:pPr marL="571500" indent="-571500">
              <a:buFont typeface="Arial"/>
              <a:buChar char="•"/>
            </a:pPr>
            <a:r>
              <a:rPr lang="en-US" sz="5000" b="1" dirty="0">
                <a:latin typeface="Calibri"/>
                <a:cs typeface="Times New Roman"/>
              </a:rPr>
              <a:t>38.3% women did not have a gynecologist; 84 accepted a referral to gynecology. </a:t>
            </a:r>
            <a:endParaRPr lang="en-US" sz="5000">
              <a:latin typeface="Calibri"/>
              <a:cs typeface="Calibri"/>
            </a:endParaRPr>
          </a:p>
        </p:txBody>
      </p:sp>
      <p:sp>
        <p:nvSpPr>
          <p:cNvPr id="1047" name="Text Box 1166"/>
          <p:cNvSpPr txBox="1">
            <a:spLocks noChangeArrowheads="1"/>
          </p:cNvSpPr>
          <p:nvPr/>
        </p:nvSpPr>
        <p:spPr bwMode="auto">
          <a:xfrm>
            <a:off x="25472566" y="24436255"/>
            <a:ext cx="12207552" cy="4546319"/>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685800" indent="-685800">
              <a:buFont typeface="Arial"/>
              <a:buChar char="•"/>
            </a:pPr>
            <a:r>
              <a:rPr lang="en-US" sz="4800" b="1" dirty="0">
                <a:latin typeface="Calibri"/>
                <a:ea typeface="Calibri"/>
                <a:cs typeface="Calibri"/>
              </a:rPr>
              <a:t>The prevalence of postmenopausal and abnormal uterine bleeding is high in this cohort of women</a:t>
            </a:r>
            <a:endParaRPr lang="en-US" sz="4400" b="1" dirty="0">
              <a:ea typeface="Calibri"/>
              <a:cs typeface="Times New Roman" pitchFamily="18" charset="0"/>
            </a:endParaRPr>
          </a:p>
          <a:p>
            <a:pPr marL="685800" indent="-685800">
              <a:buFont typeface="Arial"/>
              <a:buChar char="•"/>
            </a:pPr>
            <a:r>
              <a:rPr lang="en-US" sz="4800" b="1" dirty="0">
                <a:latin typeface="Calibri"/>
                <a:ea typeface="Calibri"/>
                <a:cs typeface="Calibri"/>
              </a:rPr>
              <a:t>Furthermore, many (22.5%) of these women with problematic bleeding are not established with a gynecologist.</a:t>
            </a:r>
            <a:endParaRPr lang="en-US" sz="4800" b="1" dirty="0">
              <a:latin typeface="Calibri"/>
              <a:cs typeface="Times New Roman" pitchFamily="18" charset="0"/>
            </a:endParaRPr>
          </a:p>
        </p:txBody>
      </p:sp>
      <p:sp>
        <p:nvSpPr>
          <p:cNvPr id="1048" name="Text Box 1167"/>
          <p:cNvSpPr txBox="1">
            <a:spLocks noChangeArrowheads="1"/>
          </p:cNvSpPr>
          <p:nvPr/>
        </p:nvSpPr>
        <p:spPr bwMode="auto">
          <a:xfrm>
            <a:off x="25484890" y="31649051"/>
            <a:ext cx="12173056" cy="4524464"/>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857250" indent="-857250">
              <a:buFont typeface="Arial"/>
              <a:buChar char="•"/>
            </a:pPr>
            <a:r>
              <a:rPr lang="en-US" sz="4800" b="1" dirty="0">
                <a:latin typeface="Calibri"/>
                <a:ea typeface="Calibri"/>
                <a:cs typeface="Calibri"/>
              </a:rPr>
              <a:t>Establish the incidence of hyperplasia and malignancy in this group of women.</a:t>
            </a:r>
            <a:endParaRPr lang="en-US" sz="4800" b="1">
              <a:solidFill>
                <a:srgbClr val="808080"/>
              </a:solidFill>
              <a:latin typeface="Calibri"/>
              <a:ea typeface="Calibri"/>
              <a:cs typeface="Calibri"/>
            </a:endParaRPr>
          </a:p>
          <a:p>
            <a:pPr marL="857250" indent="-857250">
              <a:buFont typeface="Arial"/>
              <a:buChar char="•"/>
            </a:pPr>
            <a:r>
              <a:rPr lang="en-US" sz="4800" b="1" dirty="0">
                <a:latin typeface="Calibri"/>
                <a:ea typeface="Calibri"/>
                <a:cs typeface="Calibri"/>
              </a:rPr>
              <a:t>Efforts to increase awareness and improve access to a gynecologist for care in this at-risk patient population are urgently needed.</a:t>
            </a:r>
            <a:endParaRPr lang="en-US" sz="4800" b="1">
              <a:solidFill>
                <a:srgbClr val="808080"/>
              </a:solidFill>
              <a:latin typeface="Calibri"/>
              <a:ea typeface="Calibri"/>
              <a:cs typeface="Calibri"/>
            </a:endParaRPr>
          </a:p>
          <a:p>
            <a:pPr marL="857250" indent="-857250">
              <a:buFont typeface="Arial"/>
              <a:buChar char="•"/>
            </a:pPr>
            <a:endParaRPr lang="en-US" sz="5400" b="1" dirty="0">
              <a:latin typeface="Calibri"/>
              <a:ea typeface="Calibri"/>
              <a:cs typeface="Calibri"/>
            </a:endParaRPr>
          </a:p>
        </p:txBody>
      </p:sp>
      <p:sp>
        <p:nvSpPr>
          <p:cNvPr id="1049" name="Rectangle 1149"/>
          <p:cNvSpPr>
            <a:spLocks noGrp="1" noChangeArrowheads="1"/>
          </p:cNvSpPr>
          <p:nvPr>
            <p:ph type="body" sz="half" idx="1"/>
          </p:nvPr>
        </p:nvSpPr>
        <p:spPr>
          <a:xfrm>
            <a:off x="800491" y="7335691"/>
            <a:ext cx="5599603" cy="21502167"/>
          </a:xfrm>
          <a:noFill/>
          <a:ln>
            <a:noFill/>
          </a:ln>
        </p:spPr>
        <p:txBody>
          <a:bodyPr/>
          <a:lstStyle/>
          <a:p>
            <a:pPr marL="0" indent="0" eaLnBrk="1" hangingPunct="1"/>
            <a:r>
              <a:rPr lang="en-US" sz="6600" b="1" dirty="0"/>
              <a:t>Introduction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485" y="351488"/>
            <a:ext cx="6244936" cy="2963333"/>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36584" y="83714"/>
            <a:ext cx="3429000" cy="3532910"/>
          </a:xfrm>
          <a:prstGeom prst="rect">
            <a:avLst/>
          </a:prstGeom>
          <a:noFill/>
        </p:spPr>
      </p:pic>
      <p:sp>
        <p:nvSpPr>
          <p:cNvPr id="27" name="Rectangle 1148"/>
          <p:cNvSpPr>
            <a:spLocks noChangeArrowheads="1"/>
          </p:cNvSpPr>
          <p:nvPr/>
        </p:nvSpPr>
        <p:spPr bwMode="auto">
          <a:xfrm>
            <a:off x="25520275" y="22443956"/>
            <a:ext cx="12218034" cy="173875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28" name="Rectangle 1154"/>
          <p:cNvSpPr>
            <a:spLocks noChangeArrowheads="1"/>
          </p:cNvSpPr>
          <p:nvPr/>
        </p:nvSpPr>
        <p:spPr bwMode="auto">
          <a:xfrm>
            <a:off x="25815468" y="22996419"/>
            <a:ext cx="6168044" cy="989215"/>
          </a:xfrm>
          <a:prstGeom prst="rect">
            <a:avLst/>
          </a:prstGeom>
          <a:noFill/>
          <a:ln w="9525">
            <a:noFill/>
            <a:miter lim="800000"/>
            <a:headEnd/>
            <a:tailEnd/>
          </a:ln>
        </p:spPr>
        <p:txBody>
          <a:bodyPr lIns="0" tIns="0" rIns="0" bIns="0" anchor="t"/>
          <a:lstStyle/>
          <a:p>
            <a:pPr defTabSz="16691946">
              <a:spcBef>
                <a:spcPct val="20000"/>
              </a:spcBef>
            </a:pPr>
            <a:r>
              <a:rPr lang="en-US" sz="6600" b="1" dirty="0">
                <a:latin typeface="Arial"/>
                <a:cs typeface="Arial"/>
              </a:rPr>
              <a:t>Conclusions</a:t>
            </a:r>
            <a:endParaRPr lang="en-US" sz="6600" b="1" dirty="0">
              <a:latin typeface="Arial" charset="0"/>
            </a:endParaRPr>
          </a:p>
        </p:txBody>
      </p:sp>
      <p:sp>
        <p:nvSpPr>
          <p:cNvPr id="30" name="Rectangle 1154"/>
          <p:cNvSpPr>
            <a:spLocks noChangeArrowheads="1"/>
          </p:cNvSpPr>
          <p:nvPr/>
        </p:nvSpPr>
        <p:spPr bwMode="auto">
          <a:xfrm>
            <a:off x="25967056" y="7349677"/>
            <a:ext cx="5881798" cy="1132338"/>
          </a:xfrm>
          <a:prstGeom prst="rect">
            <a:avLst/>
          </a:prstGeom>
          <a:noFill/>
          <a:ln w="9525">
            <a:noFill/>
            <a:miter lim="800000"/>
            <a:headEnd/>
            <a:tailEnd/>
          </a:ln>
        </p:spPr>
        <p:txBody>
          <a:bodyPr lIns="0" tIns="0" rIns="0" bIns="0" anchor="t"/>
          <a:lstStyle/>
          <a:p>
            <a:pPr defTabSz="16691946">
              <a:spcBef>
                <a:spcPct val="20000"/>
              </a:spcBef>
            </a:pPr>
            <a:r>
              <a:rPr lang="en-US" sz="6600" b="1" dirty="0">
                <a:latin typeface="Arial"/>
                <a:cs typeface="Arial"/>
              </a:rPr>
              <a:t>Results</a:t>
            </a:r>
            <a:endParaRPr lang="en-US" dirty="0"/>
          </a:p>
        </p:txBody>
      </p:sp>
      <p:sp>
        <p:nvSpPr>
          <p:cNvPr id="33" name="Rectangle 1148"/>
          <p:cNvSpPr>
            <a:spLocks noChangeArrowheads="1"/>
          </p:cNvSpPr>
          <p:nvPr/>
        </p:nvSpPr>
        <p:spPr bwMode="auto">
          <a:xfrm>
            <a:off x="25478946" y="29591742"/>
            <a:ext cx="12185651" cy="178982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34" name="Rectangle 1154"/>
          <p:cNvSpPr>
            <a:spLocks noChangeArrowheads="1"/>
          </p:cNvSpPr>
          <p:nvPr/>
        </p:nvSpPr>
        <p:spPr bwMode="auto">
          <a:xfrm>
            <a:off x="25515309" y="30184271"/>
            <a:ext cx="9352031" cy="976650"/>
          </a:xfrm>
          <a:prstGeom prst="rect">
            <a:avLst/>
          </a:prstGeom>
          <a:solidFill>
            <a:srgbClr val="AFE4FF"/>
          </a:solidFill>
          <a:ln w="9525">
            <a:noFill/>
            <a:miter lim="800000"/>
            <a:headEnd/>
            <a:tailEnd/>
          </a:ln>
        </p:spPr>
        <p:txBody>
          <a:bodyPr lIns="0" tIns="0" rIns="0" bIns="0" anchor="t"/>
          <a:lstStyle/>
          <a:p>
            <a:pPr defTabSz="16691946">
              <a:spcBef>
                <a:spcPct val="20000"/>
              </a:spcBef>
            </a:pPr>
            <a:r>
              <a:rPr lang="en-US" sz="6600" b="1" dirty="0">
                <a:latin typeface="Arial"/>
                <a:cs typeface="Arial"/>
              </a:rPr>
              <a:t>Future considerations</a:t>
            </a:r>
            <a:endParaRPr lang="en-US" sz="6600" b="1" dirty="0">
              <a:latin typeface="Arial" charset="0"/>
              <a:cs typeface="Arial"/>
            </a:endParaRPr>
          </a:p>
        </p:txBody>
      </p:sp>
      <p:sp>
        <p:nvSpPr>
          <p:cNvPr id="35" name="Rectangle 2"/>
          <p:cNvSpPr>
            <a:spLocks noChangeArrowheads="1"/>
          </p:cNvSpPr>
          <p:nvPr/>
        </p:nvSpPr>
        <p:spPr bwMode="auto">
          <a:xfrm>
            <a:off x="0" y="36477858"/>
            <a:ext cx="38404800" cy="1886372"/>
          </a:xfrm>
          <a:prstGeom prst="rect">
            <a:avLst/>
          </a:prstGeom>
          <a:solidFill>
            <a:srgbClr val="AFE4FF"/>
          </a:solidFill>
          <a:ln w="9525">
            <a:noFill/>
            <a:miter lim="800000"/>
            <a:headEnd/>
            <a:tailEnd/>
          </a:ln>
        </p:spPr>
        <p:txBody>
          <a:bodyPr wrap="none" lIns="82020" tIns="41010" rIns="82020" bIns="41010" anchor="ctr"/>
          <a:lstStyle/>
          <a:p>
            <a:pPr lvl="0" algn="ctr"/>
            <a:r>
              <a:rPr lang="en-US" sz="3500" b="1" dirty="0">
                <a:solidFill>
                  <a:srgbClr val="000000"/>
                </a:solidFill>
              </a:rPr>
              <a:t>This research project was </a:t>
            </a:r>
            <a:r>
              <a:rPr lang="en-US" sz="3500" b="1">
                <a:solidFill>
                  <a:srgbClr val="000000"/>
                </a:solidFill>
              </a:rPr>
              <a:t>supported through </a:t>
            </a:r>
            <a:r>
              <a:rPr lang="en-US" sz="3500" b="1" dirty="0">
                <a:solidFill>
                  <a:srgbClr val="000000"/>
                </a:solidFill>
              </a:rPr>
              <a:t>the LSU Health Sciences Center</a:t>
            </a:r>
            <a:r>
              <a:rPr lang="en-US" sz="3500" b="1">
                <a:solidFill>
                  <a:srgbClr val="000000"/>
                </a:solidFill>
              </a:rPr>
              <a:t>, School of Medicine.</a:t>
            </a:r>
            <a:endParaRPr lang="en-US" sz="3500" dirty="0">
              <a:solidFill>
                <a:srgbClr val="000000"/>
              </a:solidFill>
            </a:endParaRPr>
          </a:p>
        </p:txBody>
      </p:sp>
      <p:sp>
        <p:nvSpPr>
          <p:cNvPr id="2" name="Rectangle 1148">
            <a:extLst>
              <a:ext uri="{FF2B5EF4-FFF2-40B4-BE49-F238E27FC236}">
                <a16:creationId xmlns:a16="http://schemas.microsoft.com/office/drawing/2014/main" id="{94A00A93-34F9-A766-C721-E414A5F0E208}"/>
              </a:ext>
            </a:extLst>
          </p:cNvPr>
          <p:cNvSpPr>
            <a:spLocks noChangeArrowheads="1"/>
          </p:cNvSpPr>
          <p:nvPr/>
        </p:nvSpPr>
        <p:spPr bwMode="auto">
          <a:xfrm>
            <a:off x="424893" y="20413673"/>
            <a:ext cx="10856787" cy="1586356"/>
          </a:xfrm>
          <a:prstGeom prst="rect">
            <a:avLst/>
          </a:prstGeom>
          <a:solidFill>
            <a:srgbClr val="AFE4FF"/>
          </a:solidFill>
          <a:ln w="9525">
            <a:noFill/>
            <a:miter lim="800000"/>
            <a:headEnd/>
            <a:tailEnd/>
          </a:ln>
        </p:spPr>
        <p:txBody>
          <a:bodyPr wrap="none" lIns="82020" tIns="41010" rIns="82020" bIns="41010" anchor="ctr"/>
          <a:lstStyle/>
          <a:p>
            <a:r>
              <a:rPr lang="en-US" sz="6600" b="1" dirty="0">
                <a:latin typeface="Arial"/>
                <a:ea typeface="Arial"/>
                <a:cs typeface="Arial"/>
              </a:rPr>
              <a:t> Methods​</a:t>
            </a:r>
            <a:endParaRPr lang="en-US" sz="2150" b="1" dirty="0">
              <a:cs typeface="Times New Roman"/>
            </a:endParaRPr>
          </a:p>
        </p:txBody>
      </p:sp>
      <p:sp>
        <p:nvSpPr>
          <p:cNvPr id="3" name="Text Box 1164">
            <a:extLst>
              <a:ext uri="{FF2B5EF4-FFF2-40B4-BE49-F238E27FC236}">
                <a16:creationId xmlns:a16="http://schemas.microsoft.com/office/drawing/2014/main" id="{2050BC6C-FD21-9649-3E9C-A603D3D90205}"/>
              </a:ext>
            </a:extLst>
          </p:cNvPr>
          <p:cNvSpPr txBox="1">
            <a:spLocks noChangeArrowheads="1"/>
          </p:cNvSpPr>
          <p:nvPr/>
        </p:nvSpPr>
        <p:spPr bwMode="auto">
          <a:xfrm>
            <a:off x="424938" y="22423669"/>
            <a:ext cx="10613999" cy="13689358"/>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685800" indent="-685800">
              <a:buFont typeface="Arial"/>
              <a:buChar char="•"/>
            </a:pPr>
            <a:r>
              <a:rPr lang="en-US" sz="4800" b="1" dirty="0">
                <a:latin typeface="Calibri"/>
                <a:ea typeface="Calibri"/>
                <a:cs typeface="Calibri"/>
              </a:rPr>
              <a:t>A quality improvement project was implemented </a:t>
            </a:r>
            <a:r>
              <a:rPr lang="en-US" sz="4800" b="1" dirty="0">
                <a:latin typeface="Calibri"/>
                <a:ea typeface="Calibri"/>
                <a:cs typeface="Times New Roman"/>
              </a:rPr>
              <a:t>to identify women with abnormal or postmenopausal bleeding amongst women presenting for bariatric surgery. </a:t>
            </a:r>
            <a:endParaRPr lang="en-US" sz="4800" b="1">
              <a:latin typeface="Calibri"/>
              <a:ea typeface="Calibri"/>
              <a:cs typeface="Times New Roman" pitchFamily="18" charset="0"/>
            </a:endParaRPr>
          </a:p>
          <a:p>
            <a:pPr marL="685800" indent="-685800">
              <a:buFont typeface="Arial"/>
              <a:buChar char="•"/>
            </a:pPr>
            <a:r>
              <a:rPr lang="en-US" sz="4800" b="1" dirty="0">
                <a:latin typeface="Calibri"/>
                <a:ea typeface="Calibri"/>
                <a:cs typeface="Times New Roman"/>
              </a:rPr>
              <a:t>Women seeking bariatric surgery for obesity treatment were given an augmented SAMANTA questionnaire. This was the standard SAMANTA questionnaire with additional questions to detect anovulatory and postmenopausal bleeding. </a:t>
            </a:r>
            <a:endParaRPr lang="en-US" sz="4800" b="1">
              <a:latin typeface="Calibri"/>
              <a:ea typeface="Calibri"/>
              <a:cs typeface="Times New Roman" pitchFamily="18" charset="0"/>
            </a:endParaRPr>
          </a:p>
          <a:p>
            <a:pPr marL="685800" indent="-685800">
              <a:buFont typeface="Arial"/>
              <a:buChar char="•"/>
            </a:pPr>
            <a:r>
              <a:rPr lang="en-US" sz="4800" b="1" dirty="0">
                <a:latin typeface="Calibri"/>
                <a:ea typeface="Calibri"/>
                <a:cs typeface="Times New Roman"/>
              </a:rPr>
              <a:t>Patients who screen positive are notified. A letter is sent to their established gynecologist or a referral to LSUHSC gynecology clinic is offered. </a:t>
            </a:r>
            <a:endParaRPr lang="en-US" sz="4800" b="1" dirty="0">
              <a:latin typeface="Calibri"/>
              <a:ea typeface="Calibri"/>
              <a:cs typeface="Times New Roman" pitchFamily="18" charset="0"/>
            </a:endParaRPr>
          </a:p>
          <a:p>
            <a:pPr marL="685800" indent="-685800">
              <a:buFont typeface="Arial"/>
              <a:buChar char="•"/>
            </a:pPr>
            <a:r>
              <a:rPr lang="en-US" sz="4800" b="1" dirty="0">
                <a:latin typeface="Calibri"/>
                <a:ea typeface="Calibri"/>
                <a:cs typeface="Times New Roman"/>
              </a:rPr>
              <a:t>Descriptive statistics were employed.</a:t>
            </a:r>
            <a:r>
              <a:rPr lang="en-US" sz="4800" b="1" dirty="0">
                <a:latin typeface="Calibri"/>
                <a:ea typeface="Calibri"/>
                <a:cs typeface="Calibri"/>
              </a:rPr>
              <a:t> </a:t>
            </a:r>
            <a:endParaRPr lang="en-US" sz="4800" b="1" dirty="0">
              <a:latin typeface="Calibri"/>
              <a:ea typeface="Calibri"/>
              <a:cs typeface="Times New Roman" pitchFamily="18" charset="0"/>
            </a:endParaRPr>
          </a:p>
        </p:txBody>
      </p:sp>
      <p:pic>
        <p:nvPicPr>
          <p:cNvPr id="5" name="Graphic 3" descr="Woman outline">
            <a:extLst>
              <a:ext uri="{FF2B5EF4-FFF2-40B4-BE49-F238E27FC236}">
                <a16:creationId xmlns:a16="http://schemas.microsoft.com/office/drawing/2014/main" id="{A09E2A5F-B434-FCAB-1B4E-F2C77B52A92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410951" y="16527572"/>
            <a:ext cx="1380003" cy="1380003"/>
          </a:xfrm>
          <a:prstGeom prst="rect">
            <a:avLst/>
          </a:prstGeom>
        </p:spPr>
      </p:pic>
      <p:pic>
        <p:nvPicPr>
          <p:cNvPr id="6" name="Graphic 7" descr="Woman outline">
            <a:extLst>
              <a:ext uri="{FF2B5EF4-FFF2-40B4-BE49-F238E27FC236}">
                <a16:creationId xmlns:a16="http://schemas.microsoft.com/office/drawing/2014/main" id="{F2375545-5B87-200D-0EFB-CBD5961C8D3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203536" y="16409585"/>
            <a:ext cx="1380003" cy="1380003"/>
          </a:xfrm>
          <a:prstGeom prst="rect">
            <a:avLst/>
          </a:prstGeom>
        </p:spPr>
      </p:pic>
      <p:pic>
        <p:nvPicPr>
          <p:cNvPr id="8" name="Graphic 8" descr="Woman outline">
            <a:extLst>
              <a:ext uri="{FF2B5EF4-FFF2-40B4-BE49-F238E27FC236}">
                <a16:creationId xmlns:a16="http://schemas.microsoft.com/office/drawing/2014/main" id="{6BE66225-BEDB-9CDC-0C02-B2305F1890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269076" y="16291597"/>
            <a:ext cx="1380003" cy="1380003"/>
          </a:xfrm>
          <a:prstGeom prst="rect">
            <a:avLst/>
          </a:prstGeom>
        </p:spPr>
      </p:pic>
      <p:pic>
        <p:nvPicPr>
          <p:cNvPr id="9" name="Graphic 9" descr="Woman outline">
            <a:extLst>
              <a:ext uri="{FF2B5EF4-FFF2-40B4-BE49-F238E27FC236}">
                <a16:creationId xmlns:a16="http://schemas.microsoft.com/office/drawing/2014/main" id="{446F5698-47BD-16C8-A51A-6B52A37937A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275410" y="16532245"/>
            <a:ext cx="1380003" cy="1380003"/>
          </a:xfrm>
          <a:prstGeom prst="rect">
            <a:avLst/>
          </a:prstGeom>
        </p:spPr>
      </p:pic>
      <p:pic>
        <p:nvPicPr>
          <p:cNvPr id="10" name="Graphic 10" descr="Woman outline">
            <a:extLst>
              <a:ext uri="{FF2B5EF4-FFF2-40B4-BE49-F238E27FC236}">
                <a16:creationId xmlns:a16="http://schemas.microsoft.com/office/drawing/2014/main" id="{B72BCD68-95FF-9D24-F5D7-24E89026582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126988" y="16532245"/>
            <a:ext cx="1380003" cy="1380003"/>
          </a:xfrm>
          <a:prstGeom prst="rect">
            <a:avLst/>
          </a:prstGeom>
        </p:spPr>
      </p:pic>
      <p:pic>
        <p:nvPicPr>
          <p:cNvPr id="11" name="Graphic 11" descr="Woman outline">
            <a:extLst>
              <a:ext uri="{FF2B5EF4-FFF2-40B4-BE49-F238E27FC236}">
                <a16:creationId xmlns:a16="http://schemas.microsoft.com/office/drawing/2014/main" id="{58CD835D-61EF-0EAE-1A69-BED0B904C88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428502" y="16532244"/>
            <a:ext cx="1380003" cy="1380003"/>
          </a:xfrm>
          <a:prstGeom prst="rect">
            <a:avLst/>
          </a:prstGeom>
        </p:spPr>
      </p:pic>
      <p:pic>
        <p:nvPicPr>
          <p:cNvPr id="12" name="Graphic 12" descr="Woman outline">
            <a:extLst>
              <a:ext uri="{FF2B5EF4-FFF2-40B4-BE49-F238E27FC236}">
                <a16:creationId xmlns:a16="http://schemas.microsoft.com/office/drawing/2014/main" id="{B8E3F2E2-1A67-E00B-39AF-45C75762B2D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828577" y="15765913"/>
            <a:ext cx="1380003" cy="1380003"/>
          </a:xfrm>
          <a:prstGeom prst="rect">
            <a:avLst/>
          </a:prstGeom>
        </p:spPr>
      </p:pic>
      <p:pic>
        <p:nvPicPr>
          <p:cNvPr id="13" name="Graphic 13" descr="Woman outline">
            <a:extLst>
              <a:ext uri="{FF2B5EF4-FFF2-40B4-BE49-F238E27FC236}">
                <a16:creationId xmlns:a16="http://schemas.microsoft.com/office/drawing/2014/main" id="{3A81FEDE-3CD7-50EF-B589-83037E9BC6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621164" y="15765913"/>
            <a:ext cx="1380003" cy="1380003"/>
          </a:xfrm>
          <a:prstGeom prst="rect">
            <a:avLst/>
          </a:prstGeom>
        </p:spPr>
      </p:pic>
      <p:pic>
        <p:nvPicPr>
          <p:cNvPr id="14" name="Graphic 14" descr="Woman outline">
            <a:extLst>
              <a:ext uri="{FF2B5EF4-FFF2-40B4-BE49-F238E27FC236}">
                <a16:creationId xmlns:a16="http://schemas.microsoft.com/office/drawing/2014/main" id="{7022EB5A-7E7E-0619-E823-AF0F45DC9B1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981670" y="15765912"/>
            <a:ext cx="1380003" cy="1380003"/>
          </a:xfrm>
          <a:prstGeom prst="rect">
            <a:avLst/>
          </a:prstGeom>
        </p:spPr>
      </p:pic>
      <p:pic>
        <p:nvPicPr>
          <p:cNvPr id="15" name="Graphic 15" descr="Woman outline">
            <a:extLst>
              <a:ext uri="{FF2B5EF4-FFF2-40B4-BE49-F238E27FC236}">
                <a16:creationId xmlns:a16="http://schemas.microsoft.com/office/drawing/2014/main" id="{B55E7D29-4FB4-EBFE-EAFB-0175126B9D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752032" y="15711592"/>
            <a:ext cx="1380003" cy="1380003"/>
          </a:xfrm>
          <a:prstGeom prst="rect">
            <a:avLst/>
          </a:prstGeom>
        </p:spPr>
      </p:pic>
      <p:pic>
        <p:nvPicPr>
          <p:cNvPr id="16" name="Graphic 16" descr="Woman outline">
            <a:extLst>
              <a:ext uri="{FF2B5EF4-FFF2-40B4-BE49-F238E27FC236}">
                <a16:creationId xmlns:a16="http://schemas.microsoft.com/office/drawing/2014/main" id="{FBA67741-FD22-E83B-C7F2-E55A7F0C77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721597" y="15711592"/>
            <a:ext cx="1380003" cy="1380003"/>
          </a:xfrm>
          <a:prstGeom prst="rect">
            <a:avLst/>
          </a:prstGeom>
        </p:spPr>
      </p:pic>
      <p:pic>
        <p:nvPicPr>
          <p:cNvPr id="17" name="Graphic 17" descr="Woman outline">
            <a:extLst>
              <a:ext uri="{FF2B5EF4-FFF2-40B4-BE49-F238E27FC236}">
                <a16:creationId xmlns:a16="http://schemas.microsoft.com/office/drawing/2014/main" id="{0E672409-5598-4C23-7C08-219BEF8AC7B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905124" y="15711590"/>
            <a:ext cx="1380003" cy="1380003"/>
          </a:xfrm>
          <a:prstGeom prst="rect">
            <a:avLst/>
          </a:prstGeom>
        </p:spPr>
      </p:pic>
      <p:sp>
        <p:nvSpPr>
          <p:cNvPr id="18" name="TextBox 4">
            <a:extLst>
              <a:ext uri="{FF2B5EF4-FFF2-40B4-BE49-F238E27FC236}">
                <a16:creationId xmlns:a16="http://schemas.microsoft.com/office/drawing/2014/main" id="{0AEACE1C-3202-0B5B-37CB-A78EBF5C33D3}"/>
              </a:ext>
            </a:extLst>
          </p:cNvPr>
          <p:cNvSpPr txBox="1"/>
          <p:nvPr/>
        </p:nvSpPr>
        <p:spPr>
          <a:xfrm>
            <a:off x="12720917" y="17817304"/>
            <a:ext cx="12113103" cy="304698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800" b="1" dirty="0">
                <a:ea typeface="Calibri"/>
                <a:cs typeface="Calibri"/>
              </a:rPr>
              <a:t>800 women </a:t>
            </a:r>
            <a:endParaRPr lang="en-US" sz="1400" b="1" dirty="0">
              <a:ea typeface="Calibri"/>
              <a:cs typeface="Calibri"/>
            </a:endParaRPr>
          </a:p>
          <a:p>
            <a:pPr algn="ctr"/>
            <a:r>
              <a:rPr lang="en-US" sz="4800" dirty="0">
                <a:ea typeface="Calibri"/>
                <a:cs typeface="Calibri"/>
              </a:rPr>
              <a:t>Mean age 41.03 years old (SD 10.43)</a:t>
            </a:r>
          </a:p>
          <a:p>
            <a:pPr algn="ctr"/>
            <a:r>
              <a:rPr lang="en-US" sz="4800" dirty="0">
                <a:ea typeface="Calibri"/>
                <a:cs typeface="Calibri"/>
              </a:rPr>
              <a:t>Mean BMI 46.8 (SD 9.35)</a:t>
            </a:r>
          </a:p>
          <a:p>
            <a:pPr algn="ctr"/>
            <a:r>
              <a:rPr lang="en-US" sz="4800" dirty="0">
                <a:ea typeface="Calibri"/>
                <a:cs typeface="Calibri"/>
              </a:rPr>
              <a:t>73.5 % were Black or African American</a:t>
            </a:r>
          </a:p>
        </p:txBody>
      </p:sp>
      <p:sp>
        <p:nvSpPr>
          <p:cNvPr id="19" name="Rectangle: Rounded Corners 18">
            <a:extLst>
              <a:ext uri="{FF2B5EF4-FFF2-40B4-BE49-F238E27FC236}">
                <a16:creationId xmlns:a16="http://schemas.microsoft.com/office/drawing/2014/main" id="{9D5375CF-3B05-AFA7-ACE2-E79C21EBD0C8}"/>
              </a:ext>
            </a:extLst>
          </p:cNvPr>
          <p:cNvSpPr/>
          <p:nvPr/>
        </p:nvSpPr>
        <p:spPr>
          <a:xfrm>
            <a:off x="16832975" y="20976566"/>
            <a:ext cx="3684551" cy="1062384"/>
          </a:xfrm>
          <a:prstGeom prst="roundRect">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5400" b="1" dirty="0">
                <a:solidFill>
                  <a:schemeClr val="tx1"/>
                </a:solidFill>
                <a:ea typeface="Calibri"/>
                <a:cs typeface="Calibri"/>
              </a:rPr>
              <a:t>Uterus?</a:t>
            </a:r>
          </a:p>
        </p:txBody>
      </p:sp>
      <p:sp>
        <p:nvSpPr>
          <p:cNvPr id="20" name="TextBox 19">
            <a:extLst>
              <a:ext uri="{FF2B5EF4-FFF2-40B4-BE49-F238E27FC236}">
                <a16:creationId xmlns:a16="http://schemas.microsoft.com/office/drawing/2014/main" id="{89CC93FD-FE53-6B4E-4F39-584D96E7ED23}"/>
              </a:ext>
            </a:extLst>
          </p:cNvPr>
          <p:cNvSpPr txBox="1"/>
          <p:nvPr/>
        </p:nvSpPr>
        <p:spPr>
          <a:xfrm>
            <a:off x="18155286" y="22756000"/>
            <a:ext cx="2411084"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dirty="0">
                <a:ea typeface="Calibri"/>
                <a:cs typeface="Calibri"/>
              </a:rPr>
              <a:t>Yes</a:t>
            </a:r>
            <a:endParaRPr lang="en-US" sz="4000">
              <a:ea typeface="Calibri" panose="020F0502020204030204"/>
              <a:cs typeface="Calibri" panose="020F0502020204030204"/>
            </a:endParaRPr>
          </a:p>
        </p:txBody>
      </p:sp>
      <p:sp>
        <p:nvSpPr>
          <p:cNvPr id="21" name="Arrow: Down 20">
            <a:extLst>
              <a:ext uri="{FF2B5EF4-FFF2-40B4-BE49-F238E27FC236}">
                <a16:creationId xmlns:a16="http://schemas.microsoft.com/office/drawing/2014/main" id="{F30A08D8-EAFD-AE34-9D77-0830BF869030}"/>
              </a:ext>
            </a:extLst>
          </p:cNvPr>
          <p:cNvSpPr/>
          <p:nvPr/>
        </p:nvSpPr>
        <p:spPr>
          <a:xfrm>
            <a:off x="18111156" y="22034910"/>
            <a:ext cx="925090" cy="2018979"/>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a:p>
        </p:txBody>
      </p:sp>
      <p:sp>
        <p:nvSpPr>
          <p:cNvPr id="22" name="TextBox 6">
            <a:extLst>
              <a:ext uri="{FF2B5EF4-FFF2-40B4-BE49-F238E27FC236}">
                <a16:creationId xmlns:a16="http://schemas.microsoft.com/office/drawing/2014/main" id="{83EBDDE7-5D52-B2CC-4670-81887C752146}"/>
              </a:ext>
            </a:extLst>
          </p:cNvPr>
          <p:cNvSpPr txBox="1"/>
          <p:nvPr/>
        </p:nvSpPr>
        <p:spPr>
          <a:xfrm>
            <a:off x="15110730" y="23873822"/>
            <a:ext cx="8039045" cy="150810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ea typeface="Calibri"/>
                <a:cs typeface="Calibri"/>
              </a:rPr>
              <a:t>633 women (79.1%)</a:t>
            </a:r>
            <a:endParaRPr lang="en-US" sz="4400" b="1">
              <a:ea typeface="Calibri"/>
              <a:cs typeface="Calibri"/>
            </a:endParaRPr>
          </a:p>
          <a:p>
            <a:endParaRPr lang="en-US" sz="4800" b="1" dirty="0">
              <a:ea typeface="Calibri"/>
              <a:cs typeface="Calibri"/>
            </a:endParaRPr>
          </a:p>
        </p:txBody>
      </p:sp>
      <p:sp>
        <p:nvSpPr>
          <p:cNvPr id="23" name="Arrow: Down 22">
            <a:extLst>
              <a:ext uri="{FF2B5EF4-FFF2-40B4-BE49-F238E27FC236}">
                <a16:creationId xmlns:a16="http://schemas.microsoft.com/office/drawing/2014/main" id="{1C639D78-273F-8796-6615-1EA7D9E8C98C}"/>
              </a:ext>
            </a:extLst>
          </p:cNvPr>
          <p:cNvSpPr/>
          <p:nvPr/>
        </p:nvSpPr>
        <p:spPr>
          <a:xfrm rot="18900000">
            <a:off x="19156389" y="25327488"/>
            <a:ext cx="569493" cy="2787630"/>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a:p>
        </p:txBody>
      </p:sp>
      <p:sp>
        <p:nvSpPr>
          <p:cNvPr id="24" name="Arrow: Down 23">
            <a:extLst>
              <a:ext uri="{FF2B5EF4-FFF2-40B4-BE49-F238E27FC236}">
                <a16:creationId xmlns:a16="http://schemas.microsoft.com/office/drawing/2014/main" id="{1F80667C-125E-572C-7E60-0E95CCEA511B}"/>
              </a:ext>
            </a:extLst>
          </p:cNvPr>
          <p:cNvSpPr/>
          <p:nvPr/>
        </p:nvSpPr>
        <p:spPr>
          <a:xfrm rot="2700000">
            <a:off x="17191112" y="25139683"/>
            <a:ext cx="721191" cy="2939329"/>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a:p>
        </p:txBody>
      </p:sp>
      <p:sp>
        <p:nvSpPr>
          <p:cNvPr id="29" name="Rectangle: Rounded Corners 28">
            <a:extLst>
              <a:ext uri="{FF2B5EF4-FFF2-40B4-BE49-F238E27FC236}">
                <a16:creationId xmlns:a16="http://schemas.microsoft.com/office/drawing/2014/main" id="{739F1DEA-4A83-AB36-8769-0C8EBB0B74A3}"/>
              </a:ext>
            </a:extLst>
          </p:cNvPr>
          <p:cNvSpPr/>
          <p:nvPr/>
        </p:nvSpPr>
        <p:spPr>
          <a:xfrm>
            <a:off x="15572161" y="24699480"/>
            <a:ext cx="6423537" cy="1129807"/>
          </a:xfrm>
          <a:prstGeom prst="roundRect">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4800" b="1" dirty="0">
                <a:solidFill>
                  <a:schemeClr val="tx1"/>
                </a:solidFill>
                <a:ea typeface="Calibri"/>
                <a:cs typeface="Calibri"/>
              </a:rPr>
              <a:t>Menopause status</a:t>
            </a:r>
            <a:endParaRPr lang="en-US" sz="4800">
              <a:solidFill>
                <a:schemeClr val="tx1"/>
              </a:solidFill>
              <a:cs typeface="Arial"/>
            </a:endParaRPr>
          </a:p>
        </p:txBody>
      </p:sp>
      <p:sp>
        <p:nvSpPr>
          <p:cNvPr id="31" name="TextBox 21">
            <a:extLst>
              <a:ext uri="{FF2B5EF4-FFF2-40B4-BE49-F238E27FC236}">
                <a16:creationId xmlns:a16="http://schemas.microsoft.com/office/drawing/2014/main" id="{51CB32FC-58DF-6EFF-65E7-67450985EF44}"/>
              </a:ext>
            </a:extLst>
          </p:cNvPr>
          <p:cNvSpPr txBox="1"/>
          <p:nvPr/>
        </p:nvSpPr>
        <p:spPr>
          <a:xfrm>
            <a:off x="11401159" y="27565132"/>
            <a:ext cx="8057992" cy="255454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b="1" dirty="0">
                <a:ea typeface="Calibri"/>
                <a:cs typeface="Calibri"/>
              </a:rPr>
              <a:t>Premenopausal </a:t>
            </a:r>
            <a:endParaRPr lang="en-US" sz="4000">
              <a:cs typeface="Arial"/>
            </a:endParaRPr>
          </a:p>
          <a:p>
            <a:pPr algn="ctr"/>
            <a:r>
              <a:rPr lang="en-US" sz="4000" b="1" dirty="0">
                <a:ea typeface="Calibri"/>
                <a:cs typeface="Calibri"/>
              </a:rPr>
              <a:t>529 women</a:t>
            </a:r>
          </a:p>
          <a:p>
            <a:pPr algn="ctr"/>
            <a:endParaRPr lang="en-US" sz="4000" b="1" dirty="0">
              <a:ea typeface="Calibri"/>
              <a:cs typeface="Calibri"/>
            </a:endParaRPr>
          </a:p>
          <a:p>
            <a:endParaRPr lang="en-US" sz="4000" b="1" dirty="0">
              <a:ea typeface="Calibri"/>
              <a:cs typeface="Calibri"/>
            </a:endParaRPr>
          </a:p>
        </p:txBody>
      </p:sp>
      <p:sp>
        <p:nvSpPr>
          <p:cNvPr id="32" name="TextBox 25">
            <a:extLst>
              <a:ext uri="{FF2B5EF4-FFF2-40B4-BE49-F238E27FC236}">
                <a16:creationId xmlns:a16="http://schemas.microsoft.com/office/drawing/2014/main" id="{F66FC5AA-70DB-FB70-E0D9-E928EB720209}"/>
              </a:ext>
            </a:extLst>
          </p:cNvPr>
          <p:cNvSpPr txBox="1"/>
          <p:nvPr/>
        </p:nvSpPr>
        <p:spPr>
          <a:xfrm>
            <a:off x="17574412" y="27810587"/>
            <a:ext cx="8039045" cy="193899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b="1" dirty="0">
                <a:ea typeface="Calibri"/>
                <a:cs typeface="Calibri"/>
              </a:rPr>
              <a:t>Postmenopausal</a:t>
            </a:r>
            <a:endParaRPr lang="en-US" sz="4000">
              <a:cs typeface="Arial"/>
            </a:endParaRPr>
          </a:p>
          <a:p>
            <a:pPr algn="ctr"/>
            <a:r>
              <a:rPr lang="en-US" sz="4000" b="1" dirty="0">
                <a:ea typeface="Calibri"/>
                <a:cs typeface="Calibri"/>
              </a:rPr>
              <a:t>104 women</a:t>
            </a:r>
          </a:p>
          <a:p>
            <a:endParaRPr lang="en-US" sz="4000" b="1" dirty="0">
              <a:ea typeface="Calibri"/>
              <a:cs typeface="Calibri"/>
            </a:endParaRPr>
          </a:p>
        </p:txBody>
      </p:sp>
      <p:sp>
        <p:nvSpPr>
          <p:cNvPr id="36" name="Arrow: Down 35">
            <a:extLst>
              <a:ext uri="{FF2B5EF4-FFF2-40B4-BE49-F238E27FC236}">
                <a16:creationId xmlns:a16="http://schemas.microsoft.com/office/drawing/2014/main" id="{BD3013DE-FA0E-9423-143B-FB02061F1D92}"/>
              </a:ext>
            </a:extLst>
          </p:cNvPr>
          <p:cNvSpPr/>
          <p:nvPr/>
        </p:nvSpPr>
        <p:spPr>
          <a:xfrm rot="19020000">
            <a:off x="21335626" y="28754544"/>
            <a:ext cx="872888" cy="3107882"/>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a:p>
        </p:txBody>
      </p:sp>
      <p:sp>
        <p:nvSpPr>
          <p:cNvPr id="37" name="Rectangle: Rounded Corners 36">
            <a:extLst>
              <a:ext uri="{FF2B5EF4-FFF2-40B4-BE49-F238E27FC236}">
                <a16:creationId xmlns:a16="http://schemas.microsoft.com/office/drawing/2014/main" id="{C37F1D7E-AA8C-2A7D-D6E0-E31C1C8496A2}"/>
              </a:ext>
            </a:extLst>
          </p:cNvPr>
          <p:cNvSpPr/>
          <p:nvPr/>
        </p:nvSpPr>
        <p:spPr>
          <a:xfrm>
            <a:off x="20434662" y="29807602"/>
            <a:ext cx="3060908" cy="725281"/>
          </a:xfrm>
          <a:prstGeom prst="roundRect">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3200" b="1" dirty="0">
                <a:solidFill>
                  <a:schemeClr val="tx1"/>
                </a:solidFill>
                <a:ea typeface="Calibri"/>
                <a:cs typeface="Calibri"/>
              </a:rPr>
              <a:t>Bleeding?</a:t>
            </a:r>
            <a:endParaRPr lang="en-US" sz="3200">
              <a:solidFill>
                <a:schemeClr val="tx1"/>
              </a:solidFill>
              <a:cs typeface="Arial"/>
            </a:endParaRPr>
          </a:p>
        </p:txBody>
      </p:sp>
      <p:sp>
        <p:nvSpPr>
          <p:cNvPr id="38" name="TextBox 30">
            <a:extLst>
              <a:ext uri="{FF2B5EF4-FFF2-40B4-BE49-F238E27FC236}">
                <a16:creationId xmlns:a16="http://schemas.microsoft.com/office/drawing/2014/main" id="{0DAF6051-EA1F-E683-38D6-F052AD6435EC}"/>
              </a:ext>
            </a:extLst>
          </p:cNvPr>
          <p:cNvSpPr txBox="1"/>
          <p:nvPr/>
        </p:nvSpPr>
        <p:spPr>
          <a:xfrm>
            <a:off x="20127463" y="31243622"/>
            <a:ext cx="5460186" cy="76944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ea typeface="Calibri"/>
                <a:cs typeface="Calibri"/>
              </a:rPr>
              <a:t>6 women </a:t>
            </a:r>
          </a:p>
        </p:txBody>
      </p:sp>
      <p:sp>
        <p:nvSpPr>
          <p:cNvPr id="40" name="Minus Sign 39">
            <a:extLst>
              <a:ext uri="{FF2B5EF4-FFF2-40B4-BE49-F238E27FC236}">
                <a16:creationId xmlns:a16="http://schemas.microsoft.com/office/drawing/2014/main" id="{FB2F6BDF-D308-EF9A-009B-3803442B14BC}"/>
              </a:ext>
            </a:extLst>
          </p:cNvPr>
          <p:cNvSpPr/>
          <p:nvPr/>
        </p:nvSpPr>
        <p:spPr>
          <a:xfrm>
            <a:off x="12031319" y="27769335"/>
            <a:ext cx="6573567" cy="3340116"/>
          </a:xfrm>
          <a:prstGeom prst="mathMinus">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3200" b="1" dirty="0">
                <a:solidFill>
                  <a:schemeClr val="tx1"/>
                </a:solidFill>
                <a:ea typeface="Calibri"/>
                <a:cs typeface="Calibri"/>
              </a:rPr>
              <a:t>SAMANTA score </a:t>
            </a:r>
            <a:r>
              <a:rPr lang="en-US" sz="3200" b="1" u="sng" dirty="0">
                <a:solidFill>
                  <a:schemeClr val="tx1"/>
                </a:solidFill>
                <a:ea typeface="Calibri"/>
                <a:cs typeface="Calibri"/>
              </a:rPr>
              <a:t>&gt;</a:t>
            </a:r>
            <a:r>
              <a:rPr lang="en-US" sz="3200" b="1" dirty="0">
                <a:solidFill>
                  <a:schemeClr val="tx1"/>
                </a:solidFill>
                <a:ea typeface="Calibri"/>
                <a:cs typeface="Calibri"/>
              </a:rPr>
              <a:t> 3</a:t>
            </a:r>
            <a:endParaRPr lang="en-US" sz="3200" dirty="0">
              <a:solidFill>
                <a:srgbClr val="808080"/>
              </a:solidFill>
              <a:ea typeface="Calibri"/>
              <a:cs typeface="Calibri"/>
            </a:endParaRPr>
          </a:p>
        </p:txBody>
      </p:sp>
      <p:sp>
        <p:nvSpPr>
          <p:cNvPr id="41" name="Minus Sign 40">
            <a:extLst>
              <a:ext uri="{FF2B5EF4-FFF2-40B4-BE49-F238E27FC236}">
                <a16:creationId xmlns:a16="http://schemas.microsoft.com/office/drawing/2014/main" id="{4BF7B2EA-0D7F-A478-1474-1FB55CB43092}"/>
              </a:ext>
            </a:extLst>
          </p:cNvPr>
          <p:cNvSpPr/>
          <p:nvPr/>
        </p:nvSpPr>
        <p:spPr>
          <a:xfrm>
            <a:off x="10968118" y="29511955"/>
            <a:ext cx="9748880" cy="3762419"/>
          </a:xfrm>
          <a:prstGeom prst="mathMinus">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3200" b="1" dirty="0">
                <a:solidFill>
                  <a:schemeClr val="tx1"/>
                </a:solidFill>
                <a:ea typeface="Calibri"/>
                <a:cs typeface="Calibri"/>
              </a:rPr>
              <a:t>Concern for anovulatory bleeding </a:t>
            </a:r>
          </a:p>
        </p:txBody>
      </p:sp>
      <p:sp>
        <p:nvSpPr>
          <p:cNvPr id="42" name="Arrow: Down 41">
            <a:extLst>
              <a:ext uri="{FF2B5EF4-FFF2-40B4-BE49-F238E27FC236}">
                <a16:creationId xmlns:a16="http://schemas.microsoft.com/office/drawing/2014/main" id="{79B4B2DD-E253-54E0-248F-5BEFCE2E1823}"/>
              </a:ext>
            </a:extLst>
          </p:cNvPr>
          <p:cNvSpPr/>
          <p:nvPr/>
        </p:nvSpPr>
        <p:spPr>
          <a:xfrm>
            <a:off x="12704751" y="31803625"/>
            <a:ext cx="413017" cy="741750"/>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200"/>
          </a:p>
        </p:txBody>
      </p:sp>
      <p:sp>
        <p:nvSpPr>
          <p:cNvPr id="43" name="Arrow: Down 42">
            <a:extLst>
              <a:ext uri="{FF2B5EF4-FFF2-40B4-BE49-F238E27FC236}">
                <a16:creationId xmlns:a16="http://schemas.microsoft.com/office/drawing/2014/main" id="{326CD58E-0EEF-34BF-3A29-69834A5A2062}"/>
              </a:ext>
            </a:extLst>
          </p:cNvPr>
          <p:cNvSpPr/>
          <p:nvPr/>
        </p:nvSpPr>
        <p:spPr>
          <a:xfrm>
            <a:off x="14203200" y="31803625"/>
            <a:ext cx="477036" cy="741750"/>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200"/>
          </a:p>
        </p:txBody>
      </p:sp>
      <p:sp>
        <p:nvSpPr>
          <p:cNvPr id="44" name="Arrow: Down 43">
            <a:extLst>
              <a:ext uri="{FF2B5EF4-FFF2-40B4-BE49-F238E27FC236}">
                <a16:creationId xmlns:a16="http://schemas.microsoft.com/office/drawing/2014/main" id="{1654A204-C2CC-0D33-D850-DA1F01345278}"/>
              </a:ext>
            </a:extLst>
          </p:cNvPr>
          <p:cNvSpPr/>
          <p:nvPr/>
        </p:nvSpPr>
        <p:spPr>
          <a:xfrm>
            <a:off x="19016755" y="31803625"/>
            <a:ext cx="517292" cy="741750"/>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a:p>
        </p:txBody>
      </p:sp>
      <p:sp>
        <p:nvSpPr>
          <p:cNvPr id="45" name="TextBox 40">
            <a:extLst>
              <a:ext uri="{FF2B5EF4-FFF2-40B4-BE49-F238E27FC236}">
                <a16:creationId xmlns:a16="http://schemas.microsoft.com/office/drawing/2014/main" id="{C6D8B935-DD7F-F7D0-1519-BA55D915F7E7}"/>
              </a:ext>
            </a:extLst>
          </p:cNvPr>
          <p:cNvSpPr txBox="1"/>
          <p:nvPr/>
        </p:nvSpPr>
        <p:spPr>
          <a:xfrm>
            <a:off x="10940689" y="32636201"/>
            <a:ext cx="2843524"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ea typeface="Calibri"/>
                <a:cs typeface="Calibri"/>
              </a:rPr>
              <a:t>&lt;21 day cycle</a:t>
            </a:r>
          </a:p>
          <a:p>
            <a:pPr algn="ctr"/>
            <a:r>
              <a:rPr lang="en-US" sz="2400" b="1" dirty="0">
                <a:ea typeface="Calibri"/>
                <a:cs typeface="Calibri"/>
              </a:rPr>
              <a:t>n=103, 19.5%</a:t>
            </a:r>
          </a:p>
        </p:txBody>
      </p:sp>
      <p:sp>
        <p:nvSpPr>
          <p:cNvPr id="46" name="TextBox 41">
            <a:extLst>
              <a:ext uri="{FF2B5EF4-FFF2-40B4-BE49-F238E27FC236}">
                <a16:creationId xmlns:a16="http://schemas.microsoft.com/office/drawing/2014/main" id="{937109F4-BD2E-1EF0-A17E-625ED0E68629}"/>
              </a:ext>
            </a:extLst>
          </p:cNvPr>
          <p:cNvSpPr txBox="1"/>
          <p:nvPr/>
        </p:nvSpPr>
        <p:spPr>
          <a:xfrm>
            <a:off x="13168985" y="32611451"/>
            <a:ext cx="2874065"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ea typeface="Calibri"/>
                <a:cs typeface="Calibri"/>
              </a:rPr>
              <a:t>21-25 day cycle</a:t>
            </a:r>
          </a:p>
          <a:p>
            <a:pPr algn="ctr"/>
            <a:r>
              <a:rPr lang="en-US" sz="2400" b="1" dirty="0">
                <a:ea typeface="Calibri"/>
                <a:cs typeface="Calibri"/>
              </a:rPr>
              <a:t>n=102, 19.3%</a:t>
            </a:r>
          </a:p>
        </p:txBody>
      </p:sp>
      <p:sp>
        <p:nvSpPr>
          <p:cNvPr id="47" name="TextBox 42">
            <a:extLst>
              <a:ext uri="{FF2B5EF4-FFF2-40B4-BE49-F238E27FC236}">
                <a16:creationId xmlns:a16="http://schemas.microsoft.com/office/drawing/2014/main" id="{B6793E9E-6EE5-ED9A-EC78-B322064E4DDF}"/>
              </a:ext>
            </a:extLst>
          </p:cNvPr>
          <p:cNvSpPr txBox="1"/>
          <p:nvPr/>
        </p:nvSpPr>
        <p:spPr>
          <a:xfrm>
            <a:off x="17983133" y="32608411"/>
            <a:ext cx="3105191"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ea typeface="Calibri"/>
                <a:cs typeface="Calibri"/>
              </a:rPr>
              <a:t>Too variable to say</a:t>
            </a:r>
          </a:p>
          <a:p>
            <a:pPr algn="ctr"/>
            <a:r>
              <a:rPr lang="en-US" sz="2400" b="1" dirty="0">
                <a:ea typeface="Calibri"/>
                <a:cs typeface="Calibri"/>
              </a:rPr>
              <a:t>n=36, 6.8% </a:t>
            </a:r>
          </a:p>
        </p:txBody>
      </p:sp>
      <p:sp>
        <p:nvSpPr>
          <p:cNvPr id="48" name="TextBox 43">
            <a:extLst>
              <a:ext uri="{FF2B5EF4-FFF2-40B4-BE49-F238E27FC236}">
                <a16:creationId xmlns:a16="http://schemas.microsoft.com/office/drawing/2014/main" id="{392273CD-3755-D95F-55A7-13DD76F2B361}"/>
              </a:ext>
            </a:extLst>
          </p:cNvPr>
          <p:cNvSpPr txBox="1"/>
          <p:nvPr/>
        </p:nvSpPr>
        <p:spPr>
          <a:xfrm>
            <a:off x="15526034" y="32611449"/>
            <a:ext cx="2843524"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ea typeface="Calibri"/>
                <a:cs typeface="Calibri"/>
              </a:rPr>
              <a:t>&gt;36 day cycle</a:t>
            </a:r>
          </a:p>
          <a:p>
            <a:pPr algn="ctr"/>
            <a:r>
              <a:rPr lang="en-US" sz="2400" b="1" dirty="0">
                <a:ea typeface="Calibri"/>
                <a:cs typeface="Calibri"/>
              </a:rPr>
              <a:t>n=31, 5.9%</a:t>
            </a:r>
          </a:p>
        </p:txBody>
      </p:sp>
      <p:sp>
        <p:nvSpPr>
          <p:cNvPr id="49" name="Arrow: Down 48">
            <a:extLst>
              <a:ext uri="{FF2B5EF4-FFF2-40B4-BE49-F238E27FC236}">
                <a16:creationId xmlns:a16="http://schemas.microsoft.com/office/drawing/2014/main" id="{BF6DC68B-5AC9-619B-CB94-C7826A469AEB}"/>
              </a:ext>
            </a:extLst>
          </p:cNvPr>
          <p:cNvSpPr/>
          <p:nvPr/>
        </p:nvSpPr>
        <p:spPr>
          <a:xfrm>
            <a:off x="16667567" y="31803625"/>
            <a:ext cx="477036" cy="741750"/>
          </a:xfrm>
          <a:prstGeom prst="downArrow">
            <a:avLst/>
          </a:prstGeom>
          <a:solidFill>
            <a:srgbClr val="EAD3F2"/>
          </a:solidFill>
          <a:ln>
            <a:solidFill>
              <a:srgbClr val="EAD3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200"/>
          </a:p>
        </p:txBody>
      </p:sp>
      <p:sp>
        <p:nvSpPr>
          <p:cNvPr id="50" name="Left Brace 49">
            <a:extLst>
              <a:ext uri="{FF2B5EF4-FFF2-40B4-BE49-F238E27FC236}">
                <a16:creationId xmlns:a16="http://schemas.microsoft.com/office/drawing/2014/main" id="{839157F4-369D-9354-0445-249609B760E6}"/>
              </a:ext>
            </a:extLst>
          </p:cNvPr>
          <p:cNvSpPr/>
          <p:nvPr/>
        </p:nvSpPr>
        <p:spPr>
          <a:xfrm rot="16200000">
            <a:off x="15159364" y="28874721"/>
            <a:ext cx="2224090" cy="9815042"/>
          </a:xfrm>
          <a:prstGeom prst="leftBrace">
            <a:avLst/>
          </a:prstGeom>
          <a:noFill/>
          <a:ln>
            <a:solidFill>
              <a:srgbClr val="CBABD6"/>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1200">
              <a:solidFill>
                <a:srgbClr val="000000"/>
              </a:solidFill>
            </a:endParaRPr>
          </a:p>
        </p:txBody>
      </p:sp>
      <p:sp>
        <p:nvSpPr>
          <p:cNvPr id="51" name="TextBox 46">
            <a:extLst>
              <a:ext uri="{FF2B5EF4-FFF2-40B4-BE49-F238E27FC236}">
                <a16:creationId xmlns:a16="http://schemas.microsoft.com/office/drawing/2014/main" id="{47F90F97-A6A3-6366-6967-C6F3253E8992}"/>
              </a:ext>
            </a:extLst>
          </p:cNvPr>
          <p:cNvSpPr txBox="1"/>
          <p:nvPr/>
        </p:nvSpPr>
        <p:spPr>
          <a:xfrm>
            <a:off x="14566772" y="34565442"/>
            <a:ext cx="3327338" cy="95410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800" b="1" dirty="0">
                <a:ea typeface="Calibri"/>
                <a:cs typeface="Calibri"/>
              </a:rPr>
              <a:t>272 women (51.4%)</a:t>
            </a:r>
          </a:p>
        </p:txBody>
      </p:sp>
      <p:sp>
        <p:nvSpPr>
          <p:cNvPr id="52" name="TextBox 47">
            <a:extLst>
              <a:ext uri="{FF2B5EF4-FFF2-40B4-BE49-F238E27FC236}">
                <a16:creationId xmlns:a16="http://schemas.microsoft.com/office/drawing/2014/main" id="{A6F957E6-C139-6DC9-B564-DCA9D2B20B1A}"/>
              </a:ext>
            </a:extLst>
          </p:cNvPr>
          <p:cNvSpPr txBox="1"/>
          <p:nvPr/>
        </p:nvSpPr>
        <p:spPr>
          <a:xfrm>
            <a:off x="11761510" y="30137667"/>
            <a:ext cx="7170346"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3600" b="1" dirty="0">
                <a:ea typeface="Calibri"/>
                <a:cs typeface="Calibri"/>
              </a:rPr>
              <a:t>210 women (40.0%)</a:t>
            </a:r>
          </a:p>
        </p:txBody>
      </p:sp>
      <p:sp>
        <p:nvSpPr>
          <p:cNvPr id="53" name="TextBox 30">
            <a:extLst>
              <a:ext uri="{FF2B5EF4-FFF2-40B4-BE49-F238E27FC236}">
                <a16:creationId xmlns:a16="http://schemas.microsoft.com/office/drawing/2014/main" id="{26B83239-5594-74BA-059F-62897663E033}"/>
              </a:ext>
            </a:extLst>
          </p:cNvPr>
          <p:cNvSpPr txBox="1"/>
          <p:nvPr/>
        </p:nvSpPr>
        <p:spPr>
          <a:xfrm>
            <a:off x="16088863" y="35739421"/>
            <a:ext cx="5460186" cy="76944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cs typeface="Calibri"/>
              </a:rPr>
              <a:t>Figure 1</a:t>
            </a:r>
            <a:endParaRPr lang="en-US" dirty="0"/>
          </a:p>
        </p:txBody>
      </p:sp>
      <p:sp>
        <p:nvSpPr>
          <p:cNvPr id="54" name="Rectangle 1148">
            <a:extLst>
              <a:ext uri="{FF2B5EF4-FFF2-40B4-BE49-F238E27FC236}">
                <a16:creationId xmlns:a16="http://schemas.microsoft.com/office/drawing/2014/main" id="{DEF23804-E5BD-4EBF-890E-F6EEC7E3F16D}"/>
              </a:ext>
            </a:extLst>
          </p:cNvPr>
          <p:cNvSpPr>
            <a:spLocks noChangeArrowheads="1"/>
          </p:cNvSpPr>
          <p:nvPr/>
        </p:nvSpPr>
        <p:spPr bwMode="auto">
          <a:xfrm>
            <a:off x="12031405" y="13619014"/>
            <a:ext cx="12760794" cy="1738756"/>
          </a:xfrm>
          <a:prstGeom prst="rect">
            <a:avLst/>
          </a:prstGeom>
          <a:solidFill>
            <a:srgbClr val="AFE4FF"/>
          </a:solidFill>
          <a:ln w="9525">
            <a:noFill/>
            <a:miter lim="800000"/>
            <a:headEnd/>
            <a:tailEnd/>
          </a:ln>
        </p:spPr>
        <p:txBody>
          <a:bodyPr wrap="none" lIns="82020" tIns="41010" rIns="82020" bIns="41010" anchor="ctr"/>
          <a:lstStyle/>
          <a:p>
            <a:pPr algn="ctr"/>
            <a:endParaRPr lang="en-US" sz="2195" dirty="0"/>
          </a:p>
        </p:txBody>
      </p:sp>
      <p:sp>
        <p:nvSpPr>
          <p:cNvPr id="55" name="Rectangle 1154">
            <a:extLst>
              <a:ext uri="{FF2B5EF4-FFF2-40B4-BE49-F238E27FC236}">
                <a16:creationId xmlns:a16="http://schemas.microsoft.com/office/drawing/2014/main" id="{4FDC3894-3769-CE5A-99B6-A498DB584F42}"/>
              </a:ext>
            </a:extLst>
          </p:cNvPr>
          <p:cNvSpPr>
            <a:spLocks noChangeArrowheads="1"/>
          </p:cNvSpPr>
          <p:nvPr/>
        </p:nvSpPr>
        <p:spPr bwMode="auto">
          <a:xfrm>
            <a:off x="12365356" y="13940977"/>
            <a:ext cx="6148498" cy="1132338"/>
          </a:xfrm>
          <a:prstGeom prst="rect">
            <a:avLst/>
          </a:prstGeom>
          <a:noFill/>
          <a:ln w="9525">
            <a:noFill/>
            <a:miter lim="800000"/>
            <a:headEnd/>
            <a:tailEnd/>
          </a:ln>
        </p:spPr>
        <p:txBody>
          <a:bodyPr lIns="0" tIns="0" rIns="0" bIns="0" anchor="t"/>
          <a:lstStyle/>
          <a:p>
            <a:pPr defTabSz="16691946">
              <a:spcBef>
                <a:spcPct val="20000"/>
              </a:spcBef>
            </a:pPr>
            <a:r>
              <a:rPr lang="en-US" sz="6600" b="1" dirty="0">
                <a:latin typeface="Arial"/>
                <a:cs typeface="Arial"/>
              </a:rPr>
              <a:t>Results </a:t>
            </a:r>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5" ma:contentTypeDescription="Create a new document." ma:contentTypeScope="" ma:versionID="75c0977e1c47a1886d60bb98314b8582">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382c23757ef5a562f98fc1160f1922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A836D31A-0697-4E25-A251-0CDF9D9532C7}"/>
</file>

<file path=customXml/itemProps2.xml><?xml version="1.0" encoding="utf-8"?>
<ds:datastoreItem xmlns:ds="http://schemas.openxmlformats.org/officeDocument/2006/customXml" ds:itemID="{B3A74BF8-90EA-4CFE-A99B-34F83C97B758}"/>
</file>

<file path=customXml/itemProps3.xml><?xml version="1.0" encoding="utf-8"?>
<ds:datastoreItem xmlns:ds="http://schemas.openxmlformats.org/officeDocument/2006/customXml" ds:itemID="{84FE5931-8C6B-4D7E-B66A-609CE1E6C5F1}"/>
</file>

<file path=docProps/app.xml><?xml version="1.0" encoding="utf-8"?>
<Properties xmlns="http://schemas.openxmlformats.org/officeDocument/2006/extended-properties" xmlns:vt="http://schemas.openxmlformats.org/officeDocument/2006/docPropsVTypes">
  <Template>C:\MSOffice\Templates\Blank Presentation.pot</Template>
  <TotalTime>1903</TotalTime>
  <Words>589</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Using a Modified SAMANTA Score to Screen At-Risk Women Seeking Bariatric Surgery for Postmenopausal or Abnormal Uterine Bleeding  Emma Domangue1, Breyanah Graham1, Tara Castellano2, Navya Nair2, Michael Cook3, Vance Albaugh3, Amelia Jernigan2 1LSU Health Sciences Center, School of Medicine, New Orleans, LA  2LSU Health Sciences Center, Department of Obstetrics and Gynecology, New Orleans, LA 3LSU Health Sciences Center, Department of Bariatric Surgery, New Orleans, 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Domangue, Emma E.</cp:lastModifiedBy>
  <cp:revision>722</cp:revision>
  <cp:lastPrinted>2000-03-29T22:47:03Z</cp:lastPrinted>
  <dcterms:created xsi:type="dcterms:W3CDTF">1995-06-17T23:31:02Z</dcterms:created>
  <dcterms:modified xsi:type="dcterms:W3CDTF">2024-03-05T02:23:52Z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