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8404800" cy="384048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13" userDrawn="1">
          <p15:clr>
            <a:srgbClr val="A4A3A4"/>
          </p15:clr>
        </p15:guide>
        <p15:guide id="2" pos="20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562" autoAdjust="0"/>
  </p:normalViewPr>
  <p:slideViewPr>
    <p:cSldViewPr>
      <p:cViewPr>
        <p:scale>
          <a:sx n="27" d="100"/>
          <a:sy n="27" d="100"/>
        </p:scale>
        <p:origin x="2208" y="-128"/>
      </p:cViewPr>
      <p:guideLst>
        <p:guide orient="horz" pos="1613"/>
        <p:guide pos="2045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3319463" y="492125"/>
            <a:ext cx="261461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1022"/>
            <a:ext cx="32644080" cy="8231505"/>
          </a:xfrm>
        </p:spPr>
        <p:txBody>
          <a:bodyPr/>
          <a:lstStyle/>
          <a:p>
            <a:r>
              <a:rPr lang="en-US"/>
              <a:t>Click to edit Master title style</a:t>
            </a:r>
          </a:p>
        </p:txBody>
      </p:sp>
      <p:sp>
        <p:nvSpPr>
          <p:cNvPr id="3" name="Subtitle 2"/>
          <p:cNvSpPr>
            <a:spLocks noGrp="1"/>
          </p:cNvSpPr>
          <p:nvPr>
            <p:ph type="subTitle" idx="1"/>
          </p:nvPr>
        </p:nvSpPr>
        <p:spPr>
          <a:xfrm>
            <a:off x="5760720" y="21762720"/>
            <a:ext cx="26883360" cy="9814560"/>
          </a:xfrm>
        </p:spPr>
        <p:txBody>
          <a:bodyPr/>
          <a:lstStyle>
            <a:lvl1pPr marL="0" indent="0" algn="ctr">
              <a:buNone/>
              <a:defRPr/>
            </a:lvl1pPr>
            <a:lvl2pPr marL="410072" indent="0" algn="ctr">
              <a:buNone/>
              <a:defRPr/>
            </a:lvl2pPr>
            <a:lvl3pPr marL="820146" indent="0" algn="ctr">
              <a:buNone/>
              <a:defRPr/>
            </a:lvl3pPr>
            <a:lvl4pPr marL="1230219" indent="0" algn="ctr">
              <a:buNone/>
              <a:defRPr/>
            </a:lvl4pPr>
            <a:lvl5pPr marL="1640289" indent="0" algn="ctr">
              <a:buNone/>
              <a:defRPr/>
            </a:lvl5pPr>
            <a:lvl6pPr marL="2050362" indent="0" algn="ctr">
              <a:buNone/>
              <a:defRPr/>
            </a:lvl6pPr>
            <a:lvl7pPr marL="2460436" indent="0" algn="ctr">
              <a:buNone/>
              <a:defRPr/>
            </a:lvl7pPr>
            <a:lvl8pPr marL="2870508" indent="0" algn="ctr">
              <a:buNone/>
              <a:defRPr/>
            </a:lvl8pPr>
            <a:lvl9pPr marL="328058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934403" y="45724"/>
            <a:ext cx="8730788" cy="340918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615" y="45724"/>
            <a:ext cx="26078412" cy="34091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83579" y="45727"/>
            <a:ext cx="29637644" cy="3966209"/>
          </a:xfrm>
        </p:spPr>
        <p:txBody>
          <a:bodyPr/>
          <a:lstStyle/>
          <a:p>
            <a:r>
              <a:rPr lang="en-US"/>
              <a:t>Click to edit Master title style</a:t>
            </a:r>
          </a:p>
        </p:txBody>
      </p:sp>
      <p:sp>
        <p:nvSpPr>
          <p:cNvPr id="3" name="Text Placeholder 2"/>
          <p:cNvSpPr>
            <a:spLocks noGrp="1"/>
          </p:cNvSpPr>
          <p:nvPr>
            <p:ph type="body" sz="half" idx="1"/>
          </p:nvPr>
        </p:nvSpPr>
        <p:spPr>
          <a:xfrm>
            <a:off x="1739616" y="6311266"/>
            <a:ext cx="17404599" cy="27826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9260590" y="6311266"/>
            <a:ext cx="17404600" cy="13820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9260590" y="20314924"/>
            <a:ext cx="17404600" cy="13822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4319" y="24679275"/>
            <a:ext cx="32644080" cy="7627620"/>
          </a:xfrm>
        </p:spPr>
        <p:txBody>
          <a:bodyPr anchor="t"/>
          <a:lstStyle>
            <a:lvl1pPr algn="l">
              <a:defRPr sz="3627" b="1" cap="all"/>
            </a:lvl1pPr>
          </a:lstStyle>
          <a:p>
            <a:r>
              <a:rPr lang="en-US"/>
              <a:t>Click to edit Master title style</a:t>
            </a:r>
          </a:p>
        </p:txBody>
      </p:sp>
      <p:sp>
        <p:nvSpPr>
          <p:cNvPr id="3" name="Text Placeholder 2"/>
          <p:cNvSpPr>
            <a:spLocks noGrp="1"/>
          </p:cNvSpPr>
          <p:nvPr>
            <p:ph type="body" idx="1"/>
          </p:nvPr>
        </p:nvSpPr>
        <p:spPr>
          <a:xfrm>
            <a:off x="3034319" y="16278228"/>
            <a:ext cx="32644080" cy="8401050"/>
          </a:xfrm>
        </p:spPr>
        <p:txBody>
          <a:bodyPr anchor="b"/>
          <a:lstStyle>
            <a:lvl1pPr marL="0" indent="0">
              <a:buNone/>
              <a:defRPr sz="1814"/>
            </a:lvl1pPr>
            <a:lvl2pPr marL="410072" indent="0">
              <a:buNone/>
              <a:defRPr sz="1623"/>
            </a:lvl2pPr>
            <a:lvl3pPr marL="820146" indent="0">
              <a:buNone/>
              <a:defRPr sz="1432"/>
            </a:lvl3pPr>
            <a:lvl4pPr marL="1230219" indent="0">
              <a:buNone/>
              <a:defRPr sz="1241"/>
            </a:lvl4pPr>
            <a:lvl5pPr marL="1640289" indent="0">
              <a:buNone/>
              <a:defRPr sz="1241"/>
            </a:lvl5pPr>
            <a:lvl6pPr marL="2050362" indent="0">
              <a:buNone/>
              <a:defRPr sz="1241"/>
            </a:lvl6pPr>
            <a:lvl7pPr marL="2460436" indent="0">
              <a:buNone/>
              <a:defRPr sz="1241"/>
            </a:lvl7pPr>
            <a:lvl8pPr marL="2870508" indent="0">
              <a:buNone/>
              <a:defRPr sz="1241"/>
            </a:lvl8pPr>
            <a:lvl9pPr marL="3280580" indent="0">
              <a:buNone/>
              <a:defRPr sz="124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616" y="6311266"/>
            <a:ext cx="17404599" cy="27826334"/>
          </a:xfrm>
        </p:spPr>
        <p:txBody>
          <a:bodyPr/>
          <a:lstStyle>
            <a:lvl1pPr>
              <a:defRPr sz="2482"/>
            </a:lvl1pPr>
            <a:lvl2pPr>
              <a:defRPr sz="2195"/>
            </a:lvl2pPr>
            <a:lvl3pPr>
              <a:defRPr sz="1814"/>
            </a:lvl3pPr>
            <a:lvl4pPr>
              <a:defRPr sz="1623"/>
            </a:lvl4pPr>
            <a:lvl5pPr>
              <a:defRPr sz="1623"/>
            </a:lvl5pPr>
            <a:lvl6pPr>
              <a:defRPr sz="1623"/>
            </a:lvl6pPr>
            <a:lvl7pPr>
              <a:defRPr sz="1623"/>
            </a:lvl7pPr>
            <a:lvl8pPr>
              <a:defRPr sz="1623"/>
            </a:lvl8pPr>
            <a:lvl9pPr>
              <a:defRPr sz="16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60590" y="6311266"/>
            <a:ext cx="17404600" cy="27826334"/>
          </a:xfrm>
        </p:spPr>
        <p:txBody>
          <a:bodyPr/>
          <a:lstStyle>
            <a:lvl1pPr>
              <a:defRPr sz="2482"/>
            </a:lvl1pPr>
            <a:lvl2pPr>
              <a:defRPr sz="2195"/>
            </a:lvl2pPr>
            <a:lvl3pPr>
              <a:defRPr sz="1814"/>
            </a:lvl3pPr>
            <a:lvl4pPr>
              <a:defRPr sz="1623"/>
            </a:lvl4pPr>
            <a:lvl5pPr>
              <a:defRPr sz="1623"/>
            </a:lvl5pPr>
            <a:lvl6pPr>
              <a:defRPr sz="1623"/>
            </a:lvl6pPr>
            <a:lvl7pPr>
              <a:defRPr sz="1623"/>
            </a:lvl7pPr>
            <a:lvl8pPr>
              <a:defRPr sz="1623"/>
            </a:lvl8pPr>
            <a:lvl9pPr>
              <a:defRPr sz="16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537336"/>
            <a:ext cx="3456432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1" y="8597269"/>
            <a:ext cx="16969394" cy="3581401"/>
          </a:xfrm>
        </p:spPr>
        <p:txBody>
          <a:bodyPr anchor="b"/>
          <a:lstStyle>
            <a:lvl1pPr marL="0" indent="0">
              <a:buNone/>
              <a:defRPr sz="2195" b="1"/>
            </a:lvl1pPr>
            <a:lvl2pPr marL="410072" indent="0">
              <a:buNone/>
              <a:defRPr sz="1814" b="1"/>
            </a:lvl2pPr>
            <a:lvl3pPr marL="820146" indent="0">
              <a:buNone/>
              <a:defRPr sz="1623" b="1"/>
            </a:lvl3pPr>
            <a:lvl4pPr marL="1230219" indent="0">
              <a:buNone/>
              <a:defRPr sz="1432" b="1"/>
            </a:lvl4pPr>
            <a:lvl5pPr marL="1640289" indent="0">
              <a:buNone/>
              <a:defRPr sz="1432" b="1"/>
            </a:lvl5pPr>
            <a:lvl6pPr marL="2050362" indent="0">
              <a:buNone/>
              <a:defRPr sz="1432" b="1"/>
            </a:lvl6pPr>
            <a:lvl7pPr marL="2460436" indent="0">
              <a:buNone/>
              <a:defRPr sz="1432" b="1"/>
            </a:lvl7pPr>
            <a:lvl8pPr marL="2870508" indent="0">
              <a:buNone/>
              <a:defRPr sz="1432" b="1"/>
            </a:lvl8pPr>
            <a:lvl9pPr marL="3280580" indent="0">
              <a:buNone/>
              <a:defRPr sz="1432" b="1"/>
            </a:lvl9pPr>
          </a:lstStyle>
          <a:p>
            <a:pPr lvl="0"/>
            <a:r>
              <a:rPr lang="en-US"/>
              <a:t>Click to edit Master text styles</a:t>
            </a:r>
          </a:p>
        </p:txBody>
      </p:sp>
      <p:sp>
        <p:nvSpPr>
          <p:cNvPr id="4" name="Content Placeholder 3"/>
          <p:cNvSpPr>
            <a:spLocks noGrp="1"/>
          </p:cNvSpPr>
          <p:nvPr>
            <p:ph sz="half" idx="2"/>
          </p:nvPr>
        </p:nvSpPr>
        <p:spPr>
          <a:xfrm>
            <a:off x="1920241" y="12178670"/>
            <a:ext cx="16969394" cy="22128479"/>
          </a:xfrm>
        </p:spPr>
        <p:txBody>
          <a:bodyPr/>
          <a:lstStyle>
            <a:lvl1pPr>
              <a:defRPr sz="2195"/>
            </a:lvl1pPr>
            <a:lvl2pPr>
              <a:defRPr sz="1814"/>
            </a:lvl2pPr>
            <a:lvl3pPr>
              <a:defRPr sz="1623"/>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8" y="8597269"/>
            <a:ext cx="16975455" cy="3581401"/>
          </a:xfrm>
        </p:spPr>
        <p:txBody>
          <a:bodyPr anchor="b"/>
          <a:lstStyle>
            <a:lvl1pPr marL="0" indent="0">
              <a:buNone/>
              <a:defRPr sz="2195" b="1"/>
            </a:lvl1pPr>
            <a:lvl2pPr marL="410072" indent="0">
              <a:buNone/>
              <a:defRPr sz="1814" b="1"/>
            </a:lvl2pPr>
            <a:lvl3pPr marL="820146" indent="0">
              <a:buNone/>
              <a:defRPr sz="1623" b="1"/>
            </a:lvl3pPr>
            <a:lvl4pPr marL="1230219" indent="0">
              <a:buNone/>
              <a:defRPr sz="1432" b="1"/>
            </a:lvl4pPr>
            <a:lvl5pPr marL="1640289" indent="0">
              <a:buNone/>
              <a:defRPr sz="1432" b="1"/>
            </a:lvl5pPr>
            <a:lvl6pPr marL="2050362" indent="0">
              <a:buNone/>
              <a:defRPr sz="1432" b="1"/>
            </a:lvl6pPr>
            <a:lvl7pPr marL="2460436" indent="0">
              <a:buNone/>
              <a:defRPr sz="1432" b="1"/>
            </a:lvl7pPr>
            <a:lvl8pPr marL="2870508" indent="0">
              <a:buNone/>
              <a:defRPr sz="1432" b="1"/>
            </a:lvl8pPr>
            <a:lvl9pPr marL="3280580" indent="0">
              <a:buNone/>
              <a:defRPr sz="1432" b="1"/>
            </a:lvl9pPr>
          </a:lstStyle>
          <a:p>
            <a:pPr lvl="0"/>
            <a:r>
              <a:rPr lang="en-US"/>
              <a:t>Click to edit Master text styles</a:t>
            </a:r>
          </a:p>
        </p:txBody>
      </p:sp>
      <p:sp>
        <p:nvSpPr>
          <p:cNvPr id="6" name="Content Placeholder 5"/>
          <p:cNvSpPr>
            <a:spLocks noGrp="1"/>
          </p:cNvSpPr>
          <p:nvPr>
            <p:ph sz="quarter" idx="4"/>
          </p:nvPr>
        </p:nvSpPr>
        <p:spPr>
          <a:xfrm>
            <a:off x="19509108" y="12178670"/>
            <a:ext cx="16975455" cy="22128479"/>
          </a:xfrm>
        </p:spPr>
        <p:txBody>
          <a:bodyPr/>
          <a:lstStyle>
            <a:lvl1pPr>
              <a:defRPr sz="2195"/>
            </a:lvl1pPr>
            <a:lvl2pPr>
              <a:defRPr sz="1814"/>
            </a:lvl2pPr>
            <a:lvl3pPr>
              <a:defRPr sz="1623"/>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529715"/>
            <a:ext cx="12635519" cy="6507480"/>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15015210" y="1529718"/>
            <a:ext cx="21469350" cy="32777430"/>
          </a:xfrm>
        </p:spPr>
        <p:txBody>
          <a:bodyPr/>
          <a:lstStyle>
            <a:lvl1pPr>
              <a:defRPr sz="2864"/>
            </a:lvl1pPr>
            <a:lvl2pPr>
              <a:defRPr sz="2482"/>
            </a:lvl2pPr>
            <a:lvl3pPr>
              <a:defRPr sz="21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4" y="8037198"/>
            <a:ext cx="12635519" cy="26269950"/>
          </a:xfrm>
        </p:spPr>
        <p:txBody>
          <a:bodyPr/>
          <a:lstStyle>
            <a:lvl1pPr marL="0" indent="0">
              <a:buNone/>
              <a:defRPr sz="1241"/>
            </a:lvl1pPr>
            <a:lvl2pPr marL="410072" indent="0">
              <a:buNone/>
              <a:defRPr sz="1050"/>
            </a:lvl2pPr>
            <a:lvl3pPr marL="820146" indent="0">
              <a:buNone/>
              <a:defRPr sz="859"/>
            </a:lvl3pPr>
            <a:lvl4pPr marL="1230219" indent="0">
              <a:buNone/>
              <a:defRPr sz="764"/>
            </a:lvl4pPr>
            <a:lvl5pPr marL="1640289" indent="0">
              <a:buNone/>
              <a:defRPr sz="764"/>
            </a:lvl5pPr>
            <a:lvl6pPr marL="2050362" indent="0">
              <a:buNone/>
              <a:defRPr sz="764"/>
            </a:lvl6pPr>
            <a:lvl7pPr marL="2460436" indent="0">
              <a:buNone/>
              <a:defRPr sz="764"/>
            </a:lvl7pPr>
            <a:lvl8pPr marL="2870508" indent="0">
              <a:buNone/>
              <a:defRPr sz="764"/>
            </a:lvl8pPr>
            <a:lvl9pPr marL="3280580" indent="0">
              <a:buNone/>
              <a:defRPr sz="76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214" y="26883361"/>
            <a:ext cx="23042880" cy="317373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7528214" y="3430906"/>
            <a:ext cx="23042880" cy="23042880"/>
          </a:xfrm>
        </p:spPr>
        <p:txBody>
          <a:bodyPr/>
          <a:lstStyle>
            <a:lvl1pPr marL="0" indent="0">
              <a:buNone/>
              <a:defRPr sz="2864"/>
            </a:lvl1pPr>
            <a:lvl2pPr marL="410072" indent="0">
              <a:buNone/>
              <a:defRPr sz="2482"/>
            </a:lvl2pPr>
            <a:lvl3pPr marL="820146" indent="0">
              <a:buNone/>
              <a:defRPr sz="2195"/>
            </a:lvl3pPr>
            <a:lvl4pPr marL="1230219" indent="0">
              <a:buNone/>
              <a:defRPr sz="1814"/>
            </a:lvl4pPr>
            <a:lvl5pPr marL="1640289" indent="0">
              <a:buNone/>
              <a:defRPr sz="1814"/>
            </a:lvl5pPr>
            <a:lvl6pPr marL="2050362" indent="0">
              <a:buNone/>
              <a:defRPr sz="1814"/>
            </a:lvl6pPr>
            <a:lvl7pPr marL="2460436" indent="0">
              <a:buNone/>
              <a:defRPr sz="1814"/>
            </a:lvl7pPr>
            <a:lvl8pPr marL="2870508" indent="0">
              <a:buNone/>
              <a:defRPr sz="1814"/>
            </a:lvl8pPr>
            <a:lvl9pPr marL="3280580" indent="0">
              <a:buNone/>
              <a:defRPr sz="1814"/>
            </a:lvl9pPr>
          </a:lstStyle>
          <a:p>
            <a:pPr lvl="0"/>
            <a:endParaRPr lang="en-US" noProof="0"/>
          </a:p>
        </p:txBody>
      </p:sp>
      <p:sp>
        <p:nvSpPr>
          <p:cNvPr id="4" name="Text Placeholder 3"/>
          <p:cNvSpPr>
            <a:spLocks noGrp="1"/>
          </p:cNvSpPr>
          <p:nvPr>
            <p:ph type="body" sz="half" idx="2"/>
          </p:nvPr>
        </p:nvSpPr>
        <p:spPr>
          <a:xfrm>
            <a:off x="7528214" y="30057091"/>
            <a:ext cx="23042880" cy="4507230"/>
          </a:xfrm>
        </p:spPr>
        <p:txBody>
          <a:bodyPr/>
          <a:lstStyle>
            <a:lvl1pPr marL="0" indent="0">
              <a:buNone/>
              <a:defRPr sz="1241"/>
            </a:lvl1pPr>
            <a:lvl2pPr marL="410072" indent="0">
              <a:buNone/>
              <a:defRPr sz="1050"/>
            </a:lvl2pPr>
            <a:lvl3pPr marL="820146" indent="0">
              <a:buNone/>
              <a:defRPr sz="859"/>
            </a:lvl3pPr>
            <a:lvl4pPr marL="1230219" indent="0">
              <a:buNone/>
              <a:defRPr sz="764"/>
            </a:lvl4pPr>
            <a:lvl5pPr marL="1640289" indent="0">
              <a:buNone/>
              <a:defRPr sz="764"/>
            </a:lvl5pPr>
            <a:lvl6pPr marL="2050362" indent="0">
              <a:buNone/>
              <a:defRPr sz="764"/>
            </a:lvl6pPr>
            <a:lvl7pPr marL="2460436" indent="0">
              <a:buNone/>
              <a:defRPr sz="764"/>
            </a:lvl7pPr>
            <a:lvl8pPr marL="2870508" indent="0">
              <a:buNone/>
              <a:defRPr sz="764"/>
            </a:lvl8pPr>
            <a:lvl9pPr marL="3280580" indent="0">
              <a:buNone/>
              <a:defRPr sz="76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83579" y="45727"/>
            <a:ext cx="29637644" cy="3966209"/>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739612" y="6311266"/>
            <a:ext cx="34925577" cy="278263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2881572" y="34991040"/>
            <a:ext cx="8001000"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5727">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120428" y="34991040"/>
            <a:ext cx="12163945"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5727">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7522228" y="34991040"/>
            <a:ext cx="8001000" cy="25603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5727">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691946" rtl="0" eaLnBrk="0" fontAlgn="base" hangingPunct="0">
        <a:spcBef>
          <a:spcPct val="0"/>
        </a:spcBef>
        <a:spcAft>
          <a:spcPct val="0"/>
        </a:spcAft>
        <a:defRPr sz="7254" b="1">
          <a:solidFill>
            <a:schemeClr val="bg1"/>
          </a:solidFill>
          <a:latin typeface="+mj-lt"/>
          <a:ea typeface="+mj-ea"/>
          <a:cs typeface="+mj-cs"/>
        </a:defRPr>
      </a:lvl1pPr>
      <a:lvl2pPr algn="ctr" defTabSz="16691946" rtl="0" eaLnBrk="0" fontAlgn="base" hangingPunct="0">
        <a:spcBef>
          <a:spcPct val="0"/>
        </a:spcBef>
        <a:spcAft>
          <a:spcPct val="0"/>
        </a:spcAft>
        <a:defRPr sz="7254" b="1">
          <a:solidFill>
            <a:schemeClr val="bg1"/>
          </a:solidFill>
          <a:latin typeface="Arial" charset="0"/>
        </a:defRPr>
      </a:lvl2pPr>
      <a:lvl3pPr algn="ctr" defTabSz="16691946" rtl="0" eaLnBrk="0" fontAlgn="base" hangingPunct="0">
        <a:spcBef>
          <a:spcPct val="0"/>
        </a:spcBef>
        <a:spcAft>
          <a:spcPct val="0"/>
        </a:spcAft>
        <a:defRPr sz="7254" b="1">
          <a:solidFill>
            <a:schemeClr val="bg1"/>
          </a:solidFill>
          <a:latin typeface="Arial" charset="0"/>
        </a:defRPr>
      </a:lvl3pPr>
      <a:lvl4pPr algn="ctr" defTabSz="16691946" rtl="0" eaLnBrk="0" fontAlgn="base" hangingPunct="0">
        <a:spcBef>
          <a:spcPct val="0"/>
        </a:spcBef>
        <a:spcAft>
          <a:spcPct val="0"/>
        </a:spcAft>
        <a:defRPr sz="7254" b="1">
          <a:solidFill>
            <a:schemeClr val="bg1"/>
          </a:solidFill>
          <a:latin typeface="Arial" charset="0"/>
        </a:defRPr>
      </a:lvl4pPr>
      <a:lvl5pPr algn="ctr" defTabSz="16691946" rtl="0" eaLnBrk="0" fontAlgn="base" hangingPunct="0">
        <a:spcBef>
          <a:spcPct val="0"/>
        </a:spcBef>
        <a:spcAft>
          <a:spcPct val="0"/>
        </a:spcAft>
        <a:defRPr sz="7254" b="1">
          <a:solidFill>
            <a:schemeClr val="bg1"/>
          </a:solidFill>
          <a:latin typeface="Arial" charset="0"/>
        </a:defRPr>
      </a:lvl5pPr>
      <a:lvl6pPr marL="410072" algn="ctr" defTabSz="16691946" rtl="0" fontAlgn="base">
        <a:spcBef>
          <a:spcPct val="0"/>
        </a:spcBef>
        <a:spcAft>
          <a:spcPct val="0"/>
        </a:spcAft>
        <a:defRPr sz="7254" b="1">
          <a:solidFill>
            <a:schemeClr val="bg1"/>
          </a:solidFill>
          <a:latin typeface="Arial" charset="0"/>
        </a:defRPr>
      </a:lvl6pPr>
      <a:lvl7pPr marL="820146" algn="ctr" defTabSz="16691946" rtl="0" fontAlgn="base">
        <a:spcBef>
          <a:spcPct val="0"/>
        </a:spcBef>
        <a:spcAft>
          <a:spcPct val="0"/>
        </a:spcAft>
        <a:defRPr sz="7254" b="1">
          <a:solidFill>
            <a:schemeClr val="bg1"/>
          </a:solidFill>
          <a:latin typeface="Arial" charset="0"/>
        </a:defRPr>
      </a:lvl7pPr>
      <a:lvl8pPr marL="1230219" algn="ctr" defTabSz="16691946" rtl="0" fontAlgn="base">
        <a:spcBef>
          <a:spcPct val="0"/>
        </a:spcBef>
        <a:spcAft>
          <a:spcPct val="0"/>
        </a:spcAft>
        <a:defRPr sz="7254" b="1">
          <a:solidFill>
            <a:schemeClr val="bg1"/>
          </a:solidFill>
          <a:latin typeface="Arial" charset="0"/>
        </a:defRPr>
      </a:lvl8pPr>
      <a:lvl9pPr marL="1640289" algn="ctr" defTabSz="16691946" rtl="0" fontAlgn="base">
        <a:spcBef>
          <a:spcPct val="0"/>
        </a:spcBef>
        <a:spcAft>
          <a:spcPct val="0"/>
        </a:spcAft>
        <a:defRPr sz="7254" b="1">
          <a:solidFill>
            <a:schemeClr val="bg1"/>
          </a:solidFill>
          <a:latin typeface="Arial" charset="0"/>
        </a:defRPr>
      </a:lvl9pPr>
    </p:titleStyle>
    <p:bodyStyle>
      <a:lvl1pPr marL="1423863" indent="-1423863" algn="l" defTabSz="16691946" rtl="0" eaLnBrk="0" fontAlgn="base" hangingPunct="0">
        <a:spcBef>
          <a:spcPct val="20000"/>
        </a:spcBef>
        <a:spcAft>
          <a:spcPct val="0"/>
        </a:spcAft>
        <a:defRPr sz="2195">
          <a:solidFill>
            <a:schemeClr val="tx1"/>
          </a:solidFill>
          <a:latin typeface="+mn-lt"/>
          <a:ea typeface="+mn-ea"/>
          <a:cs typeface="+mn-cs"/>
        </a:defRPr>
      </a:lvl1pPr>
      <a:lvl2pPr marL="3079815" indent="-1183230" algn="l" defTabSz="16691946" rtl="0" eaLnBrk="0" fontAlgn="base" hangingPunct="0">
        <a:spcBef>
          <a:spcPct val="20000"/>
        </a:spcBef>
        <a:spcAft>
          <a:spcPct val="0"/>
        </a:spcAft>
        <a:defRPr sz="12218">
          <a:solidFill>
            <a:schemeClr val="tx1"/>
          </a:solidFill>
          <a:latin typeface="Times New Roman" charset="0"/>
        </a:defRPr>
      </a:lvl2pPr>
      <a:lvl3pPr marL="4741464" indent="-946870" algn="l" defTabSz="16691946" rtl="0" eaLnBrk="0" fontAlgn="base" hangingPunct="0">
        <a:spcBef>
          <a:spcPct val="20000"/>
        </a:spcBef>
        <a:spcAft>
          <a:spcPct val="0"/>
        </a:spcAft>
        <a:defRPr sz="10404">
          <a:solidFill>
            <a:schemeClr val="tx1"/>
          </a:solidFill>
          <a:latin typeface="Times New Roman" charset="0"/>
        </a:defRPr>
      </a:lvl3pPr>
      <a:lvl4pPr marL="6636626" indent="-948292" algn="l" defTabSz="16691946" rtl="0" eaLnBrk="0" fontAlgn="base" hangingPunct="0">
        <a:spcBef>
          <a:spcPct val="20000"/>
        </a:spcBef>
        <a:spcAft>
          <a:spcPct val="0"/>
        </a:spcAft>
        <a:defRPr sz="8686">
          <a:solidFill>
            <a:schemeClr val="tx1"/>
          </a:solidFill>
          <a:latin typeface="Times New Roman" charset="0"/>
        </a:defRPr>
      </a:lvl4pPr>
      <a:lvl5pPr marL="8536058" indent="-952565" algn="l" defTabSz="16691946" rtl="0" eaLnBrk="0" fontAlgn="base" hangingPunct="0">
        <a:spcBef>
          <a:spcPct val="20000"/>
        </a:spcBef>
        <a:spcAft>
          <a:spcPct val="0"/>
        </a:spcAft>
        <a:defRPr sz="8686">
          <a:solidFill>
            <a:schemeClr val="tx1"/>
          </a:solidFill>
          <a:latin typeface="Times New Roman" charset="0"/>
        </a:defRPr>
      </a:lvl5pPr>
      <a:lvl6pPr marL="8946131" indent="-952565" algn="l" defTabSz="16691946" rtl="0" fontAlgn="base">
        <a:spcBef>
          <a:spcPct val="20000"/>
        </a:spcBef>
        <a:spcAft>
          <a:spcPct val="0"/>
        </a:spcAft>
        <a:defRPr sz="8686">
          <a:solidFill>
            <a:schemeClr val="tx1"/>
          </a:solidFill>
          <a:latin typeface="Times New Roman" charset="0"/>
        </a:defRPr>
      </a:lvl6pPr>
      <a:lvl7pPr marL="9356205" indent="-952565" algn="l" defTabSz="16691946" rtl="0" fontAlgn="base">
        <a:spcBef>
          <a:spcPct val="20000"/>
        </a:spcBef>
        <a:spcAft>
          <a:spcPct val="0"/>
        </a:spcAft>
        <a:defRPr sz="8686">
          <a:solidFill>
            <a:schemeClr val="tx1"/>
          </a:solidFill>
          <a:latin typeface="Times New Roman" charset="0"/>
        </a:defRPr>
      </a:lvl7pPr>
      <a:lvl8pPr marL="9766277" indent="-952565" algn="l" defTabSz="16691946" rtl="0" fontAlgn="base">
        <a:spcBef>
          <a:spcPct val="20000"/>
        </a:spcBef>
        <a:spcAft>
          <a:spcPct val="0"/>
        </a:spcAft>
        <a:defRPr sz="8686">
          <a:solidFill>
            <a:schemeClr val="tx1"/>
          </a:solidFill>
          <a:latin typeface="Times New Roman" charset="0"/>
        </a:defRPr>
      </a:lvl8pPr>
      <a:lvl9pPr marL="10176348" indent="-952565" algn="l" defTabSz="16691946" rtl="0" fontAlgn="base">
        <a:spcBef>
          <a:spcPct val="20000"/>
        </a:spcBef>
        <a:spcAft>
          <a:spcPct val="0"/>
        </a:spcAft>
        <a:defRPr sz="8686">
          <a:solidFill>
            <a:schemeClr val="tx1"/>
          </a:solidFill>
          <a:latin typeface="Times New Roman" charset="0"/>
        </a:defRPr>
      </a:lvl9pPr>
    </p:bodyStyle>
    <p:otherStyle>
      <a:defPPr>
        <a:defRPr lang="en-US"/>
      </a:defPPr>
      <a:lvl1pPr marL="0" algn="l" defTabSz="820146" rtl="0" eaLnBrk="1" latinLnBrk="0" hangingPunct="1">
        <a:defRPr sz="1623" kern="1200">
          <a:solidFill>
            <a:schemeClr val="tx1"/>
          </a:solidFill>
          <a:latin typeface="+mn-lt"/>
          <a:ea typeface="+mn-ea"/>
          <a:cs typeface="+mn-cs"/>
        </a:defRPr>
      </a:lvl1pPr>
      <a:lvl2pPr marL="410072" algn="l" defTabSz="820146" rtl="0" eaLnBrk="1" latinLnBrk="0" hangingPunct="1">
        <a:defRPr sz="1623" kern="1200">
          <a:solidFill>
            <a:schemeClr val="tx1"/>
          </a:solidFill>
          <a:latin typeface="+mn-lt"/>
          <a:ea typeface="+mn-ea"/>
          <a:cs typeface="+mn-cs"/>
        </a:defRPr>
      </a:lvl2pPr>
      <a:lvl3pPr marL="820146" algn="l" defTabSz="820146" rtl="0" eaLnBrk="1" latinLnBrk="0" hangingPunct="1">
        <a:defRPr sz="1623" kern="1200">
          <a:solidFill>
            <a:schemeClr val="tx1"/>
          </a:solidFill>
          <a:latin typeface="+mn-lt"/>
          <a:ea typeface="+mn-ea"/>
          <a:cs typeface="+mn-cs"/>
        </a:defRPr>
      </a:lvl3pPr>
      <a:lvl4pPr marL="1230219" algn="l" defTabSz="820146" rtl="0" eaLnBrk="1" latinLnBrk="0" hangingPunct="1">
        <a:defRPr sz="1623" kern="1200">
          <a:solidFill>
            <a:schemeClr val="tx1"/>
          </a:solidFill>
          <a:latin typeface="+mn-lt"/>
          <a:ea typeface="+mn-ea"/>
          <a:cs typeface="+mn-cs"/>
        </a:defRPr>
      </a:lvl4pPr>
      <a:lvl5pPr marL="1640289" algn="l" defTabSz="820146" rtl="0" eaLnBrk="1" latinLnBrk="0" hangingPunct="1">
        <a:defRPr sz="1623" kern="1200">
          <a:solidFill>
            <a:schemeClr val="tx1"/>
          </a:solidFill>
          <a:latin typeface="+mn-lt"/>
          <a:ea typeface="+mn-ea"/>
          <a:cs typeface="+mn-cs"/>
        </a:defRPr>
      </a:lvl5pPr>
      <a:lvl6pPr marL="2050362" algn="l" defTabSz="820146" rtl="0" eaLnBrk="1" latinLnBrk="0" hangingPunct="1">
        <a:defRPr sz="1623" kern="1200">
          <a:solidFill>
            <a:schemeClr val="tx1"/>
          </a:solidFill>
          <a:latin typeface="+mn-lt"/>
          <a:ea typeface="+mn-ea"/>
          <a:cs typeface="+mn-cs"/>
        </a:defRPr>
      </a:lvl6pPr>
      <a:lvl7pPr marL="2460436" algn="l" defTabSz="820146" rtl="0" eaLnBrk="1" latinLnBrk="0" hangingPunct="1">
        <a:defRPr sz="1623" kern="1200">
          <a:solidFill>
            <a:schemeClr val="tx1"/>
          </a:solidFill>
          <a:latin typeface="+mn-lt"/>
          <a:ea typeface="+mn-ea"/>
          <a:cs typeface="+mn-cs"/>
        </a:defRPr>
      </a:lvl7pPr>
      <a:lvl8pPr marL="2870508" algn="l" defTabSz="820146" rtl="0" eaLnBrk="1" latinLnBrk="0" hangingPunct="1">
        <a:defRPr sz="1623" kern="1200">
          <a:solidFill>
            <a:schemeClr val="tx1"/>
          </a:solidFill>
          <a:latin typeface="+mn-lt"/>
          <a:ea typeface="+mn-ea"/>
          <a:cs typeface="+mn-cs"/>
        </a:defRPr>
      </a:lvl8pPr>
      <a:lvl9pPr marL="3280580" algn="l" defTabSz="820146" rtl="0" eaLnBrk="1" latinLnBrk="0" hangingPunct="1">
        <a:defRPr sz="16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oleObject" Target="../embeddings/oleObject1.bin"/><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48">
            <a:extLst>
              <a:ext uri="{FF2B5EF4-FFF2-40B4-BE49-F238E27FC236}">
                <a16:creationId xmlns:a16="http://schemas.microsoft.com/office/drawing/2014/main" id="{C4CC142D-559F-A560-B2FB-BC0A9126480C}"/>
              </a:ext>
            </a:extLst>
          </p:cNvPr>
          <p:cNvSpPr>
            <a:spLocks noChangeArrowheads="1"/>
          </p:cNvSpPr>
          <p:nvPr/>
        </p:nvSpPr>
        <p:spPr bwMode="auto">
          <a:xfrm>
            <a:off x="309600" y="19611980"/>
            <a:ext cx="10790421" cy="1738756"/>
          </a:xfrm>
          <a:prstGeom prst="rect">
            <a:avLst/>
          </a:prstGeom>
          <a:solidFill>
            <a:schemeClr val="accent3">
              <a:lumMod val="85000"/>
            </a:schemeClr>
          </a:solidFill>
          <a:ln w="9525">
            <a:noFill/>
            <a:miter lim="800000"/>
            <a:headEnd/>
            <a:tailEnd/>
          </a:ln>
        </p:spPr>
        <p:txBody>
          <a:bodyPr wrap="none" lIns="82020" tIns="41010" rIns="82020" bIns="41010" anchor="ctr"/>
          <a:lstStyle/>
          <a:p>
            <a:pPr algn="ctr"/>
            <a:endParaRPr lang="en-US" sz="2195" dirty="0"/>
          </a:p>
        </p:txBody>
      </p:sp>
      <p:sp>
        <p:nvSpPr>
          <p:cNvPr id="25" name="Rectangle 1148"/>
          <p:cNvSpPr>
            <a:spLocks noChangeArrowheads="1"/>
          </p:cNvSpPr>
          <p:nvPr/>
        </p:nvSpPr>
        <p:spPr bwMode="auto">
          <a:xfrm>
            <a:off x="11499314" y="6593004"/>
            <a:ext cx="26552310" cy="1737184"/>
          </a:xfrm>
          <a:prstGeom prst="rect">
            <a:avLst/>
          </a:prstGeom>
          <a:solidFill>
            <a:schemeClr val="accent3">
              <a:lumMod val="85000"/>
            </a:schemeClr>
          </a:solidFill>
          <a:ln w="9525">
            <a:noFill/>
            <a:miter lim="800000"/>
            <a:headEnd/>
            <a:tailEnd/>
          </a:ln>
        </p:spPr>
        <p:txBody>
          <a:bodyPr wrap="none" lIns="82020" tIns="41010" rIns="82020" bIns="41010" anchor="ctr"/>
          <a:lstStyle/>
          <a:p>
            <a:pPr algn="ctr"/>
            <a:endParaRPr lang="en-US" sz="2195" dirty="0"/>
          </a:p>
        </p:txBody>
      </p:sp>
      <p:sp>
        <p:nvSpPr>
          <p:cNvPr id="1027" name="Rectangle 2"/>
          <p:cNvSpPr>
            <a:spLocks noChangeArrowheads="1"/>
          </p:cNvSpPr>
          <p:nvPr/>
        </p:nvSpPr>
        <p:spPr bwMode="auto">
          <a:xfrm>
            <a:off x="20053" y="-209813"/>
            <a:ext cx="38404800" cy="647353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9525">
            <a:noFill/>
            <a:miter lim="800000"/>
            <a:headEnd/>
            <a:tailEnd/>
          </a:ln>
        </p:spPr>
        <p:txBody>
          <a:bodyPr wrap="none" lIns="82020" tIns="41010" rIns="82020" bIns="41010" anchor="ctr"/>
          <a:lstStyle/>
          <a:p>
            <a:endParaRPr lang="en-US" sz="2195"/>
          </a:p>
        </p:txBody>
      </p:sp>
      <p:sp>
        <p:nvSpPr>
          <p:cNvPr id="1028" name="Rectangle 4"/>
          <p:cNvSpPr>
            <a:spLocks noGrp="1" noChangeAspect="1" noChangeArrowheads="1"/>
          </p:cNvSpPr>
          <p:nvPr>
            <p:ph type="title"/>
          </p:nvPr>
        </p:nvSpPr>
        <p:spPr>
          <a:xfrm>
            <a:off x="4843684" y="802267"/>
            <a:ext cx="29151077" cy="5210529"/>
          </a:xfrm>
          <a:noFill/>
        </p:spPr>
        <p:txBody>
          <a:bodyPr vert="horz" wrap="square" lIns="0" tIns="0" rIns="0" bIns="0" numCol="1" anchor="ctr" anchorCtr="0" compatLnSpc="1">
            <a:prstTxWarp prst="textNoShape">
              <a:avLst/>
            </a:prstTxWarp>
            <a:spAutoFit/>
          </a:bodyPr>
          <a:lstStyle/>
          <a:p>
            <a:pPr>
              <a:lnSpc>
                <a:spcPct val="115000"/>
              </a:lnSpc>
              <a:spcBef>
                <a:spcPts val="0"/>
              </a:spcBef>
              <a:spcAft>
                <a:spcPts val="0"/>
              </a:spcAft>
            </a:pPr>
            <a:r>
              <a:rPr lang="en-US" sz="6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MRSE Bacteremia via PICC Line with AICD Lead </a:t>
            </a:r>
            <a:r>
              <a:rPr lang="en-US" sz="6600" dirty="0">
                <a:solidFill>
                  <a:schemeClr val="tx1"/>
                </a:solidFill>
                <a:latin typeface="Arial" panose="020B0604020202020204" pitchFamily="34" charset="0"/>
                <a:ea typeface="Calibri" panose="020F0502020204030204" pitchFamily="34" charset="0"/>
                <a:cs typeface="Times New Roman" panose="02020603050405020304" pitchFamily="18" charset="0"/>
              </a:rPr>
              <a:t>V</a:t>
            </a:r>
            <a:r>
              <a:rPr lang="en-US" sz="6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egetation </a:t>
            </a:r>
            <a:br>
              <a:rPr lang="en-US" sz="6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en-US" sz="6600" b="1" dirty="0">
                <a:solidFill>
                  <a:schemeClr val="tx1"/>
                </a:solidFill>
                <a:effectLst/>
                <a:latin typeface="Arial" panose="020B0604020202020204" pitchFamily="34" charset="0"/>
                <a:ea typeface="Calibri" panose="020F0502020204030204" pitchFamily="34" charset="0"/>
              </a:rPr>
              <a:t>in Heart </a:t>
            </a:r>
            <a:r>
              <a:rPr lang="en-US" sz="6600" dirty="0">
                <a:solidFill>
                  <a:schemeClr val="tx1"/>
                </a:solidFill>
                <a:latin typeface="Arial" panose="020B0604020202020204" pitchFamily="34" charset="0"/>
                <a:ea typeface="Calibri" panose="020F0502020204030204" pitchFamily="34" charset="0"/>
              </a:rPr>
              <a:t>F</a:t>
            </a:r>
            <a:r>
              <a:rPr lang="en-US" sz="6600" b="1" dirty="0">
                <a:solidFill>
                  <a:schemeClr val="tx1"/>
                </a:solidFill>
                <a:effectLst/>
                <a:latin typeface="Arial" panose="020B0604020202020204" pitchFamily="34" charset="0"/>
                <a:ea typeface="Calibri" panose="020F0502020204030204" pitchFamily="34" charset="0"/>
              </a:rPr>
              <a:t>ailure </a:t>
            </a:r>
            <a:r>
              <a:rPr lang="en-US" sz="6600" dirty="0">
                <a:solidFill>
                  <a:schemeClr val="tx1"/>
                </a:solidFill>
                <a:latin typeface="Arial" panose="020B0604020202020204" pitchFamily="34" charset="0"/>
                <a:ea typeface="Calibri" panose="020F0502020204030204" pitchFamily="34" charset="0"/>
              </a:rPr>
              <a:t>P</a:t>
            </a:r>
            <a:r>
              <a:rPr lang="en-US" sz="6600" b="1" dirty="0">
                <a:solidFill>
                  <a:schemeClr val="tx1"/>
                </a:solidFill>
                <a:effectLst/>
                <a:latin typeface="Arial" panose="020B0604020202020204" pitchFamily="34" charset="0"/>
                <a:ea typeface="Calibri" panose="020F0502020204030204" pitchFamily="34" charset="0"/>
              </a:rPr>
              <a:t>atient on Ambulatory </a:t>
            </a:r>
            <a:r>
              <a:rPr lang="en-US" sz="6600" dirty="0">
                <a:solidFill>
                  <a:schemeClr val="tx1"/>
                </a:solidFill>
                <a:latin typeface="Arial" panose="020B0604020202020204" pitchFamily="34" charset="0"/>
                <a:ea typeface="Calibri" panose="020F0502020204030204" pitchFamily="34" charset="0"/>
              </a:rPr>
              <a:t>M</a:t>
            </a:r>
            <a:r>
              <a:rPr lang="en-US" sz="6600" b="1" dirty="0">
                <a:solidFill>
                  <a:schemeClr val="tx1"/>
                </a:solidFill>
                <a:effectLst/>
                <a:latin typeface="Arial" panose="020B0604020202020204" pitchFamily="34" charset="0"/>
                <a:ea typeface="Calibri" panose="020F0502020204030204" pitchFamily="34" charset="0"/>
              </a:rPr>
              <a:t>ilrinone</a:t>
            </a:r>
            <a:r>
              <a:rPr lang="en-US" sz="6600" dirty="0">
                <a:solidFill>
                  <a:schemeClr val="tx1"/>
                </a:solidFill>
                <a:effectLst/>
              </a:rPr>
              <a:t> </a:t>
            </a:r>
            <a:br>
              <a:rPr lang="en-US" sz="10499" dirty="0">
                <a:solidFill>
                  <a:schemeClr val="tx1"/>
                </a:solidFill>
              </a:rPr>
            </a:br>
            <a:br>
              <a:rPr lang="en-US" sz="3200" dirty="0">
                <a:solidFill>
                  <a:schemeClr val="tx1"/>
                </a:solidFill>
              </a:rPr>
            </a:br>
            <a:r>
              <a:rPr lang="en-US" sz="4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Elizabeth Long</a:t>
            </a:r>
            <a:r>
              <a:rPr lang="en-US" sz="4800" b="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r>
              <a:rPr lang="en-US" sz="4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Sarah C. Forsythe</a:t>
            </a:r>
            <a:r>
              <a:rPr lang="en-US" sz="4800" b="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r>
              <a:rPr lang="en-US" sz="4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Chantal Wickman, M.D.</a:t>
            </a:r>
            <a:r>
              <a:rPr lang="en-US" sz="4800" b="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2</a:t>
            </a:r>
            <a:r>
              <a:rPr lang="en-US" sz="4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Jorge A. Martinez, M.D., J.D.</a:t>
            </a:r>
            <a:r>
              <a:rPr lang="en-US" sz="4800" b="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2</a:t>
            </a:r>
            <a:br>
              <a:rPr lang="en-US" sz="4800" b="0" dirty="0">
                <a:effectLst/>
                <a:latin typeface="Calibri" panose="020F0502020204030204" pitchFamily="34" charset="0"/>
                <a:ea typeface="Calibri" panose="020F0502020204030204" pitchFamily="34" charset="0"/>
                <a:cs typeface="Times New Roman" panose="02020603050405020304" pitchFamily="18" charset="0"/>
              </a:rPr>
            </a:br>
            <a:r>
              <a:rPr lang="en-US" sz="4400" b="0" baseline="30000" dirty="0">
                <a:solidFill>
                  <a:srgbClr val="000000"/>
                </a:solidFill>
              </a:rPr>
              <a:t>1</a:t>
            </a:r>
            <a:r>
              <a:rPr lang="en-US" sz="4400" b="0" dirty="0">
                <a:solidFill>
                  <a:srgbClr val="000000"/>
                </a:solidFill>
              </a:rPr>
              <a:t>LSUHSC School of Medicine, New Orleans, LA</a:t>
            </a:r>
            <a:br>
              <a:rPr lang="en-US" sz="4800" b="0" dirty="0">
                <a:solidFill>
                  <a:srgbClr val="000000"/>
                </a:solidFill>
              </a:rPr>
            </a:br>
            <a:r>
              <a:rPr lang="en-US" sz="4200" b="0" baseline="30000" dirty="0">
                <a:solidFill>
                  <a:srgbClr val="000000"/>
                </a:solidFill>
              </a:rPr>
              <a:t>2</a:t>
            </a:r>
            <a:r>
              <a:rPr lang="en-US" sz="4200" b="0" dirty="0">
                <a:solidFill>
                  <a:srgbClr val="000000"/>
                </a:solidFill>
              </a:rPr>
              <a:t>Department of Medicine, LSU Health Sciences Center, New Orleans, LA </a:t>
            </a:r>
            <a:endParaRPr lang="en-US" sz="4200" b="0" baseline="30000" dirty="0">
              <a:solidFill>
                <a:srgbClr val="000000"/>
              </a:solidFill>
            </a:endParaRPr>
          </a:p>
        </p:txBody>
      </p:sp>
      <p:graphicFrame>
        <p:nvGraphicFramePr>
          <p:cNvPr id="1026" name="Object 1173"/>
          <p:cNvGraphicFramePr>
            <a:graphicFrameLocks noGrp="1" noChangeAspect="1"/>
          </p:cNvGraphicFramePr>
          <p:nvPr>
            <p:ph sz="quarter" idx="2"/>
          </p:nvPr>
        </p:nvGraphicFramePr>
        <p:xfrm>
          <a:off x="27765895" y="14310796"/>
          <a:ext cx="392776" cy="538768"/>
        </p:xfrm>
        <a:graphic>
          <a:graphicData uri="http://schemas.openxmlformats.org/presentationml/2006/ole">
            <mc:AlternateContent xmlns:mc="http://schemas.openxmlformats.org/markup-compatibility/2006">
              <mc:Choice xmlns:v="urn:schemas-microsoft-com:vml" Requires="v">
                <p:oleObj name="Bitmap Image" r:id="rId3" imgW="514422" imgH="581106" progId="PBrush">
                  <p:embed/>
                </p:oleObj>
              </mc:Choice>
              <mc:Fallback>
                <p:oleObj name="Bitmap Image" r:id="rId3" imgW="514422" imgH="581106" progId="PBrush">
                  <p:embed/>
                  <p:pic>
                    <p:nvPicPr>
                      <p:cNvPr id="0" name="Object 1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895" y="14310796"/>
                        <a:ext cx="392776" cy="5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147"/>
          <p:cNvSpPr txBox="1">
            <a:spLocks noChangeArrowheads="1"/>
          </p:cNvSpPr>
          <p:nvPr/>
        </p:nvSpPr>
        <p:spPr bwMode="auto">
          <a:xfrm>
            <a:off x="309600" y="8566020"/>
            <a:ext cx="10772491" cy="10636379"/>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pPr marL="0" marR="0">
              <a:lnSpc>
                <a:spcPct val="115000"/>
              </a:lnSpc>
              <a:spcBef>
                <a:spcPts val="0"/>
              </a:spcBef>
              <a:spcAft>
                <a:spcPts val="1000"/>
              </a:spcAft>
            </a:pPr>
            <a:r>
              <a:rPr lang="en-US" sz="3150" dirty="0">
                <a:effectLst/>
                <a:latin typeface="Arial" panose="020B0604020202020204" pitchFamily="34" charset="0"/>
                <a:ea typeface="Calibri" panose="020F0502020204030204" pitchFamily="34" charset="0"/>
                <a:cs typeface="Times New Roman" panose="02020603050405020304" pitchFamily="18" charset="0"/>
              </a:rPr>
              <a:t>Inotropic agents such as milrinone have been used for many years in managing symptoms and hemodynamics in those with advanced heart failure. These therapies can be used as a bridge to heart transplantation, or for patients ineligible for transplantation, be used chronically as palliative therapy. Despite improvements in quality of life while on these medications, they are not without risks. Inotropes can cause arrhythmias, as well as infections due to long-term indwelling catheters such as peripherally inserted central catheters (PICC). A previous meta-analysis showed that in all patients with PICC lines, the rate of the most common type of infection, bacteremia, occurred in 5.2% of hospitalized patients and 0.5% of outpatients.</a:t>
            </a:r>
            <a:r>
              <a:rPr lang="en-US" sz="315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3150" dirty="0">
                <a:effectLst/>
                <a:latin typeface="Arial" panose="020B0604020202020204" pitchFamily="34" charset="0"/>
                <a:ea typeface="Calibri" panose="020F0502020204030204" pitchFamily="34" charset="0"/>
                <a:cs typeface="Times New Roman" panose="02020603050405020304" pitchFamily="18" charset="0"/>
              </a:rPr>
              <a:t> Likewise, there are low rates of infection, particularly endocarditis, associated with cardiac implantable electronic devices (CIED). One study determined that </a:t>
            </a:r>
            <a:r>
              <a:rPr lang="en-US" sz="3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electrode lead endocarditis was reported in less than 1% of over 4000 implanted pacemakers and implantable cardio-defibrillators (AICD).</a:t>
            </a:r>
            <a:r>
              <a:rPr lang="en-US" sz="315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en-US" sz="3150" dirty="0">
                <a:effectLst/>
                <a:latin typeface="Arial" panose="020B0604020202020204" pitchFamily="34" charset="0"/>
                <a:ea typeface="Calibri" panose="020F0502020204030204" pitchFamily="34" charset="0"/>
                <a:cs typeface="Times New Roman" panose="02020603050405020304" pitchFamily="18" charset="0"/>
              </a:rPr>
              <a:t> </a:t>
            </a:r>
            <a:endParaRPr lang="en-US" sz="3150" dirty="0">
              <a:effectLst/>
              <a:latin typeface="Calibri" panose="020F0502020204030204" pitchFamily="34" charset="0"/>
              <a:ea typeface="Calibri" panose="020F0502020204030204" pitchFamily="34" charset="0"/>
              <a:cs typeface="Times New Roman" panose="02020603050405020304" pitchFamily="18" charset="0"/>
            </a:endParaRPr>
          </a:p>
          <a:p>
            <a:pPr eaLnBrk="0" hangingPunct="0"/>
            <a:endParaRPr lang="en-US" sz="4400" dirty="0"/>
          </a:p>
        </p:txBody>
      </p:sp>
      <p:sp>
        <p:nvSpPr>
          <p:cNvPr id="1030" name="Rectangle 1148"/>
          <p:cNvSpPr>
            <a:spLocks noChangeArrowheads="1"/>
          </p:cNvSpPr>
          <p:nvPr/>
        </p:nvSpPr>
        <p:spPr bwMode="auto">
          <a:xfrm>
            <a:off x="291671" y="6593003"/>
            <a:ext cx="10790421" cy="1738756"/>
          </a:xfrm>
          <a:prstGeom prst="rect">
            <a:avLst/>
          </a:prstGeom>
          <a:solidFill>
            <a:schemeClr val="accent3">
              <a:lumMod val="85000"/>
            </a:schemeClr>
          </a:solidFill>
          <a:ln w="9525">
            <a:noFill/>
            <a:miter lim="800000"/>
            <a:headEnd/>
            <a:tailEnd/>
          </a:ln>
        </p:spPr>
        <p:txBody>
          <a:bodyPr wrap="none" lIns="82020" tIns="41010" rIns="82020" bIns="41010" anchor="ctr"/>
          <a:lstStyle/>
          <a:p>
            <a:pPr algn="ctr"/>
            <a:endParaRPr lang="en-US" sz="2195" dirty="0"/>
          </a:p>
        </p:txBody>
      </p:sp>
      <p:sp>
        <p:nvSpPr>
          <p:cNvPr id="1035" name="Rectangle 1154"/>
          <p:cNvSpPr>
            <a:spLocks noChangeArrowheads="1"/>
          </p:cNvSpPr>
          <p:nvPr/>
        </p:nvSpPr>
        <p:spPr bwMode="auto">
          <a:xfrm>
            <a:off x="12192000" y="7024876"/>
            <a:ext cx="8713123" cy="933296"/>
          </a:xfrm>
          <a:prstGeom prst="rect">
            <a:avLst/>
          </a:prstGeom>
          <a:noFill/>
          <a:ln w="9525">
            <a:noFill/>
            <a:miter lim="800000"/>
            <a:headEnd/>
            <a:tailEnd/>
          </a:ln>
        </p:spPr>
        <p:txBody>
          <a:bodyPr lIns="0" tIns="0" rIns="0" bIns="0"/>
          <a:lstStyle/>
          <a:p>
            <a:pPr defTabSz="16691946">
              <a:spcBef>
                <a:spcPct val="20000"/>
              </a:spcBef>
            </a:pPr>
            <a:r>
              <a:rPr lang="en-US" sz="6600" b="1" dirty="0">
                <a:solidFill>
                  <a:srgbClr val="7030A0"/>
                </a:solidFill>
                <a:latin typeface="Arial" charset="0"/>
              </a:rPr>
              <a:t>Case Presentation</a:t>
            </a:r>
          </a:p>
        </p:txBody>
      </p:sp>
      <p:sp>
        <p:nvSpPr>
          <p:cNvPr id="1044" name="Text Box 1163"/>
          <p:cNvSpPr txBox="1">
            <a:spLocks noChangeArrowheads="1"/>
          </p:cNvSpPr>
          <p:nvPr/>
        </p:nvSpPr>
        <p:spPr bwMode="auto">
          <a:xfrm>
            <a:off x="11499314" y="8581114"/>
            <a:ext cx="26552309" cy="9002286"/>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pPr marL="0" marR="0">
              <a:lnSpc>
                <a:spcPct val="115000"/>
              </a:lnSpc>
              <a:spcBef>
                <a:spcPts val="0"/>
              </a:spcBef>
              <a:spcAft>
                <a:spcPts val="1000"/>
              </a:spcAft>
            </a:pPr>
            <a:r>
              <a:rPr lang="en-US" sz="3100" dirty="0">
                <a:effectLst/>
                <a:latin typeface="Arial" panose="020B0604020202020204" pitchFamily="34" charset="0"/>
                <a:ea typeface="Calibri" panose="020F0502020204030204" pitchFamily="34" charset="0"/>
                <a:cs typeface="Times New Roman" panose="02020603050405020304" pitchFamily="18" charset="0"/>
              </a:rPr>
              <a:t>A 37-year-old female was transferred from an outside hospital for evaluation and management of possible sepsis. She had been treated at the transferring hospital for 3 to 4 days of fever, chills, and nausea along with non-bloody, non-bilious emesis and elevated HR of 140-150 bpm. Her past medical history included cardiomyopathy, attributed to four-vessel CAD with a DES of circumflex artery in 2014, as well as postnatal cardiomyopathy. Her LVEF was 15%. She had an AICD and had been on ambulatory milrinone for four months. There was a concern for sepsis secondary to an infected PICC line. Blood cultures from two different specimens obtained at the outside hospital were positive for methicillin-resistant S. epidermidis (MRSE). She also had iron deficiency anemia and poorly-controlled diabetes mellitus. In the emergency department, she had a blood pressure of 91/55, a pulse of 92, and WBC of 14.2K/uL. Chest x-ray revealed cardiomegaly and a patchy airspace opacity in the right lower lung concerning for pneumonia. A chest CT with contrast confirmed a right lower lobe mass and consolidative density with right hilar adenopathy with concern for neoplasm or infection. A transesophageal echocardiogram was not obtained at this time. A subsequent transthoracic echocardiogram showed a large, highly mobile vegetation, approximately 1cm x 2cm, on one AICD lead. The patient was placed on intravenous vancomycin, cefepime, and metronidazole. Two different blood cultures on the day of admission resulted with as MRSE. Antibiotics were narrowed to IV vancomycin. Her PICC line was removed. A midline was placed to continue milrinone drip. Cardiology electrophysiology was consulted for AICD removal. In anticipation the patient was placed on a Zoll LifeVest. Transesophageal echocardiogram performed one week later showed no valvular vegetations. Blood cultures at the time of the extraction were no growth over 5 days. The infiltrate on chest x-ray was determined to be septic emboli. Infectious Disease determined the patient should remain on IV vancomycin for four weeks. The midline catheter was exchanged for a new double port PICC line for milrinone and intravenous vancomycin. Arrangements were made for home IV infusion of vancomycin and follow up with Cardiology, Infectious Disease, and weekly CBCs and CMPs.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8" name="Text Box 1167"/>
          <p:cNvSpPr txBox="1">
            <a:spLocks noChangeArrowheads="1"/>
          </p:cNvSpPr>
          <p:nvPr/>
        </p:nvSpPr>
        <p:spPr bwMode="auto">
          <a:xfrm>
            <a:off x="11499314" y="30184609"/>
            <a:ext cx="13696982" cy="7849076"/>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pPr marL="0" marR="0">
              <a:lnSpc>
                <a:spcPct val="115000"/>
              </a:lnSpc>
              <a:spcBef>
                <a:spcPts val="0"/>
              </a:spcBef>
              <a:spcAft>
                <a:spcPts val="1000"/>
              </a:spcAft>
            </a:pPr>
            <a:r>
              <a:rPr lang="en-US" sz="3100" dirty="0">
                <a:effectLst/>
                <a:latin typeface="Arial" panose="020B0604020202020204" pitchFamily="34" charset="0"/>
                <a:ea typeface="Calibri" panose="020F0502020204030204" pitchFamily="34" charset="0"/>
                <a:cs typeface="Times New Roman" panose="02020603050405020304" pitchFamily="18" charset="0"/>
              </a:rPr>
              <a:t>Device-related infections are an uncommon complication of AICDs. However, when it occurs it has been shown to increase mortality at five years in up to 35%.</a:t>
            </a:r>
            <a:r>
              <a:rPr lang="en-US" sz="3100" baseline="30000" dirty="0">
                <a:effectLst/>
                <a:latin typeface="Arial" panose="020B0604020202020204" pitchFamily="34" charset="0"/>
                <a:ea typeface="Calibri" panose="020F0502020204030204" pitchFamily="34" charset="0"/>
                <a:cs typeface="Times New Roman" panose="02020603050405020304" pitchFamily="18" charset="0"/>
              </a:rPr>
              <a:t>3 </a:t>
            </a:r>
            <a:r>
              <a:rPr lang="en-US" sz="3100" dirty="0">
                <a:effectLst/>
                <a:latin typeface="Arial" panose="020B0604020202020204" pitchFamily="34" charset="0"/>
                <a:ea typeface="Calibri" panose="020F0502020204030204" pitchFamily="34" charset="0"/>
                <a:cs typeface="Times New Roman" panose="02020603050405020304" pitchFamily="18" charset="0"/>
              </a:rPr>
              <a:t>This patient was positive for MRSE on four different blood cultures. Published guidelines proclaim that in cases of high-grade bacteriemia by organisms such as MRSE (two or more separate positive blood cultures for the same pathogen), device removal, not just lead removal, is recommended. In situations such as this, the risks related to device removal are significantly lower than the rate of infection recurrence or mortality associated with lead retention with generator extraction or antibiotic therapy alone.</a:t>
            </a:r>
            <a:r>
              <a:rPr lang="en-US" sz="31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3100" dirty="0">
                <a:effectLst/>
                <a:latin typeface="Arial" panose="020B0604020202020204" pitchFamily="34" charset="0"/>
                <a:ea typeface="Calibri" panose="020F0502020204030204" pitchFamily="34" charset="0"/>
                <a:cs typeface="Times New Roman" panose="02020603050405020304" pitchFamily="18" charset="0"/>
              </a:rPr>
              <a:t> Similarly, in patients with endocarditis, there is a 38% mortality at one year associated with device retention compared to 20% in those that had their AICD removed.</a:t>
            </a:r>
            <a:r>
              <a:rPr lang="en-US" sz="31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en-US" sz="3100" dirty="0">
                <a:effectLst/>
                <a:latin typeface="Arial" panose="020B0604020202020204" pitchFamily="34" charset="0"/>
                <a:ea typeface="Calibri" panose="020F0502020204030204" pitchFamily="34" charset="0"/>
                <a:cs typeface="Times New Roman" panose="02020603050405020304" pitchFamily="18" charset="0"/>
              </a:rPr>
              <a:t> Evaluation of the possible source of infection, organisms involved, the device, and its leads are essential to reducing disease recurrence and death in patients with bacteremia and AICDs.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9" name="Rectangle 1149"/>
          <p:cNvSpPr>
            <a:spLocks noGrp="1" noChangeArrowheads="1"/>
          </p:cNvSpPr>
          <p:nvPr>
            <p:ph type="body" sz="half" idx="1"/>
          </p:nvPr>
        </p:nvSpPr>
        <p:spPr>
          <a:xfrm>
            <a:off x="598780" y="7037102"/>
            <a:ext cx="5599603" cy="21502167"/>
          </a:xfrm>
          <a:noFill/>
        </p:spPr>
        <p:txBody>
          <a:bodyPr/>
          <a:lstStyle/>
          <a:p>
            <a:pPr marL="0" indent="0" eaLnBrk="1" hangingPunct="1"/>
            <a:r>
              <a:rPr lang="en-US" sz="6600" b="1" dirty="0">
                <a:solidFill>
                  <a:srgbClr val="7030A0"/>
                </a:solidFill>
              </a:rPr>
              <a:t>Introduction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79" y="802267"/>
            <a:ext cx="6544624" cy="2666328"/>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01601" y="521930"/>
            <a:ext cx="4267200" cy="4396511"/>
          </a:xfrm>
          <a:prstGeom prst="rect">
            <a:avLst/>
          </a:prstGeom>
          <a:noFill/>
        </p:spPr>
      </p:pic>
      <p:sp>
        <p:nvSpPr>
          <p:cNvPr id="33" name="Rectangle 1148"/>
          <p:cNvSpPr>
            <a:spLocks noChangeArrowheads="1"/>
          </p:cNvSpPr>
          <p:nvPr/>
        </p:nvSpPr>
        <p:spPr bwMode="auto">
          <a:xfrm>
            <a:off x="11533779" y="28285688"/>
            <a:ext cx="13722875" cy="1672317"/>
          </a:xfrm>
          <a:prstGeom prst="rect">
            <a:avLst/>
          </a:prstGeom>
          <a:solidFill>
            <a:schemeClr val="accent3">
              <a:lumMod val="85000"/>
            </a:schemeClr>
          </a:solidFill>
          <a:ln w="9525">
            <a:noFill/>
            <a:miter lim="800000"/>
            <a:headEnd/>
            <a:tailEnd/>
          </a:ln>
        </p:spPr>
        <p:txBody>
          <a:bodyPr wrap="none" lIns="82020" tIns="41010" rIns="82020" bIns="41010" anchor="ctr"/>
          <a:lstStyle/>
          <a:p>
            <a:pPr algn="ctr"/>
            <a:endParaRPr lang="en-US" sz="2195" dirty="0"/>
          </a:p>
        </p:txBody>
      </p:sp>
      <p:sp>
        <p:nvSpPr>
          <p:cNvPr id="34" name="Rectangle 1154"/>
          <p:cNvSpPr>
            <a:spLocks noChangeArrowheads="1"/>
          </p:cNvSpPr>
          <p:nvPr/>
        </p:nvSpPr>
        <p:spPr bwMode="auto">
          <a:xfrm>
            <a:off x="11743592" y="28539269"/>
            <a:ext cx="7675631" cy="989215"/>
          </a:xfrm>
          <a:prstGeom prst="rect">
            <a:avLst/>
          </a:prstGeom>
          <a:noFill/>
          <a:ln w="9525">
            <a:noFill/>
            <a:miter lim="800000"/>
            <a:headEnd/>
            <a:tailEnd/>
          </a:ln>
        </p:spPr>
        <p:txBody>
          <a:bodyPr lIns="0" tIns="0" rIns="0" bIns="0"/>
          <a:lstStyle/>
          <a:p>
            <a:pPr defTabSz="16691946">
              <a:spcBef>
                <a:spcPct val="20000"/>
              </a:spcBef>
            </a:pPr>
            <a:r>
              <a:rPr lang="en-US" sz="6600" b="1" dirty="0">
                <a:solidFill>
                  <a:srgbClr val="7030A0"/>
                </a:solidFill>
                <a:latin typeface="Arial" charset="0"/>
              </a:rPr>
              <a:t>Conclusion</a:t>
            </a:r>
          </a:p>
        </p:txBody>
      </p:sp>
      <p:sp>
        <p:nvSpPr>
          <p:cNvPr id="7" name="Rectangle 1154">
            <a:extLst>
              <a:ext uri="{FF2B5EF4-FFF2-40B4-BE49-F238E27FC236}">
                <a16:creationId xmlns:a16="http://schemas.microsoft.com/office/drawing/2014/main" id="{57071D21-FFC1-0FBC-C94A-AF98F1CDBAF2}"/>
              </a:ext>
            </a:extLst>
          </p:cNvPr>
          <p:cNvSpPr>
            <a:spLocks noChangeArrowheads="1"/>
          </p:cNvSpPr>
          <p:nvPr/>
        </p:nvSpPr>
        <p:spPr bwMode="auto">
          <a:xfrm>
            <a:off x="528039" y="20057979"/>
            <a:ext cx="7675631" cy="989215"/>
          </a:xfrm>
          <a:prstGeom prst="rect">
            <a:avLst/>
          </a:prstGeom>
          <a:noFill/>
          <a:ln w="9525">
            <a:noFill/>
            <a:miter lim="800000"/>
            <a:headEnd/>
            <a:tailEnd/>
          </a:ln>
        </p:spPr>
        <p:txBody>
          <a:bodyPr lIns="0" tIns="0" rIns="0" bIns="0"/>
          <a:lstStyle/>
          <a:p>
            <a:pPr defTabSz="16691946">
              <a:spcBef>
                <a:spcPct val="20000"/>
              </a:spcBef>
            </a:pPr>
            <a:r>
              <a:rPr lang="en-US" sz="6600" b="1" dirty="0">
                <a:solidFill>
                  <a:srgbClr val="7030A0"/>
                </a:solidFill>
                <a:latin typeface="Arial" charset="0"/>
              </a:rPr>
              <a:t>Discussion</a:t>
            </a:r>
          </a:p>
        </p:txBody>
      </p:sp>
      <p:sp>
        <p:nvSpPr>
          <p:cNvPr id="17" name="Text Box 1147">
            <a:extLst>
              <a:ext uri="{FF2B5EF4-FFF2-40B4-BE49-F238E27FC236}">
                <a16:creationId xmlns:a16="http://schemas.microsoft.com/office/drawing/2014/main" id="{70F7B271-57E4-558A-B399-951EBB7E146E}"/>
              </a:ext>
            </a:extLst>
          </p:cNvPr>
          <p:cNvSpPr txBox="1">
            <a:spLocks noChangeArrowheads="1"/>
          </p:cNvSpPr>
          <p:nvPr/>
        </p:nvSpPr>
        <p:spPr bwMode="auto">
          <a:xfrm>
            <a:off x="376979" y="21630851"/>
            <a:ext cx="10705112" cy="5714734"/>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pPr marL="0" marR="0">
              <a:lnSpc>
                <a:spcPct val="115000"/>
              </a:lnSpc>
              <a:spcBef>
                <a:spcPts val="0"/>
              </a:spcBef>
              <a:spcAft>
                <a:spcPts val="1000"/>
              </a:spcAft>
            </a:pPr>
            <a:r>
              <a:rPr lang="en-US" sz="3150" dirty="0">
                <a:effectLst/>
                <a:latin typeface="Arial" panose="020B0604020202020204" pitchFamily="34" charset="0"/>
                <a:ea typeface="Calibri" panose="020F0502020204030204" pitchFamily="34" charset="0"/>
              </a:rPr>
              <a:t>This patient’s bacteremia paired with co-morbidities such as diabetes mellitus increase her risk of AICD lead colonization and endocarditis</a:t>
            </a:r>
            <a:r>
              <a:rPr lang="en-US" sz="3150" dirty="0">
                <a:latin typeface="Arial" panose="020B0604020202020204" pitchFamily="34" charset="0"/>
                <a:ea typeface="Calibri" panose="020F0502020204030204" pitchFamily="34" charset="0"/>
              </a:rPr>
              <a:t>.</a:t>
            </a:r>
            <a:r>
              <a:rPr lang="en-US" sz="3150" baseline="30000" dirty="0">
                <a:latin typeface="Arial" panose="020B0604020202020204" pitchFamily="34" charset="0"/>
                <a:ea typeface="Calibri" panose="020F0502020204030204" pitchFamily="34" charset="0"/>
              </a:rPr>
              <a:t>3</a:t>
            </a:r>
            <a:r>
              <a:rPr lang="en-US" sz="3150" dirty="0">
                <a:latin typeface="Arial" panose="020B0604020202020204" pitchFamily="34" charset="0"/>
                <a:ea typeface="Calibri" panose="020F0502020204030204" pitchFamily="34" charset="0"/>
              </a:rPr>
              <a:t> </a:t>
            </a:r>
            <a:r>
              <a:rPr lang="en-US" sz="3150" dirty="0">
                <a:effectLst/>
                <a:latin typeface="Arial" panose="020B0604020202020204" pitchFamily="34" charset="0"/>
                <a:ea typeface="Calibri" panose="020F0502020204030204" pitchFamily="34" charset="0"/>
              </a:rPr>
              <a:t>Importantly, the incidence of lead endocarditis while on long-term inotropic therapy is not widely reported. Nonetheless, one study of 200 patients found endocarditis in four patients, although not all subjects underwent a TEE to evaluate for lead endocarditis</a:t>
            </a:r>
            <a:r>
              <a:rPr lang="en-US" sz="3150" dirty="0">
                <a:latin typeface="Arial" panose="020B0604020202020204" pitchFamily="34" charset="0"/>
                <a:ea typeface="Calibri" panose="020F0502020204030204" pitchFamily="34" charset="0"/>
              </a:rPr>
              <a:t>.</a:t>
            </a:r>
            <a:r>
              <a:rPr lang="en-US" sz="3150" baseline="30000" dirty="0">
                <a:latin typeface="Arial" panose="020B0604020202020204" pitchFamily="34" charset="0"/>
                <a:ea typeface="Calibri" panose="020F0502020204030204" pitchFamily="34" charset="0"/>
              </a:rPr>
              <a:t>1</a:t>
            </a:r>
            <a:r>
              <a:rPr lang="en-US" sz="3150" dirty="0">
                <a:latin typeface="Arial" panose="020B0604020202020204" pitchFamily="34" charset="0"/>
                <a:ea typeface="Calibri" panose="020F0502020204030204" pitchFamily="34" charset="0"/>
              </a:rPr>
              <a:t> </a:t>
            </a:r>
            <a:r>
              <a:rPr lang="en-US" sz="3150" dirty="0">
                <a:effectLst/>
                <a:latin typeface="Arial" panose="020B0604020202020204" pitchFamily="34" charset="0"/>
                <a:ea typeface="Calibri" panose="020F0502020204030204" pitchFamily="34" charset="0"/>
              </a:rPr>
              <a:t>This case demonstrates the need to evaluate for sequelae of bacteremia such as lead endocarditis in patients with implanted devices. </a:t>
            </a:r>
            <a:endParaRPr lang="en-US" sz="3150" dirty="0"/>
          </a:p>
        </p:txBody>
      </p:sp>
      <p:pic>
        <p:nvPicPr>
          <p:cNvPr id="22" name="Picture 21">
            <a:extLst>
              <a:ext uri="{FF2B5EF4-FFF2-40B4-BE49-F238E27FC236}">
                <a16:creationId xmlns:a16="http://schemas.microsoft.com/office/drawing/2014/main" id="{AFD69C2E-B80C-6C8D-2A4F-EDF0EAE1A5E8}"/>
              </a:ext>
            </a:extLst>
          </p:cNvPr>
          <p:cNvPicPr>
            <a:picLocks noChangeAspect="1"/>
          </p:cNvPicPr>
          <p:nvPr/>
        </p:nvPicPr>
        <p:blipFill rotWithShape="1">
          <a:blip r:embed="rId7">
            <a:extLst>
              <a:ext uri="{28A0092B-C50C-407E-A947-70E740481C1C}">
                <a14:useLocalDpi xmlns:a14="http://schemas.microsoft.com/office/drawing/2010/main" val="0"/>
              </a:ext>
            </a:extLst>
          </a:blip>
          <a:srcRect l="1002" t="1213" r="1003"/>
          <a:stretch/>
        </p:blipFill>
        <p:spPr>
          <a:xfrm>
            <a:off x="11754405" y="17810004"/>
            <a:ext cx="13722875" cy="10005700"/>
          </a:xfrm>
          <a:prstGeom prst="rect">
            <a:avLst/>
          </a:prstGeom>
        </p:spPr>
      </p:pic>
      <p:sp>
        <p:nvSpPr>
          <p:cNvPr id="36" name="Text Box 1167">
            <a:extLst>
              <a:ext uri="{FF2B5EF4-FFF2-40B4-BE49-F238E27FC236}">
                <a16:creationId xmlns:a16="http://schemas.microsoft.com/office/drawing/2014/main" id="{FDAB514F-D6AD-EBB2-415A-065E33321803}"/>
              </a:ext>
            </a:extLst>
          </p:cNvPr>
          <p:cNvSpPr txBox="1">
            <a:spLocks noChangeArrowheads="1"/>
          </p:cNvSpPr>
          <p:nvPr/>
        </p:nvSpPr>
        <p:spPr bwMode="auto">
          <a:xfrm>
            <a:off x="25546362" y="35170030"/>
            <a:ext cx="12505261" cy="2863655"/>
          </a:xfrm>
          <a:prstGeom prst="rect">
            <a:avLst/>
          </a:prstGeom>
          <a:solidFill>
            <a:schemeClr val="bg1"/>
          </a:solidFill>
          <a:ln w="25400">
            <a:solidFill>
              <a:schemeClr val="tx1"/>
            </a:solidFill>
            <a:miter lim="800000"/>
            <a:headEnd type="none" w="sm" len="sm"/>
            <a:tailEnd type="none" w="sm" len="sm"/>
          </a:ln>
        </p:spPr>
        <p:txBody>
          <a:bodyPr lIns="82020" tIns="41010" rIns="82020" bIns="41010"/>
          <a:lstStyle/>
          <a:p>
            <a:pPr marL="0" marR="0">
              <a:spcBef>
                <a:spcPts val="0"/>
              </a:spcBef>
              <a:spcAft>
                <a:spcPts val="1000"/>
              </a:spcAft>
            </a:pPr>
            <a:r>
              <a:rPr lang="en-US" sz="2000" dirty="0">
                <a:latin typeface="Arial" panose="020B0604020202020204" pitchFamily="34" charset="0"/>
                <a:ea typeface="Calibri" panose="020F0502020204030204" pitchFamily="34" charset="0"/>
                <a:cs typeface="Times New Roman" panose="02020603050405020304" pitchFamily="18" charset="0"/>
              </a:rPr>
              <a:t>References:</a:t>
            </a:r>
          </a:p>
          <a:p>
            <a:pPr marL="0" marR="0">
              <a:spcBef>
                <a:spcPts val="0"/>
              </a:spcBef>
              <a:spcAft>
                <a:spcPts val="10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r>
              <a:rPr lang="en-US" sz="1500" dirty="0">
                <a:solidFill>
                  <a:srgbClr val="000000"/>
                </a:solidFill>
                <a:effectLst/>
                <a:latin typeface="Arial" panose="020B0604020202020204" pitchFamily="34" charset="0"/>
                <a:ea typeface="Times New Roman" panose="02020603050405020304" pitchFamily="18" charset="0"/>
              </a:rPr>
              <a:t> Acharya D, Sanam K, Revilla-Martinez M, et al. Infections, Arrhythmias, and Hospitalizations on Home Intravenous Inotropic Therapy. </a:t>
            </a:r>
            <a:r>
              <a:rPr lang="en-US" sz="1500" i="1" dirty="0">
                <a:solidFill>
                  <a:srgbClr val="000000"/>
                </a:solidFill>
                <a:effectLst/>
                <a:latin typeface="Arial" panose="020B0604020202020204" pitchFamily="34" charset="0"/>
                <a:ea typeface="Times New Roman" panose="02020603050405020304" pitchFamily="18" charset="0"/>
              </a:rPr>
              <a:t>The American Journal of Cardiology</a:t>
            </a:r>
            <a:r>
              <a:rPr lang="en-US" sz="1500" dirty="0">
                <a:solidFill>
                  <a:srgbClr val="000000"/>
                </a:solidFill>
                <a:effectLst/>
                <a:latin typeface="Arial" panose="020B0604020202020204" pitchFamily="34" charset="0"/>
                <a:ea typeface="Times New Roman" panose="02020603050405020304" pitchFamily="18" charset="0"/>
              </a:rPr>
              <a:t>. 2016;117(6):952-956. doi:https://doi.org/10.1016/j.amjcard.2015.12.030</a:t>
            </a:r>
            <a:r>
              <a:rPr lang="en-US" sz="1500" dirty="0">
                <a:effectLst/>
              </a:rPr>
              <a:t> </a:t>
            </a:r>
          </a:p>
          <a:p>
            <a:pPr marL="0" marR="0">
              <a:spcBef>
                <a:spcPts val="0"/>
              </a:spcBef>
              <a:spcAft>
                <a:spcPts val="1000"/>
              </a:spcAft>
            </a:pPr>
            <a:r>
              <a:rPr lang="en-US" sz="1500" dirty="0">
                <a:latin typeface="Calibri" panose="020F0502020204030204" pitchFamily="34" charset="0"/>
                <a:ea typeface="Calibri" panose="020F0502020204030204" pitchFamily="34" charset="0"/>
                <a:cs typeface="Times New Roman" panose="02020603050405020304" pitchFamily="18" charset="0"/>
              </a:rPr>
              <a:t>2. </a:t>
            </a:r>
            <a:r>
              <a:rPr lang="en-US" sz="1500" dirty="0">
                <a:solidFill>
                  <a:srgbClr val="212121"/>
                </a:solidFill>
                <a:effectLst/>
                <a:latin typeface="Arial" panose="020B0604020202020204" pitchFamily="34" charset="0"/>
                <a:ea typeface="Calibri" panose="020F0502020204030204" pitchFamily="34" charset="0"/>
              </a:rPr>
              <a:t>del Río A, Anguera I, Miró JM, et al. Surgical treatment of pacemaker and defibrillator lead endocarditis: the impact of electrode lead extraction on outcome. </a:t>
            </a:r>
            <a:r>
              <a:rPr lang="en-US" sz="1500" i="1" dirty="0">
                <a:solidFill>
                  <a:srgbClr val="212121"/>
                </a:solidFill>
                <a:effectLst/>
                <a:latin typeface="Arial" panose="020B0604020202020204" pitchFamily="34" charset="0"/>
                <a:ea typeface="Calibri" panose="020F0502020204030204" pitchFamily="34" charset="0"/>
              </a:rPr>
              <a:t>Chest</a:t>
            </a:r>
            <a:r>
              <a:rPr lang="en-US" sz="1500" dirty="0">
                <a:solidFill>
                  <a:srgbClr val="212121"/>
                </a:solidFill>
                <a:effectLst/>
                <a:latin typeface="Arial" panose="020B0604020202020204" pitchFamily="34" charset="0"/>
                <a:ea typeface="Calibri" panose="020F0502020204030204" pitchFamily="34" charset="0"/>
              </a:rPr>
              <a:t>. 2003;124(4):1451-1459. doi:10.1378/chest.124.4.1451</a:t>
            </a:r>
            <a:r>
              <a:rPr lang="en-US" sz="1500" dirty="0">
                <a:effectLst/>
              </a:rPr>
              <a:t> </a:t>
            </a:r>
          </a:p>
          <a:p>
            <a:pPr marL="0" marR="0">
              <a:spcBef>
                <a:spcPts val="0"/>
              </a:spcBef>
              <a:spcAft>
                <a:spcPts val="1000"/>
              </a:spcAft>
            </a:pPr>
            <a:r>
              <a:rPr lang="en-US" sz="1500" dirty="0">
                <a:latin typeface="Calibri" panose="020F0502020204030204" pitchFamily="34" charset="0"/>
                <a:ea typeface="Calibri" panose="020F0502020204030204" pitchFamily="34" charset="0"/>
                <a:cs typeface="Times New Roman" panose="02020603050405020304" pitchFamily="18" charset="0"/>
              </a:rPr>
              <a:t>3. </a:t>
            </a:r>
            <a:r>
              <a:rPr lang="en-US" sz="1500" dirty="0">
                <a:solidFill>
                  <a:srgbClr val="000000"/>
                </a:solidFill>
                <a:effectLst/>
                <a:latin typeface="Arial" panose="020B0604020202020204" pitchFamily="34" charset="0"/>
                <a:ea typeface="Times New Roman" panose="02020603050405020304" pitchFamily="18" charset="0"/>
              </a:rPr>
              <a:t>Toriello F, Saviano M, Faggiano A, et al. Cardiac Implantable Electronic Devices Infection Assessment, Diagnosis and Management: A Review of the Literature. 2022;11(19):5898-5898. doi:https://doi.org/10.3390/jcm11195898</a:t>
            </a:r>
            <a:r>
              <a:rPr lang="en-US" sz="1500" dirty="0">
                <a:effectLst/>
              </a:rPr>
              <a:t> </a:t>
            </a:r>
          </a:p>
          <a:p>
            <a:pPr marL="0" marR="0">
              <a:spcBef>
                <a:spcPts val="0"/>
              </a:spcBef>
              <a:spcAft>
                <a:spcPts val="1000"/>
              </a:spcAft>
            </a:pPr>
            <a:r>
              <a:rPr lang="en-US" sz="1500" dirty="0">
                <a:latin typeface="Calibri" panose="020F0502020204030204" pitchFamily="34" charset="0"/>
                <a:ea typeface="Calibri" panose="020F0502020204030204" pitchFamily="34" charset="0"/>
                <a:cs typeface="Times New Roman" panose="02020603050405020304" pitchFamily="18" charset="0"/>
              </a:rPr>
              <a:t>4. </a:t>
            </a:r>
            <a:r>
              <a:rPr lang="en-US" sz="1500" dirty="0">
                <a:solidFill>
                  <a:srgbClr val="000000"/>
                </a:solidFill>
                <a:effectLst/>
                <a:latin typeface="Arial" panose="020B0604020202020204" pitchFamily="34" charset="0"/>
                <a:ea typeface="Times New Roman" panose="02020603050405020304" pitchFamily="18" charset="0"/>
              </a:rPr>
              <a:t>Lakkireddy DR, Segar DS, Sood A, et al. Early Lead Extraction for Infected Implanted Cardiac Electronic Devices: JACC Review Topic of the Week. </a:t>
            </a:r>
            <a:r>
              <a:rPr lang="en-US" sz="1500" i="1" dirty="0">
                <a:solidFill>
                  <a:srgbClr val="000000"/>
                </a:solidFill>
                <a:effectLst/>
                <a:latin typeface="Arial" panose="020B0604020202020204" pitchFamily="34" charset="0"/>
                <a:ea typeface="Times New Roman" panose="02020603050405020304" pitchFamily="18" charset="0"/>
              </a:rPr>
              <a:t>Journal of the American College of Cardiology</a:t>
            </a:r>
            <a:r>
              <a:rPr lang="en-US" sz="1500" dirty="0">
                <a:solidFill>
                  <a:srgbClr val="000000"/>
                </a:solidFill>
                <a:effectLst/>
                <a:latin typeface="Arial" panose="020B0604020202020204" pitchFamily="34" charset="0"/>
                <a:ea typeface="Times New Roman" panose="02020603050405020304" pitchFamily="18" charset="0"/>
              </a:rPr>
              <a:t>. 2023;81(13):1283-1295. doi:https://doi.org/10.1016/j.jacc.2023.01.038</a:t>
            </a: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ACB98538-AB72-3544-4CD0-DD2CF9993C01}"/>
              </a:ext>
            </a:extLst>
          </p:cNvPr>
          <p:cNvCxnSpPr>
            <a:cxnSpLocks/>
          </p:cNvCxnSpPr>
          <p:nvPr/>
        </p:nvCxnSpPr>
        <p:spPr bwMode="auto">
          <a:xfrm>
            <a:off x="0" y="5983349"/>
            <a:ext cx="38424853"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5" name="Picture 4">
            <a:extLst>
              <a:ext uri="{FF2B5EF4-FFF2-40B4-BE49-F238E27FC236}">
                <a16:creationId xmlns:a16="http://schemas.microsoft.com/office/drawing/2014/main" id="{7FFF14E1-9058-AD30-1360-EE42B34400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670" y="27865556"/>
            <a:ext cx="10857578" cy="8882267"/>
          </a:xfrm>
          <a:prstGeom prst="rect">
            <a:avLst/>
          </a:prstGeom>
        </p:spPr>
      </p:pic>
      <p:sp>
        <p:nvSpPr>
          <p:cNvPr id="8" name="TextBox 7">
            <a:extLst>
              <a:ext uri="{FF2B5EF4-FFF2-40B4-BE49-F238E27FC236}">
                <a16:creationId xmlns:a16="http://schemas.microsoft.com/office/drawing/2014/main" id="{7D689245-F0C6-773C-DDA5-57F5DC133EAC}"/>
              </a:ext>
            </a:extLst>
          </p:cNvPr>
          <p:cNvSpPr txBox="1"/>
          <p:nvPr/>
        </p:nvSpPr>
        <p:spPr>
          <a:xfrm>
            <a:off x="220195" y="36931838"/>
            <a:ext cx="10705112" cy="8002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Figure 4. Chest x-ray on admission showing cardiomegaly and opacity in right lower lung.</a:t>
            </a:r>
          </a:p>
        </p:txBody>
      </p:sp>
      <p:pic>
        <p:nvPicPr>
          <p:cNvPr id="10" name="Picture 9">
            <a:extLst>
              <a:ext uri="{FF2B5EF4-FFF2-40B4-BE49-F238E27FC236}">
                <a16:creationId xmlns:a16="http://schemas.microsoft.com/office/drawing/2014/main" id="{68182BA7-9F90-4B90-36AB-B1A6349142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21083" y="26496786"/>
            <a:ext cx="11846064" cy="8203260"/>
          </a:xfrm>
          <a:prstGeom prst="rect">
            <a:avLst/>
          </a:prstGeom>
        </p:spPr>
      </p:pic>
      <p:sp>
        <p:nvSpPr>
          <p:cNvPr id="2" name="TextBox 1">
            <a:extLst>
              <a:ext uri="{FF2B5EF4-FFF2-40B4-BE49-F238E27FC236}">
                <a16:creationId xmlns:a16="http://schemas.microsoft.com/office/drawing/2014/main" id="{398896BC-3FB4-CE9F-93A5-54DA43A88F92}"/>
              </a:ext>
            </a:extLst>
          </p:cNvPr>
          <p:cNvSpPr txBox="1"/>
          <p:nvPr/>
        </p:nvSpPr>
        <p:spPr>
          <a:xfrm>
            <a:off x="25922579" y="25956211"/>
            <a:ext cx="12129044" cy="461665"/>
          </a:xfrm>
          <a:prstGeom prst="rect">
            <a:avLst/>
          </a:prstGeom>
          <a:noFill/>
        </p:spPr>
        <p:txBody>
          <a:bodyPr wrap="square" rtlCol="0">
            <a:spAutoFit/>
          </a:bodyPr>
          <a:lstStyle/>
          <a:p>
            <a:r>
              <a:rPr lang="en-US" dirty="0">
                <a:latin typeface="+mj-lt"/>
              </a:rPr>
              <a:t>Figure 2. Transthoracic </a:t>
            </a:r>
            <a:r>
              <a:rPr lang="en-US" sz="2400" dirty="0">
                <a:latin typeface="+mj-lt"/>
              </a:rPr>
              <a:t>echocardiogram apical 4-chamber view of AICD lead vegetation. </a:t>
            </a:r>
            <a:endParaRPr lang="en-US" dirty="0">
              <a:latin typeface="+mj-lt"/>
            </a:endParaRPr>
          </a:p>
        </p:txBody>
      </p:sp>
      <p:pic>
        <p:nvPicPr>
          <p:cNvPr id="9" name="Picture 8">
            <a:extLst>
              <a:ext uri="{FF2B5EF4-FFF2-40B4-BE49-F238E27FC236}">
                <a16:creationId xmlns:a16="http://schemas.microsoft.com/office/drawing/2014/main" id="{ACC13247-8629-102C-53BF-62D0EE9015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05401" y="17935853"/>
            <a:ext cx="11267806" cy="7852915"/>
          </a:xfrm>
          <a:prstGeom prst="rect">
            <a:avLst/>
          </a:prstGeom>
        </p:spPr>
      </p:pic>
      <p:sp>
        <p:nvSpPr>
          <p:cNvPr id="11" name="TextBox 10">
            <a:extLst>
              <a:ext uri="{FF2B5EF4-FFF2-40B4-BE49-F238E27FC236}">
                <a16:creationId xmlns:a16="http://schemas.microsoft.com/office/drawing/2014/main" id="{A6684C94-4BA8-82DA-D363-4265D4A394D1}"/>
              </a:ext>
            </a:extLst>
          </p:cNvPr>
          <p:cNvSpPr txBox="1"/>
          <p:nvPr/>
        </p:nvSpPr>
        <p:spPr>
          <a:xfrm>
            <a:off x="26105401" y="34684588"/>
            <a:ext cx="11763400" cy="446276"/>
          </a:xfrm>
          <a:prstGeom prst="rect">
            <a:avLst/>
          </a:prstGeom>
          <a:noFill/>
        </p:spPr>
        <p:txBody>
          <a:bodyPr wrap="square" rtlCol="0">
            <a:spAutoFit/>
          </a:bodyPr>
          <a:lstStyle/>
          <a:p>
            <a:r>
              <a:rPr lang="en-US" dirty="0">
                <a:latin typeface="+mj-lt"/>
              </a:rPr>
              <a:t>Figure 3. Transthoracic echocardiogram aortic valve view of AICD lead vegetation. </a:t>
            </a:r>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8F1F5074-87D4-48C2-83D0-DFFDBB9EA918}"/>
</file>

<file path=customXml/itemProps2.xml><?xml version="1.0" encoding="utf-8"?>
<ds:datastoreItem xmlns:ds="http://schemas.openxmlformats.org/officeDocument/2006/customXml" ds:itemID="{052247C4-606E-4970-94F3-8502BB4A8F60}"/>
</file>

<file path=customXml/itemProps3.xml><?xml version="1.0" encoding="utf-8"?>
<ds:datastoreItem xmlns:ds="http://schemas.openxmlformats.org/officeDocument/2006/customXml" ds:itemID="{0ADBC88C-0013-45DB-A27D-E69858DAD66F}"/>
</file>

<file path=docProps/app.xml><?xml version="1.0" encoding="utf-8"?>
<Properties xmlns="http://schemas.openxmlformats.org/officeDocument/2006/extended-properties" xmlns:vt="http://schemas.openxmlformats.org/officeDocument/2006/docPropsVTypes">
  <Template>C:\MSOffice\Templates\Blank Presentation.pot</Template>
  <TotalTime>2421</TotalTime>
  <Words>1167</Words>
  <Application>Microsoft Macintosh PowerPoint</Application>
  <PresentationFormat>Custom</PresentationFormat>
  <Paragraphs>17</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Times New Roman</vt:lpstr>
      <vt:lpstr>Blank Presentation</vt:lpstr>
      <vt:lpstr>Bitmap Image</vt:lpstr>
      <vt:lpstr>MRSE Bacteremia via PICC Line with AICD Lead Vegetation  in Heart Failure Patient on Ambulatory Milrinone   Elizabeth Long1, Sarah C. Forsythe1, Chantal Wickman, M.D.2, Jorge A. Martinez, M.D., J.D.2 1LSUHSC School of Medicine, New Orleans, LA 2Department of Medicine, LSU Health Sciences Center, New Orleans, 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Elizabeth Lucile Long</cp:lastModifiedBy>
  <cp:revision>214</cp:revision>
  <cp:lastPrinted>2000-03-29T22:47:03Z</cp:lastPrinted>
  <dcterms:created xsi:type="dcterms:W3CDTF">1995-06-17T23:31:02Z</dcterms:created>
  <dcterms:modified xsi:type="dcterms:W3CDTF">2024-03-22T17:03:29Z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