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5"/>
  </p:notesMasterIdLst>
  <p:handoutMasterIdLst>
    <p:handoutMasterId r:id="rId16"/>
  </p:handoutMasterIdLst>
  <p:sldIdLst>
    <p:sldId id="268" r:id="rId3"/>
    <p:sldId id="277" r:id="rId4"/>
    <p:sldId id="271" r:id="rId5"/>
    <p:sldId id="269" r:id="rId6"/>
    <p:sldId id="270" r:id="rId7"/>
    <p:sldId id="272" r:id="rId8"/>
    <p:sldId id="273" r:id="rId9"/>
    <p:sldId id="280" r:id="rId10"/>
    <p:sldId id="274" r:id="rId11"/>
    <p:sldId id="275" r:id="rId12"/>
    <p:sldId id="279" r:id="rId13"/>
    <p:sldId id="278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6163" autoAdjust="0"/>
  </p:normalViewPr>
  <p:slideViewPr>
    <p:cSldViewPr>
      <p:cViewPr>
        <p:scale>
          <a:sx n="89" d="100"/>
          <a:sy n="89" d="100"/>
        </p:scale>
        <p:origin x="-16" y="27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8" name="Straight Connector 127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rgbClr val="461D7C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461D7C"/>
              </a:buClr>
              <a:defRPr/>
            </a:lvl1pPr>
            <a:lvl2pPr>
              <a:buClr>
                <a:srgbClr val="461D7C"/>
              </a:buClr>
              <a:defRPr/>
            </a:lvl2pPr>
            <a:lvl3pPr>
              <a:buClr>
                <a:srgbClr val="461D7C"/>
              </a:buClr>
              <a:defRPr/>
            </a:lvl3pPr>
            <a:lvl4pPr>
              <a:buClr>
                <a:srgbClr val="461D7C"/>
              </a:buClr>
              <a:defRPr/>
            </a:lvl4pPr>
            <a:lvl5pPr>
              <a:buClr>
                <a:srgbClr val="461D7C"/>
              </a:buCl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rgbClr val="461D7C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461D7C"/>
              </a:buClr>
              <a:defRPr/>
            </a:lvl1pPr>
            <a:lvl2pPr>
              <a:buClr>
                <a:srgbClr val="461D7C"/>
              </a:buClr>
              <a:defRPr/>
            </a:lvl2pPr>
            <a:lvl3pPr>
              <a:buClr>
                <a:srgbClr val="461D7C"/>
              </a:buClr>
              <a:defRPr/>
            </a:lvl3pPr>
            <a:lvl4pPr>
              <a:buClr>
                <a:srgbClr val="461D7C"/>
              </a:buClr>
              <a:defRPr/>
            </a:lvl4pPr>
            <a:lvl5pPr>
              <a:buClr>
                <a:srgbClr val="461D7C"/>
              </a:buCl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/>
            </a:lvl1pPr>
            <a:lvl2pPr marL="548640">
              <a:buClr>
                <a:srgbClr val="461D7C"/>
              </a:buClr>
              <a:defRPr/>
            </a:lvl2pPr>
            <a:lvl3pPr marL="777240">
              <a:buClr>
                <a:srgbClr val="461D7C"/>
              </a:buClr>
              <a:defRPr/>
            </a:lvl3pPr>
            <a:lvl4pPr marL="1005840">
              <a:buClr>
                <a:srgbClr val="461D7C"/>
              </a:buClr>
              <a:defRPr/>
            </a:lvl4pPr>
            <a:lvl5pPr marL="1234440">
              <a:buClr>
                <a:srgbClr val="461D7C"/>
              </a:buClr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1" name="Straight Connector 130"/>
          <p:cNvCxnSpPr/>
          <p:nvPr userDrawn="1"/>
        </p:nvCxnSpPr>
        <p:spPr>
          <a:xfrm>
            <a:off x="192957" y="5943600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 marL="1956816"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11" name="Straight Connector 310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rgbClr val="461D7C">
              <a:alpha val="37000"/>
            </a:srgbClr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C8737-4A36-4162-870C-A412B61B7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6013450"/>
            <a:ext cx="285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084888"/>
            <a:ext cx="240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449D63-B18F-4687-A7A5-B419D21C7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2" y="4419600"/>
            <a:ext cx="9143999" cy="1066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399" dirty="0">
                <a:solidFill>
                  <a:schemeClr val="tx1"/>
                </a:solidFill>
              </a:rPr>
              <a:t>Vinod Dasa MD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514803-EE15-4287-A71E-C997AC4AF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Intro to Research</a:t>
            </a:r>
          </a:p>
        </p:txBody>
      </p:sp>
    </p:spTree>
    <p:extLst>
      <p:ext uri="{BB962C8B-B14F-4D97-AF65-F5344CB8AC3E}">
        <p14:creationId xmlns:p14="http://schemas.microsoft.com/office/powerpoint/2010/main" val="32549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333DF0-CEE3-429D-8FA8-7A7CECA16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757508"/>
              </p:ext>
            </p:extLst>
          </p:nvPr>
        </p:nvGraphicFramePr>
        <p:xfrm>
          <a:off x="455612" y="838201"/>
          <a:ext cx="11429999" cy="50291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45244">
                  <a:extLst>
                    <a:ext uri="{9D8B030D-6E8A-4147-A177-3AD203B41FA5}">
                      <a16:colId xmlns:a16="http://schemas.microsoft.com/office/drawing/2014/main" val="2073550560"/>
                    </a:ext>
                  </a:extLst>
                </a:gridCol>
                <a:gridCol w="6984755">
                  <a:extLst>
                    <a:ext uri="{9D8B030D-6E8A-4147-A177-3AD203B41FA5}">
                      <a16:colId xmlns:a16="http://schemas.microsoft.com/office/drawing/2014/main" val="3743065796"/>
                    </a:ext>
                  </a:extLst>
                </a:gridCol>
              </a:tblGrid>
              <a:tr h="424952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CITI training complete: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PGY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305683"/>
                  </a:ext>
                </a:extLst>
              </a:tr>
              <a:tr h="306477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routing form: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Dasa approval December PGY 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222535"/>
                  </a:ext>
                </a:extLst>
              </a:tr>
              <a:tr h="306477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Bronstone approval mid-January PGY 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97118"/>
                  </a:ext>
                </a:extLst>
              </a:tr>
              <a:tr h="306477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Leonardi approval end January PGY 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955787"/>
                  </a:ext>
                </a:extLst>
              </a:tr>
              <a:tr h="388062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IRB Submission: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of PGY 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399985"/>
                  </a:ext>
                </a:extLst>
              </a:tr>
              <a:tr h="388062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collection: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of PGY2 – September PGY 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231432"/>
                  </a:ext>
                </a:extLst>
              </a:tr>
              <a:tr h="388062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analysis: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PGY 4 – January PGY 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17682"/>
                  </a:ext>
                </a:extLst>
              </a:tr>
              <a:tr h="388772">
                <a:tc>
                  <a:txBody>
                    <a:bodyPr/>
                    <a:lstStyle/>
                    <a:p>
                      <a:pPr marL="65405" marR="0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Abstract complete: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of PGY 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78755"/>
                  </a:ext>
                </a:extLst>
              </a:tr>
              <a:tr h="388062">
                <a:tc>
                  <a:txBody>
                    <a:bodyPr/>
                    <a:lstStyle/>
                    <a:p>
                      <a:pPr marL="9715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Abstract submission to national meeting: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– September PGY 4/PGY 5 (depends on deadline for various meetings)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801466"/>
                  </a:ext>
                </a:extLst>
              </a:tr>
              <a:tr h="388062">
                <a:tc>
                  <a:txBody>
                    <a:bodyPr/>
                    <a:lstStyle/>
                    <a:p>
                      <a:pPr marL="9715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 submission: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6352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PGY 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227719"/>
                  </a:ext>
                </a:extLst>
              </a:tr>
              <a:tr h="388062">
                <a:tc>
                  <a:txBody>
                    <a:bodyPr/>
                    <a:lstStyle/>
                    <a:p>
                      <a:pPr marL="65405" marR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Publication by graduation: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June PGY 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045964"/>
                  </a:ext>
                </a:extLst>
              </a:tr>
              <a:tr h="578900">
                <a:tc>
                  <a:txBody>
                    <a:bodyPr/>
                    <a:lstStyle/>
                    <a:p>
                      <a:pPr marL="65405" marR="22098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 research update: 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12700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15 and January 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571090"/>
                  </a:ext>
                </a:extLst>
              </a:tr>
              <a:tr h="388772">
                <a:tc>
                  <a:txBody>
                    <a:bodyPr/>
                    <a:lstStyle/>
                    <a:p>
                      <a:pPr marL="65405" marR="133985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department research update: 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12700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December, May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19668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9A6E5EC-2D0B-4694-8F2B-068B1EB4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Expectations	</a:t>
            </a:r>
          </a:p>
        </p:txBody>
      </p:sp>
    </p:spTree>
    <p:extLst>
      <p:ext uri="{BB962C8B-B14F-4D97-AF65-F5344CB8AC3E}">
        <p14:creationId xmlns:p14="http://schemas.microsoft.com/office/powerpoint/2010/main" val="10775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6B5F13-7C65-432C-926D-366FA38C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E5E0C-EB86-448D-B314-6973B161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1143000"/>
            <a:ext cx="7467600" cy="47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99243-5567-4B3C-8A77-B64E03D2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886200"/>
          </a:xfrm>
        </p:spPr>
        <p:txBody>
          <a:bodyPr/>
          <a:lstStyle/>
          <a:p>
            <a:r>
              <a:rPr lang="en-US" dirty="0"/>
              <a:t>Log completed referenceable scholarly activity into research website database</a:t>
            </a:r>
          </a:p>
          <a:p>
            <a:r>
              <a:rPr lang="en-US" dirty="0"/>
              <a:t>Research website</a:t>
            </a:r>
          </a:p>
          <a:p>
            <a:r>
              <a:rPr lang="en-US" dirty="0"/>
              <a:t>IRB renewals</a:t>
            </a:r>
          </a:p>
          <a:p>
            <a:r>
              <a:rPr lang="en-US" dirty="0"/>
              <a:t>IRB closure</a:t>
            </a:r>
          </a:p>
          <a:p>
            <a:r>
              <a:rPr lang="en-US" dirty="0"/>
              <a:t>News/events</a:t>
            </a:r>
          </a:p>
          <a:p>
            <a:r>
              <a:rPr lang="en-US" dirty="0"/>
              <a:t>New ideas/feedback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8E2A9C-8F01-4719-A2EF-C5FE1038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</p:spTree>
    <p:extLst>
      <p:ext uri="{BB962C8B-B14F-4D97-AF65-F5344CB8AC3E}">
        <p14:creationId xmlns:p14="http://schemas.microsoft.com/office/powerpoint/2010/main" val="17353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CAB24-FB41-4342-A714-65C98230A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6" y="990600"/>
            <a:ext cx="5864225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IV.B.2</a:t>
            </a:r>
            <a:r>
              <a:rPr lang="en-US" dirty="0"/>
              <a:t>. Residents should participate in scholarly activity. (Core) </a:t>
            </a:r>
          </a:p>
          <a:p>
            <a:pPr lvl="1"/>
            <a:r>
              <a:rPr lang="en-US" b="1" dirty="0"/>
              <a:t>IV.B.2.a)</a:t>
            </a:r>
            <a:r>
              <a:rPr lang="en-US" dirty="0"/>
              <a:t> Each resident must demonstrate scholarship through at least one of the following activities:</a:t>
            </a:r>
          </a:p>
          <a:p>
            <a:pPr lvl="2"/>
            <a:r>
              <a:rPr lang="en-US" b="1" dirty="0"/>
              <a:t>IV.B.2.a).(1)</a:t>
            </a:r>
            <a:r>
              <a:rPr lang="en-US" dirty="0"/>
              <a:t> participation in sponsored research; (Outcome)</a:t>
            </a:r>
          </a:p>
          <a:p>
            <a:pPr lvl="2"/>
            <a:r>
              <a:rPr lang="en-US" b="1" dirty="0"/>
              <a:t>IV.B.2.a).(2)</a:t>
            </a:r>
            <a:r>
              <a:rPr lang="en-US" dirty="0"/>
              <a:t> preparation of an article for a peer-reviewed publication;(Outcome)</a:t>
            </a:r>
          </a:p>
          <a:p>
            <a:pPr lvl="2"/>
            <a:r>
              <a:rPr lang="en-US" b="1" dirty="0"/>
              <a:t>IV.B.2.a).(3)</a:t>
            </a:r>
            <a:r>
              <a:rPr lang="en-US" dirty="0"/>
              <a:t> presentation of research at a regional or national meeting; or, (Outcome)</a:t>
            </a:r>
          </a:p>
          <a:p>
            <a:pPr lvl="2"/>
            <a:r>
              <a:rPr lang="en-US" b="1" dirty="0"/>
              <a:t>IV.B.2.a).(4)</a:t>
            </a:r>
            <a:r>
              <a:rPr lang="en-US" dirty="0"/>
              <a:t> participation in a structured literature review of an important topic. (Outcome)</a:t>
            </a:r>
          </a:p>
          <a:p>
            <a:pPr lvl="2"/>
            <a:r>
              <a:rPr lang="en-US" b="1" dirty="0"/>
              <a:t>IV.B.3.</a:t>
            </a:r>
            <a:r>
              <a:rPr lang="en-US" dirty="0"/>
              <a:t> The sponsoring institution and program should allocate adequate educational resources to facilitate resident involvement in scholarly activities. (Detail)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5E0CDF-6E0A-492D-9875-27054742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Scholarly Activity Requirement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5E64FD-756D-4960-96F2-CCC2BC91B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563" y="1066800"/>
            <a:ext cx="5991223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V.B.1.</a:t>
            </a:r>
            <a:r>
              <a:rPr lang="en-US" dirty="0"/>
              <a:t> The curriculum must advance residents’ knowledge of the basic principles of research, including how research is conducted, evaluated, explained to patients, and applied to patient care. (Core)</a:t>
            </a:r>
          </a:p>
          <a:p>
            <a:pPr lvl="1"/>
            <a:r>
              <a:rPr lang="en-US" b="1" dirty="0"/>
              <a:t>V.B.1.a)</a:t>
            </a:r>
            <a:r>
              <a:rPr lang="en-US" dirty="0"/>
              <a:t> Resident education must include instruction in experimental design, hypothesis testing, and other current research methods, as well as participation in clinical or basic research. (Detail)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BC2FC-EA31-4B64-8920-0734512F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676400"/>
            <a:ext cx="9144000" cy="4267200"/>
          </a:xfrm>
        </p:spPr>
        <p:txBody>
          <a:bodyPr/>
          <a:lstStyle/>
          <a:p>
            <a:r>
              <a:rPr lang="en-US" dirty="0"/>
              <a:t>Clinical</a:t>
            </a:r>
          </a:p>
          <a:p>
            <a:pPr lvl="1"/>
            <a:r>
              <a:rPr lang="en-US" dirty="0"/>
              <a:t>Case series</a:t>
            </a:r>
          </a:p>
          <a:p>
            <a:pPr lvl="1"/>
            <a:r>
              <a:rPr lang="en-US" dirty="0"/>
              <a:t>Retrospective</a:t>
            </a:r>
          </a:p>
          <a:p>
            <a:pPr lvl="1"/>
            <a:r>
              <a:rPr lang="en-US" dirty="0"/>
              <a:t>Prospective</a:t>
            </a:r>
          </a:p>
          <a:p>
            <a:pPr lvl="1"/>
            <a:r>
              <a:rPr lang="en-US" dirty="0"/>
              <a:t>Clinical trials</a:t>
            </a:r>
          </a:p>
          <a:p>
            <a:r>
              <a:rPr lang="en-US" dirty="0"/>
              <a:t>Basic Science</a:t>
            </a:r>
          </a:p>
          <a:p>
            <a:pPr lvl="1"/>
            <a:r>
              <a:rPr lang="en-US" dirty="0"/>
              <a:t>Tissue repository</a:t>
            </a:r>
          </a:p>
          <a:p>
            <a:pPr lvl="1"/>
            <a:r>
              <a:rPr lang="en-US" dirty="0"/>
              <a:t>Health disparities</a:t>
            </a:r>
          </a:p>
          <a:p>
            <a:pPr lvl="1"/>
            <a:r>
              <a:rPr lang="en-US" dirty="0"/>
              <a:t>Animal models</a:t>
            </a:r>
          </a:p>
          <a:p>
            <a:r>
              <a:rPr lang="en-US" dirty="0"/>
              <a:t>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EFF1CE-0300-423F-A5C2-C4FB374F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Structure</a:t>
            </a:r>
          </a:p>
        </p:txBody>
      </p:sp>
    </p:spTree>
    <p:extLst>
      <p:ext uri="{BB962C8B-B14F-4D97-AF65-F5344CB8AC3E}">
        <p14:creationId xmlns:p14="http://schemas.microsoft.com/office/powerpoint/2010/main" val="28364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F144DA-E29C-4B79-9F0B-8FFC8822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47800"/>
            <a:ext cx="9144000" cy="4267200"/>
          </a:xfrm>
        </p:spPr>
        <p:txBody>
          <a:bodyPr/>
          <a:lstStyle/>
          <a:p>
            <a:r>
              <a:rPr lang="en-US" dirty="0"/>
              <a:t>Leads: Jennifer Simkin PhD, Luis Marrero PhD</a:t>
            </a:r>
          </a:p>
          <a:p>
            <a:pPr lvl="1"/>
            <a:r>
              <a:rPr lang="en-US" dirty="0"/>
              <a:t>Collaborators</a:t>
            </a:r>
          </a:p>
          <a:p>
            <a:pPr lvl="2"/>
            <a:r>
              <a:rPr lang="en-US" dirty="0"/>
              <a:t>Martin Ronis PhD</a:t>
            </a:r>
          </a:p>
          <a:p>
            <a:pPr lvl="2"/>
            <a:r>
              <a:rPr lang="en-US" dirty="0"/>
              <a:t>Malwina </a:t>
            </a:r>
            <a:r>
              <a:rPr lang="en-US" dirty="0" err="1"/>
              <a:t>Czarny</a:t>
            </a:r>
            <a:r>
              <a:rPr lang="en-US" dirty="0"/>
              <a:t> PhD</a:t>
            </a:r>
          </a:p>
          <a:p>
            <a:pPr lvl="2"/>
            <a:r>
              <a:rPr lang="en-US" dirty="0"/>
              <a:t>Liz Martin PhD</a:t>
            </a:r>
          </a:p>
          <a:p>
            <a:pPr lvl="2"/>
            <a:r>
              <a:rPr lang="en-US" dirty="0"/>
              <a:t>Jeff Gimble PhD</a:t>
            </a:r>
          </a:p>
          <a:p>
            <a:pPr lvl="2"/>
            <a:r>
              <a:rPr lang="en-US" dirty="0"/>
              <a:t>Kim Mix PhD</a:t>
            </a:r>
          </a:p>
          <a:p>
            <a:pPr lvl="2"/>
            <a:r>
              <a:rPr lang="en-US" dirty="0"/>
              <a:t>Mandi Lopez PhD/Baton rouge PhD’s</a:t>
            </a:r>
          </a:p>
          <a:p>
            <a:r>
              <a:rPr lang="en-US" dirty="0"/>
              <a:t>Monthly meeting to review status of all projects</a:t>
            </a:r>
          </a:p>
          <a:p>
            <a:pPr lvl="1"/>
            <a:r>
              <a:rPr lang="en-US" dirty="0"/>
              <a:t>Second wed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2E6E6-C417-43F3-96DA-8C5EA79D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Team: Basic Science</a:t>
            </a:r>
          </a:p>
        </p:txBody>
      </p:sp>
    </p:spTree>
    <p:extLst>
      <p:ext uri="{BB962C8B-B14F-4D97-AF65-F5344CB8AC3E}">
        <p14:creationId xmlns:p14="http://schemas.microsoft.com/office/powerpoint/2010/main" val="28433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CAA811-04BD-4853-83E3-E6490197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524000"/>
            <a:ext cx="9144000" cy="4267200"/>
          </a:xfrm>
        </p:spPr>
        <p:txBody>
          <a:bodyPr/>
          <a:lstStyle/>
          <a:p>
            <a:r>
              <a:rPr lang="en-US" dirty="0"/>
              <a:t>Vinod Dasa MD</a:t>
            </a:r>
          </a:p>
          <a:p>
            <a:r>
              <a:rPr lang="en-US" dirty="0"/>
              <a:t>Claudia Leonardi PhD</a:t>
            </a:r>
          </a:p>
          <a:p>
            <a:r>
              <a:rPr lang="en-US" dirty="0"/>
              <a:t>Amy Bronstone PhD</a:t>
            </a:r>
          </a:p>
          <a:p>
            <a:r>
              <a:rPr lang="en-US" dirty="0"/>
              <a:t>Colette Hilliard/Lisa Stang</a:t>
            </a:r>
          </a:p>
          <a:p>
            <a:r>
              <a:rPr lang="en-US" dirty="0"/>
              <a:t>Andrew Chapple PhD (Data)</a:t>
            </a:r>
          </a:p>
          <a:p>
            <a:r>
              <a:rPr lang="en-US" dirty="0"/>
              <a:t>Monthly meeting to review status of all projects</a:t>
            </a:r>
          </a:p>
          <a:p>
            <a:pPr lvl="1"/>
            <a:r>
              <a:rPr lang="en-US" dirty="0"/>
              <a:t>Second wed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378A6F-3591-41BE-AAF7-222F7E03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Team: Clinical</a:t>
            </a:r>
          </a:p>
        </p:txBody>
      </p:sp>
    </p:spTree>
    <p:extLst>
      <p:ext uri="{BB962C8B-B14F-4D97-AF65-F5344CB8AC3E}">
        <p14:creationId xmlns:p14="http://schemas.microsoft.com/office/powerpoint/2010/main" val="41149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ED4097-14C0-45D9-9D97-83C0D98D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143000"/>
            <a:ext cx="9144000" cy="4267200"/>
          </a:xfrm>
        </p:spPr>
        <p:txBody>
          <a:bodyPr/>
          <a:lstStyle/>
          <a:p>
            <a:r>
              <a:rPr lang="en-US" dirty="0"/>
              <a:t>Research idea/faculty discussion</a:t>
            </a:r>
          </a:p>
          <a:p>
            <a:r>
              <a:rPr lang="en-US" dirty="0"/>
              <a:t>Routing form- redcap</a:t>
            </a:r>
          </a:p>
          <a:p>
            <a:pPr lvl="1"/>
            <a:r>
              <a:rPr lang="en-US" dirty="0"/>
              <a:t>Budget (if applicable)</a:t>
            </a:r>
          </a:p>
          <a:p>
            <a:r>
              <a:rPr lang="en-US" dirty="0"/>
              <a:t>Research team evaluation</a:t>
            </a:r>
          </a:p>
          <a:p>
            <a:pPr lvl="1"/>
            <a:r>
              <a:rPr lang="en-US" dirty="0"/>
              <a:t>Dr Dasa</a:t>
            </a:r>
          </a:p>
          <a:p>
            <a:pPr lvl="1"/>
            <a:r>
              <a:rPr lang="en-US" dirty="0"/>
              <a:t>Dr Bronstone</a:t>
            </a:r>
          </a:p>
          <a:p>
            <a:pPr lvl="1"/>
            <a:r>
              <a:rPr lang="en-US" dirty="0"/>
              <a:t>Dr Leonardi</a:t>
            </a:r>
          </a:p>
          <a:p>
            <a:pPr lvl="1"/>
            <a:r>
              <a:rPr lang="en-US" dirty="0"/>
              <a:t>Colette Hilliard</a:t>
            </a:r>
          </a:p>
          <a:p>
            <a:r>
              <a:rPr lang="en-US" dirty="0"/>
              <a:t>IRB submission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79C3A-4D3E-42E1-BD61-3537989C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Logistics: clinical research</a:t>
            </a:r>
          </a:p>
        </p:txBody>
      </p:sp>
    </p:spTree>
    <p:extLst>
      <p:ext uri="{BB962C8B-B14F-4D97-AF65-F5344CB8AC3E}">
        <p14:creationId xmlns:p14="http://schemas.microsoft.com/office/powerpoint/2010/main" val="9578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3DB6A-0DF9-43B1-87C4-13E7D39C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066800"/>
            <a:ext cx="9144000" cy="4267200"/>
          </a:xfrm>
        </p:spPr>
        <p:txBody>
          <a:bodyPr/>
          <a:lstStyle/>
          <a:p>
            <a:r>
              <a:rPr lang="en-US" dirty="0"/>
              <a:t>Data Collection</a:t>
            </a:r>
          </a:p>
          <a:p>
            <a:pPr lvl="1"/>
            <a:r>
              <a:rPr lang="en-US" dirty="0"/>
              <a:t>Student help</a:t>
            </a:r>
          </a:p>
          <a:p>
            <a:r>
              <a:rPr lang="en-US" dirty="0"/>
              <a:t>Data analysis/stats</a:t>
            </a:r>
          </a:p>
          <a:p>
            <a:pPr lvl="1"/>
            <a:r>
              <a:rPr lang="en-US" dirty="0"/>
              <a:t>Dr Leonardi</a:t>
            </a:r>
          </a:p>
          <a:p>
            <a:r>
              <a:rPr lang="en-US" dirty="0"/>
              <a:t>Data interpretation</a:t>
            </a:r>
          </a:p>
          <a:p>
            <a:pPr lvl="1"/>
            <a:r>
              <a:rPr lang="en-US" dirty="0"/>
              <a:t>Dr Leonardi</a:t>
            </a:r>
          </a:p>
          <a:p>
            <a:pPr lvl="1"/>
            <a:r>
              <a:rPr lang="en-US" dirty="0"/>
              <a:t>Dr Bronstone</a:t>
            </a:r>
          </a:p>
          <a:p>
            <a:r>
              <a:rPr lang="en-US" dirty="0"/>
              <a:t>Manuscript prep</a:t>
            </a:r>
          </a:p>
          <a:p>
            <a:pPr lvl="1"/>
            <a:r>
              <a:rPr lang="en-US" dirty="0"/>
              <a:t>Dr Bronstone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F3EF2-45F3-4C31-A48E-C0914A63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Logistics: clinical research</a:t>
            </a:r>
          </a:p>
        </p:txBody>
      </p:sp>
    </p:spTree>
    <p:extLst>
      <p:ext uri="{BB962C8B-B14F-4D97-AF65-F5344CB8AC3E}">
        <p14:creationId xmlns:p14="http://schemas.microsoft.com/office/powerpoint/2010/main" val="4805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BB8D08-6235-4755-9B68-3F0749AC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w Drs Simkin and/or L Marrero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23ABAD-11E2-4E76-96B9-F4F8A572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science: logistics</a:t>
            </a:r>
          </a:p>
        </p:txBody>
      </p:sp>
    </p:spTree>
    <p:extLst>
      <p:ext uri="{BB962C8B-B14F-4D97-AF65-F5344CB8AC3E}">
        <p14:creationId xmlns:p14="http://schemas.microsoft.com/office/powerpoint/2010/main" val="19391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12B0E0-32DB-4023-A259-7B4A91253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student research projects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3 students/project</a:t>
            </a:r>
          </a:p>
          <a:p>
            <a:pPr lvl="1"/>
            <a:r>
              <a:rPr lang="en-US" dirty="0"/>
              <a:t>Students are primary researchers</a:t>
            </a:r>
          </a:p>
          <a:p>
            <a:pPr lvl="1"/>
            <a:r>
              <a:rPr lang="en-US" dirty="0"/>
              <a:t>Resident mentor/support</a:t>
            </a:r>
          </a:p>
          <a:p>
            <a:r>
              <a:rPr lang="en-US" dirty="0"/>
              <a:t>Resident projects</a:t>
            </a:r>
          </a:p>
          <a:p>
            <a:pPr lvl="1"/>
            <a:r>
              <a:rPr lang="en-US" dirty="0"/>
              <a:t>Resident is primary researcher </a:t>
            </a:r>
          </a:p>
          <a:p>
            <a:pPr lvl="1"/>
            <a:r>
              <a:rPr lang="en-US" dirty="0"/>
              <a:t>Student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C180D-1238-4C12-8849-AF3AFE35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Student Research Committee </a:t>
            </a:r>
          </a:p>
        </p:txBody>
      </p:sp>
    </p:spTree>
    <p:extLst>
      <p:ext uri="{BB962C8B-B14F-4D97-AF65-F5344CB8AC3E}">
        <p14:creationId xmlns:p14="http://schemas.microsoft.com/office/powerpoint/2010/main" val="21672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593</Words>
  <Application>Microsoft Office PowerPoint</Application>
  <PresentationFormat>Custom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Student presentation</vt:lpstr>
      <vt:lpstr>Intro to Research</vt:lpstr>
      <vt:lpstr>ACGME Scholarly Activity Requirement </vt:lpstr>
      <vt:lpstr>Research Structure</vt:lpstr>
      <vt:lpstr>Research Team: Basic Science</vt:lpstr>
      <vt:lpstr>Research Team: Clinical</vt:lpstr>
      <vt:lpstr>Logistics: clinical research</vt:lpstr>
      <vt:lpstr>Logistics: clinical research</vt:lpstr>
      <vt:lpstr>Basic science: logistics</vt:lpstr>
      <vt:lpstr>Medical Student Research Committee </vt:lpstr>
      <vt:lpstr>Resident Expectations </vt:lpstr>
      <vt:lpstr>Research website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2015-07-02T14:22:04Z</dcterms:created>
  <dcterms:modified xsi:type="dcterms:W3CDTF">2019-12-20T17:58:54Z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