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384048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13" userDrawn="1">
          <p15:clr>
            <a:srgbClr val="A4A3A4"/>
          </p15:clr>
        </p15:guide>
        <p15:guide id="2" pos="20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2A89"/>
    <a:srgbClr val="66FFFF"/>
    <a:srgbClr val="66FF33"/>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63" autoAdjust="0"/>
    <p:restoredTop sz="92272" autoAdjust="0"/>
  </p:normalViewPr>
  <p:slideViewPr>
    <p:cSldViewPr>
      <p:cViewPr>
        <p:scale>
          <a:sx n="47" d="100"/>
          <a:sy n="47" d="100"/>
        </p:scale>
        <p:origin x="192" y="-4488"/>
      </p:cViewPr>
      <p:guideLst>
        <p:guide orient="horz" pos="1613"/>
        <p:guide pos="204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20053" y="-209813"/>
            <a:ext cx="38404800" cy="6473536"/>
          </a:xfrm>
          <a:prstGeom prst="rect">
            <a:avLst/>
          </a:prstGeom>
          <a:solidFill>
            <a:srgbClr val="D8E0E0"/>
          </a:solidFill>
          <a:ln w="9525">
            <a:noFill/>
            <a:miter lim="800000"/>
            <a:headEnd/>
            <a:tailEnd/>
          </a:ln>
        </p:spPr>
        <p:txBody>
          <a:bodyPr wrap="none" lIns="82020" tIns="41010" rIns="82020" bIns="41010" anchor="ctr"/>
          <a:lstStyle/>
          <a:p>
            <a:endParaRPr lang="en-US" sz="2195"/>
          </a:p>
        </p:txBody>
      </p:sp>
      <p:sp>
        <p:nvSpPr>
          <p:cNvPr id="1028" name="Rectangle 4"/>
          <p:cNvSpPr>
            <a:spLocks noGrp="1" noChangeAspect="1" noChangeArrowheads="1"/>
          </p:cNvSpPr>
          <p:nvPr>
            <p:ph type="title"/>
          </p:nvPr>
        </p:nvSpPr>
        <p:spPr>
          <a:xfrm>
            <a:off x="7682312" y="694944"/>
            <a:ext cx="30083689" cy="4662815"/>
          </a:xfrm>
          <a:noFill/>
        </p:spPr>
        <p:txBody>
          <a:bodyPr vert="horz" wrap="square" lIns="0" tIns="0" rIns="0" bIns="0" numCol="1" anchor="ctr" anchorCtr="0" compatLnSpc="1">
            <a:prstTxWarp prst="textNoShape">
              <a:avLst/>
            </a:prstTxWarp>
            <a:spAutoFit/>
          </a:bodyPr>
          <a:lstStyle/>
          <a:p>
            <a:r>
              <a:rPr lang="en-US" sz="10450" dirty="0">
                <a:solidFill>
                  <a:srgbClr val="5D2A89"/>
                </a:solidFill>
              </a:rPr>
              <a:t>Demographic factors affecting hypertension control in Medicaid populations in Louisiana</a:t>
            </a:r>
            <a:br>
              <a:rPr lang="en-US" sz="10450" dirty="0"/>
            </a:br>
            <a:r>
              <a:rPr lang="en-US" sz="5000" dirty="0">
                <a:solidFill>
                  <a:schemeClr val="tx1"/>
                </a:solidFill>
                <a:cs typeface="Arial"/>
              </a:rPr>
              <a:t>Alex Wandler</a:t>
            </a:r>
            <a:r>
              <a:rPr lang="en-US" sz="5000" baseline="30000" dirty="0">
                <a:solidFill>
                  <a:schemeClr val="tx1"/>
                </a:solidFill>
                <a:cs typeface="Arial"/>
              </a:rPr>
              <a:t>1</a:t>
            </a:r>
            <a:r>
              <a:rPr lang="en-US" sz="5000" dirty="0">
                <a:solidFill>
                  <a:schemeClr val="tx1"/>
                </a:solidFill>
                <a:cs typeface="Arial"/>
              </a:rPr>
              <a:t>, Sarah Corley Forsythe</a:t>
            </a:r>
            <a:r>
              <a:rPr lang="en-US" sz="5000" baseline="30000" dirty="0">
                <a:solidFill>
                  <a:schemeClr val="tx1"/>
                </a:solidFill>
                <a:cs typeface="Arial"/>
              </a:rPr>
              <a:t>1</a:t>
            </a:r>
            <a:r>
              <a:rPr lang="en-US" sz="5000" dirty="0">
                <a:solidFill>
                  <a:schemeClr val="tx1"/>
                </a:solidFill>
                <a:cs typeface="Arial"/>
              </a:rPr>
              <a:t>, Greg Randolph, MD MPH</a:t>
            </a:r>
            <a:r>
              <a:rPr lang="en-US" sz="5000" baseline="30000" dirty="0">
                <a:solidFill>
                  <a:schemeClr val="tx1"/>
                </a:solidFill>
                <a:cs typeface="Arial"/>
              </a:rPr>
              <a:t>2</a:t>
            </a:r>
            <a:br>
              <a:rPr lang="en-US" sz="7900" dirty="0"/>
            </a:br>
            <a:r>
              <a:rPr lang="en-US" sz="4400" dirty="0">
                <a:solidFill>
                  <a:schemeClr val="tx1"/>
                </a:solidFill>
                <a:cs typeface="Arial"/>
              </a:rPr>
              <a:t>Louisiana State University Health School of Medicine</a:t>
            </a:r>
            <a:r>
              <a:rPr lang="en-US" sz="4400" baseline="30000" dirty="0">
                <a:solidFill>
                  <a:schemeClr val="tx1"/>
                </a:solidFill>
                <a:cs typeface="Arial"/>
              </a:rPr>
              <a:t>1, </a:t>
            </a:r>
            <a:r>
              <a:rPr lang="en-US" sz="4400" dirty="0">
                <a:solidFill>
                  <a:schemeClr val="tx1"/>
                </a:solidFill>
                <a:cs typeface="Arial"/>
              </a:rPr>
              <a:t>LSU Health Sciences Center</a:t>
            </a:r>
            <a:r>
              <a:rPr lang="en-US" sz="4400" baseline="30000" dirty="0">
                <a:solidFill>
                  <a:schemeClr val="tx1"/>
                </a:solidFill>
                <a:cs typeface="Arial"/>
              </a:rPr>
              <a:t>2</a:t>
            </a:r>
            <a:endParaRPr lang="en-US" sz="4400" baseline="30000" dirty="0">
              <a:solidFill>
                <a:schemeClr val="tx1"/>
              </a:solidFill>
              <a:ea typeface="+mj-lt"/>
              <a:cs typeface="+mj-lt"/>
            </a:endParaRPr>
          </a:p>
        </p:txBody>
      </p:sp>
      <p:graphicFrame>
        <p:nvGraphicFramePr>
          <p:cNvPr id="1026" name="Object 1173"/>
          <p:cNvGraphicFramePr>
            <a:graphicFrameLocks noGrp="1" noChangeAspect="1"/>
          </p:cNvGraphicFramePr>
          <p:nvPr>
            <p:ph sz="quarter" idx="2"/>
          </p:nvPr>
        </p:nvGraphicFramePr>
        <p:xfrm>
          <a:off x="27765895" y="14310796"/>
          <a:ext cx="392776" cy="538768"/>
        </p:xfrm>
        <a:graphic>
          <a:graphicData uri="http://schemas.openxmlformats.org/presentationml/2006/ole">
            <mc:AlternateContent xmlns:mc="http://schemas.openxmlformats.org/markup-compatibility/2006">
              <mc:Choice xmlns:v="urn:schemas-microsoft-com:vml" Requires="v">
                <p:oleObj name="Bitmap Image" r:id="rId3" imgW="514422" imgH="581106" progId="PBrush">
                  <p:embed/>
                </p:oleObj>
              </mc:Choice>
              <mc:Fallback>
                <p:oleObj name="Bitmap Image" r:id="rId3" imgW="514422" imgH="581106" progId="PBrush">
                  <p:embed/>
                  <p:pic>
                    <p:nvPicPr>
                      <p:cNvPr id="1026" name="Object 1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5895" y="14310796"/>
                        <a:ext cx="392776" cy="53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1147"/>
          <p:cNvSpPr txBox="1">
            <a:spLocks noChangeArrowheads="1"/>
          </p:cNvSpPr>
          <p:nvPr/>
        </p:nvSpPr>
        <p:spPr bwMode="auto">
          <a:xfrm>
            <a:off x="321285" y="8549016"/>
            <a:ext cx="11754036" cy="6347410"/>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571500" indent="-57150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Uncontrolled hypertension is a highly prevalent disease state in Louisiana and is known to lead to increased long-term health risks, such as stroke, heart failure, vision loss, and kidney disease. </a:t>
            </a:r>
          </a:p>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I</a:t>
            </a:r>
            <a:r>
              <a:rPr lang="en-US" sz="4000" dirty="0">
                <a:effectLst/>
                <a:latin typeface="Times New Roman" panose="02020603050405020304" pitchFamily="18" charset="0"/>
                <a:cs typeface="Times New Roman" panose="02020603050405020304" pitchFamily="18" charset="0"/>
              </a:rPr>
              <a:t>nvestigating associations between populations with and without controlled hypertension, we can emphasize long-term health outcomes for at risk populations, consider external factors that may be protective, and investigate disparities that reduce access to care and education. </a:t>
            </a:r>
          </a:p>
          <a:p>
            <a:pPr marL="685800" indent="-685800">
              <a:buFont typeface="Arial"/>
              <a:buChar char="•"/>
            </a:pPr>
            <a:endParaRPr lang="en-US" sz="4000" dirty="0">
              <a:latin typeface="Times New Roman"/>
              <a:cs typeface="Times New Roman"/>
            </a:endParaRPr>
          </a:p>
        </p:txBody>
      </p:sp>
      <p:sp>
        <p:nvSpPr>
          <p:cNvPr id="1030" name="Rectangle 1148"/>
          <p:cNvSpPr>
            <a:spLocks noChangeArrowheads="1"/>
          </p:cNvSpPr>
          <p:nvPr/>
        </p:nvSpPr>
        <p:spPr bwMode="auto">
          <a:xfrm>
            <a:off x="321285" y="6536991"/>
            <a:ext cx="11754036" cy="1738756"/>
          </a:xfrm>
          <a:prstGeom prst="rect">
            <a:avLst/>
          </a:prstGeom>
          <a:solidFill>
            <a:srgbClr val="5D2A89"/>
          </a:solidFill>
          <a:ln w="9525">
            <a:noFill/>
            <a:miter lim="800000"/>
            <a:headEnd/>
            <a:tailEnd/>
          </a:ln>
        </p:spPr>
        <p:txBody>
          <a:bodyPr wrap="none" lIns="82020" tIns="41010" rIns="82020" bIns="41010" anchor="ctr"/>
          <a:lstStyle/>
          <a:p>
            <a:pPr algn="ctr"/>
            <a:endParaRPr lang="en-US" sz="2195" dirty="0"/>
          </a:p>
        </p:txBody>
      </p:sp>
      <p:sp>
        <p:nvSpPr>
          <p:cNvPr id="1035" name="Rectangle 1154"/>
          <p:cNvSpPr>
            <a:spLocks noChangeArrowheads="1"/>
          </p:cNvSpPr>
          <p:nvPr/>
        </p:nvSpPr>
        <p:spPr bwMode="auto">
          <a:xfrm>
            <a:off x="12781668" y="6536991"/>
            <a:ext cx="12218034" cy="1738756"/>
          </a:xfrm>
          <a:prstGeom prst="rect">
            <a:avLst/>
          </a:prstGeom>
          <a:solidFill>
            <a:srgbClr val="5D2A89"/>
          </a:solidFill>
          <a:ln w="9525">
            <a:noFill/>
            <a:miter lim="800000"/>
            <a:headEnd/>
            <a:tailEnd/>
          </a:ln>
        </p:spPr>
        <p:txBody>
          <a:bodyPr lIns="0" tIns="0" rIns="0" bIns="0" anchor="ctr"/>
          <a:lstStyle/>
          <a:p>
            <a:pPr algn="ctr" defTabSz="16691946">
              <a:spcBef>
                <a:spcPct val="20000"/>
              </a:spcBef>
            </a:pPr>
            <a:r>
              <a:rPr lang="en-US" sz="6600" b="1" dirty="0">
                <a:solidFill>
                  <a:srgbClr val="FFC000"/>
                </a:solidFill>
                <a:latin typeface="+mn-lt"/>
                <a:cs typeface="Arial"/>
              </a:rPr>
              <a:t>Results</a:t>
            </a:r>
          </a:p>
        </p:txBody>
      </p:sp>
      <p:sp>
        <p:nvSpPr>
          <p:cNvPr id="1044" name="Text Box 1163"/>
          <p:cNvSpPr txBox="1">
            <a:spLocks noChangeArrowheads="1"/>
          </p:cNvSpPr>
          <p:nvPr/>
        </p:nvSpPr>
        <p:spPr bwMode="auto">
          <a:xfrm>
            <a:off x="12464154" y="8562975"/>
            <a:ext cx="12973404" cy="13661645"/>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285750" indent="-285750">
              <a:buFont typeface="Arial" panose="020B0604020202020204" pitchFamily="34" charset="0"/>
              <a:buChar char="•"/>
            </a:pPr>
            <a:r>
              <a:rPr lang="en-US" sz="4000" dirty="0">
                <a:effectLst/>
                <a:cs typeface="Times New Roman" panose="02020603050405020304" pitchFamily="18" charset="0"/>
              </a:rPr>
              <a:t>Of the 15,363 patients investigated, majority of patients had uncontrolled hypertension (68.9%) compared to controlled patients (31.1%). </a:t>
            </a:r>
          </a:p>
          <a:p>
            <a:pPr marL="285750" indent="-285750">
              <a:buFont typeface="Arial" panose="020B0604020202020204" pitchFamily="34" charset="0"/>
              <a:buChar char="•"/>
            </a:pPr>
            <a:r>
              <a:rPr lang="en-US" sz="4000" dirty="0">
                <a:effectLst/>
                <a:cs typeface="Times New Roman" panose="02020603050405020304" pitchFamily="18" charset="0"/>
              </a:rPr>
              <a:t>Younger individuals, aged 18-24, had lower rates of controlled hypertension (25.4%) and fewer visits (2.8), compared to older individuals, aged 55- 64, who were controlled (34.6%) and had a higher average of office visits (3.3).</a:t>
            </a:r>
          </a:p>
          <a:p>
            <a:pPr marL="285750" indent="-285750">
              <a:buFont typeface="Arial" panose="020B0604020202020204" pitchFamily="34" charset="0"/>
              <a:buChar char="•"/>
            </a:pPr>
            <a:r>
              <a:rPr lang="en-US" sz="4000" dirty="0">
                <a:effectLst/>
                <a:cs typeface="Times New Roman" panose="02020603050405020304" pitchFamily="18" charset="0"/>
              </a:rPr>
              <a:t> Males had a lower rate of controlled hypertension (29.3%) compared to females (32.1%), although both genders averaged the same number of office visits (3.2). </a:t>
            </a:r>
          </a:p>
          <a:p>
            <a:pPr marL="285750" indent="-285750">
              <a:buFont typeface="Arial" panose="020B0604020202020204" pitchFamily="34" charset="0"/>
              <a:buChar char="•"/>
            </a:pPr>
            <a:r>
              <a:rPr lang="en-US" sz="4000" dirty="0">
                <a:effectLst/>
                <a:cs typeface="Times New Roman" panose="02020603050405020304" pitchFamily="18" charset="0"/>
              </a:rPr>
              <a:t>Regarding race, Asian Americans had the highest percentage of controlled hypertension (race: Asian American [41%, N= 149], White [32%, N=5,547], Black or African American [30%, N=8,603], American Indian or Alaskan Native [30%, N=127]). </a:t>
            </a:r>
          </a:p>
          <a:p>
            <a:pPr marL="285750" indent="-285750">
              <a:buFont typeface="Arial" panose="020B0604020202020204" pitchFamily="34" charset="0"/>
              <a:buChar char="•"/>
            </a:pPr>
            <a:r>
              <a:rPr lang="en-US" sz="4000" dirty="0">
                <a:effectLst/>
                <a:cs typeface="Times New Roman" panose="02020603050405020304" pitchFamily="18" charset="0"/>
              </a:rPr>
              <a:t>Urban parishes had better rates of hypertension control (34%) than rural parishes (25%). The total average number of office visits were similar between urban (3.12) and rural parishes (3.18).</a:t>
            </a:r>
          </a:p>
          <a:p>
            <a:pPr marL="285750" indent="-285750">
              <a:buFont typeface="Arial" panose="020B0604020202020204" pitchFamily="34" charset="0"/>
              <a:buChar char="•"/>
            </a:pPr>
            <a:r>
              <a:rPr lang="en-US" sz="4000" dirty="0">
                <a:effectLst/>
                <a:cs typeface="Times New Roman" panose="02020603050405020304" pitchFamily="18" charset="0"/>
              </a:rPr>
              <a:t> </a:t>
            </a:r>
            <a:r>
              <a:rPr lang="en-US" sz="4000" dirty="0">
                <a:cs typeface="Times New Roman" panose="02020603050405020304" pitchFamily="18" charset="0"/>
              </a:rPr>
              <a:t>F</a:t>
            </a:r>
            <a:r>
              <a:rPr lang="en-US" sz="4000" dirty="0">
                <a:effectLst/>
                <a:cs typeface="Times New Roman" panose="02020603050405020304" pitchFamily="18" charset="0"/>
              </a:rPr>
              <a:t>ollowing the removal of outliers, rural parish average visits decreased (2.99). </a:t>
            </a:r>
            <a:endParaRPr lang="en-US" sz="4000" dirty="0">
              <a:cs typeface="Times New Roman" panose="02020603050405020304" pitchFamily="18" charset="0"/>
            </a:endParaRPr>
          </a:p>
        </p:txBody>
      </p:sp>
      <p:sp>
        <p:nvSpPr>
          <p:cNvPr id="1047" name="Text Box 1166"/>
          <p:cNvSpPr txBox="1">
            <a:spLocks noChangeArrowheads="1"/>
          </p:cNvSpPr>
          <p:nvPr/>
        </p:nvSpPr>
        <p:spPr bwMode="auto">
          <a:xfrm>
            <a:off x="25606156" y="8549016"/>
            <a:ext cx="12535548" cy="11234068"/>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571500" indent="-571500">
              <a:buFont typeface="Arial" panose="020B0604020202020204" pitchFamily="34" charset="0"/>
              <a:buChar char="•"/>
            </a:pPr>
            <a:r>
              <a:rPr lang="en-US" sz="4000" dirty="0">
                <a:effectLst/>
                <a:cs typeface="Times New Roman" panose="02020603050405020304" pitchFamily="18" charset="0"/>
              </a:rPr>
              <a:t>We found that younger age groups, males, </a:t>
            </a:r>
            <a:r>
              <a:rPr lang="en-US" sz="4000" dirty="0">
                <a:cs typeface="Times New Roman" panose="02020603050405020304" pitchFamily="18" charset="0"/>
              </a:rPr>
              <a:t>Black or African Americans and Native Americans, and those living in rural parishes had poorer blood pressure control. </a:t>
            </a:r>
          </a:p>
          <a:p>
            <a:pPr marL="571500" indent="-571500">
              <a:buFont typeface="Arial" panose="020B0604020202020204" pitchFamily="34" charset="0"/>
              <a:buChar char="•"/>
            </a:pPr>
            <a:r>
              <a:rPr lang="en-US" sz="4000" dirty="0">
                <a:effectLst/>
                <a:cs typeface="Times New Roman" panose="02020603050405020304" pitchFamily="18" charset="0"/>
              </a:rPr>
              <a:t>These </a:t>
            </a:r>
            <a:r>
              <a:rPr lang="en-US" sz="4000" dirty="0">
                <a:cs typeface="Times New Roman" panose="02020603050405020304" pitchFamily="18" charset="0"/>
              </a:rPr>
              <a:t>v</a:t>
            </a:r>
            <a:r>
              <a:rPr lang="en-US" sz="4000" dirty="0">
                <a:effectLst/>
                <a:cs typeface="Times New Roman" panose="02020603050405020304" pitchFamily="18" charset="0"/>
              </a:rPr>
              <a:t>ariations in control between populations suggests that certain factors such as age, gender, race, and geographic location influence an individual’s success in achieving controlled hypertension. </a:t>
            </a:r>
          </a:p>
          <a:p>
            <a:pPr marL="571500" indent="-571500">
              <a:buFont typeface="Arial" panose="020B0604020202020204" pitchFamily="34" charset="0"/>
              <a:buChar char="•"/>
            </a:pPr>
            <a:r>
              <a:rPr lang="en-US" sz="4000" dirty="0">
                <a:effectLst/>
                <a:cs typeface="Times New Roman" panose="02020603050405020304" pitchFamily="18" charset="0"/>
              </a:rPr>
              <a:t>To address the issue of uncontrolled blood pressure, we recommend the utilization of social media and other accessible platforms to educate and emphasize the long-term risks associated with uncontrolled hypertension to younger, at-risk populations.</a:t>
            </a:r>
          </a:p>
          <a:p>
            <a:pPr marL="571500" indent="-571500">
              <a:buFont typeface="Arial" panose="020B0604020202020204" pitchFamily="34" charset="0"/>
              <a:buChar char="•"/>
            </a:pPr>
            <a:r>
              <a:rPr lang="en-US" sz="4000" dirty="0">
                <a:effectLst/>
                <a:cs typeface="Times New Roman" panose="02020603050405020304" pitchFamily="18" charset="0"/>
              </a:rPr>
              <a:t> Although a small subset, further investigation of factors contributing to the success rates of Asian Americans can be identified and applied to at- risk populations.</a:t>
            </a:r>
          </a:p>
          <a:p>
            <a:pPr marL="571500" indent="-571500">
              <a:buFont typeface="Arial" panose="020B0604020202020204" pitchFamily="34" charset="0"/>
              <a:buChar char="•"/>
            </a:pPr>
            <a:r>
              <a:rPr lang="en-US" sz="4000" dirty="0">
                <a:effectLst/>
                <a:cs typeface="Times New Roman" panose="02020603050405020304" pitchFamily="18" charset="0"/>
              </a:rPr>
              <a:t>By recognizing factors that decrease education and accessibility to treatment in rural areas, we can combat this gap. </a:t>
            </a:r>
            <a:endParaRPr lang="en-US" sz="4000" dirty="0">
              <a:cs typeface="Times New Roman" panose="02020603050405020304" pitchFamily="18" charset="0"/>
            </a:endParaRPr>
          </a:p>
          <a:p>
            <a:pPr marL="571500" indent="-571500">
              <a:buFont typeface="Arial" panose="020B0604020202020204" pitchFamily="34" charset="0"/>
              <a:buChar char="•"/>
            </a:pPr>
            <a:endParaRPr lang="en-US" sz="4000" dirty="0">
              <a:cs typeface="Times New Roman" panose="02020603050405020304" pitchFamily="18" charset="0"/>
            </a:endParaRPr>
          </a:p>
        </p:txBody>
      </p:sp>
      <p:sp>
        <p:nvSpPr>
          <p:cNvPr id="1049" name="Rectangle 1149"/>
          <p:cNvSpPr>
            <a:spLocks noGrp="1" noChangeArrowheads="1"/>
          </p:cNvSpPr>
          <p:nvPr>
            <p:ph type="body" sz="half" idx="1"/>
          </p:nvPr>
        </p:nvSpPr>
        <p:spPr>
          <a:xfrm>
            <a:off x="1328735" y="6853663"/>
            <a:ext cx="9752508" cy="1043031"/>
          </a:xfrm>
          <a:noFill/>
        </p:spPr>
        <p:txBody>
          <a:bodyPr/>
          <a:lstStyle/>
          <a:p>
            <a:pPr marL="0" indent="0" algn="ctr" eaLnBrk="1" hangingPunct="1"/>
            <a:r>
              <a:rPr lang="en-US" sz="6000" b="1" dirty="0">
                <a:solidFill>
                  <a:srgbClr val="FFC000"/>
                </a:solidFill>
              </a:rPr>
              <a:t>Background</a:t>
            </a:r>
            <a:endParaRPr lang="en-US" sz="6000" b="1" dirty="0">
              <a:solidFill>
                <a:srgbClr val="800000"/>
              </a:solidFill>
              <a:cs typeface="Arial"/>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677" y="1408114"/>
            <a:ext cx="7273636" cy="2963333"/>
          </a:xfrm>
          <a:prstGeom prst="rect">
            <a:avLst/>
          </a:prstGeom>
        </p:spPr>
      </p:pic>
      <p:sp>
        <p:nvSpPr>
          <p:cNvPr id="27" name="Rectangle 1148"/>
          <p:cNvSpPr>
            <a:spLocks noChangeArrowheads="1"/>
          </p:cNvSpPr>
          <p:nvPr/>
        </p:nvSpPr>
        <p:spPr bwMode="auto">
          <a:xfrm>
            <a:off x="25547967" y="6543971"/>
            <a:ext cx="12535548" cy="1738755"/>
          </a:xfrm>
          <a:prstGeom prst="rect">
            <a:avLst/>
          </a:prstGeom>
          <a:solidFill>
            <a:srgbClr val="5D2A89"/>
          </a:solidFill>
          <a:ln w="9525">
            <a:noFill/>
            <a:miter lim="800000"/>
            <a:headEnd/>
            <a:tailEnd/>
          </a:ln>
        </p:spPr>
        <p:txBody>
          <a:bodyPr wrap="none" lIns="82020" tIns="41010" rIns="82020" bIns="41010" anchor="ctr"/>
          <a:lstStyle/>
          <a:p>
            <a:pPr algn="ctr"/>
            <a:endParaRPr lang="en-US" sz="2195" dirty="0"/>
          </a:p>
        </p:txBody>
      </p:sp>
      <p:sp>
        <p:nvSpPr>
          <p:cNvPr id="28" name="Rectangle 1154"/>
          <p:cNvSpPr>
            <a:spLocks noChangeArrowheads="1"/>
          </p:cNvSpPr>
          <p:nvPr/>
        </p:nvSpPr>
        <p:spPr bwMode="auto">
          <a:xfrm>
            <a:off x="28572962" y="6774028"/>
            <a:ext cx="6168044" cy="989215"/>
          </a:xfrm>
          <a:prstGeom prst="rect">
            <a:avLst/>
          </a:prstGeom>
          <a:noFill/>
          <a:ln w="9525">
            <a:noFill/>
            <a:miter lim="800000"/>
            <a:headEnd/>
            <a:tailEnd/>
          </a:ln>
        </p:spPr>
        <p:txBody>
          <a:bodyPr lIns="0" tIns="0" rIns="0" bIns="0" anchor="t"/>
          <a:lstStyle/>
          <a:p>
            <a:pPr algn="ctr" defTabSz="16691946">
              <a:spcBef>
                <a:spcPct val="20000"/>
              </a:spcBef>
            </a:pPr>
            <a:r>
              <a:rPr lang="en-US" sz="6600" b="1" dirty="0">
                <a:solidFill>
                  <a:srgbClr val="FFC000"/>
                </a:solidFill>
                <a:latin typeface="+mn-lt"/>
                <a:cs typeface="Arial"/>
              </a:rPr>
              <a:t>Conclusion</a:t>
            </a:r>
            <a:endParaRPr lang="en-US" sz="6600" b="1" dirty="0">
              <a:solidFill>
                <a:srgbClr val="FFC000"/>
              </a:solidFill>
              <a:latin typeface="+mn-lt"/>
            </a:endParaRPr>
          </a:p>
        </p:txBody>
      </p:sp>
      <p:sp>
        <p:nvSpPr>
          <p:cNvPr id="2" name="Rectangle 1148">
            <a:extLst>
              <a:ext uri="{FF2B5EF4-FFF2-40B4-BE49-F238E27FC236}">
                <a16:creationId xmlns:a16="http://schemas.microsoft.com/office/drawing/2014/main" id="{D7667378-5841-72C9-F307-3B679EF0D9BA}"/>
              </a:ext>
            </a:extLst>
          </p:cNvPr>
          <p:cNvSpPr>
            <a:spLocks noChangeArrowheads="1"/>
          </p:cNvSpPr>
          <p:nvPr/>
        </p:nvSpPr>
        <p:spPr bwMode="auto">
          <a:xfrm>
            <a:off x="334657" y="15383761"/>
            <a:ext cx="11740664" cy="1738756"/>
          </a:xfrm>
          <a:prstGeom prst="rect">
            <a:avLst/>
          </a:prstGeom>
          <a:solidFill>
            <a:srgbClr val="5D2A89"/>
          </a:solidFill>
          <a:ln w="9525">
            <a:noFill/>
            <a:miter lim="800000"/>
            <a:headEnd/>
            <a:tailEnd/>
          </a:ln>
        </p:spPr>
        <p:txBody>
          <a:bodyPr wrap="none" lIns="82020" tIns="41010" rIns="82020" bIns="41010" anchor="ctr"/>
          <a:lstStyle/>
          <a:p>
            <a:pPr algn="ctr"/>
            <a:r>
              <a:rPr lang="en-US" sz="6000" b="1" dirty="0">
                <a:solidFill>
                  <a:srgbClr val="FFC000"/>
                </a:solidFill>
                <a:latin typeface="+mn-lt"/>
                <a:cs typeface="Times New Roman"/>
              </a:rPr>
              <a:t>Objectives</a:t>
            </a:r>
            <a:endParaRPr lang="en-US" sz="6000" b="1" dirty="0">
              <a:solidFill>
                <a:srgbClr val="FFC000"/>
              </a:solidFill>
              <a:latin typeface="+mn-lt"/>
            </a:endParaRPr>
          </a:p>
        </p:txBody>
      </p:sp>
      <p:sp>
        <p:nvSpPr>
          <p:cNvPr id="3" name="Text Box 1164">
            <a:extLst>
              <a:ext uri="{FF2B5EF4-FFF2-40B4-BE49-F238E27FC236}">
                <a16:creationId xmlns:a16="http://schemas.microsoft.com/office/drawing/2014/main" id="{BB84E455-C470-81D0-1DD9-5108E388550A}"/>
              </a:ext>
            </a:extLst>
          </p:cNvPr>
          <p:cNvSpPr txBox="1">
            <a:spLocks noChangeArrowheads="1"/>
          </p:cNvSpPr>
          <p:nvPr/>
        </p:nvSpPr>
        <p:spPr bwMode="auto">
          <a:xfrm>
            <a:off x="334657" y="17300230"/>
            <a:ext cx="11740664" cy="2761271"/>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457200" indent="-45720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This study aims to evaluate the associations between factors such as age, gender, race, provider visits, and urban-rural location, and their impact on blood pressure management in Medicaid patients. </a:t>
            </a:r>
            <a:endParaRPr lang="en-US" sz="4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4000" dirty="0">
              <a:latin typeface="Times New Roman"/>
            </a:endParaRPr>
          </a:p>
        </p:txBody>
      </p:sp>
      <p:sp>
        <p:nvSpPr>
          <p:cNvPr id="5" name="Rectangle 1148">
            <a:extLst>
              <a:ext uri="{FF2B5EF4-FFF2-40B4-BE49-F238E27FC236}">
                <a16:creationId xmlns:a16="http://schemas.microsoft.com/office/drawing/2014/main" id="{71B1C966-4685-1F2E-C8FF-AEABDBF8DDB1}"/>
              </a:ext>
            </a:extLst>
          </p:cNvPr>
          <p:cNvSpPr>
            <a:spLocks noChangeArrowheads="1"/>
          </p:cNvSpPr>
          <p:nvPr/>
        </p:nvSpPr>
        <p:spPr bwMode="auto">
          <a:xfrm>
            <a:off x="334657" y="20349473"/>
            <a:ext cx="11740664" cy="1738756"/>
          </a:xfrm>
          <a:prstGeom prst="rect">
            <a:avLst/>
          </a:prstGeom>
          <a:solidFill>
            <a:srgbClr val="5D2A89"/>
          </a:solidFill>
          <a:ln w="9525">
            <a:noFill/>
            <a:miter lim="800000"/>
            <a:headEnd/>
            <a:tailEnd/>
          </a:ln>
        </p:spPr>
        <p:txBody>
          <a:bodyPr wrap="none" lIns="82020" tIns="41010" rIns="82020" bIns="41010" anchor="ctr"/>
          <a:lstStyle/>
          <a:p>
            <a:pPr algn="ctr"/>
            <a:r>
              <a:rPr lang="en-US" sz="6000" b="1" dirty="0">
                <a:solidFill>
                  <a:srgbClr val="FFC000"/>
                </a:solidFill>
                <a:latin typeface="+mn-lt"/>
                <a:cs typeface="Times New Roman"/>
              </a:rPr>
              <a:t>Methods</a:t>
            </a:r>
          </a:p>
        </p:txBody>
      </p:sp>
      <p:sp>
        <p:nvSpPr>
          <p:cNvPr id="6" name="Text Box 1164">
            <a:extLst>
              <a:ext uri="{FF2B5EF4-FFF2-40B4-BE49-F238E27FC236}">
                <a16:creationId xmlns:a16="http://schemas.microsoft.com/office/drawing/2014/main" id="{12F30987-CD92-1FA1-3566-BF994E7FD6ED}"/>
              </a:ext>
            </a:extLst>
          </p:cNvPr>
          <p:cNvSpPr txBox="1">
            <a:spLocks noChangeArrowheads="1"/>
          </p:cNvSpPr>
          <p:nvPr/>
        </p:nvSpPr>
        <p:spPr bwMode="auto">
          <a:xfrm>
            <a:off x="309562" y="22376201"/>
            <a:ext cx="11754036" cy="6347410"/>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285750" indent="-28575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Using 2022 member data from AmeriHealth Caritas Louisiana, one of the 6 Medicaid managed care organizations in Louisiana, we evaluated the rates of individuals between 18 and 65 years of age who had a diagnosis of hypertension and adequate control (&lt;140/90mmHg) during the measurement year. </a:t>
            </a:r>
          </a:p>
          <a:p>
            <a:pPr marL="285750" indent="-28575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We also assessed the relationship between adequate control and the number of provider visits per year as well as stratifying the data by age, gender, race, and patients’ geographic location to assess for disparities. </a:t>
            </a:r>
            <a:endParaRPr lang="en-US" sz="4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a:p>
            <a:pPr marL="685800" indent="-685800">
              <a:buFont typeface="Arial"/>
              <a:buChar char="•"/>
            </a:pPr>
            <a:endParaRPr lang="en-US" sz="4000" dirty="0">
              <a:cs typeface="Times New Roman" pitchFamily="18" charset="0"/>
            </a:endParaRPr>
          </a:p>
        </p:txBody>
      </p:sp>
      <p:sp>
        <p:nvSpPr>
          <p:cNvPr id="7" name="Text Box 1167">
            <a:extLst>
              <a:ext uri="{FF2B5EF4-FFF2-40B4-BE49-F238E27FC236}">
                <a16:creationId xmlns:a16="http://schemas.microsoft.com/office/drawing/2014/main" id="{D4D07FF7-6749-231D-C8FE-98322880B5D1}"/>
              </a:ext>
            </a:extLst>
          </p:cNvPr>
          <p:cNvSpPr txBox="1">
            <a:spLocks noChangeArrowheads="1"/>
          </p:cNvSpPr>
          <p:nvPr/>
        </p:nvSpPr>
        <p:spPr bwMode="auto">
          <a:xfrm>
            <a:off x="47100" y="31368991"/>
            <a:ext cx="12147521" cy="4305002"/>
          </a:xfrm>
          <a:prstGeom prst="rect">
            <a:avLst/>
          </a:prstGeom>
          <a:solidFill>
            <a:schemeClr val="bg1"/>
          </a:solidFill>
          <a:ln w="25400">
            <a:solidFill>
              <a:schemeClr val="tx1"/>
            </a:solidFill>
            <a:miter lim="800000"/>
            <a:headEnd type="none" w="sm" len="sm"/>
            <a:tailEnd type="none" w="sm" len="sm"/>
          </a:ln>
        </p:spPr>
        <p:txBody>
          <a:bodyPr lIns="82020" tIns="41010" rIns="82020" bIns="41010" anchor="t"/>
          <a:lstStyle/>
          <a:p>
            <a:pPr marL="285750" indent="-28575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Health threats from high blood pressure. American Heart Association. https://</a:t>
            </a:r>
            <a:r>
              <a:rPr lang="en-US" sz="4000" dirty="0" err="1">
                <a:effectLst/>
                <a:latin typeface="Times New Roman" panose="02020603050405020304" pitchFamily="18" charset="0"/>
                <a:cs typeface="Times New Roman" panose="02020603050405020304" pitchFamily="18" charset="0"/>
              </a:rPr>
              <a:t>www.heart.org</a:t>
            </a:r>
            <a:r>
              <a:rPr lang="en-US" sz="4000" dirty="0">
                <a:effectLst/>
                <a:latin typeface="Times New Roman" panose="02020603050405020304" pitchFamily="18" charset="0"/>
                <a:cs typeface="Times New Roman" panose="02020603050405020304" pitchFamily="18" charset="0"/>
              </a:rPr>
              <a:t>/</a:t>
            </a:r>
            <a:r>
              <a:rPr lang="en-US" sz="4000" dirty="0" err="1">
                <a:effectLst/>
                <a:latin typeface="Times New Roman" panose="02020603050405020304" pitchFamily="18" charset="0"/>
                <a:cs typeface="Times New Roman" panose="02020603050405020304" pitchFamily="18" charset="0"/>
              </a:rPr>
              <a:t>en</a:t>
            </a:r>
            <a:r>
              <a:rPr lang="en-US" sz="4000" dirty="0">
                <a:effectLst/>
                <a:latin typeface="Times New Roman" panose="02020603050405020304" pitchFamily="18" charset="0"/>
                <a:cs typeface="Times New Roman" panose="02020603050405020304" pitchFamily="18" charset="0"/>
              </a:rPr>
              <a:t>/health-topics/high-blood-pressure/health-threats-from-high- blood-pressure. Accessed Nov. 12, 2023. </a:t>
            </a:r>
          </a:p>
          <a:p>
            <a:pPr marL="285750" indent="-285750">
              <a:buFont typeface="Arial" panose="020B0604020202020204" pitchFamily="34" charset="0"/>
              <a:buChar char="•"/>
            </a:pPr>
            <a:r>
              <a:rPr lang="en-US" sz="4000" dirty="0">
                <a:effectLst/>
                <a:latin typeface="Times New Roman" panose="02020603050405020304" pitchFamily="18" charset="0"/>
                <a:cs typeface="Times New Roman" panose="02020603050405020304" pitchFamily="18" charset="0"/>
              </a:rPr>
              <a:t>Hypertension. Louisiana Department of Health. https://</a:t>
            </a:r>
            <a:r>
              <a:rPr lang="en-US" sz="4000" dirty="0" err="1">
                <a:effectLst/>
                <a:latin typeface="Times New Roman" panose="02020603050405020304" pitchFamily="18" charset="0"/>
                <a:cs typeface="Times New Roman" panose="02020603050405020304" pitchFamily="18" charset="0"/>
              </a:rPr>
              <a:t>ldh.la.gov</a:t>
            </a:r>
            <a:r>
              <a:rPr lang="en-US" sz="4000" dirty="0">
                <a:effectLst/>
                <a:latin typeface="Times New Roman" panose="02020603050405020304" pitchFamily="18" charset="0"/>
                <a:cs typeface="Times New Roman" panose="02020603050405020304" pitchFamily="18" charset="0"/>
              </a:rPr>
              <a:t>/page/hypertension. Accessed Nov. 12, 2023. </a:t>
            </a:r>
          </a:p>
          <a:p>
            <a:pPr marL="342900" indent="-342900">
              <a:buFont typeface="Arial" panose="020B0604020202020204" pitchFamily="34" charset="0"/>
              <a:buChar char="•"/>
            </a:pPr>
            <a:endParaRPr lang="en-US" sz="4000" dirty="0">
              <a:cs typeface="Times New Roman"/>
            </a:endParaRPr>
          </a:p>
        </p:txBody>
      </p:sp>
      <p:sp>
        <p:nvSpPr>
          <p:cNvPr id="8" name="Rectangle 1148">
            <a:extLst>
              <a:ext uri="{FF2B5EF4-FFF2-40B4-BE49-F238E27FC236}">
                <a16:creationId xmlns:a16="http://schemas.microsoft.com/office/drawing/2014/main" id="{B149AF85-696D-0942-B3A5-26C602044741}"/>
              </a:ext>
            </a:extLst>
          </p:cNvPr>
          <p:cNvSpPr>
            <a:spLocks noChangeArrowheads="1"/>
          </p:cNvSpPr>
          <p:nvPr/>
        </p:nvSpPr>
        <p:spPr bwMode="auto">
          <a:xfrm>
            <a:off x="321283" y="29232086"/>
            <a:ext cx="11754037" cy="1738756"/>
          </a:xfrm>
          <a:prstGeom prst="rect">
            <a:avLst/>
          </a:prstGeom>
          <a:solidFill>
            <a:srgbClr val="5D2A89"/>
          </a:solidFill>
          <a:ln w="9525">
            <a:noFill/>
            <a:miter lim="800000"/>
            <a:headEnd/>
            <a:tailEnd/>
          </a:ln>
        </p:spPr>
        <p:txBody>
          <a:bodyPr wrap="none" lIns="82020" tIns="41010" rIns="82020" bIns="41010" anchor="ctr"/>
          <a:lstStyle/>
          <a:p>
            <a:pPr algn="ctr"/>
            <a:endParaRPr lang="en-US" sz="2195" dirty="0"/>
          </a:p>
        </p:txBody>
      </p:sp>
      <p:sp>
        <p:nvSpPr>
          <p:cNvPr id="9" name="Rectangle 1154">
            <a:extLst>
              <a:ext uri="{FF2B5EF4-FFF2-40B4-BE49-F238E27FC236}">
                <a16:creationId xmlns:a16="http://schemas.microsoft.com/office/drawing/2014/main" id="{93D8CFB8-8BC6-666B-C67D-24FD0745A633}"/>
              </a:ext>
            </a:extLst>
          </p:cNvPr>
          <p:cNvSpPr>
            <a:spLocks noChangeArrowheads="1"/>
          </p:cNvSpPr>
          <p:nvPr/>
        </p:nvSpPr>
        <p:spPr bwMode="auto">
          <a:xfrm>
            <a:off x="1577987" y="29568004"/>
            <a:ext cx="9217185" cy="1056239"/>
          </a:xfrm>
          <a:prstGeom prst="rect">
            <a:avLst/>
          </a:prstGeom>
          <a:noFill/>
          <a:ln w="9525">
            <a:noFill/>
            <a:miter lim="800000"/>
            <a:headEnd/>
            <a:tailEnd/>
          </a:ln>
        </p:spPr>
        <p:txBody>
          <a:bodyPr lIns="0" tIns="0" rIns="0" bIns="0" anchor="t"/>
          <a:lstStyle/>
          <a:p>
            <a:pPr algn="ctr" defTabSz="16691946">
              <a:spcBef>
                <a:spcPct val="20000"/>
              </a:spcBef>
            </a:pPr>
            <a:r>
              <a:rPr lang="en-US" sz="6600" b="1" dirty="0">
                <a:solidFill>
                  <a:srgbClr val="FFC000"/>
                </a:solidFill>
                <a:latin typeface="+mn-lt"/>
                <a:cs typeface="Arial"/>
              </a:rPr>
              <a:t>References</a:t>
            </a:r>
          </a:p>
        </p:txBody>
      </p:sp>
      <p:pic>
        <p:nvPicPr>
          <p:cNvPr id="11" name="Picture 10" descr="A pie chart with numbers and a purple and yellow circle&#10;&#10;Description automatically generated">
            <a:extLst>
              <a:ext uri="{FF2B5EF4-FFF2-40B4-BE49-F238E27FC236}">
                <a16:creationId xmlns:a16="http://schemas.microsoft.com/office/drawing/2014/main" id="{2FA70571-5FD0-A4EE-ACE7-252689A1CB1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128717" y="29893933"/>
            <a:ext cx="14496201" cy="7815924"/>
          </a:xfrm>
          <a:prstGeom prst="rect">
            <a:avLst/>
          </a:prstGeom>
        </p:spPr>
      </p:pic>
      <p:pic>
        <p:nvPicPr>
          <p:cNvPr id="13" name="Picture 12" descr="A purple and yellow pie chart with numbers and text&#10;&#10;Description automatically generated">
            <a:extLst>
              <a:ext uri="{FF2B5EF4-FFF2-40B4-BE49-F238E27FC236}">
                <a16:creationId xmlns:a16="http://schemas.microsoft.com/office/drawing/2014/main" id="{CB42D288-9F28-1F9F-38D5-F2844F5D39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89544" y="22500962"/>
            <a:ext cx="10334884" cy="7291277"/>
          </a:xfrm>
          <a:prstGeom prst="rect">
            <a:avLst/>
          </a:prstGeom>
        </p:spPr>
      </p:pic>
      <p:pic>
        <p:nvPicPr>
          <p:cNvPr id="17" name="Picture 16" descr="A purple and yellow pie chart&#10;&#10;Description automatically generated">
            <a:extLst>
              <a:ext uri="{FF2B5EF4-FFF2-40B4-BE49-F238E27FC236}">
                <a16:creationId xmlns:a16="http://schemas.microsoft.com/office/drawing/2014/main" id="{5D6598B1-22A7-6E01-56F8-DDC057334B2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820197" y="21596030"/>
            <a:ext cx="12471551" cy="8297903"/>
          </a:xfrm>
          <a:prstGeom prst="rect">
            <a:avLst/>
          </a:prstGeom>
        </p:spPr>
      </p:pic>
      <p:pic>
        <p:nvPicPr>
          <p:cNvPr id="19" name="Picture 18" descr="A yellow and purple pie chart&#10;&#10;Description automatically generated">
            <a:extLst>
              <a:ext uri="{FF2B5EF4-FFF2-40B4-BE49-F238E27FC236}">
                <a16:creationId xmlns:a16="http://schemas.microsoft.com/office/drawing/2014/main" id="{6440F3F1-EEAE-E421-F265-C367E6764F2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25093" y="30168107"/>
            <a:ext cx="11091079" cy="7267575"/>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930EA9C-88C5-4C66-AEEF-3A9172468341}"/>
</file>

<file path=customXml/itemProps2.xml><?xml version="1.0" encoding="utf-8"?>
<ds:datastoreItem xmlns:ds="http://schemas.openxmlformats.org/officeDocument/2006/customXml" ds:itemID="{CAD0F574-779B-4D9D-8CEE-0DE1E0A56FAC}"/>
</file>

<file path=customXml/itemProps3.xml><?xml version="1.0" encoding="utf-8"?>
<ds:datastoreItem xmlns:ds="http://schemas.openxmlformats.org/officeDocument/2006/customXml" ds:itemID="{F94EAE09-E59C-4B6B-B6B3-A2101B80AEC2}"/>
</file>

<file path=docProps/app.xml><?xml version="1.0" encoding="utf-8"?>
<Properties xmlns="http://schemas.openxmlformats.org/officeDocument/2006/extended-properties" xmlns:vt="http://schemas.openxmlformats.org/officeDocument/2006/docPropsVTypes">
  <Template>C:\MSOffice\Templates\Blank Presentation.pot</Template>
  <TotalTime>2757</TotalTime>
  <Words>653</Words>
  <Application>Microsoft Macintosh PowerPoint</Application>
  <PresentationFormat>Custom</PresentationFormat>
  <Paragraphs>25</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Times New Roman</vt:lpstr>
      <vt:lpstr>Blank Presentation</vt:lpstr>
      <vt:lpstr>Bitmap Image</vt:lpstr>
      <vt:lpstr>Demographic factors affecting hypertension control in Medicaid populations in Louisiana Alex Wandler1, Sarah Corley Forsythe1, Greg Randolph, MD MPH2 Louisiana State University Health School of Medicine1, LSU Health Sciences Center2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Wandler, Alex M.</cp:lastModifiedBy>
  <cp:revision>398</cp:revision>
  <cp:lastPrinted>2000-03-29T22:47:03Z</cp:lastPrinted>
  <dcterms:created xsi:type="dcterms:W3CDTF">1995-06-17T23:31:02Z</dcterms:created>
  <dcterms:modified xsi:type="dcterms:W3CDTF">2024-03-29T15:30:02Z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