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charts/style4.xml" ContentType="application/vnd.ms-office.chartstyle+xml"/>
  <Override PartName="/ppt/theme/theme1.xml" ContentType="application/vnd.openxmlformats-officedocument.theme+xml"/>
  <Override PartName="/ppt/charts/chart5.xml" ContentType="application/vnd.openxmlformats-officedocument.drawingml.chart+xml"/>
  <Override PartName="/ppt/charts/style5.xml" ContentType="application/vnd.ms-office.chartstyle+xml"/>
  <Override PartName="/ppt/charts/colors4.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4.xml" ContentType="application/vnd.openxmlformats-officedocument.drawingml.chart+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charts/style2.xml" ContentType="application/vnd.ms-office.chart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charts/colors5.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5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47"/>
    <p:restoredTop sz="94664"/>
  </p:normalViewPr>
  <p:slideViewPr>
    <p:cSldViewPr snapToGrid="0" snapToObjects="1">
      <p:cViewPr varScale="1">
        <p:scale>
          <a:sx n="26" d="100"/>
          <a:sy n="26" d="100"/>
        </p:scale>
        <p:origin x="1736"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audreysmets/Desktop/charts%20poster.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Sheet1!$C$4</c:f>
              <c:strCache>
                <c:ptCount val="1"/>
                <c:pt idx="0">
                  <c:v>Percent of total calories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190-924C-9BD8-DF71AFFBA0C3}"/>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D190-924C-9BD8-DF71AFFBA0C3}"/>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D190-924C-9BD8-DF71AFFBA0C3}"/>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Sheet1!$B$5:$B$7</c:f>
              <c:strCache>
                <c:ptCount val="3"/>
                <c:pt idx="0">
                  <c:v>Protein</c:v>
                </c:pt>
                <c:pt idx="1">
                  <c:v>Fat</c:v>
                </c:pt>
                <c:pt idx="2">
                  <c:v>Carbohydrate</c:v>
                </c:pt>
              </c:strCache>
            </c:strRef>
          </c:cat>
          <c:val>
            <c:numRef>
              <c:f>Sheet1!$C$5:$C$7</c:f>
              <c:numCache>
                <c:formatCode>0%</c:formatCode>
                <c:ptCount val="3"/>
                <c:pt idx="0">
                  <c:v>0.2</c:v>
                </c:pt>
                <c:pt idx="1">
                  <c:v>0.38</c:v>
                </c:pt>
                <c:pt idx="2">
                  <c:v>0.42</c:v>
                </c:pt>
              </c:numCache>
            </c:numRef>
          </c:val>
          <c:extLst>
            <c:ext xmlns:c16="http://schemas.microsoft.com/office/drawing/2014/chart" uri="{C3380CC4-5D6E-409C-BE32-E72D297353CC}">
              <c16:uniqueId val="{00000006-D190-924C-9BD8-DF71AFFBA0C3}"/>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Sheet1!$C$15</c:f>
              <c:strCache>
                <c:ptCount val="1"/>
                <c:pt idx="0">
                  <c:v>Percent of total calories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9EC5-7540-B12E-9EB3193502D9}"/>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9EC5-7540-B12E-9EB3193502D9}"/>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9EC5-7540-B12E-9EB3193502D9}"/>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Sheet1!$B$16:$B$18</c:f>
              <c:strCache>
                <c:ptCount val="3"/>
                <c:pt idx="0">
                  <c:v>Protein</c:v>
                </c:pt>
                <c:pt idx="1">
                  <c:v>Fat</c:v>
                </c:pt>
                <c:pt idx="2">
                  <c:v>Carbohydrate</c:v>
                </c:pt>
              </c:strCache>
            </c:strRef>
          </c:cat>
          <c:val>
            <c:numRef>
              <c:f>Sheet1!$C$16:$C$18</c:f>
              <c:numCache>
                <c:formatCode>0%</c:formatCode>
                <c:ptCount val="3"/>
                <c:pt idx="0">
                  <c:v>0.16</c:v>
                </c:pt>
                <c:pt idx="1">
                  <c:v>0.38</c:v>
                </c:pt>
                <c:pt idx="2">
                  <c:v>0.46</c:v>
                </c:pt>
              </c:numCache>
            </c:numRef>
          </c:val>
          <c:extLst>
            <c:ext xmlns:c16="http://schemas.microsoft.com/office/drawing/2014/chart" uri="{C3380CC4-5D6E-409C-BE32-E72D297353CC}">
              <c16:uniqueId val="{00000006-9EC5-7540-B12E-9EB3193502D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Sheet1!$C$25</c:f>
              <c:strCache>
                <c:ptCount val="1"/>
                <c:pt idx="0">
                  <c:v>Percent of total calories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75DD-A74C-8334-1EAB90CF7E4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75DD-A74C-8334-1EAB90CF7E4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75DD-A74C-8334-1EAB90CF7E47}"/>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Sheet1!$B$26:$B$28</c:f>
              <c:strCache>
                <c:ptCount val="3"/>
                <c:pt idx="0">
                  <c:v>Protein</c:v>
                </c:pt>
                <c:pt idx="1">
                  <c:v>Fat</c:v>
                </c:pt>
                <c:pt idx="2">
                  <c:v>Carbohydrate</c:v>
                </c:pt>
              </c:strCache>
            </c:strRef>
          </c:cat>
          <c:val>
            <c:numRef>
              <c:f>Sheet1!$C$26:$C$28</c:f>
              <c:numCache>
                <c:formatCode>0%</c:formatCode>
                <c:ptCount val="3"/>
                <c:pt idx="0">
                  <c:v>0.22</c:v>
                </c:pt>
                <c:pt idx="1">
                  <c:v>0.67</c:v>
                </c:pt>
                <c:pt idx="2">
                  <c:v>0.11</c:v>
                </c:pt>
              </c:numCache>
            </c:numRef>
          </c:val>
          <c:extLst>
            <c:ext xmlns:c16="http://schemas.microsoft.com/office/drawing/2014/chart" uri="{C3380CC4-5D6E-409C-BE32-E72D297353CC}">
              <c16:uniqueId val="{00000006-75DD-A74C-8334-1EAB90CF7E47}"/>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6182"/>
              </a:solidFill>
              <a:ln w="19050">
                <a:solidFill>
                  <a:schemeClr val="lt1"/>
                </a:solidFill>
              </a:ln>
              <a:effectLst/>
            </c:spPr>
            <c:extLst>
              <c:ext xmlns:c16="http://schemas.microsoft.com/office/drawing/2014/chart" uri="{C3380CC4-5D6E-409C-BE32-E72D297353CC}">
                <c16:uniqueId val="{00000001-24C3-0747-9813-F9658B7715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4C3-0747-9813-F9658B77153B}"/>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24C3-0747-9813-F9658B77153B}"/>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Sheet1!$B$8:$B$10</c:f>
              <c:strCache>
                <c:ptCount val="3"/>
                <c:pt idx="0">
                  <c:v>MUFA</c:v>
                </c:pt>
                <c:pt idx="1">
                  <c:v>PUFA</c:v>
                </c:pt>
                <c:pt idx="2">
                  <c:v>Saturated fats</c:v>
                </c:pt>
              </c:strCache>
            </c:strRef>
          </c:cat>
          <c:val>
            <c:numRef>
              <c:f>Sheet1!$C$8:$C$10</c:f>
              <c:numCache>
                <c:formatCode>0%</c:formatCode>
                <c:ptCount val="3"/>
                <c:pt idx="0">
                  <c:v>0.2</c:v>
                </c:pt>
                <c:pt idx="1">
                  <c:v>0.08</c:v>
                </c:pt>
                <c:pt idx="2">
                  <c:v>0.1</c:v>
                </c:pt>
              </c:numCache>
            </c:numRef>
          </c:val>
          <c:extLst>
            <c:ext xmlns:c16="http://schemas.microsoft.com/office/drawing/2014/chart" uri="{C3380CC4-5D6E-409C-BE32-E72D297353CC}">
              <c16:uniqueId val="{00000006-24C3-0747-9813-F9658B77153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6182"/>
              </a:solidFill>
              <a:ln w="19050">
                <a:solidFill>
                  <a:schemeClr val="lt1"/>
                </a:solidFill>
              </a:ln>
              <a:effectLst/>
            </c:spPr>
            <c:extLst>
              <c:ext xmlns:c16="http://schemas.microsoft.com/office/drawing/2014/chart" uri="{C3380CC4-5D6E-409C-BE32-E72D297353CC}">
                <c16:uniqueId val="{00000001-55EA-E949-ABAA-8CCEB42E898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5EA-E949-ABAA-8CCEB42E898E}"/>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55EA-E949-ABAA-8CCEB42E898E}"/>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Sheet1!$E$15:$E$17</c:f>
              <c:strCache>
                <c:ptCount val="3"/>
                <c:pt idx="0">
                  <c:v>MUFA</c:v>
                </c:pt>
                <c:pt idx="1">
                  <c:v>PUFA</c:v>
                </c:pt>
                <c:pt idx="2">
                  <c:v>Saturated fats</c:v>
                </c:pt>
              </c:strCache>
            </c:strRef>
          </c:cat>
          <c:val>
            <c:numRef>
              <c:f>Sheet1!$F$15:$F$17</c:f>
              <c:numCache>
                <c:formatCode>0%</c:formatCode>
                <c:ptCount val="3"/>
                <c:pt idx="0">
                  <c:v>0.11</c:v>
                </c:pt>
                <c:pt idx="1">
                  <c:v>0.12</c:v>
                </c:pt>
                <c:pt idx="2">
                  <c:v>0.15</c:v>
                </c:pt>
              </c:numCache>
            </c:numRef>
          </c:val>
          <c:extLst>
            <c:ext xmlns:c16="http://schemas.microsoft.com/office/drawing/2014/chart" uri="{C3380CC4-5D6E-409C-BE32-E72D297353CC}">
              <c16:uniqueId val="{00000006-55EA-E949-ABAA-8CCEB42E898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6182"/>
              </a:solidFill>
              <a:ln w="19050">
                <a:solidFill>
                  <a:schemeClr val="lt1"/>
                </a:solidFill>
              </a:ln>
              <a:effectLst/>
            </c:spPr>
            <c:extLst>
              <c:ext xmlns:c16="http://schemas.microsoft.com/office/drawing/2014/chart" uri="{C3380CC4-5D6E-409C-BE32-E72D297353CC}">
                <c16:uniqueId val="{00000001-614A-0542-99C5-D1268382C4A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4A-0542-99C5-D1268382C4AD}"/>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614A-0542-99C5-D1268382C4A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TW"/>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Sheet1!$E$25:$E$27</c:f>
              <c:strCache>
                <c:ptCount val="3"/>
                <c:pt idx="0">
                  <c:v>MUFA</c:v>
                </c:pt>
                <c:pt idx="1">
                  <c:v>PUFA</c:v>
                </c:pt>
                <c:pt idx="2">
                  <c:v>Saturated fats</c:v>
                </c:pt>
              </c:strCache>
            </c:strRef>
          </c:cat>
          <c:val>
            <c:numRef>
              <c:f>Sheet1!$F$25:$F$27</c:f>
              <c:numCache>
                <c:formatCode>0%</c:formatCode>
                <c:ptCount val="3"/>
                <c:pt idx="0">
                  <c:v>0.28000000000000003</c:v>
                </c:pt>
                <c:pt idx="1">
                  <c:v>0.15</c:v>
                </c:pt>
                <c:pt idx="2">
                  <c:v>0.24</c:v>
                </c:pt>
              </c:numCache>
            </c:numRef>
          </c:val>
          <c:extLst>
            <c:ext xmlns:c16="http://schemas.microsoft.com/office/drawing/2014/chart" uri="{C3380CC4-5D6E-409C-BE32-E72D297353CC}">
              <c16:uniqueId val="{00000006-614A-0542-99C5-D1268382C4A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W"/>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1FB4AB-9BC1-CE45-86A6-BBCC9E970F2D}"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401188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FB4AB-9BC1-CE45-86A6-BBCC9E970F2D}"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337401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FB4AB-9BC1-CE45-86A6-BBCC9E970F2D}"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256340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FB4AB-9BC1-CE45-86A6-BBCC9E970F2D}"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46255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FB4AB-9BC1-CE45-86A6-BBCC9E970F2D}"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24810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1FB4AB-9BC1-CE45-86A6-BBCC9E970F2D}"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33688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1FB4AB-9BC1-CE45-86A6-BBCC9E970F2D}" type="datetimeFigureOut">
              <a:rPr lang="en-US" smtClean="0"/>
              <a:t>4/3/24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43263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1FB4AB-9BC1-CE45-86A6-BBCC9E970F2D}" type="datetimeFigureOut">
              <a:rPr lang="en-US" smtClean="0"/>
              <a:t>4/3/24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220493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FB4AB-9BC1-CE45-86A6-BBCC9E970F2D}" type="datetimeFigureOut">
              <a:rPr lang="en-US" smtClean="0"/>
              <a:t>4/3/24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58201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C1FB4AB-9BC1-CE45-86A6-BBCC9E970F2D}"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9050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C1FB4AB-9BC1-CE45-86A6-BBCC9E970F2D}"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504D03-15AE-0741-960A-6ECF5B5D3BCA}" type="slidenum">
              <a:rPr lang="en-US" smtClean="0"/>
              <a:t>‹#›</a:t>
            </a:fld>
            <a:endParaRPr lang="en-US" dirty="0"/>
          </a:p>
        </p:txBody>
      </p:sp>
    </p:spTree>
    <p:extLst>
      <p:ext uri="{BB962C8B-B14F-4D97-AF65-F5344CB8AC3E}">
        <p14:creationId xmlns:p14="http://schemas.microsoft.com/office/powerpoint/2010/main" val="221843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C1FB4AB-9BC1-CE45-86A6-BBCC9E970F2D}" type="datetimeFigureOut">
              <a:rPr lang="en-US" smtClean="0"/>
              <a:t>4/3/24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3504D03-15AE-0741-960A-6ECF5B5D3BCA}" type="slidenum">
              <a:rPr lang="en-US" smtClean="0"/>
              <a:t>‹#›</a:t>
            </a:fld>
            <a:endParaRPr lang="en-US" dirty="0"/>
          </a:p>
        </p:txBody>
      </p:sp>
    </p:spTree>
    <p:extLst>
      <p:ext uri="{BB962C8B-B14F-4D97-AF65-F5344CB8AC3E}">
        <p14:creationId xmlns:p14="http://schemas.microsoft.com/office/powerpoint/2010/main" val="1958141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rapezium 78">
            <a:extLst>
              <a:ext uri="{FF2B5EF4-FFF2-40B4-BE49-F238E27FC236}">
                <a16:creationId xmlns:a16="http://schemas.microsoft.com/office/drawing/2014/main" id="{AD8EC908-57BB-0C51-0899-36DA30C4B4C2}"/>
              </a:ext>
            </a:extLst>
          </p:cNvPr>
          <p:cNvSpPr/>
          <p:nvPr/>
        </p:nvSpPr>
        <p:spPr>
          <a:xfrm rot="16200000">
            <a:off x="15088801" y="10437407"/>
            <a:ext cx="2675282" cy="3509904"/>
          </a:xfrm>
          <a:prstGeom prst="trapezoid">
            <a:avLst>
              <a:gd name="adj" fmla="val 21712"/>
            </a:avLst>
          </a:prstGeom>
          <a:solidFill>
            <a:schemeClr val="accent1">
              <a:alpha val="0"/>
            </a:schemeClr>
          </a:solidFill>
          <a:ln>
            <a:solidFill>
              <a:schemeClr val="bg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78" name="Trapezium 77">
            <a:extLst>
              <a:ext uri="{FF2B5EF4-FFF2-40B4-BE49-F238E27FC236}">
                <a16:creationId xmlns:a16="http://schemas.microsoft.com/office/drawing/2014/main" id="{1E7C252F-586D-8CD0-D172-E369E74648F7}"/>
              </a:ext>
            </a:extLst>
          </p:cNvPr>
          <p:cNvSpPr/>
          <p:nvPr/>
        </p:nvSpPr>
        <p:spPr>
          <a:xfrm rot="16200000">
            <a:off x="15222668" y="21348247"/>
            <a:ext cx="2675282" cy="3509904"/>
          </a:xfrm>
          <a:prstGeom prst="trapezoid">
            <a:avLst>
              <a:gd name="adj" fmla="val 21712"/>
            </a:avLst>
          </a:prstGeom>
          <a:solidFill>
            <a:schemeClr val="accent1">
              <a:alpha val="0"/>
            </a:schemeClr>
          </a:solidFill>
          <a:ln>
            <a:solidFill>
              <a:schemeClr val="bg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76" name="Trapezium 75">
            <a:extLst>
              <a:ext uri="{FF2B5EF4-FFF2-40B4-BE49-F238E27FC236}">
                <a16:creationId xmlns:a16="http://schemas.microsoft.com/office/drawing/2014/main" id="{847DFE8B-1191-DA9D-C51A-B78B0D87E2EF}"/>
              </a:ext>
            </a:extLst>
          </p:cNvPr>
          <p:cNvSpPr/>
          <p:nvPr/>
        </p:nvSpPr>
        <p:spPr>
          <a:xfrm rot="16200000">
            <a:off x="15013989" y="15346511"/>
            <a:ext cx="2675282" cy="3509904"/>
          </a:xfrm>
          <a:prstGeom prst="trapezoid">
            <a:avLst>
              <a:gd name="adj" fmla="val 21712"/>
            </a:avLst>
          </a:prstGeom>
          <a:solidFill>
            <a:schemeClr val="accent1">
              <a:alpha val="0"/>
            </a:schemeClr>
          </a:solidFill>
          <a:ln>
            <a:solidFill>
              <a:schemeClr val="bg2">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6" name="object 3">
            <a:extLst>
              <a:ext uri="{FF2B5EF4-FFF2-40B4-BE49-F238E27FC236}">
                <a16:creationId xmlns:a16="http://schemas.microsoft.com/office/drawing/2014/main" id="{E3E3A997-AC34-4F4F-AB70-E535DDD5B7DE}"/>
              </a:ext>
            </a:extLst>
          </p:cNvPr>
          <p:cNvSpPr/>
          <p:nvPr/>
        </p:nvSpPr>
        <p:spPr>
          <a:xfrm>
            <a:off x="0" y="1"/>
            <a:ext cx="43891200" cy="4233160"/>
          </a:xfrm>
          <a:custGeom>
            <a:avLst/>
            <a:gdLst/>
            <a:ahLst/>
            <a:cxnLst/>
            <a:rect l="l" t="t" r="r" b="b"/>
            <a:pathLst>
              <a:path w="20104100" h="2233930">
                <a:moveTo>
                  <a:pt x="0" y="2233788"/>
                </a:moveTo>
                <a:lnTo>
                  <a:pt x="20104099" y="2233788"/>
                </a:lnTo>
                <a:lnTo>
                  <a:pt x="20104099" y="0"/>
                </a:lnTo>
                <a:lnTo>
                  <a:pt x="0" y="0"/>
                </a:lnTo>
                <a:lnTo>
                  <a:pt x="0" y="2233788"/>
                </a:lnTo>
                <a:close/>
              </a:path>
            </a:pathLst>
          </a:custGeom>
          <a:solidFill>
            <a:schemeClr val="accent6">
              <a:lumMod val="75000"/>
            </a:schemeClr>
          </a:solidFill>
        </p:spPr>
        <p:txBody>
          <a:bodyPr wrap="square" lIns="0" tIns="0" rIns="0" bIns="0" rtlCol="0"/>
          <a:lstStyle/>
          <a:p>
            <a:endParaRPr sz="4825" dirty="0"/>
          </a:p>
        </p:txBody>
      </p:sp>
      <p:sp>
        <p:nvSpPr>
          <p:cNvPr id="7" name="object 4">
            <a:extLst>
              <a:ext uri="{FF2B5EF4-FFF2-40B4-BE49-F238E27FC236}">
                <a16:creationId xmlns:a16="http://schemas.microsoft.com/office/drawing/2014/main" id="{1E7FBB64-4D0D-0A4B-90FA-4E80427AEDDE}"/>
              </a:ext>
            </a:extLst>
          </p:cNvPr>
          <p:cNvSpPr txBox="1">
            <a:spLocks/>
          </p:cNvSpPr>
          <p:nvPr/>
        </p:nvSpPr>
        <p:spPr>
          <a:xfrm>
            <a:off x="549163" y="89189"/>
            <a:ext cx="40760874" cy="2235936"/>
          </a:xfrm>
          <a:prstGeom prst="rect">
            <a:avLst/>
          </a:prstGeom>
        </p:spPr>
        <p:txBody>
          <a:bodyPr vert="horz" wrap="square" lIns="0" tIns="19752" rIns="0" bIns="0" rtlCol="0" anchor="b">
            <a:sp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marL="20791" algn="l">
              <a:lnSpc>
                <a:spcPct val="100000"/>
              </a:lnSpc>
              <a:spcBef>
                <a:spcPts val="156"/>
              </a:spcBef>
              <a:tabLst>
                <a:tab pos="4592769" algn="l"/>
              </a:tabLst>
            </a:pPr>
            <a:r>
              <a:rPr lang="en-US" sz="7200" b="1" cap="all" spc="-8" dirty="0">
                <a:solidFill>
                  <a:schemeClr val="bg1"/>
                </a:solidFill>
                <a:latin typeface="+mn-lt"/>
              </a:rPr>
              <a:t>Food for thought: The Cognitive Effects of Mediterranean, High-fat Low-carbohydrate, and Standard American Diets – Study Design and Rationale</a:t>
            </a:r>
          </a:p>
        </p:txBody>
      </p:sp>
      <p:sp>
        <p:nvSpPr>
          <p:cNvPr id="9" name="object 6">
            <a:extLst>
              <a:ext uri="{FF2B5EF4-FFF2-40B4-BE49-F238E27FC236}">
                <a16:creationId xmlns:a16="http://schemas.microsoft.com/office/drawing/2014/main" id="{0E51A11A-3A38-D04C-9B83-12833A3C48F8}"/>
              </a:ext>
            </a:extLst>
          </p:cNvPr>
          <p:cNvSpPr txBox="1"/>
          <p:nvPr/>
        </p:nvSpPr>
        <p:spPr>
          <a:xfrm>
            <a:off x="602003" y="2377975"/>
            <a:ext cx="37879366" cy="2074007"/>
          </a:xfrm>
          <a:prstGeom prst="rect">
            <a:avLst/>
          </a:prstGeom>
        </p:spPr>
        <p:txBody>
          <a:bodyPr vert="horz" wrap="square" lIns="0" tIns="27029" rIns="0" bIns="0" rtlCol="0">
            <a:spAutoFit/>
          </a:bodyPr>
          <a:lstStyle/>
          <a:p>
            <a:pPr marL="20791">
              <a:spcBef>
                <a:spcPts val="213"/>
              </a:spcBef>
            </a:pPr>
            <a:r>
              <a:rPr lang="en-GB" sz="3200" spc="16" dirty="0">
                <a:solidFill>
                  <a:srgbClr val="FFFFFF"/>
                </a:solidFill>
                <a:cs typeface="Arial"/>
              </a:rPr>
              <a:t>Smets, A</a:t>
            </a:r>
            <a:r>
              <a:rPr lang="en-GB" sz="3200" spc="16" baseline="-25000" dirty="0">
                <a:solidFill>
                  <a:srgbClr val="FFFFFF"/>
                </a:solidFill>
                <a:cs typeface="Arial"/>
              </a:rPr>
              <a:t>1</a:t>
            </a:r>
            <a:r>
              <a:rPr lang="en-GB" sz="3200" spc="16" dirty="0">
                <a:solidFill>
                  <a:srgbClr val="FFFFFF"/>
                </a:solidFill>
                <a:cs typeface="Arial"/>
              </a:rPr>
              <a:t>; Sohail, M</a:t>
            </a:r>
            <a:r>
              <a:rPr lang="en-GB" sz="3200" spc="16" baseline="-25000" dirty="0">
                <a:solidFill>
                  <a:srgbClr val="FFFFFF"/>
                </a:solidFill>
                <a:cs typeface="Arial"/>
              </a:rPr>
              <a:t>1</a:t>
            </a:r>
            <a:r>
              <a:rPr lang="en-GB" sz="3200" spc="16" dirty="0">
                <a:solidFill>
                  <a:srgbClr val="FFFFFF"/>
                </a:solidFill>
                <a:cs typeface="Arial"/>
              </a:rPr>
              <a:t>; Romaine, C</a:t>
            </a:r>
            <a:r>
              <a:rPr lang="en-GB" sz="3200" spc="16" baseline="-25000" dirty="0">
                <a:solidFill>
                  <a:srgbClr val="FFFFFF"/>
                </a:solidFill>
                <a:cs typeface="Arial"/>
              </a:rPr>
              <a:t>1</a:t>
            </a:r>
            <a:r>
              <a:rPr lang="en-GB" sz="3200" spc="16" dirty="0">
                <a:solidFill>
                  <a:srgbClr val="FFFFFF"/>
                </a:solidFill>
                <a:cs typeface="Arial"/>
              </a:rPr>
              <a:t>; Tyler, R</a:t>
            </a:r>
            <a:r>
              <a:rPr lang="en-GB" sz="3200" spc="16" baseline="-25000" dirty="0">
                <a:solidFill>
                  <a:srgbClr val="FFFFFF"/>
                </a:solidFill>
                <a:cs typeface="Arial"/>
              </a:rPr>
              <a:t>1</a:t>
            </a:r>
            <a:r>
              <a:rPr lang="en-GB" sz="3200" spc="16" dirty="0">
                <a:solidFill>
                  <a:srgbClr val="FFFFFF"/>
                </a:solidFill>
                <a:cs typeface="Arial"/>
              </a:rPr>
              <a:t>; Beltran, Y</a:t>
            </a:r>
            <a:r>
              <a:rPr lang="en-GB" sz="3200" spc="16" baseline="-25000" dirty="0">
                <a:solidFill>
                  <a:srgbClr val="FFFFFF"/>
                </a:solidFill>
                <a:cs typeface="Arial"/>
              </a:rPr>
              <a:t>2</a:t>
            </a:r>
            <a:r>
              <a:rPr lang="en-GB" sz="3200" spc="16" dirty="0">
                <a:solidFill>
                  <a:srgbClr val="FFFFFF"/>
                </a:solidFill>
                <a:cs typeface="Arial"/>
              </a:rPr>
              <a:t>; Miele, L</a:t>
            </a:r>
            <a:r>
              <a:rPr lang="en-GB" sz="3200" spc="16" baseline="-25000" dirty="0">
                <a:solidFill>
                  <a:srgbClr val="FFFFFF"/>
                </a:solidFill>
                <a:cs typeface="Arial"/>
              </a:rPr>
              <a:t>2</a:t>
            </a:r>
            <a:r>
              <a:rPr lang="en-GB" sz="3200" spc="16" dirty="0">
                <a:solidFill>
                  <a:srgbClr val="FFFFFF"/>
                </a:solidFill>
                <a:cs typeface="Arial"/>
              </a:rPr>
              <a:t>; Shellito, J</a:t>
            </a:r>
            <a:r>
              <a:rPr lang="en-GB" sz="3200" spc="16" baseline="-25000" dirty="0">
                <a:solidFill>
                  <a:srgbClr val="FFFFFF"/>
                </a:solidFill>
                <a:cs typeface="Arial"/>
              </a:rPr>
              <a:t>1</a:t>
            </a:r>
            <a:r>
              <a:rPr lang="en-GB" sz="3200" spc="16" dirty="0">
                <a:solidFill>
                  <a:srgbClr val="FFFFFF"/>
                </a:solidFill>
                <a:cs typeface="Arial"/>
              </a:rPr>
              <a:t>.</a:t>
            </a:r>
          </a:p>
          <a:p>
            <a:pPr marL="20791">
              <a:spcBef>
                <a:spcPts val="213"/>
              </a:spcBef>
            </a:pPr>
            <a:r>
              <a:rPr lang="en-GB" sz="3200" spc="16" dirty="0">
                <a:solidFill>
                  <a:srgbClr val="FFFFFF"/>
                </a:solidFill>
                <a:cs typeface="Arial"/>
              </a:rPr>
              <a:t>1.	 Section of Pulmonary/Critical Care Medicine, Allergy and Immunology, Department of Medicine, LSUHSC</a:t>
            </a:r>
          </a:p>
          <a:p>
            <a:pPr marL="20791">
              <a:spcBef>
                <a:spcPts val="213"/>
              </a:spcBef>
            </a:pPr>
            <a:r>
              <a:rPr lang="en-GB" sz="3200" spc="16" dirty="0">
                <a:solidFill>
                  <a:srgbClr val="FFFFFF"/>
                </a:solidFill>
                <a:cs typeface="Arial"/>
              </a:rPr>
              <a:t>2.	 Department of Genetics, LSUHSC</a:t>
            </a:r>
          </a:p>
          <a:p>
            <a:pPr marL="20791">
              <a:spcBef>
                <a:spcPts val="213"/>
              </a:spcBef>
            </a:pPr>
            <a:endParaRPr lang="en-GB" sz="3200" spc="16" dirty="0">
              <a:solidFill>
                <a:srgbClr val="FFFFFF"/>
              </a:solidFill>
              <a:cs typeface="Arial"/>
            </a:endParaRPr>
          </a:p>
        </p:txBody>
      </p:sp>
      <p:sp>
        <p:nvSpPr>
          <p:cNvPr id="20" name="object 8">
            <a:extLst>
              <a:ext uri="{FF2B5EF4-FFF2-40B4-BE49-F238E27FC236}">
                <a16:creationId xmlns:a16="http://schemas.microsoft.com/office/drawing/2014/main" id="{86823CF6-047E-0745-A88C-AD632FCBBCD6}"/>
              </a:ext>
            </a:extLst>
          </p:cNvPr>
          <p:cNvSpPr txBox="1"/>
          <p:nvPr/>
        </p:nvSpPr>
        <p:spPr>
          <a:xfrm>
            <a:off x="557372" y="4577457"/>
            <a:ext cx="9829800" cy="13239522"/>
          </a:xfrm>
          <a:prstGeom prst="rect">
            <a:avLst/>
          </a:prstGeom>
        </p:spPr>
        <p:txBody>
          <a:bodyPr vert="horz" wrap="square" lIns="0" tIns="0" rIns="0" bIns="0" rtlCol="0">
            <a:spAutoFit/>
          </a:bodyPr>
          <a:lstStyle/>
          <a:p>
            <a:pPr marR="120589">
              <a:spcAft>
                <a:spcPts val="600"/>
              </a:spcAft>
            </a:pPr>
            <a:r>
              <a:rPr lang="en-US" sz="4000" b="1" cap="all" spc="25" dirty="0">
                <a:solidFill>
                  <a:schemeClr val="accent6">
                    <a:lumMod val="50000"/>
                  </a:schemeClr>
                </a:solidFill>
                <a:cs typeface="Arial"/>
              </a:rPr>
              <a:t>Background</a:t>
            </a:r>
            <a:endParaRPr lang="en-US" sz="2800" b="1" cap="all" spc="25" dirty="0">
              <a:solidFill>
                <a:schemeClr val="accent6">
                  <a:lumMod val="50000"/>
                </a:schemeClr>
              </a:solidFill>
              <a:cs typeface="Arial"/>
            </a:endParaRPr>
          </a:p>
          <a:p>
            <a:pPr marR="120589"/>
            <a:r>
              <a:rPr lang="en-GB" sz="2800" spc="8" dirty="0">
                <a:solidFill>
                  <a:srgbClr val="231F20"/>
                </a:solidFill>
                <a:cs typeface="Arial" panose="020B0604020202020204" pitchFamily="34" charset="0"/>
              </a:rPr>
              <a:t>Dietary patterns have long been associated with a range of health outcomes, both positive and negative. Evidence from cross-sectional studies suggests that diet may also play a role in cognitive function.</a:t>
            </a:r>
            <a:endParaRPr lang="en-GB" sz="1000" spc="8" dirty="0">
              <a:solidFill>
                <a:srgbClr val="231F20"/>
              </a:solidFill>
              <a:cs typeface="Arial" panose="020B0604020202020204" pitchFamily="34" charset="0"/>
            </a:endParaRPr>
          </a:p>
          <a:p>
            <a:pPr marR="120589"/>
            <a:r>
              <a:rPr lang="en-GB" sz="2800" spc="8" dirty="0">
                <a:solidFill>
                  <a:srgbClr val="231F20"/>
                </a:solidFill>
                <a:cs typeface="Arial" panose="020B0604020202020204" pitchFamily="34" charset="0"/>
              </a:rPr>
              <a:t>Epidemiological studies have shown an association between adherence to a Mediterranean diet and a reduced risk of cognitive decline and dementia (Scarmeas, Stern, Tang, Mayeux, &amp; Luchsinger, 2006; Martínez-Lapiscina et al., 2013; Valls-Pedret et al. 2015). </a:t>
            </a:r>
          </a:p>
          <a:p>
            <a:pPr marR="120589"/>
            <a:r>
              <a:rPr lang="en-GB" sz="2800" spc="8" dirty="0">
                <a:solidFill>
                  <a:srgbClr val="231F20"/>
                </a:solidFill>
                <a:cs typeface="Arial" panose="020B0604020202020204" pitchFamily="34" charset="0"/>
              </a:rPr>
              <a:t>It is speculated that the high content of antioxidants and anti-inflammatories in the Mediterranean diet contributes to improved brain health and cognitive function (Valls-Pedret et al., 2012).</a:t>
            </a:r>
          </a:p>
          <a:p>
            <a:pPr marR="120589"/>
            <a:r>
              <a:rPr lang="en-GB" sz="2800" spc="8" dirty="0">
                <a:solidFill>
                  <a:srgbClr val="231F20"/>
                </a:solidFill>
                <a:cs typeface="Arial" panose="020B0604020202020204" pitchFamily="34" charset="0"/>
              </a:rPr>
              <a:t>High consumption of saturated fats and sugars has been linked to cognitive impairments (Francis &amp; Stevenson, 2013), including worse outcomes in working memory, verbal fluency, and cognitive flexibility (Devore et al., 2009; Khan et al., 2015). Conversely, higher intake of monounsaturated fatty acids has been associated with better cognitive outcomes (Solfrizzi et al., 2006; Okereke et al., 2012). Refined sugar intake has also been correlated with impaired cognitive function in the short term (Nabb &amp; Benton, 2004). </a:t>
            </a:r>
          </a:p>
          <a:p>
            <a:pPr marR="120589"/>
            <a:r>
              <a:rPr lang="en-GB" sz="2800" spc="8" dirty="0">
                <a:solidFill>
                  <a:srgbClr val="231F20"/>
                </a:solidFill>
                <a:cs typeface="Arial" panose="020B0604020202020204" pitchFamily="34" charset="0"/>
              </a:rPr>
              <a:t>Results regarding the cognitive effects of the ketogenic diet are mixed. Some studies report improved cognitive functions, such as memory and processing speed (Krikorian et al. 2012; Mohorko et al., 2019), whereas Holloway et al. (2011) reported that short-term consumption of a ketogenic diet worsened performance in speed of information retrieval from memory, ability to focus attention, and performance of complex higher-order tasks involving working memory and attention.</a:t>
            </a:r>
          </a:p>
        </p:txBody>
      </p:sp>
      <p:sp>
        <p:nvSpPr>
          <p:cNvPr id="40" name="object 15">
            <a:extLst>
              <a:ext uri="{FF2B5EF4-FFF2-40B4-BE49-F238E27FC236}">
                <a16:creationId xmlns:a16="http://schemas.microsoft.com/office/drawing/2014/main" id="{5D37D8BE-83DE-FA40-8EC9-DE1FCECC361D}"/>
              </a:ext>
            </a:extLst>
          </p:cNvPr>
          <p:cNvSpPr txBox="1"/>
          <p:nvPr/>
        </p:nvSpPr>
        <p:spPr>
          <a:xfrm>
            <a:off x="22402800" y="4572000"/>
            <a:ext cx="9829800" cy="12495728"/>
          </a:xfrm>
          <a:prstGeom prst="rect">
            <a:avLst/>
          </a:prstGeom>
        </p:spPr>
        <p:txBody>
          <a:bodyPr vert="horz" wrap="square" lIns="0" tIns="0" rIns="0" bIns="0" rtlCol="0">
            <a:spAutoFit/>
          </a:bodyPr>
          <a:lstStyle/>
          <a:p>
            <a:endParaRPr lang="en-US" sz="2800" b="1" dirty="0"/>
          </a:p>
          <a:p>
            <a:r>
              <a:rPr lang="en-US" sz="2800" b="1" dirty="0"/>
              <a:t>City or Mountain: </a:t>
            </a:r>
            <a:r>
              <a:rPr lang="en-US" sz="2800" dirty="0"/>
              <a:t>During this task, city or mountain scenes fade in and out. Participants are asked to press a response key only when they see an image of a city. This task is a type of gradual onset continuous performance task during which participants’ response time and accuracy are measured to assess cognitive systems such as attention, cognitive control, and selective attention.</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r>
              <a:rPr lang="en-US" sz="2800" b="1" dirty="0"/>
              <a:t>Left or Right</a:t>
            </a:r>
            <a:r>
              <a:rPr lang="en-US" sz="2800" dirty="0"/>
              <a:t>: The Left or Right task is a version of the Flanker task, which measures attention and response inhibition. The task begins with a screen showing five arrows—one center arrow between two sets of side arrows. The five arrows change direction during the task, and the participant must indicate the direction of only the middle arrow.</a:t>
            </a:r>
          </a:p>
          <a:p>
            <a:endParaRPr lang="en-US" sz="2800" dirty="0"/>
          </a:p>
        </p:txBody>
      </p:sp>
      <p:sp>
        <p:nvSpPr>
          <p:cNvPr id="46" name="object 15">
            <a:extLst>
              <a:ext uri="{FF2B5EF4-FFF2-40B4-BE49-F238E27FC236}">
                <a16:creationId xmlns:a16="http://schemas.microsoft.com/office/drawing/2014/main" id="{87AF343C-7BAE-7943-A9D7-926EC8869185}"/>
              </a:ext>
            </a:extLst>
          </p:cNvPr>
          <p:cNvSpPr txBox="1"/>
          <p:nvPr/>
        </p:nvSpPr>
        <p:spPr>
          <a:xfrm>
            <a:off x="11480773" y="4629044"/>
            <a:ext cx="9829800" cy="5001369"/>
          </a:xfrm>
          <a:prstGeom prst="rect">
            <a:avLst/>
          </a:prstGeom>
        </p:spPr>
        <p:txBody>
          <a:bodyPr vert="horz" wrap="square" lIns="0" tIns="0" rIns="0" bIns="0" rtlCol="0">
            <a:spAutoFit/>
          </a:bodyPr>
          <a:lstStyle/>
          <a:p>
            <a:pPr>
              <a:spcAft>
                <a:spcPts val="600"/>
              </a:spcAft>
              <a:tabLst>
                <a:tab pos="2571868" algn="l"/>
              </a:tabLst>
            </a:pPr>
            <a:r>
              <a:rPr lang="en-GB" sz="4000" b="1" cap="all" spc="221" dirty="0">
                <a:solidFill>
                  <a:schemeClr val="accent6">
                    <a:lumMod val="50000"/>
                  </a:schemeClr>
                </a:solidFill>
                <a:cs typeface="Arial"/>
              </a:rPr>
              <a:t>Dietary interventions</a:t>
            </a:r>
          </a:p>
          <a:p>
            <a:r>
              <a:rPr lang="en-US" sz="2800" dirty="0">
                <a:solidFill>
                  <a:srgbClr val="0D0D0D"/>
                </a:solidFill>
              </a:rPr>
              <a:t>Participants will undergo three two-week dietary interventions, with a two-week washout period. These interventions are designed to reflect the typical dietary patterns found in the Mediterranean, high-fat low-carb, and standard American diets. </a:t>
            </a:r>
          </a:p>
          <a:p>
            <a:pPr marL="342900" indent="-342900">
              <a:buFont typeface="Arial" panose="020B0604020202020204" pitchFamily="34" charset="0"/>
              <a:buChar char="•"/>
            </a:pPr>
            <a:r>
              <a:rPr lang="en-US" sz="2800" dirty="0"/>
              <a:t>Mediterranean Diet: High in fruits, vegetables, and whole grains; moderate in fish, nuts, and meat; low in processed foods. </a:t>
            </a:r>
          </a:p>
          <a:p>
            <a:pPr marL="342900" indent="-342900">
              <a:buFont typeface="Arial" panose="020B0604020202020204" pitchFamily="34" charset="0"/>
              <a:buChar char="•"/>
            </a:pPr>
            <a:r>
              <a:rPr lang="en-US" sz="2800" dirty="0"/>
              <a:t>High-Fat Low-Carb Diet: High in vegetables, nuts, and meat; low in fruits, carbohydrates, and processed foods. </a:t>
            </a:r>
          </a:p>
          <a:p>
            <a:pPr marL="342900" indent="-342900">
              <a:buFont typeface="Arial" panose="020B0604020202020204" pitchFamily="34" charset="0"/>
              <a:buChar char="•"/>
            </a:pPr>
            <a:r>
              <a:rPr lang="en-US" sz="2800" dirty="0"/>
              <a:t>Standard American Diet: High in refined grains and processed foods; moderate in meat; low in fruits, vegetables, and nuts.</a:t>
            </a:r>
            <a:endParaRPr lang="en-US" sz="2800" dirty="0">
              <a:solidFill>
                <a:srgbClr val="0D0D0D"/>
              </a:solidFill>
            </a:endParaRPr>
          </a:p>
        </p:txBody>
      </p:sp>
      <p:sp>
        <p:nvSpPr>
          <p:cNvPr id="47" name="object 15">
            <a:extLst>
              <a:ext uri="{FF2B5EF4-FFF2-40B4-BE49-F238E27FC236}">
                <a16:creationId xmlns:a16="http://schemas.microsoft.com/office/drawing/2014/main" id="{24D4ADC1-6ED7-5E40-AE96-EDF59CA2FE21}"/>
              </a:ext>
            </a:extLst>
          </p:cNvPr>
          <p:cNvSpPr txBox="1"/>
          <p:nvPr/>
        </p:nvSpPr>
        <p:spPr>
          <a:xfrm>
            <a:off x="33062834" y="4485855"/>
            <a:ext cx="9829800" cy="13095893"/>
          </a:xfrm>
          <a:prstGeom prst="rect">
            <a:avLst/>
          </a:prstGeom>
        </p:spPr>
        <p:txBody>
          <a:bodyPr vert="horz" wrap="square" lIns="0" tIns="0" rIns="0" bIns="0" rtlCol="0">
            <a:spAutoFit/>
          </a:bodyPr>
          <a:lstStyle/>
          <a:p>
            <a:pPr>
              <a:spcAft>
                <a:spcPts val="600"/>
              </a:spcAft>
              <a:tabLst>
                <a:tab pos="2571868" algn="l"/>
              </a:tabLst>
            </a:pPr>
            <a:r>
              <a:rPr lang="en-US" sz="4000" b="1" cap="all" spc="221" dirty="0">
                <a:solidFill>
                  <a:schemeClr val="accent6">
                    <a:lumMod val="50000"/>
                  </a:schemeClr>
                </a:solidFill>
                <a:cs typeface="Arial"/>
              </a:rPr>
              <a:t>Significance and future directions</a:t>
            </a:r>
            <a:endParaRPr lang="en-US" sz="1000" i="0" dirty="0">
              <a:solidFill>
                <a:schemeClr val="accent6">
                  <a:lumMod val="50000"/>
                </a:schemeClr>
              </a:solidFill>
              <a:effectLst/>
              <a:highlight>
                <a:srgbClr val="FFFF00"/>
              </a:highlight>
            </a:endParaRPr>
          </a:p>
          <a:p>
            <a:r>
              <a:rPr lang="en-US" sz="2800" i="0" dirty="0">
                <a:solidFill>
                  <a:srgbClr val="0D0D0D"/>
                </a:solidFill>
                <a:effectLst/>
              </a:rPr>
              <a:t>The intersection of diet and cognitive function remains a pressing area of investigation, primarily due to the increasing global prevalence of neurodegenerative conditions and the need to identify modifiable risk factors. </a:t>
            </a:r>
          </a:p>
          <a:p>
            <a:endParaRPr lang="en-US" sz="1000" i="0" dirty="0">
              <a:solidFill>
                <a:srgbClr val="0D0D0D"/>
              </a:solidFill>
              <a:effectLst/>
            </a:endParaRPr>
          </a:p>
          <a:p>
            <a:r>
              <a:rPr lang="en-US" sz="2800" i="0" dirty="0">
                <a:solidFill>
                  <a:srgbClr val="0D0D0D"/>
                </a:solidFill>
                <a:effectLst/>
              </a:rPr>
              <a:t>The proposed research is a feasibility study. As such, the findings from this research will be instrumental in ascertaining the effects of diet on cognition and measuring the magnitude of any potential effects. The findings will provide the effect sizes to guide the sample size calculations for future grant funding.</a:t>
            </a:r>
          </a:p>
          <a:p>
            <a:endParaRPr lang="en-US" sz="1000" i="0" dirty="0">
              <a:solidFill>
                <a:srgbClr val="0D0D0D"/>
              </a:solidFill>
              <a:effectLst/>
            </a:endParaRPr>
          </a:p>
          <a:p>
            <a:r>
              <a:rPr lang="en-US" sz="2800" i="0" dirty="0">
                <a:solidFill>
                  <a:srgbClr val="0D0D0D"/>
                </a:solidFill>
                <a:effectLst/>
              </a:rPr>
              <a:t>Controlled crossover studies have often focused on individual food components. By evaluating whole dietary patterns, this study mirrors real-world eating habits and examines their collective effect on cognitive health. Furthermore, by comparing three prominent diets this research encapsulates the effects of a broad spectrum of global dietary habits.</a:t>
            </a:r>
          </a:p>
          <a:p>
            <a:endParaRPr lang="en-US" sz="1000" i="0" dirty="0">
              <a:solidFill>
                <a:srgbClr val="0D0D0D"/>
              </a:solidFill>
              <a:effectLst/>
            </a:endParaRPr>
          </a:p>
          <a:p>
            <a:r>
              <a:rPr lang="en-US" sz="2800" i="0" dirty="0">
                <a:solidFill>
                  <a:srgbClr val="0D0D0D"/>
                </a:solidFill>
                <a:effectLst/>
              </a:rPr>
              <a:t>The proposed study will begin to unravel the complexities of the diet-cognition relationship by examining the direction and strength of associations between varied diets and different cognitive domains. These insights will allow us to formulate hypotheses about the underlying mechanisms of these effects. </a:t>
            </a:r>
          </a:p>
          <a:p>
            <a:endParaRPr lang="en-US" sz="1000" i="0" dirty="0">
              <a:solidFill>
                <a:srgbClr val="0D0D0D"/>
              </a:solidFill>
              <a:effectLst/>
            </a:endParaRPr>
          </a:p>
          <a:p>
            <a:r>
              <a:rPr lang="en-US" sz="2800" i="0" dirty="0">
                <a:solidFill>
                  <a:srgbClr val="0D0D0D"/>
                </a:solidFill>
                <a:effectLst/>
              </a:rPr>
              <a:t>The cognitive data collected could be used in conjunction with the large dataset being collected during the NPH study, to further understand the factors that mediate or modulate the relationship between diet and cognition.</a:t>
            </a:r>
          </a:p>
          <a:p>
            <a:endParaRPr lang="en-US" sz="1000" i="0" dirty="0">
              <a:solidFill>
                <a:srgbClr val="0D0D0D"/>
              </a:solidFill>
              <a:effectLst/>
            </a:endParaRPr>
          </a:p>
          <a:p>
            <a:r>
              <a:rPr lang="en-US" sz="2800" i="0" dirty="0">
                <a:solidFill>
                  <a:srgbClr val="0D0D0D"/>
                </a:solidFill>
                <a:effectLst/>
              </a:rPr>
              <a:t>Understanding the effects of dietary patterns on cognitive health would pave the way for targeted interventions and public health strategies focused on dietary modifications.</a:t>
            </a:r>
          </a:p>
        </p:txBody>
      </p:sp>
      <p:sp>
        <p:nvSpPr>
          <p:cNvPr id="48" name="object 15">
            <a:extLst>
              <a:ext uri="{FF2B5EF4-FFF2-40B4-BE49-F238E27FC236}">
                <a16:creationId xmlns:a16="http://schemas.microsoft.com/office/drawing/2014/main" id="{E6728883-901F-C24B-8E1D-DC7CCF6619E4}"/>
              </a:ext>
            </a:extLst>
          </p:cNvPr>
          <p:cNvSpPr txBox="1"/>
          <p:nvPr/>
        </p:nvSpPr>
        <p:spPr>
          <a:xfrm>
            <a:off x="22143127" y="23025090"/>
            <a:ext cx="9829800" cy="3185487"/>
          </a:xfrm>
          <a:prstGeom prst="rect">
            <a:avLst/>
          </a:prstGeom>
        </p:spPr>
        <p:txBody>
          <a:bodyPr vert="horz" wrap="square" lIns="0" tIns="0" rIns="0" bIns="0" rtlCol="0">
            <a:spAutoFit/>
          </a:bodyPr>
          <a:lstStyle/>
          <a:p>
            <a:pPr>
              <a:spcAft>
                <a:spcPts val="600"/>
              </a:spcAft>
              <a:tabLst>
                <a:tab pos="2571868" algn="l"/>
              </a:tabLst>
            </a:pPr>
            <a:r>
              <a:rPr lang="en-GB" sz="4000" b="1" cap="all" spc="221" dirty="0">
                <a:solidFill>
                  <a:schemeClr val="accent6">
                    <a:lumMod val="50000"/>
                  </a:schemeClr>
                </a:solidFill>
                <a:cs typeface="Arial"/>
              </a:rPr>
              <a:t>Statistical Methods</a:t>
            </a:r>
          </a:p>
          <a:p>
            <a:pPr marR="8316"/>
            <a:r>
              <a:rPr lang="en-US" sz="2800" dirty="0">
                <a:cs typeface="Arial" panose="020B0604020202020204" pitchFamily="34" charset="0"/>
              </a:rPr>
              <a:t>Data will be analyzed using mixed model ANOVA to determine the changes before and after each dietary intervention, as well as the comparative effects between the diets. </a:t>
            </a:r>
          </a:p>
          <a:p>
            <a:pPr marR="8316">
              <a:spcBef>
                <a:spcPts val="1800"/>
              </a:spcBef>
            </a:pPr>
            <a:endParaRPr lang="en-US" sz="2400" dirty="0">
              <a:cs typeface="Arial" panose="020B0604020202020204" pitchFamily="34" charset="0"/>
            </a:endParaRPr>
          </a:p>
          <a:p>
            <a:pPr marR="8316">
              <a:spcBef>
                <a:spcPts val="1800"/>
              </a:spcBef>
            </a:pPr>
            <a:endParaRPr lang="en-US" sz="2400" dirty="0">
              <a:cs typeface="Arial" panose="020B0604020202020204" pitchFamily="34" charset="0"/>
            </a:endParaRPr>
          </a:p>
        </p:txBody>
      </p:sp>
      <p:sp>
        <p:nvSpPr>
          <p:cNvPr id="5" name="object 15">
            <a:extLst>
              <a:ext uri="{FF2B5EF4-FFF2-40B4-BE49-F238E27FC236}">
                <a16:creationId xmlns:a16="http://schemas.microsoft.com/office/drawing/2014/main" id="{BD03085C-6D83-8553-AEDB-6E9C9EBE3DEE}"/>
              </a:ext>
            </a:extLst>
          </p:cNvPr>
          <p:cNvSpPr txBox="1"/>
          <p:nvPr/>
        </p:nvSpPr>
        <p:spPr>
          <a:xfrm>
            <a:off x="517856" y="25793065"/>
            <a:ext cx="9829800" cy="5370701"/>
          </a:xfrm>
          <a:prstGeom prst="rect">
            <a:avLst/>
          </a:prstGeom>
        </p:spPr>
        <p:txBody>
          <a:bodyPr vert="horz" wrap="square" lIns="0" tIns="0" rIns="0" bIns="0" rtlCol="0">
            <a:spAutoFit/>
          </a:bodyPr>
          <a:lstStyle/>
          <a:p>
            <a:pPr>
              <a:spcAft>
                <a:spcPts val="600"/>
              </a:spcAft>
              <a:tabLst>
                <a:tab pos="2571868" algn="l"/>
              </a:tabLst>
            </a:pPr>
            <a:r>
              <a:rPr lang="en-GB" sz="4000" b="1" cap="all" spc="221" dirty="0">
                <a:solidFill>
                  <a:schemeClr val="accent6">
                    <a:lumMod val="50000"/>
                  </a:schemeClr>
                </a:solidFill>
                <a:cs typeface="Arial"/>
              </a:rPr>
              <a:t>Methods</a:t>
            </a:r>
          </a:p>
          <a:p>
            <a:r>
              <a:rPr lang="en-US" sz="2800" dirty="0">
                <a:solidFill>
                  <a:srgbClr val="0D0D0D"/>
                </a:solidFill>
              </a:rPr>
              <a:t>This study is a feasibility investigation within the broader scope of the Nutrition for Precision Health (NPH) study. The NPH study is a nationwide, NIH-funded project to develop algorithms that predict individual responses to food and dietary patterns. The second phase of the study includes three separate controlled-feeding dietary intervention trials conducted in a free-living setting Amongst the second phase participants, 23 healthy adults with no history of cognitive impairments will be recruited. The study will be conducted at the NPH clinical research site located at LSUHSC, New Orleans. Approval from the Institutional Review Board is pending.</a:t>
            </a:r>
          </a:p>
          <a:p>
            <a:endParaRPr lang="en-US" sz="2400" dirty="0">
              <a:solidFill>
                <a:srgbClr val="0D0D0D"/>
              </a:solidFill>
            </a:endParaRPr>
          </a:p>
        </p:txBody>
      </p:sp>
      <p:sp>
        <p:nvSpPr>
          <p:cNvPr id="23" name="TextBox 22">
            <a:extLst>
              <a:ext uri="{FF2B5EF4-FFF2-40B4-BE49-F238E27FC236}">
                <a16:creationId xmlns:a16="http://schemas.microsoft.com/office/drawing/2014/main" id="{F88B5276-72A1-A687-E231-E34F312AA898}"/>
              </a:ext>
            </a:extLst>
          </p:cNvPr>
          <p:cNvSpPr txBox="1"/>
          <p:nvPr/>
        </p:nvSpPr>
        <p:spPr>
          <a:xfrm>
            <a:off x="11524447" y="26999685"/>
            <a:ext cx="9033239" cy="1785104"/>
          </a:xfrm>
          <a:prstGeom prst="rect">
            <a:avLst/>
          </a:prstGeom>
          <a:noFill/>
        </p:spPr>
        <p:txBody>
          <a:bodyPr wrap="square" rtlCol="0">
            <a:spAutoFit/>
          </a:bodyPr>
          <a:lstStyle/>
          <a:p>
            <a:r>
              <a:rPr lang="en-US" sz="2200" i="1" dirty="0"/>
              <a:t>Figure </a:t>
            </a:r>
            <a:r>
              <a:rPr lang="en-US" altLang="zh-TW" sz="2200" i="1" dirty="0"/>
              <a:t>1</a:t>
            </a:r>
            <a:r>
              <a:rPr lang="en-US" sz="2200" i="1" dirty="0"/>
              <a:t>. Nutritional Composition of Daily Caloric Intake: Pie charts illustrating the percentage distribution of carbohydrates, fats (MUFA, PUFA, and saturated fats), and proteins in the Mediterranean, High-Fat Low-Carb, and Standard American Diets. MUFA: Monounsaturated fatty acid; PUFA: Polyunsaturated fatty acid</a:t>
            </a:r>
          </a:p>
        </p:txBody>
      </p:sp>
      <p:pic>
        <p:nvPicPr>
          <p:cNvPr id="24" name="Picture 2" descr="An image of the City vs. Mountain Task showing an image of a city street with instructions saying to &quot;Tap space bar&quot; and an image of a mountain with instructions saying to &quot;Do Nothing.&quot;">
            <a:extLst>
              <a:ext uri="{FF2B5EF4-FFF2-40B4-BE49-F238E27FC236}">
                <a16:creationId xmlns:a16="http://schemas.microsoft.com/office/drawing/2014/main" id="{77A9263A-E67A-8D1C-C45C-25E65CA9E7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167" t="16554" r="19596"/>
          <a:stretch/>
        </p:blipFill>
        <p:spPr bwMode="auto">
          <a:xfrm>
            <a:off x="22402800" y="7730657"/>
            <a:ext cx="9701241" cy="522931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5" name="Picture 24" descr="A yellow hand pointing at arrows&#10;&#10;Description automatically generated">
            <a:extLst>
              <a:ext uri="{FF2B5EF4-FFF2-40B4-BE49-F238E27FC236}">
                <a16:creationId xmlns:a16="http://schemas.microsoft.com/office/drawing/2014/main" id="{ECEDC9E4-6B3C-36C5-F23E-C965AE8767DE}"/>
              </a:ext>
            </a:extLst>
          </p:cNvPr>
          <p:cNvPicPr>
            <a:picLocks noChangeAspect="1"/>
          </p:cNvPicPr>
          <p:nvPr/>
        </p:nvPicPr>
        <p:blipFill rotWithShape="1">
          <a:blip r:embed="rId3"/>
          <a:srcRect l="6514" t="21084" r="7950"/>
          <a:stretch/>
        </p:blipFill>
        <p:spPr>
          <a:xfrm>
            <a:off x="22401866" y="16672262"/>
            <a:ext cx="9711425" cy="5250787"/>
          </a:xfrm>
          <a:prstGeom prst="rect">
            <a:avLst/>
          </a:prstGeom>
          <a:ln>
            <a:solidFill>
              <a:schemeClr val="tx1"/>
            </a:solidFill>
          </a:ln>
        </p:spPr>
      </p:pic>
      <p:sp>
        <p:nvSpPr>
          <p:cNvPr id="26" name="TextBox 25">
            <a:extLst>
              <a:ext uri="{FF2B5EF4-FFF2-40B4-BE49-F238E27FC236}">
                <a16:creationId xmlns:a16="http://schemas.microsoft.com/office/drawing/2014/main" id="{874CA2D9-759B-4BBE-277B-F30613F94F4A}"/>
              </a:ext>
            </a:extLst>
          </p:cNvPr>
          <p:cNvSpPr txBox="1"/>
          <p:nvPr/>
        </p:nvSpPr>
        <p:spPr>
          <a:xfrm>
            <a:off x="22467079" y="13035007"/>
            <a:ext cx="9701241" cy="769441"/>
          </a:xfrm>
          <a:prstGeom prst="rect">
            <a:avLst/>
          </a:prstGeom>
          <a:noFill/>
        </p:spPr>
        <p:txBody>
          <a:bodyPr wrap="square" rtlCol="0">
            <a:spAutoFit/>
          </a:bodyPr>
          <a:lstStyle/>
          <a:p>
            <a:r>
              <a:rPr lang="en-US" sz="2200" i="1" dirty="0"/>
              <a:t>Figure </a:t>
            </a:r>
            <a:r>
              <a:rPr lang="en-US" altLang="zh-TW" sz="2200" i="1" dirty="0"/>
              <a:t>2</a:t>
            </a:r>
            <a:r>
              <a:rPr lang="en-US" sz="2200" i="1" dirty="0"/>
              <a:t>. Image of the City or Mountain task instructions taken from the All of Us research portal. </a:t>
            </a:r>
          </a:p>
        </p:txBody>
      </p:sp>
      <p:sp>
        <p:nvSpPr>
          <p:cNvPr id="29" name="object 15">
            <a:extLst>
              <a:ext uri="{FF2B5EF4-FFF2-40B4-BE49-F238E27FC236}">
                <a16:creationId xmlns:a16="http://schemas.microsoft.com/office/drawing/2014/main" id="{8855E2F6-161B-46A9-C310-781E38534811}"/>
              </a:ext>
            </a:extLst>
          </p:cNvPr>
          <p:cNvSpPr txBox="1"/>
          <p:nvPr/>
        </p:nvSpPr>
        <p:spPr>
          <a:xfrm>
            <a:off x="556438" y="18049817"/>
            <a:ext cx="9829800" cy="3231654"/>
          </a:xfrm>
          <a:prstGeom prst="rect">
            <a:avLst/>
          </a:prstGeom>
        </p:spPr>
        <p:txBody>
          <a:bodyPr vert="horz" wrap="square" lIns="0" tIns="0" rIns="0" bIns="0" rtlCol="0">
            <a:spAutoFit/>
          </a:bodyPr>
          <a:lstStyle/>
          <a:p>
            <a:pPr>
              <a:tabLst>
                <a:tab pos="2571868" algn="l"/>
              </a:tabLst>
            </a:pPr>
            <a:r>
              <a:rPr lang="en-GB" sz="4000" b="1" cap="all" spc="221" dirty="0">
                <a:solidFill>
                  <a:schemeClr val="accent6">
                    <a:lumMod val="50000"/>
                  </a:schemeClr>
                </a:solidFill>
                <a:cs typeface="Arial"/>
              </a:rPr>
              <a:t>Aims</a:t>
            </a:r>
          </a:p>
          <a:p>
            <a:pPr marL="457200" marR="8316" indent="-457200">
              <a:spcBef>
                <a:spcPts val="1800"/>
              </a:spcBef>
              <a:buFont typeface="+mj-lt"/>
              <a:buAutoNum type="arabicPeriod"/>
            </a:pPr>
            <a:r>
              <a:rPr lang="en-US" sz="2800" dirty="0">
                <a:cs typeface="Arial" panose="020B0604020202020204" pitchFamily="34" charset="0"/>
              </a:rPr>
              <a:t>To assess the short-term cognitive effects of Mediterranean, high-fat low-carb, and standard American diets.</a:t>
            </a:r>
          </a:p>
          <a:p>
            <a:pPr marL="457200" marR="8316" indent="-457200">
              <a:spcBef>
                <a:spcPts val="1800"/>
              </a:spcBef>
              <a:buFont typeface="+mj-lt"/>
              <a:buAutoNum type="arabicPeriod"/>
            </a:pPr>
            <a:r>
              <a:rPr lang="en-US" sz="2800" dirty="0">
                <a:cs typeface="Arial" panose="020B0604020202020204" pitchFamily="34" charset="0"/>
              </a:rPr>
              <a:t>To integrate and analyze data in conjunction with the Nutrition for Precision Health study, aiming to explore cognitive change mechanisms, particularly changes in the gut microbiome.</a:t>
            </a:r>
          </a:p>
        </p:txBody>
      </p:sp>
      <p:sp>
        <p:nvSpPr>
          <p:cNvPr id="30" name="object 15">
            <a:extLst>
              <a:ext uri="{FF2B5EF4-FFF2-40B4-BE49-F238E27FC236}">
                <a16:creationId xmlns:a16="http://schemas.microsoft.com/office/drawing/2014/main" id="{8D5B84AD-D520-5311-CE3F-E3F07E264D86}"/>
              </a:ext>
            </a:extLst>
          </p:cNvPr>
          <p:cNvSpPr txBox="1"/>
          <p:nvPr/>
        </p:nvSpPr>
        <p:spPr>
          <a:xfrm>
            <a:off x="517856" y="21710765"/>
            <a:ext cx="9829800" cy="3483005"/>
          </a:xfrm>
          <a:prstGeom prst="rect">
            <a:avLst/>
          </a:prstGeom>
        </p:spPr>
        <p:txBody>
          <a:bodyPr vert="horz" wrap="square" lIns="0" tIns="0" rIns="0" bIns="0" rtlCol="0">
            <a:spAutoFit/>
          </a:bodyPr>
          <a:lstStyle/>
          <a:p>
            <a:pPr>
              <a:spcAft>
                <a:spcPts val="600"/>
              </a:spcAft>
              <a:tabLst>
                <a:tab pos="2571868" algn="l"/>
              </a:tabLst>
            </a:pPr>
            <a:r>
              <a:rPr lang="en-GB" sz="4000" b="1" cap="all" spc="221" dirty="0">
                <a:solidFill>
                  <a:schemeClr val="accent6">
                    <a:lumMod val="50000"/>
                  </a:schemeClr>
                </a:solidFill>
                <a:cs typeface="Arial"/>
              </a:rPr>
              <a:t>Hypotheses</a:t>
            </a:r>
          </a:p>
          <a:p>
            <a:pPr marR="8316"/>
            <a:r>
              <a:rPr lang="en-GB" sz="2800" dirty="0">
                <a:solidFill>
                  <a:srgbClr val="0D0D0D"/>
                </a:solidFill>
              </a:rPr>
              <a:t>Two weeks of consuming diets high in saturated fats, such as the standard American and high-fat low-carb diets, will result in poorer cognitive outcomes compared with the Mediterranean diet.</a:t>
            </a:r>
            <a:endParaRPr lang="en-GB" sz="2800" dirty="0">
              <a:solidFill>
                <a:srgbClr val="0D0D0D"/>
              </a:solidFill>
              <a:cs typeface="Arial" panose="020B0604020202020204" pitchFamily="34" charset="0"/>
            </a:endParaRPr>
          </a:p>
          <a:p>
            <a:pPr marR="8316">
              <a:spcBef>
                <a:spcPts val="600"/>
              </a:spcBef>
            </a:pPr>
            <a:r>
              <a:rPr lang="en-US" sz="2800" dirty="0">
                <a:cs typeface="Arial" panose="020B0604020202020204" pitchFamily="34" charset="0"/>
              </a:rPr>
              <a:t>The Mediterranean diet intervention will improve cognitive scores, whereas the standard American diet intervention will worsen cognitive scores.</a:t>
            </a:r>
          </a:p>
        </p:txBody>
      </p:sp>
      <p:sp>
        <p:nvSpPr>
          <p:cNvPr id="31" name="object 15">
            <a:extLst>
              <a:ext uri="{FF2B5EF4-FFF2-40B4-BE49-F238E27FC236}">
                <a16:creationId xmlns:a16="http://schemas.microsoft.com/office/drawing/2014/main" id="{49DE5D5C-CCF0-C166-DB22-A025D6101872}"/>
              </a:ext>
            </a:extLst>
          </p:cNvPr>
          <p:cNvSpPr txBox="1"/>
          <p:nvPr/>
        </p:nvSpPr>
        <p:spPr>
          <a:xfrm>
            <a:off x="33045555" y="20001211"/>
            <a:ext cx="9829800" cy="12023804"/>
          </a:xfrm>
          <a:prstGeom prst="rect">
            <a:avLst/>
          </a:prstGeom>
        </p:spPr>
        <p:txBody>
          <a:bodyPr vert="horz" wrap="square" lIns="0" tIns="0" rIns="0" bIns="0" rtlCol="0">
            <a:spAutoFit/>
          </a:bodyPr>
          <a:lstStyle/>
          <a:p>
            <a:pPr>
              <a:spcAft>
                <a:spcPts val="600"/>
              </a:spcAft>
              <a:tabLst>
                <a:tab pos="2571868" algn="l"/>
              </a:tabLst>
            </a:pPr>
            <a:r>
              <a:rPr lang="en-US" sz="4000" b="1" cap="all" spc="221" dirty="0">
                <a:solidFill>
                  <a:schemeClr val="accent6">
                    <a:lumMod val="50000"/>
                  </a:schemeClr>
                </a:solidFill>
                <a:cs typeface="Arial"/>
              </a:rPr>
              <a:t>References</a:t>
            </a:r>
            <a:endParaRPr lang="en-TW" sz="1200" dirty="0">
              <a:solidFill>
                <a:schemeClr val="accent6">
                  <a:lumMod val="50000"/>
                </a:schemeClr>
              </a:solidFill>
              <a:effectLst/>
              <a:ea typeface="Times New Roman" panose="02020603050405020304" pitchFamily="18" charset="0"/>
            </a:endParaRPr>
          </a:p>
          <a:p>
            <a:r>
              <a:rPr lang="en-TW" sz="2200" dirty="0">
                <a:effectLst/>
                <a:ea typeface="Times New Roman" panose="02020603050405020304" pitchFamily="18" charset="0"/>
              </a:rPr>
              <a:t>Devore</a:t>
            </a:r>
            <a:r>
              <a:rPr lang="en-US" sz="2200" dirty="0">
                <a:effectLst/>
                <a:ea typeface="Times New Roman" panose="02020603050405020304" pitchFamily="18" charset="0"/>
              </a:rPr>
              <a:t> et al.</a:t>
            </a:r>
            <a:r>
              <a:rPr lang="en-TW" sz="2200" dirty="0">
                <a:effectLst/>
                <a:ea typeface="Times New Roman" panose="02020603050405020304" pitchFamily="18" charset="0"/>
              </a:rPr>
              <a:t> (2009). Dietary fat intake and cognitive decline in women with type 2 diabetes. </a:t>
            </a:r>
            <a:r>
              <a:rPr lang="en-TW" sz="2200" i="1" dirty="0">
                <a:effectLst/>
                <a:ea typeface="Times New Roman" panose="02020603050405020304" pitchFamily="18" charset="0"/>
              </a:rPr>
              <a:t>Diabetes Care</a:t>
            </a:r>
            <a:r>
              <a:rPr lang="en-TW" sz="2200" dirty="0">
                <a:effectLst/>
                <a:ea typeface="Times New Roman" panose="02020603050405020304" pitchFamily="18" charset="0"/>
              </a:rPr>
              <a:t>, </a:t>
            </a:r>
            <a:r>
              <a:rPr lang="en-TW" sz="2200" i="1" dirty="0">
                <a:effectLst/>
                <a:ea typeface="Times New Roman" panose="02020603050405020304" pitchFamily="18" charset="0"/>
              </a:rPr>
              <a:t>32</a:t>
            </a:r>
            <a:r>
              <a:rPr lang="en-TW" sz="2200" dirty="0">
                <a:effectLst/>
                <a:ea typeface="Times New Roman" panose="02020603050405020304" pitchFamily="18" charset="0"/>
              </a:rPr>
              <a:t>(4), 635–640.</a:t>
            </a:r>
          </a:p>
          <a:p>
            <a:r>
              <a:rPr lang="en-TW" sz="2200" dirty="0">
                <a:effectLst/>
                <a:ea typeface="Times New Roman" panose="02020603050405020304" pitchFamily="18" charset="0"/>
              </a:rPr>
              <a:t>Francis &amp; Stevenson (2011). Higher reported saturated fat and refined sugar intake is associated with reduced hippocampal-dependent memory and sensitivity to interoceptive signals. </a:t>
            </a:r>
            <a:r>
              <a:rPr lang="en-TW" sz="2200" i="1" dirty="0">
                <a:effectLst/>
                <a:ea typeface="Times New Roman" panose="02020603050405020304" pitchFamily="18" charset="0"/>
              </a:rPr>
              <a:t>Behavioral Neuroscience</a:t>
            </a:r>
            <a:r>
              <a:rPr lang="en-TW" sz="2200" dirty="0">
                <a:effectLst/>
                <a:ea typeface="Times New Roman" panose="02020603050405020304" pitchFamily="18" charset="0"/>
              </a:rPr>
              <a:t>, </a:t>
            </a:r>
            <a:r>
              <a:rPr lang="en-TW" sz="2200" i="1" dirty="0">
                <a:effectLst/>
                <a:ea typeface="Times New Roman" panose="02020603050405020304" pitchFamily="18" charset="0"/>
              </a:rPr>
              <a:t>125</a:t>
            </a:r>
            <a:r>
              <a:rPr lang="en-TW" sz="2200" dirty="0">
                <a:effectLst/>
                <a:ea typeface="Times New Roman" panose="02020603050405020304" pitchFamily="18" charset="0"/>
              </a:rPr>
              <a:t>(6), 943–955. </a:t>
            </a:r>
          </a:p>
          <a:p>
            <a:r>
              <a:rPr lang="en-TW" sz="2200" dirty="0">
                <a:effectLst/>
                <a:ea typeface="Times New Roman" panose="02020603050405020304" pitchFamily="18" charset="0"/>
              </a:rPr>
              <a:t>Holloway</a:t>
            </a:r>
            <a:r>
              <a:rPr lang="en-US" sz="2200" dirty="0">
                <a:effectLst/>
                <a:ea typeface="Times New Roman" panose="02020603050405020304" pitchFamily="18" charset="0"/>
              </a:rPr>
              <a:t> et al.</a:t>
            </a:r>
            <a:r>
              <a:rPr lang="en-TW" sz="2200" dirty="0">
                <a:effectLst/>
                <a:ea typeface="Times New Roman" panose="02020603050405020304" pitchFamily="18" charset="0"/>
              </a:rPr>
              <a:t> (2011). A high-fat diet impairs cardiac high-energy phosphate metabolism and cognitive function in healthy human subjects. </a:t>
            </a:r>
            <a:r>
              <a:rPr lang="en-TW" sz="2200" i="1" dirty="0">
                <a:effectLst/>
                <a:ea typeface="Times New Roman" panose="02020603050405020304" pitchFamily="18" charset="0"/>
              </a:rPr>
              <a:t>The American Journal of Clinical Nutrition</a:t>
            </a:r>
            <a:r>
              <a:rPr lang="en-TW" sz="2200" dirty="0">
                <a:effectLst/>
                <a:ea typeface="Times New Roman" panose="02020603050405020304" pitchFamily="18" charset="0"/>
              </a:rPr>
              <a:t>, </a:t>
            </a:r>
            <a:r>
              <a:rPr lang="en-TW" sz="2200" i="1" dirty="0">
                <a:effectLst/>
                <a:ea typeface="Times New Roman" panose="02020603050405020304" pitchFamily="18" charset="0"/>
              </a:rPr>
              <a:t>93</a:t>
            </a:r>
            <a:r>
              <a:rPr lang="en-TW" sz="2200" dirty="0">
                <a:effectLst/>
                <a:ea typeface="Times New Roman" panose="02020603050405020304" pitchFamily="18" charset="0"/>
              </a:rPr>
              <a:t>(4), 748–755. </a:t>
            </a:r>
          </a:p>
          <a:p>
            <a:r>
              <a:rPr lang="en-TW" sz="2200" dirty="0">
                <a:effectLst/>
                <a:ea typeface="Times New Roman" panose="02020603050405020304" pitchFamily="18" charset="0"/>
              </a:rPr>
              <a:t>Khan</a:t>
            </a:r>
            <a:r>
              <a:rPr lang="en-US" sz="2200" dirty="0">
                <a:effectLst/>
                <a:ea typeface="Times New Roman" panose="02020603050405020304" pitchFamily="18" charset="0"/>
              </a:rPr>
              <a:t> et al.</a:t>
            </a:r>
            <a:r>
              <a:rPr lang="en-TW" sz="2200" dirty="0">
                <a:effectLst/>
                <a:ea typeface="Times New Roman" panose="02020603050405020304" pitchFamily="18" charset="0"/>
              </a:rPr>
              <a:t> (2015). The relation of saturated fats and dietary cholesterol to childhood cognitive flexibility. </a:t>
            </a:r>
            <a:r>
              <a:rPr lang="en-TW" sz="2200" i="1" dirty="0">
                <a:effectLst/>
                <a:ea typeface="Times New Roman" panose="02020603050405020304" pitchFamily="18" charset="0"/>
              </a:rPr>
              <a:t>Appetite</a:t>
            </a:r>
            <a:r>
              <a:rPr lang="en-TW" sz="2200" dirty="0">
                <a:effectLst/>
                <a:ea typeface="Times New Roman" panose="02020603050405020304" pitchFamily="18" charset="0"/>
              </a:rPr>
              <a:t>, </a:t>
            </a:r>
            <a:r>
              <a:rPr lang="en-TW" sz="2200" i="1" dirty="0">
                <a:effectLst/>
                <a:ea typeface="Times New Roman" panose="02020603050405020304" pitchFamily="18" charset="0"/>
              </a:rPr>
              <a:t>93</a:t>
            </a:r>
            <a:r>
              <a:rPr lang="en-TW" sz="2200" dirty="0">
                <a:effectLst/>
                <a:ea typeface="Times New Roman" panose="02020603050405020304" pitchFamily="18" charset="0"/>
              </a:rPr>
              <a:t>, 51–56.</a:t>
            </a:r>
          </a:p>
          <a:p>
            <a:r>
              <a:rPr lang="en-TW" sz="2200" dirty="0">
                <a:effectLst/>
                <a:ea typeface="Times New Roman" panose="02020603050405020304" pitchFamily="18" charset="0"/>
              </a:rPr>
              <a:t>Krikorian</a:t>
            </a:r>
            <a:r>
              <a:rPr lang="en-US" sz="2200" dirty="0">
                <a:effectLst/>
                <a:ea typeface="Times New Roman" panose="02020603050405020304" pitchFamily="18" charset="0"/>
              </a:rPr>
              <a:t> et al.</a:t>
            </a:r>
            <a:r>
              <a:rPr lang="en-TW" sz="2200" dirty="0">
                <a:effectLst/>
                <a:ea typeface="Times New Roman" panose="02020603050405020304" pitchFamily="18" charset="0"/>
              </a:rPr>
              <a:t> (2012). Dietary ketosis enhances memory in mild cognitive impairment. </a:t>
            </a:r>
            <a:r>
              <a:rPr lang="en-TW" sz="2200" i="1" dirty="0">
                <a:effectLst/>
                <a:ea typeface="Times New Roman" panose="02020603050405020304" pitchFamily="18" charset="0"/>
              </a:rPr>
              <a:t>Neurobiology of Aging</a:t>
            </a:r>
            <a:r>
              <a:rPr lang="en-TW" sz="2200" dirty="0">
                <a:effectLst/>
                <a:ea typeface="Times New Roman" panose="02020603050405020304" pitchFamily="18" charset="0"/>
              </a:rPr>
              <a:t>, </a:t>
            </a:r>
            <a:r>
              <a:rPr lang="en-TW" sz="2200" i="1" dirty="0">
                <a:effectLst/>
                <a:ea typeface="Times New Roman" panose="02020603050405020304" pitchFamily="18" charset="0"/>
              </a:rPr>
              <a:t>33</a:t>
            </a:r>
            <a:r>
              <a:rPr lang="en-TW" sz="2200" dirty="0">
                <a:effectLst/>
                <a:ea typeface="Times New Roman" panose="02020603050405020304" pitchFamily="18" charset="0"/>
              </a:rPr>
              <a:t>(2).</a:t>
            </a:r>
          </a:p>
          <a:p>
            <a:r>
              <a:rPr lang="en-TW" sz="2200" dirty="0">
                <a:effectLst/>
                <a:ea typeface="Times New Roman" panose="02020603050405020304" pitchFamily="18" charset="0"/>
              </a:rPr>
              <a:t>Martínez-Lapiscina</a:t>
            </a:r>
            <a:r>
              <a:rPr lang="en-US" sz="2200" dirty="0">
                <a:effectLst/>
                <a:ea typeface="Times New Roman" panose="02020603050405020304" pitchFamily="18" charset="0"/>
              </a:rPr>
              <a:t> et al. </a:t>
            </a:r>
            <a:r>
              <a:rPr lang="en-TW" sz="2200" dirty="0">
                <a:effectLst/>
                <a:ea typeface="Times New Roman" panose="02020603050405020304" pitchFamily="18" charset="0"/>
              </a:rPr>
              <a:t>(2013). Mediterranean diet improves cognition: The predimed-navarra randomised trial. </a:t>
            </a:r>
            <a:r>
              <a:rPr lang="en-TW" sz="2200" i="1" dirty="0">
                <a:effectLst/>
                <a:ea typeface="Times New Roman" panose="02020603050405020304" pitchFamily="18" charset="0"/>
              </a:rPr>
              <a:t>Journal of Neurology, Neurosurgery &amp;amp; Psychiatry</a:t>
            </a:r>
            <a:r>
              <a:rPr lang="en-TW" sz="2200" dirty="0">
                <a:effectLst/>
                <a:ea typeface="Times New Roman" panose="02020603050405020304" pitchFamily="18" charset="0"/>
              </a:rPr>
              <a:t>, </a:t>
            </a:r>
            <a:r>
              <a:rPr lang="en-TW" sz="2200" i="1" dirty="0">
                <a:effectLst/>
                <a:ea typeface="Times New Roman" panose="02020603050405020304" pitchFamily="18" charset="0"/>
              </a:rPr>
              <a:t>84</a:t>
            </a:r>
            <a:r>
              <a:rPr lang="en-TW" sz="2200" dirty="0">
                <a:effectLst/>
                <a:ea typeface="Times New Roman" panose="02020603050405020304" pitchFamily="18" charset="0"/>
              </a:rPr>
              <a:t>(12), 1318–1325. </a:t>
            </a:r>
          </a:p>
          <a:p>
            <a:r>
              <a:rPr lang="en-TW" sz="2200" dirty="0">
                <a:effectLst/>
                <a:ea typeface="Times New Roman" panose="02020603050405020304" pitchFamily="18" charset="0"/>
              </a:rPr>
              <a:t>Mohorko</a:t>
            </a:r>
            <a:r>
              <a:rPr lang="en-US" sz="2200" dirty="0">
                <a:effectLst/>
                <a:ea typeface="Times New Roman" panose="02020603050405020304" pitchFamily="18" charset="0"/>
              </a:rPr>
              <a:t> et al.</a:t>
            </a:r>
            <a:r>
              <a:rPr lang="en-TW" sz="2200" dirty="0">
                <a:effectLst/>
                <a:ea typeface="Times New Roman" panose="02020603050405020304" pitchFamily="18" charset="0"/>
              </a:rPr>
              <a:t> (2019). Weight loss, improved physical performance, cognitive function, eating behavior, and metabolic profile in a 12-week ketogenic diet in obese adults. </a:t>
            </a:r>
            <a:r>
              <a:rPr lang="en-TW" sz="2200" i="1" dirty="0">
                <a:effectLst/>
                <a:ea typeface="Times New Roman" panose="02020603050405020304" pitchFamily="18" charset="0"/>
              </a:rPr>
              <a:t>Nutrition Research</a:t>
            </a:r>
            <a:r>
              <a:rPr lang="en-TW" sz="2200" dirty="0">
                <a:effectLst/>
                <a:ea typeface="Times New Roman" panose="02020603050405020304" pitchFamily="18" charset="0"/>
              </a:rPr>
              <a:t>, </a:t>
            </a:r>
            <a:r>
              <a:rPr lang="en-TW" sz="2200" i="1" dirty="0">
                <a:effectLst/>
                <a:ea typeface="Times New Roman" panose="02020603050405020304" pitchFamily="18" charset="0"/>
              </a:rPr>
              <a:t>62</a:t>
            </a:r>
            <a:r>
              <a:rPr lang="en-TW" sz="2200" dirty="0">
                <a:effectLst/>
                <a:ea typeface="Times New Roman" panose="02020603050405020304" pitchFamily="18" charset="0"/>
              </a:rPr>
              <a:t>, 64–77.</a:t>
            </a:r>
          </a:p>
          <a:p>
            <a:r>
              <a:rPr lang="en-TW" sz="2200" dirty="0">
                <a:effectLst/>
                <a:ea typeface="Times New Roman" panose="02020603050405020304" pitchFamily="18" charset="0"/>
              </a:rPr>
              <a:t>Nabb </a:t>
            </a:r>
            <a:r>
              <a:rPr lang="en-US" sz="2200" dirty="0">
                <a:effectLst/>
                <a:ea typeface="Times New Roman" panose="02020603050405020304" pitchFamily="18" charset="0"/>
              </a:rPr>
              <a:t>&amp; </a:t>
            </a:r>
            <a:r>
              <a:rPr lang="en-TW" sz="2200" dirty="0">
                <a:effectLst/>
                <a:ea typeface="Times New Roman" panose="02020603050405020304" pitchFamily="18" charset="0"/>
              </a:rPr>
              <a:t>Benton</a:t>
            </a:r>
            <a:r>
              <a:rPr lang="en-US" sz="2200" dirty="0">
                <a:effectLst/>
                <a:ea typeface="Times New Roman" panose="02020603050405020304" pitchFamily="18" charset="0"/>
              </a:rPr>
              <a:t> (2006). </a:t>
            </a:r>
            <a:r>
              <a:rPr lang="en-TW" sz="2200" dirty="0">
                <a:effectLst/>
                <a:ea typeface="Times New Roman" panose="02020603050405020304" pitchFamily="18" charset="0"/>
              </a:rPr>
              <a:t>The influence on cognition of the interaction between the macro-nutrient content of breakfast and glucose tolerance</a:t>
            </a:r>
            <a:r>
              <a:rPr lang="en-US" sz="2200" dirty="0">
                <a:effectLst/>
                <a:ea typeface="Times New Roman" panose="02020603050405020304" pitchFamily="18" charset="0"/>
              </a:rPr>
              <a:t>. </a:t>
            </a:r>
            <a:r>
              <a:rPr lang="en-TW" sz="2200" i="1" dirty="0">
                <a:effectLst/>
                <a:ea typeface="Times New Roman" panose="02020603050405020304" pitchFamily="18" charset="0"/>
              </a:rPr>
              <a:t>Physiology &amp; Behavior, 87</a:t>
            </a:r>
            <a:r>
              <a:rPr lang="en-TW" sz="2200" dirty="0">
                <a:effectLst/>
                <a:ea typeface="Times New Roman" panose="02020603050405020304" pitchFamily="18" charset="0"/>
              </a:rPr>
              <a:t>(1), 16</a:t>
            </a:r>
            <a:r>
              <a:rPr lang="en-US" sz="2200" dirty="0">
                <a:effectLst/>
                <a:ea typeface="Times New Roman" panose="02020603050405020304" pitchFamily="18" charset="0"/>
              </a:rPr>
              <a:t>–</a:t>
            </a:r>
            <a:r>
              <a:rPr lang="en-TW" sz="2200" dirty="0">
                <a:effectLst/>
                <a:ea typeface="Times New Roman" panose="02020603050405020304" pitchFamily="18" charset="0"/>
              </a:rPr>
              <a:t>23</a:t>
            </a:r>
          </a:p>
          <a:p>
            <a:r>
              <a:rPr lang="en-TW" sz="2200" dirty="0">
                <a:effectLst/>
                <a:ea typeface="Times New Roman" panose="02020603050405020304" pitchFamily="18" charset="0"/>
              </a:rPr>
              <a:t>Okereke</a:t>
            </a:r>
            <a:r>
              <a:rPr lang="en-US" sz="2200" dirty="0">
                <a:effectLst/>
                <a:ea typeface="Times New Roman" panose="02020603050405020304" pitchFamily="18" charset="0"/>
              </a:rPr>
              <a:t> et al.</a:t>
            </a:r>
            <a:r>
              <a:rPr lang="en-TW" sz="2200" dirty="0">
                <a:effectLst/>
                <a:ea typeface="Times New Roman" panose="02020603050405020304" pitchFamily="18" charset="0"/>
              </a:rPr>
              <a:t> (2012). Dietary fat types and 4-year cognitive change in community-dwelling older women. </a:t>
            </a:r>
            <a:r>
              <a:rPr lang="en-TW" sz="2200" i="1" dirty="0">
                <a:effectLst/>
                <a:ea typeface="Times New Roman" panose="02020603050405020304" pitchFamily="18" charset="0"/>
              </a:rPr>
              <a:t>Annals of Neurology</a:t>
            </a:r>
            <a:r>
              <a:rPr lang="en-TW" sz="2200" dirty="0">
                <a:effectLst/>
                <a:ea typeface="Times New Roman" panose="02020603050405020304" pitchFamily="18" charset="0"/>
              </a:rPr>
              <a:t>, </a:t>
            </a:r>
            <a:r>
              <a:rPr lang="en-TW" sz="2200" i="1" dirty="0">
                <a:effectLst/>
                <a:ea typeface="Times New Roman" panose="02020603050405020304" pitchFamily="18" charset="0"/>
              </a:rPr>
              <a:t>72</a:t>
            </a:r>
            <a:r>
              <a:rPr lang="en-TW" sz="2200" dirty="0">
                <a:effectLst/>
                <a:ea typeface="Times New Roman" panose="02020603050405020304" pitchFamily="18" charset="0"/>
              </a:rPr>
              <a:t>(1), 124–134.</a:t>
            </a:r>
          </a:p>
          <a:p>
            <a:r>
              <a:rPr lang="en-TW" sz="2200" dirty="0">
                <a:effectLst/>
                <a:ea typeface="Times New Roman" panose="02020603050405020304" pitchFamily="18" charset="0"/>
              </a:rPr>
              <a:t>Scarmeas</a:t>
            </a:r>
            <a:r>
              <a:rPr lang="en-US" sz="2200" dirty="0">
                <a:effectLst/>
                <a:ea typeface="Times New Roman" panose="02020603050405020304" pitchFamily="18" charset="0"/>
              </a:rPr>
              <a:t> et al.</a:t>
            </a:r>
            <a:r>
              <a:rPr lang="en-TW" sz="2200" dirty="0">
                <a:effectLst/>
                <a:ea typeface="Times New Roman" panose="02020603050405020304" pitchFamily="18" charset="0"/>
              </a:rPr>
              <a:t> (2006). Mediterranean diet and risk for alzheimer’s disease. </a:t>
            </a:r>
            <a:r>
              <a:rPr lang="en-TW" sz="2200" i="1" dirty="0">
                <a:effectLst/>
                <a:ea typeface="Times New Roman" panose="02020603050405020304" pitchFamily="18" charset="0"/>
              </a:rPr>
              <a:t>Annals of Neurology</a:t>
            </a:r>
            <a:r>
              <a:rPr lang="en-TW" sz="2200" dirty="0">
                <a:effectLst/>
                <a:ea typeface="Times New Roman" panose="02020603050405020304" pitchFamily="18" charset="0"/>
              </a:rPr>
              <a:t>, </a:t>
            </a:r>
            <a:r>
              <a:rPr lang="en-TW" sz="2200" i="1" dirty="0">
                <a:effectLst/>
                <a:ea typeface="Times New Roman" panose="02020603050405020304" pitchFamily="18" charset="0"/>
              </a:rPr>
              <a:t>59</a:t>
            </a:r>
            <a:r>
              <a:rPr lang="en-TW" sz="2200" dirty="0">
                <a:effectLst/>
                <a:ea typeface="Times New Roman" panose="02020603050405020304" pitchFamily="18" charset="0"/>
              </a:rPr>
              <a:t>(6), 912–921. </a:t>
            </a:r>
          </a:p>
          <a:p>
            <a:r>
              <a:rPr lang="en-TW" sz="2200" dirty="0">
                <a:effectLst/>
                <a:ea typeface="Times New Roman" panose="02020603050405020304" pitchFamily="18" charset="0"/>
              </a:rPr>
              <a:t>Solfrizzi</a:t>
            </a:r>
            <a:r>
              <a:rPr lang="en-US" sz="2200" dirty="0">
                <a:effectLst/>
                <a:ea typeface="Times New Roman" panose="02020603050405020304" pitchFamily="18" charset="0"/>
              </a:rPr>
              <a:t> et al.</a:t>
            </a:r>
            <a:r>
              <a:rPr lang="en-TW" sz="2200" dirty="0">
                <a:effectLst/>
                <a:ea typeface="Times New Roman" panose="02020603050405020304" pitchFamily="18" charset="0"/>
              </a:rPr>
              <a:t> (2006). Dietary intake of unsaturated fatty acids and age-related cognitive decline: A 8.5-year follow-up of the Italian Longitudinal Study on Aging. </a:t>
            </a:r>
            <a:r>
              <a:rPr lang="en-TW" sz="2200" i="1" dirty="0">
                <a:effectLst/>
                <a:ea typeface="Times New Roman" panose="02020603050405020304" pitchFamily="18" charset="0"/>
              </a:rPr>
              <a:t>Neurobiology of Aging</a:t>
            </a:r>
            <a:r>
              <a:rPr lang="en-TW" sz="2200" dirty="0">
                <a:effectLst/>
                <a:ea typeface="Times New Roman" panose="02020603050405020304" pitchFamily="18" charset="0"/>
              </a:rPr>
              <a:t>, </a:t>
            </a:r>
            <a:r>
              <a:rPr lang="en-TW" sz="2200" i="1" dirty="0">
                <a:effectLst/>
                <a:ea typeface="Times New Roman" panose="02020603050405020304" pitchFamily="18" charset="0"/>
              </a:rPr>
              <a:t>27</a:t>
            </a:r>
            <a:r>
              <a:rPr lang="en-TW" sz="2200" dirty="0">
                <a:effectLst/>
                <a:ea typeface="Times New Roman" panose="02020603050405020304" pitchFamily="18" charset="0"/>
              </a:rPr>
              <a:t>(11), 1694–1704.</a:t>
            </a:r>
          </a:p>
          <a:p>
            <a:r>
              <a:rPr lang="en-TW" sz="2200" dirty="0">
                <a:effectLst/>
                <a:ea typeface="Times New Roman" panose="02020603050405020304" pitchFamily="18" charset="0"/>
              </a:rPr>
              <a:t>Valls-Pedret</a:t>
            </a:r>
            <a:r>
              <a:rPr lang="en-US" sz="2200" dirty="0">
                <a:effectLst/>
                <a:ea typeface="Times New Roman" panose="02020603050405020304" pitchFamily="18" charset="0"/>
              </a:rPr>
              <a:t> et al. </a:t>
            </a:r>
            <a:r>
              <a:rPr lang="en-TW" sz="2200" dirty="0">
                <a:effectLst/>
                <a:ea typeface="Times New Roman" panose="02020603050405020304" pitchFamily="18" charset="0"/>
              </a:rPr>
              <a:t>(2012). Polyphenol-rich foods in the Mediterranean diet are associated with better cognitive function in elderly subjects at high cardiovascular risk. </a:t>
            </a:r>
            <a:r>
              <a:rPr lang="en-TW" sz="2200" i="1" dirty="0">
                <a:effectLst/>
                <a:ea typeface="Times New Roman" panose="02020603050405020304" pitchFamily="18" charset="0"/>
              </a:rPr>
              <a:t>Journal of Alzheimer’s Disease</a:t>
            </a:r>
            <a:r>
              <a:rPr lang="en-TW" sz="2200" dirty="0">
                <a:effectLst/>
                <a:ea typeface="Times New Roman" panose="02020603050405020304" pitchFamily="18" charset="0"/>
              </a:rPr>
              <a:t>, </a:t>
            </a:r>
            <a:r>
              <a:rPr lang="en-TW" sz="2200" i="1" dirty="0">
                <a:effectLst/>
                <a:ea typeface="Times New Roman" panose="02020603050405020304" pitchFamily="18" charset="0"/>
              </a:rPr>
              <a:t>29</a:t>
            </a:r>
            <a:r>
              <a:rPr lang="en-TW" sz="2200" dirty="0">
                <a:effectLst/>
                <a:ea typeface="Times New Roman" panose="02020603050405020304" pitchFamily="18" charset="0"/>
              </a:rPr>
              <a:t>(4), 773–782.</a:t>
            </a:r>
          </a:p>
          <a:p>
            <a:r>
              <a:rPr lang="en-TW" sz="2200" dirty="0">
                <a:effectLst/>
                <a:ea typeface="PMingLiU" panose="02020500000000000000" pitchFamily="18" charset="-120"/>
                <a:cs typeface="Times New Roman" panose="02020603050405020304" pitchFamily="18" charset="0"/>
              </a:rPr>
              <a:t>Valls-Pedret</a:t>
            </a:r>
            <a:r>
              <a:rPr lang="en-US" sz="2200" dirty="0">
                <a:effectLst/>
                <a:ea typeface="PMingLiU" panose="02020500000000000000" pitchFamily="18" charset="-120"/>
                <a:cs typeface="Times New Roman" panose="02020603050405020304" pitchFamily="18" charset="0"/>
              </a:rPr>
              <a:t> et al.</a:t>
            </a:r>
            <a:r>
              <a:rPr lang="en-TW" sz="2200" dirty="0">
                <a:effectLst/>
                <a:ea typeface="PMingLiU" panose="02020500000000000000" pitchFamily="18" charset="-120"/>
                <a:cs typeface="Times New Roman" panose="02020603050405020304" pitchFamily="18" charset="0"/>
              </a:rPr>
              <a:t> (2015). Mediterranean diet and age-related cognitive decline. </a:t>
            </a:r>
            <a:r>
              <a:rPr lang="en-TW" sz="2200" i="1" dirty="0">
                <a:effectLst/>
                <a:ea typeface="PMingLiU" panose="02020500000000000000" pitchFamily="18" charset="-120"/>
                <a:cs typeface="Times New Roman" panose="02020603050405020304" pitchFamily="18" charset="0"/>
              </a:rPr>
              <a:t>JAMA Internal Medicine</a:t>
            </a:r>
            <a:r>
              <a:rPr lang="en-TW" sz="2200" dirty="0">
                <a:effectLst/>
                <a:ea typeface="PMingLiU" panose="02020500000000000000" pitchFamily="18" charset="-120"/>
                <a:cs typeface="Times New Roman" panose="02020603050405020304" pitchFamily="18" charset="0"/>
              </a:rPr>
              <a:t>, </a:t>
            </a:r>
            <a:r>
              <a:rPr lang="en-TW" sz="2200" i="1" dirty="0">
                <a:effectLst/>
                <a:ea typeface="PMingLiU" panose="02020500000000000000" pitchFamily="18" charset="-120"/>
                <a:cs typeface="Times New Roman" panose="02020603050405020304" pitchFamily="18" charset="0"/>
              </a:rPr>
              <a:t>175</a:t>
            </a:r>
            <a:r>
              <a:rPr lang="en-TW" sz="2200" dirty="0">
                <a:effectLst/>
                <a:ea typeface="PMingLiU" panose="02020500000000000000" pitchFamily="18" charset="-120"/>
                <a:cs typeface="Times New Roman" panose="02020603050405020304" pitchFamily="18" charset="0"/>
              </a:rPr>
              <a:t>(7), 1094.</a:t>
            </a:r>
            <a:r>
              <a:rPr lang="en-TW" sz="2200" dirty="0">
                <a:effectLst/>
              </a:rPr>
              <a:t> </a:t>
            </a:r>
            <a:endParaRPr lang="en-US" sz="2200" i="0" dirty="0">
              <a:solidFill>
                <a:srgbClr val="0D0D0D"/>
              </a:solidFill>
              <a:effectLst/>
            </a:endParaRPr>
          </a:p>
        </p:txBody>
      </p:sp>
      <p:sp>
        <p:nvSpPr>
          <p:cNvPr id="32" name="object 15">
            <a:extLst>
              <a:ext uri="{FF2B5EF4-FFF2-40B4-BE49-F238E27FC236}">
                <a16:creationId xmlns:a16="http://schemas.microsoft.com/office/drawing/2014/main" id="{DC902EF6-B4A2-CBB9-6F89-60FF9EFBBD75}"/>
              </a:ext>
            </a:extLst>
          </p:cNvPr>
          <p:cNvSpPr txBox="1"/>
          <p:nvPr/>
        </p:nvSpPr>
        <p:spPr>
          <a:xfrm>
            <a:off x="33045555" y="17648083"/>
            <a:ext cx="9829800" cy="2600712"/>
          </a:xfrm>
          <a:prstGeom prst="rect">
            <a:avLst/>
          </a:prstGeom>
        </p:spPr>
        <p:txBody>
          <a:bodyPr vert="horz" wrap="square" lIns="0" tIns="0" rIns="0" bIns="0" rtlCol="0">
            <a:spAutoFit/>
          </a:bodyPr>
          <a:lstStyle/>
          <a:p>
            <a:pPr>
              <a:spcAft>
                <a:spcPts val="600"/>
              </a:spcAft>
              <a:tabLst>
                <a:tab pos="2571868" algn="l"/>
              </a:tabLst>
            </a:pPr>
            <a:r>
              <a:rPr lang="en-US" sz="4000" b="1" cap="all" spc="221" dirty="0">
                <a:solidFill>
                  <a:schemeClr val="accent6">
                    <a:lumMod val="50000"/>
                  </a:schemeClr>
                </a:solidFill>
                <a:cs typeface="Arial"/>
              </a:rPr>
              <a:t>Acknowledgements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D0D0D"/>
                </a:solidFill>
                <a:effectLst/>
                <a:uLnTx/>
                <a:uFillTx/>
                <a:latin typeface="Calibri" panose="020F0502020204030204"/>
                <a:ea typeface="+mn-ea"/>
                <a:cs typeface="+mn-cs"/>
              </a:rPr>
              <a:t>Supported by 1UG1HD107696, NIDDK;  Nutrition for Precision Health (LAAZ-NPH Clinical Center), Eric </a:t>
            </a:r>
            <a:r>
              <a:rPr kumimoji="0" lang="en-US" sz="2800" b="0" i="0" u="none" strike="noStrike" kern="1200" cap="none" spc="0" normalizeH="0" baseline="0" noProof="0" dirty="0" err="1">
                <a:ln>
                  <a:noFill/>
                </a:ln>
                <a:solidFill>
                  <a:srgbClr val="0D0D0D"/>
                </a:solidFill>
                <a:effectLst/>
                <a:uLnTx/>
                <a:uFillTx/>
                <a:latin typeface="Calibri" panose="020F0502020204030204"/>
                <a:ea typeface="+mn-ea"/>
                <a:cs typeface="+mn-cs"/>
              </a:rPr>
              <a:t>Ravussin</a:t>
            </a:r>
            <a:r>
              <a:rPr kumimoji="0" lang="en-US" sz="2800" b="0" i="0" u="none" strike="noStrike" kern="1200" cap="none" spc="0" normalizeH="0" baseline="0" noProof="0" dirty="0">
                <a:ln>
                  <a:noFill/>
                </a:ln>
                <a:solidFill>
                  <a:srgbClr val="0D0D0D"/>
                </a:solidFill>
                <a:effectLst/>
                <a:uLnTx/>
                <a:uFillTx/>
                <a:latin typeface="Calibri" panose="020F0502020204030204"/>
                <a:ea typeface="+mn-ea"/>
                <a:cs typeface="+mn-cs"/>
              </a:rPr>
              <a:t>, PI.; The LSU All of Us Research team, Dr. Miele, PI.</a:t>
            </a:r>
          </a:p>
          <a:p>
            <a:pPr>
              <a:tabLst>
                <a:tab pos="2571868" algn="l"/>
              </a:tabLst>
            </a:pPr>
            <a:endParaRPr sz="4000" b="1" cap="all" dirty="0">
              <a:solidFill>
                <a:srgbClr val="A80432"/>
              </a:solidFill>
              <a:cs typeface="Arial"/>
            </a:endParaRPr>
          </a:p>
        </p:txBody>
      </p:sp>
      <p:graphicFrame>
        <p:nvGraphicFramePr>
          <p:cNvPr id="33" name="Chart 32">
            <a:extLst>
              <a:ext uri="{FF2B5EF4-FFF2-40B4-BE49-F238E27FC236}">
                <a16:creationId xmlns:a16="http://schemas.microsoft.com/office/drawing/2014/main" id="{25F156A9-2F5D-0B24-9F0E-0ED454D8CA51}"/>
              </a:ext>
            </a:extLst>
          </p:cNvPr>
          <p:cNvGraphicFramePr>
            <a:graphicFrameLocks/>
          </p:cNvGraphicFramePr>
          <p:nvPr>
            <p:extLst>
              <p:ext uri="{D42A27DB-BD31-4B8C-83A1-F6EECF244321}">
                <p14:modId xmlns:p14="http://schemas.microsoft.com/office/powerpoint/2010/main" val="3858678850"/>
              </p:ext>
            </p:extLst>
          </p:nvPr>
        </p:nvGraphicFramePr>
        <p:xfrm>
          <a:off x="11775138" y="9148908"/>
          <a:ext cx="4050815" cy="54257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4" name="Chart 33">
            <a:extLst>
              <a:ext uri="{FF2B5EF4-FFF2-40B4-BE49-F238E27FC236}">
                <a16:creationId xmlns:a16="http://schemas.microsoft.com/office/drawing/2014/main" id="{EF9A0C53-5540-8EFB-AE15-20A7CAECD1F3}"/>
              </a:ext>
            </a:extLst>
          </p:cNvPr>
          <p:cNvGraphicFramePr>
            <a:graphicFrameLocks/>
          </p:cNvGraphicFramePr>
          <p:nvPr>
            <p:extLst>
              <p:ext uri="{D42A27DB-BD31-4B8C-83A1-F6EECF244321}">
                <p14:modId xmlns:p14="http://schemas.microsoft.com/office/powerpoint/2010/main" val="2351579356"/>
              </p:ext>
            </p:extLst>
          </p:nvPr>
        </p:nvGraphicFramePr>
        <p:xfrm>
          <a:off x="11956235" y="14417276"/>
          <a:ext cx="4214298" cy="54252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Chart 34">
            <a:extLst>
              <a:ext uri="{FF2B5EF4-FFF2-40B4-BE49-F238E27FC236}">
                <a16:creationId xmlns:a16="http://schemas.microsoft.com/office/drawing/2014/main" id="{1E5893CC-2443-D633-3A9C-50505283BB3B}"/>
              </a:ext>
            </a:extLst>
          </p:cNvPr>
          <p:cNvGraphicFramePr>
            <a:graphicFrameLocks/>
          </p:cNvGraphicFramePr>
          <p:nvPr>
            <p:extLst>
              <p:ext uri="{D42A27DB-BD31-4B8C-83A1-F6EECF244321}">
                <p14:modId xmlns:p14="http://schemas.microsoft.com/office/powerpoint/2010/main" val="660353596"/>
              </p:ext>
            </p:extLst>
          </p:nvPr>
        </p:nvGraphicFramePr>
        <p:xfrm>
          <a:off x="11889930" y="19707803"/>
          <a:ext cx="4214298" cy="5522856"/>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a:extLst>
              <a:ext uri="{FF2B5EF4-FFF2-40B4-BE49-F238E27FC236}">
                <a16:creationId xmlns:a16="http://schemas.microsoft.com/office/drawing/2014/main" id="{67BB44FB-B0C1-8DBC-C918-3606104E7D49}"/>
              </a:ext>
            </a:extLst>
          </p:cNvPr>
          <p:cNvSpPr txBox="1"/>
          <p:nvPr/>
        </p:nvSpPr>
        <p:spPr>
          <a:xfrm>
            <a:off x="13509093" y="25615519"/>
            <a:ext cx="5800582" cy="1200329"/>
          </a:xfrm>
          <a:prstGeom prst="rect">
            <a:avLst/>
          </a:prstGeom>
          <a:noFill/>
        </p:spPr>
        <p:txBody>
          <a:bodyPr wrap="square" rtlCol="0">
            <a:spAutoFit/>
          </a:bodyPr>
          <a:lstStyle/>
          <a:p>
            <a:r>
              <a:rPr lang="en-TW" sz="2400"/>
              <a:t>Protein			Fat			Carbohydrate		</a:t>
            </a:r>
          </a:p>
          <a:p>
            <a:endParaRPr lang="en-TW" sz="2400"/>
          </a:p>
          <a:p>
            <a:r>
              <a:rPr lang="en-TW" sz="2400"/>
              <a:t>MUFA			PUFA		Saturated Fats</a:t>
            </a:r>
          </a:p>
        </p:txBody>
      </p:sp>
      <p:sp>
        <p:nvSpPr>
          <p:cNvPr id="39" name="Rectangle 38">
            <a:extLst>
              <a:ext uri="{FF2B5EF4-FFF2-40B4-BE49-F238E27FC236}">
                <a16:creationId xmlns:a16="http://schemas.microsoft.com/office/drawing/2014/main" id="{86C013B8-DFB9-0F69-3DDC-B19BD4D9BA7C}"/>
              </a:ext>
            </a:extLst>
          </p:cNvPr>
          <p:cNvSpPr/>
          <p:nvPr/>
        </p:nvSpPr>
        <p:spPr>
          <a:xfrm>
            <a:off x="16373342" y="25698821"/>
            <a:ext cx="313508" cy="3100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42" name="Rectangle 41">
            <a:extLst>
              <a:ext uri="{FF2B5EF4-FFF2-40B4-BE49-F238E27FC236}">
                <a16:creationId xmlns:a16="http://schemas.microsoft.com/office/drawing/2014/main" id="{542A6AFD-A576-265A-7089-8E9988E92867}"/>
              </a:ext>
            </a:extLst>
          </p:cNvPr>
          <p:cNvSpPr/>
          <p:nvPr/>
        </p:nvSpPr>
        <p:spPr>
          <a:xfrm>
            <a:off x="14958030" y="25696357"/>
            <a:ext cx="313508" cy="3100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51" name="Rectangle 50">
            <a:extLst>
              <a:ext uri="{FF2B5EF4-FFF2-40B4-BE49-F238E27FC236}">
                <a16:creationId xmlns:a16="http://schemas.microsoft.com/office/drawing/2014/main" id="{59F08B01-163C-EC47-E5ED-5F0E0712A2C8}"/>
              </a:ext>
            </a:extLst>
          </p:cNvPr>
          <p:cNvSpPr/>
          <p:nvPr/>
        </p:nvSpPr>
        <p:spPr>
          <a:xfrm>
            <a:off x="13137433" y="25696357"/>
            <a:ext cx="313508" cy="3100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graphicFrame>
        <p:nvGraphicFramePr>
          <p:cNvPr id="52" name="Chart 51">
            <a:extLst>
              <a:ext uri="{FF2B5EF4-FFF2-40B4-BE49-F238E27FC236}">
                <a16:creationId xmlns:a16="http://schemas.microsoft.com/office/drawing/2014/main" id="{A6A2EB18-4DA9-EC86-F1B1-BB2F474D4131}"/>
              </a:ext>
            </a:extLst>
          </p:cNvPr>
          <p:cNvGraphicFramePr>
            <a:graphicFrameLocks/>
          </p:cNvGraphicFramePr>
          <p:nvPr>
            <p:extLst>
              <p:ext uri="{D42A27DB-BD31-4B8C-83A1-F6EECF244321}">
                <p14:modId xmlns:p14="http://schemas.microsoft.com/office/powerpoint/2010/main" val="1840949962"/>
              </p:ext>
            </p:extLst>
          </p:nvPr>
        </p:nvGraphicFramePr>
        <p:xfrm>
          <a:off x="16656187" y="10627827"/>
          <a:ext cx="3485102" cy="312906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2" name="Chart 61">
            <a:extLst>
              <a:ext uri="{FF2B5EF4-FFF2-40B4-BE49-F238E27FC236}">
                <a16:creationId xmlns:a16="http://schemas.microsoft.com/office/drawing/2014/main" id="{04219D5D-8F2A-2FCE-29F3-68EF09E1F00E}"/>
              </a:ext>
            </a:extLst>
          </p:cNvPr>
          <p:cNvGraphicFramePr>
            <a:graphicFrameLocks/>
          </p:cNvGraphicFramePr>
          <p:nvPr>
            <p:extLst>
              <p:ext uri="{D42A27DB-BD31-4B8C-83A1-F6EECF244321}">
                <p14:modId xmlns:p14="http://schemas.microsoft.com/office/powerpoint/2010/main" val="1604784694"/>
              </p:ext>
            </p:extLst>
          </p:nvPr>
        </p:nvGraphicFramePr>
        <p:xfrm>
          <a:off x="16678142" y="15400978"/>
          <a:ext cx="3487372" cy="32477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3" name="Chart 62">
            <a:extLst>
              <a:ext uri="{FF2B5EF4-FFF2-40B4-BE49-F238E27FC236}">
                <a16:creationId xmlns:a16="http://schemas.microsoft.com/office/drawing/2014/main" id="{F42E82B7-694D-0662-E8DA-B68EE686CC7E}"/>
              </a:ext>
            </a:extLst>
          </p:cNvPr>
          <p:cNvGraphicFramePr>
            <a:graphicFrameLocks/>
          </p:cNvGraphicFramePr>
          <p:nvPr>
            <p:extLst>
              <p:ext uri="{D42A27DB-BD31-4B8C-83A1-F6EECF244321}">
                <p14:modId xmlns:p14="http://schemas.microsoft.com/office/powerpoint/2010/main" val="3899383381"/>
              </p:ext>
            </p:extLst>
          </p:nvPr>
        </p:nvGraphicFramePr>
        <p:xfrm>
          <a:off x="16892381" y="21494831"/>
          <a:ext cx="3487372" cy="3247796"/>
        </p:xfrm>
        <a:graphic>
          <a:graphicData uri="http://schemas.openxmlformats.org/drawingml/2006/chart">
            <c:chart xmlns:c="http://schemas.openxmlformats.org/drawingml/2006/chart" xmlns:r="http://schemas.openxmlformats.org/officeDocument/2006/relationships" r:id="rId9"/>
          </a:graphicData>
        </a:graphic>
      </p:graphicFrame>
      <p:sp>
        <p:nvSpPr>
          <p:cNvPr id="73" name="Rectangle 72">
            <a:extLst>
              <a:ext uri="{FF2B5EF4-FFF2-40B4-BE49-F238E27FC236}">
                <a16:creationId xmlns:a16="http://schemas.microsoft.com/office/drawing/2014/main" id="{70209118-4F92-19A5-A35E-6C0F19FF244C}"/>
              </a:ext>
            </a:extLst>
          </p:cNvPr>
          <p:cNvSpPr/>
          <p:nvPr/>
        </p:nvSpPr>
        <p:spPr>
          <a:xfrm>
            <a:off x="13137433" y="26453926"/>
            <a:ext cx="313508" cy="310068"/>
          </a:xfrm>
          <a:prstGeom prst="rect">
            <a:avLst/>
          </a:prstGeom>
          <a:solidFill>
            <a:srgbClr val="EE5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74" name="Rectangle 73">
            <a:extLst>
              <a:ext uri="{FF2B5EF4-FFF2-40B4-BE49-F238E27FC236}">
                <a16:creationId xmlns:a16="http://schemas.microsoft.com/office/drawing/2014/main" id="{87F5E2CD-E6E2-7033-5329-318E0D1E1946}"/>
              </a:ext>
            </a:extLst>
          </p:cNvPr>
          <p:cNvSpPr/>
          <p:nvPr/>
        </p:nvSpPr>
        <p:spPr>
          <a:xfrm>
            <a:off x="14952637" y="26451157"/>
            <a:ext cx="313508" cy="3100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75" name="Rectangle 74">
            <a:extLst>
              <a:ext uri="{FF2B5EF4-FFF2-40B4-BE49-F238E27FC236}">
                <a16:creationId xmlns:a16="http://schemas.microsoft.com/office/drawing/2014/main" id="{47B10395-66A1-B4BA-849B-06D0F2B8E854}"/>
              </a:ext>
            </a:extLst>
          </p:cNvPr>
          <p:cNvSpPr/>
          <p:nvPr/>
        </p:nvSpPr>
        <p:spPr>
          <a:xfrm>
            <a:off x="16373342" y="26449846"/>
            <a:ext cx="313508" cy="31006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W"/>
          </a:p>
        </p:txBody>
      </p:sp>
      <p:sp>
        <p:nvSpPr>
          <p:cNvPr id="80" name="TextBox 79">
            <a:extLst>
              <a:ext uri="{FF2B5EF4-FFF2-40B4-BE49-F238E27FC236}">
                <a16:creationId xmlns:a16="http://schemas.microsoft.com/office/drawing/2014/main" id="{44C4D891-0CC9-5C45-6F5D-F6DB993992E1}"/>
              </a:ext>
            </a:extLst>
          </p:cNvPr>
          <p:cNvSpPr txBox="1"/>
          <p:nvPr/>
        </p:nvSpPr>
        <p:spPr>
          <a:xfrm>
            <a:off x="22413580" y="21927720"/>
            <a:ext cx="8844154" cy="769441"/>
          </a:xfrm>
          <a:prstGeom prst="rect">
            <a:avLst/>
          </a:prstGeom>
          <a:noFill/>
        </p:spPr>
        <p:txBody>
          <a:bodyPr wrap="square" rtlCol="0">
            <a:spAutoFit/>
          </a:bodyPr>
          <a:lstStyle/>
          <a:p>
            <a:r>
              <a:rPr lang="en-US" sz="2200" i="1" dirty="0"/>
              <a:t>Figure </a:t>
            </a:r>
            <a:r>
              <a:rPr lang="en-US" altLang="zh-TW" sz="2200" i="1" dirty="0"/>
              <a:t>3</a:t>
            </a:r>
            <a:r>
              <a:rPr lang="en-US" sz="2200" i="1" dirty="0"/>
              <a:t>. Image of the Right or Left task instructions taken from the All of Us research portal. </a:t>
            </a:r>
          </a:p>
        </p:txBody>
      </p:sp>
      <p:sp>
        <p:nvSpPr>
          <p:cNvPr id="81" name="TextBox 80">
            <a:extLst>
              <a:ext uri="{FF2B5EF4-FFF2-40B4-BE49-F238E27FC236}">
                <a16:creationId xmlns:a16="http://schemas.microsoft.com/office/drawing/2014/main" id="{F4B9FB5A-04A3-1909-05EE-CEABBB94A900}"/>
              </a:ext>
            </a:extLst>
          </p:cNvPr>
          <p:cNvSpPr txBox="1"/>
          <p:nvPr/>
        </p:nvSpPr>
        <p:spPr>
          <a:xfrm>
            <a:off x="12471687" y="13892485"/>
            <a:ext cx="2738177" cy="461665"/>
          </a:xfrm>
          <a:prstGeom prst="rect">
            <a:avLst/>
          </a:prstGeom>
          <a:noFill/>
        </p:spPr>
        <p:txBody>
          <a:bodyPr wrap="square" rtlCol="0">
            <a:spAutoFit/>
          </a:bodyPr>
          <a:lstStyle/>
          <a:p>
            <a:r>
              <a:rPr lang="en-TW" sz="2400" b="1" dirty="0"/>
              <a:t>Mediterranean Diet</a:t>
            </a:r>
          </a:p>
        </p:txBody>
      </p:sp>
      <p:sp>
        <p:nvSpPr>
          <p:cNvPr id="82" name="TextBox 81">
            <a:extLst>
              <a:ext uri="{FF2B5EF4-FFF2-40B4-BE49-F238E27FC236}">
                <a16:creationId xmlns:a16="http://schemas.microsoft.com/office/drawing/2014/main" id="{0E85A6AC-C05F-5712-F279-F90BBE06AE7A}"/>
              </a:ext>
            </a:extLst>
          </p:cNvPr>
          <p:cNvSpPr txBox="1"/>
          <p:nvPr/>
        </p:nvSpPr>
        <p:spPr>
          <a:xfrm>
            <a:off x="12449270" y="19297655"/>
            <a:ext cx="3654958" cy="461665"/>
          </a:xfrm>
          <a:prstGeom prst="rect">
            <a:avLst/>
          </a:prstGeom>
          <a:noFill/>
        </p:spPr>
        <p:txBody>
          <a:bodyPr wrap="square" rtlCol="0">
            <a:spAutoFit/>
          </a:bodyPr>
          <a:lstStyle/>
          <a:p>
            <a:r>
              <a:rPr lang="en-TW" sz="2400" b="1" dirty="0"/>
              <a:t>Standard American Diet</a:t>
            </a:r>
          </a:p>
        </p:txBody>
      </p:sp>
      <p:sp>
        <p:nvSpPr>
          <p:cNvPr id="83" name="TextBox 82">
            <a:extLst>
              <a:ext uri="{FF2B5EF4-FFF2-40B4-BE49-F238E27FC236}">
                <a16:creationId xmlns:a16="http://schemas.microsoft.com/office/drawing/2014/main" id="{E51E17EC-E03C-5DFC-EFAF-7841F146C067}"/>
              </a:ext>
            </a:extLst>
          </p:cNvPr>
          <p:cNvSpPr txBox="1"/>
          <p:nvPr/>
        </p:nvSpPr>
        <p:spPr>
          <a:xfrm>
            <a:off x="12479610" y="24568315"/>
            <a:ext cx="4416343" cy="461665"/>
          </a:xfrm>
          <a:prstGeom prst="rect">
            <a:avLst/>
          </a:prstGeom>
          <a:noFill/>
        </p:spPr>
        <p:txBody>
          <a:bodyPr wrap="square" rtlCol="0">
            <a:spAutoFit/>
          </a:bodyPr>
          <a:lstStyle/>
          <a:p>
            <a:r>
              <a:rPr lang="en-TW" sz="2400" b="1" dirty="0"/>
              <a:t>High-fat Low-carb Diet</a:t>
            </a:r>
          </a:p>
        </p:txBody>
      </p:sp>
      <p:sp>
        <p:nvSpPr>
          <p:cNvPr id="2" name="object 15">
            <a:extLst>
              <a:ext uri="{FF2B5EF4-FFF2-40B4-BE49-F238E27FC236}">
                <a16:creationId xmlns:a16="http://schemas.microsoft.com/office/drawing/2014/main" id="{F18A5DFB-7EA6-2CA6-736A-F796C2B9664F}"/>
              </a:ext>
            </a:extLst>
          </p:cNvPr>
          <p:cNvSpPr txBox="1"/>
          <p:nvPr/>
        </p:nvSpPr>
        <p:spPr>
          <a:xfrm>
            <a:off x="22096662" y="25150879"/>
            <a:ext cx="9829800" cy="6755696"/>
          </a:xfrm>
          <a:prstGeom prst="rect">
            <a:avLst/>
          </a:prstGeom>
        </p:spPr>
        <p:txBody>
          <a:bodyPr vert="horz" wrap="square" lIns="0" tIns="0" rIns="0" bIns="0" rtlCol="0">
            <a:spAutoFit/>
          </a:bodyPr>
          <a:lstStyle/>
          <a:p>
            <a:pPr>
              <a:spcAft>
                <a:spcPts val="600"/>
              </a:spcAft>
              <a:tabLst>
                <a:tab pos="2571868" algn="l"/>
              </a:tabLst>
            </a:pPr>
            <a:r>
              <a:rPr lang="en-GB" sz="4000" b="1" cap="all" spc="221" dirty="0">
                <a:solidFill>
                  <a:schemeClr val="accent6">
                    <a:lumMod val="50000"/>
                  </a:schemeClr>
                </a:solidFill>
                <a:cs typeface="Arial"/>
              </a:rPr>
              <a:t>Strengths and weaknesses</a:t>
            </a:r>
          </a:p>
          <a:p>
            <a:pPr marR="8316"/>
            <a:r>
              <a:rPr lang="en-US" sz="2800" b="1" dirty="0">
                <a:cs typeface="Arial" panose="020B0604020202020204" pitchFamily="34" charset="0"/>
              </a:rPr>
              <a:t>Strengths</a:t>
            </a:r>
          </a:p>
          <a:p>
            <a:pPr marL="514350" marR="8316" indent="-514350">
              <a:buFont typeface="+mj-lt"/>
              <a:buAutoNum type="arabicPeriod"/>
            </a:pPr>
            <a:r>
              <a:rPr lang="en-US" sz="2800" dirty="0">
                <a:cs typeface="Arial" panose="020B0604020202020204" pitchFamily="34" charset="0"/>
              </a:rPr>
              <a:t>Comprehensive dietary pattern design;</a:t>
            </a:r>
          </a:p>
          <a:p>
            <a:pPr marL="514350" marR="8316" indent="-514350">
              <a:buFont typeface="+mj-lt"/>
              <a:buAutoNum type="arabicPeriod"/>
            </a:pPr>
            <a:r>
              <a:rPr lang="en-US" sz="2800" dirty="0">
                <a:cs typeface="Arial" panose="020B0604020202020204" pitchFamily="34" charset="0"/>
              </a:rPr>
              <a:t>Integration with NPH study;</a:t>
            </a:r>
          </a:p>
          <a:p>
            <a:pPr marL="514350" marR="8316" indent="-514350">
              <a:buFont typeface="+mj-lt"/>
              <a:buAutoNum type="arabicPeriod"/>
            </a:pPr>
            <a:r>
              <a:rPr lang="en-US" sz="2800" dirty="0">
                <a:cs typeface="Arial" panose="020B0604020202020204" pitchFamily="34" charset="0"/>
              </a:rPr>
              <a:t>Controlled-feeding trials in a free-living setting;</a:t>
            </a:r>
          </a:p>
          <a:p>
            <a:pPr marL="514350" marR="8316" indent="-514350">
              <a:buFont typeface="+mj-lt"/>
              <a:buAutoNum type="arabicPeriod"/>
            </a:pPr>
            <a:r>
              <a:rPr lang="en-US" sz="2800" dirty="0">
                <a:cs typeface="Arial" panose="020B0604020202020204" pitchFamily="34" charset="0"/>
              </a:rPr>
              <a:t>Blinded design;</a:t>
            </a:r>
          </a:p>
          <a:p>
            <a:pPr marL="514350" marR="8316" indent="-514350">
              <a:buFont typeface="+mj-lt"/>
              <a:buAutoNum type="arabicPeriod"/>
            </a:pPr>
            <a:r>
              <a:rPr lang="en-US" sz="2800" dirty="0">
                <a:cs typeface="Arial" panose="020B0604020202020204" pitchFamily="34" charset="0"/>
              </a:rPr>
              <a:t>Reduced likelihood of test fatigue with game-like cognitive tasks.</a:t>
            </a:r>
          </a:p>
          <a:p>
            <a:pPr marR="8316">
              <a:spcBef>
                <a:spcPts val="600"/>
              </a:spcBef>
            </a:pPr>
            <a:r>
              <a:rPr lang="en-US" sz="2800" b="1" dirty="0">
                <a:cs typeface="Arial" panose="020B0604020202020204" pitchFamily="34" charset="0"/>
              </a:rPr>
              <a:t>Weaknesses</a:t>
            </a:r>
          </a:p>
          <a:p>
            <a:pPr marL="514350" marR="8316" indent="-514350">
              <a:spcBef>
                <a:spcPts val="600"/>
              </a:spcBef>
              <a:buFont typeface="+mj-lt"/>
              <a:buAutoNum type="arabicPeriod"/>
            </a:pPr>
            <a:r>
              <a:rPr lang="en-US" sz="2800" dirty="0">
                <a:cs typeface="Arial" panose="020B0604020202020204" pitchFamily="34" charset="0"/>
              </a:rPr>
              <a:t>Short duration of dietary interventions;</a:t>
            </a:r>
          </a:p>
          <a:p>
            <a:pPr marL="514350" marR="8316" indent="-514350">
              <a:spcBef>
                <a:spcPts val="600"/>
              </a:spcBef>
              <a:buFont typeface="+mj-lt"/>
              <a:buAutoNum type="arabicPeriod"/>
            </a:pPr>
            <a:r>
              <a:rPr lang="en-US" sz="2800" dirty="0">
                <a:cs typeface="Arial" panose="020B0604020202020204" pitchFamily="34" charset="0"/>
              </a:rPr>
              <a:t>Small sample size; </a:t>
            </a:r>
          </a:p>
          <a:p>
            <a:pPr marL="514350" marR="8316" indent="-514350">
              <a:spcBef>
                <a:spcPts val="600"/>
              </a:spcBef>
              <a:buFont typeface="+mj-lt"/>
              <a:buAutoNum type="arabicPeriod"/>
            </a:pPr>
            <a:r>
              <a:rPr lang="en-US" sz="2800" dirty="0">
                <a:cs typeface="Arial" panose="020B0604020202020204" pitchFamily="34" charset="0"/>
              </a:rPr>
              <a:t>Potential for unblinding;</a:t>
            </a:r>
          </a:p>
          <a:p>
            <a:pPr marL="514350" marR="8316" indent="-514350">
              <a:spcBef>
                <a:spcPts val="600"/>
              </a:spcBef>
              <a:buFont typeface="+mj-lt"/>
              <a:buAutoNum type="arabicPeriod"/>
            </a:pPr>
            <a:r>
              <a:rPr lang="en-US" sz="2800" dirty="0">
                <a:cs typeface="Arial" panose="020B0604020202020204" pitchFamily="34" charset="0"/>
              </a:rPr>
              <a:t>Lack of long-term follow-up;</a:t>
            </a:r>
          </a:p>
          <a:p>
            <a:pPr marL="514350" marR="8316" indent="-514350">
              <a:spcBef>
                <a:spcPts val="600"/>
              </a:spcBef>
              <a:buFont typeface="+mj-lt"/>
              <a:buAutoNum type="arabicPeriod"/>
            </a:pPr>
            <a:r>
              <a:rPr lang="en-US" sz="2800" dirty="0">
                <a:cs typeface="Arial" panose="020B0604020202020204" pitchFamily="34" charset="0"/>
              </a:rPr>
              <a:t>Restricted applicability to populations with cognitive impairments</a:t>
            </a:r>
            <a:endParaRPr lang="en-US" sz="2400" dirty="0">
              <a:cs typeface="Arial" panose="020B0604020202020204" pitchFamily="34" charset="0"/>
            </a:endParaRPr>
          </a:p>
        </p:txBody>
      </p:sp>
      <p:sp>
        <p:nvSpPr>
          <p:cNvPr id="8" name="object 15">
            <a:extLst>
              <a:ext uri="{FF2B5EF4-FFF2-40B4-BE49-F238E27FC236}">
                <a16:creationId xmlns:a16="http://schemas.microsoft.com/office/drawing/2014/main" id="{E2807C81-19D4-E5A7-AB4F-9D980DCE969B}"/>
              </a:ext>
            </a:extLst>
          </p:cNvPr>
          <p:cNvSpPr txBox="1"/>
          <p:nvPr/>
        </p:nvSpPr>
        <p:spPr>
          <a:xfrm>
            <a:off x="11470338" y="28973084"/>
            <a:ext cx="9829800" cy="3277820"/>
          </a:xfrm>
          <a:prstGeom prst="rect">
            <a:avLst/>
          </a:prstGeom>
        </p:spPr>
        <p:txBody>
          <a:bodyPr vert="horz" wrap="square" lIns="0" tIns="0" rIns="0" bIns="0" rtlCol="0">
            <a:spAutoFit/>
          </a:bodyPr>
          <a:lstStyle/>
          <a:p>
            <a:pPr>
              <a:spcAft>
                <a:spcPts val="600"/>
              </a:spcAft>
              <a:tabLst>
                <a:tab pos="2571868" algn="l"/>
              </a:tabLst>
            </a:pPr>
            <a:r>
              <a:rPr lang="en-US" sz="4000" b="1" cap="all" spc="221" dirty="0">
                <a:solidFill>
                  <a:schemeClr val="accent6">
                    <a:lumMod val="50000"/>
                  </a:schemeClr>
                </a:solidFill>
                <a:cs typeface="Arial"/>
              </a:rPr>
              <a:t>Cognitive assessment</a:t>
            </a:r>
            <a:endParaRPr lang="en-US" sz="2400" b="1" dirty="0">
              <a:solidFill>
                <a:schemeClr val="accent6">
                  <a:lumMod val="50000"/>
                </a:schemeClr>
              </a:solidFill>
            </a:endParaRPr>
          </a:p>
          <a:p>
            <a:r>
              <a:rPr lang="en-US" sz="2800" dirty="0"/>
              <a:t>Two game-like tasks, “City or Mountain” and “Left or Right,” from the All of Us Research Program will be administered before and after each dietary intervention, to evaluate changes in aspects of cognition, such as response inhibition, attentional inhibition, attention, and processing speed.</a:t>
            </a:r>
          </a:p>
          <a:p>
            <a:endParaRPr lang="en-US" sz="2800" dirty="0"/>
          </a:p>
        </p:txBody>
      </p:sp>
      <p:sp>
        <p:nvSpPr>
          <p:cNvPr id="3" name="TextBox 2">
            <a:extLst>
              <a:ext uri="{FF2B5EF4-FFF2-40B4-BE49-F238E27FC236}">
                <a16:creationId xmlns:a16="http://schemas.microsoft.com/office/drawing/2014/main" id="{2053FF1C-A606-76D3-721F-632A42862496}"/>
              </a:ext>
            </a:extLst>
          </p:cNvPr>
          <p:cNvSpPr txBox="1"/>
          <p:nvPr/>
        </p:nvSpPr>
        <p:spPr>
          <a:xfrm>
            <a:off x="49743360" y="18196560"/>
            <a:ext cx="184731" cy="369332"/>
          </a:xfrm>
          <a:prstGeom prst="rect">
            <a:avLst/>
          </a:prstGeom>
          <a:noFill/>
        </p:spPr>
        <p:txBody>
          <a:bodyPr wrap="none" rtlCol="0">
            <a:spAutoFit/>
          </a:bodyPr>
          <a:lstStyle/>
          <a:p>
            <a:endParaRPr lang="en-TW"/>
          </a:p>
        </p:txBody>
      </p:sp>
      <p:sp>
        <p:nvSpPr>
          <p:cNvPr id="4" name="TextBox 3">
            <a:extLst>
              <a:ext uri="{FF2B5EF4-FFF2-40B4-BE49-F238E27FC236}">
                <a16:creationId xmlns:a16="http://schemas.microsoft.com/office/drawing/2014/main" id="{AA66361A-A04D-0694-F4CC-3E99751978D9}"/>
              </a:ext>
            </a:extLst>
          </p:cNvPr>
          <p:cNvSpPr txBox="1"/>
          <p:nvPr/>
        </p:nvSpPr>
        <p:spPr>
          <a:xfrm>
            <a:off x="51663600" y="7518400"/>
            <a:ext cx="184731" cy="369332"/>
          </a:xfrm>
          <a:prstGeom prst="rect">
            <a:avLst/>
          </a:prstGeom>
          <a:noFill/>
        </p:spPr>
        <p:txBody>
          <a:bodyPr wrap="none" rtlCol="0">
            <a:spAutoFit/>
          </a:bodyPr>
          <a:lstStyle/>
          <a:p>
            <a:endParaRPr lang="en-TW" dirty="0"/>
          </a:p>
        </p:txBody>
      </p:sp>
    </p:spTree>
    <p:extLst>
      <p:ext uri="{BB962C8B-B14F-4D97-AF65-F5344CB8AC3E}">
        <p14:creationId xmlns:p14="http://schemas.microsoft.com/office/powerpoint/2010/main" val="36116423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01A2725A-BAEB-4C35-9680-CD21036B337A}"/>
</file>

<file path=customXml/itemProps2.xml><?xml version="1.0" encoding="utf-8"?>
<ds:datastoreItem xmlns:ds="http://schemas.openxmlformats.org/officeDocument/2006/customXml" ds:itemID="{878235F0-ABE2-4269-860C-97231ECC0526}"/>
</file>

<file path=customXml/itemProps3.xml><?xml version="1.0" encoding="utf-8"?>
<ds:datastoreItem xmlns:ds="http://schemas.openxmlformats.org/officeDocument/2006/customXml" ds:itemID="{DFCD2C64-486E-4D2D-ABE0-C4165C94E966}"/>
</file>

<file path=docProps/app.xml><?xml version="1.0" encoding="utf-8"?>
<Properties xmlns="http://schemas.openxmlformats.org/officeDocument/2006/extended-properties" xmlns:vt="http://schemas.openxmlformats.org/officeDocument/2006/docPropsVTypes">
  <Template>Office Theme</Template>
  <TotalTime>1036</TotalTime>
  <Words>1773</Words>
  <Application>Microsoft Macintosh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Swanger, Scott A</dc:creator>
  <cp:lastModifiedBy>Audrey Smets</cp:lastModifiedBy>
  <cp:revision>61</cp:revision>
  <dcterms:created xsi:type="dcterms:W3CDTF">2019-03-04T22:30:53Z</dcterms:created>
  <dcterms:modified xsi:type="dcterms:W3CDTF">2024-04-03T21:28:04Z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