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3"/>
  </p:notesMasterIdLst>
  <p:sldIdLst>
    <p:sldId id="256" r:id="rId2"/>
  </p:sldIdLst>
  <p:sldSz cx="38404800" cy="2743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8E61"/>
    <a:srgbClr val="CFA670"/>
    <a:srgbClr val="F8C500"/>
    <a:srgbClr val="A78BC2"/>
    <a:srgbClr val="4E1A85"/>
    <a:srgbClr val="E5B605"/>
    <a:srgbClr val="9171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331"/>
    <p:restoredTop sz="94623"/>
  </p:normalViewPr>
  <p:slideViewPr>
    <p:cSldViewPr snapToGrid="0">
      <p:cViewPr>
        <p:scale>
          <a:sx n="19" d="100"/>
          <a:sy n="19" d="100"/>
        </p:scale>
        <p:origin x="1808" y="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8E16FF-462B-1B4A-94AF-BFDE63A864B7}" type="datetimeFigureOut">
              <a:rPr lang="en-US" smtClean="0"/>
              <a:t>3/28/24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68413" y="1143000"/>
            <a:ext cx="43211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7FFB44-24EC-5247-9CC7-8AAC9702F8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3252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160009" rtl="0" eaLnBrk="1" latinLnBrk="0" hangingPunct="1">
      <a:defRPr sz="4147" kern="1200">
        <a:solidFill>
          <a:schemeClr val="tx1"/>
        </a:solidFill>
        <a:latin typeface="+mn-lt"/>
        <a:ea typeface="+mn-ea"/>
        <a:cs typeface="+mn-cs"/>
      </a:defRPr>
    </a:lvl1pPr>
    <a:lvl2pPr marL="1580004" algn="l" defTabSz="3160009" rtl="0" eaLnBrk="1" latinLnBrk="0" hangingPunct="1">
      <a:defRPr sz="4147" kern="1200">
        <a:solidFill>
          <a:schemeClr val="tx1"/>
        </a:solidFill>
        <a:latin typeface="+mn-lt"/>
        <a:ea typeface="+mn-ea"/>
        <a:cs typeface="+mn-cs"/>
      </a:defRPr>
    </a:lvl2pPr>
    <a:lvl3pPr marL="3160009" algn="l" defTabSz="3160009" rtl="0" eaLnBrk="1" latinLnBrk="0" hangingPunct="1">
      <a:defRPr sz="4147" kern="1200">
        <a:solidFill>
          <a:schemeClr val="tx1"/>
        </a:solidFill>
        <a:latin typeface="+mn-lt"/>
        <a:ea typeface="+mn-ea"/>
        <a:cs typeface="+mn-cs"/>
      </a:defRPr>
    </a:lvl3pPr>
    <a:lvl4pPr marL="4740012" algn="l" defTabSz="3160009" rtl="0" eaLnBrk="1" latinLnBrk="0" hangingPunct="1">
      <a:defRPr sz="4147" kern="1200">
        <a:solidFill>
          <a:schemeClr val="tx1"/>
        </a:solidFill>
        <a:latin typeface="+mn-lt"/>
        <a:ea typeface="+mn-ea"/>
        <a:cs typeface="+mn-cs"/>
      </a:defRPr>
    </a:lvl4pPr>
    <a:lvl5pPr marL="6320017" algn="l" defTabSz="3160009" rtl="0" eaLnBrk="1" latinLnBrk="0" hangingPunct="1">
      <a:defRPr sz="4147" kern="1200">
        <a:solidFill>
          <a:schemeClr val="tx1"/>
        </a:solidFill>
        <a:latin typeface="+mn-lt"/>
        <a:ea typeface="+mn-ea"/>
        <a:cs typeface="+mn-cs"/>
      </a:defRPr>
    </a:lvl5pPr>
    <a:lvl6pPr marL="7900021" algn="l" defTabSz="3160009" rtl="0" eaLnBrk="1" latinLnBrk="0" hangingPunct="1">
      <a:defRPr sz="4147" kern="1200">
        <a:solidFill>
          <a:schemeClr val="tx1"/>
        </a:solidFill>
        <a:latin typeface="+mn-lt"/>
        <a:ea typeface="+mn-ea"/>
        <a:cs typeface="+mn-cs"/>
      </a:defRPr>
    </a:lvl6pPr>
    <a:lvl7pPr marL="9480025" algn="l" defTabSz="3160009" rtl="0" eaLnBrk="1" latinLnBrk="0" hangingPunct="1">
      <a:defRPr sz="4147" kern="1200">
        <a:solidFill>
          <a:schemeClr val="tx1"/>
        </a:solidFill>
        <a:latin typeface="+mn-lt"/>
        <a:ea typeface="+mn-ea"/>
        <a:cs typeface="+mn-cs"/>
      </a:defRPr>
    </a:lvl7pPr>
    <a:lvl8pPr marL="11060030" algn="l" defTabSz="3160009" rtl="0" eaLnBrk="1" latinLnBrk="0" hangingPunct="1">
      <a:defRPr sz="4147" kern="1200">
        <a:solidFill>
          <a:schemeClr val="tx1"/>
        </a:solidFill>
        <a:latin typeface="+mn-lt"/>
        <a:ea typeface="+mn-ea"/>
        <a:cs typeface="+mn-cs"/>
      </a:defRPr>
    </a:lvl8pPr>
    <a:lvl9pPr marL="12640033" algn="l" defTabSz="3160009" rtl="0" eaLnBrk="1" latinLnBrk="0" hangingPunct="1">
      <a:defRPr sz="414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7FFB44-24EC-5247-9CC7-8AAC9702F88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526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80360" y="4489452"/>
            <a:ext cx="32644080" cy="9550400"/>
          </a:xfrm>
        </p:spPr>
        <p:txBody>
          <a:bodyPr anchor="b"/>
          <a:lstStyle>
            <a:lvl1pPr algn="ctr">
              <a:defRPr sz="2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14408152"/>
            <a:ext cx="28803600" cy="6623048"/>
          </a:xfrm>
        </p:spPr>
        <p:txBody>
          <a:bodyPr/>
          <a:lstStyle>
            <a:lvl1pPr marL="0" indent="0" algn="ctr">
              <a:buNone/>
              <a:defRPr sz="9600"/>
            </a:lvl1pPr>
            <a:lvl2pPr marL="1828800" indent="0" algn="ctr">
              <a:buNone/>
              <a:defRPr sz="8000"/>
            </a:lvl2pPr>
            <a:lvl3pPr marL="3657600" indent="0" algn="ctr">
              <a:buNone/>
              <a:defRPr sz="7200"/>
            </a:lvl3pPr>
            <a:lvl4pPr marL="5486400" indent="0" algn="ctr">
              <a:buNone/>
              <a:defRPr sz="6400"/>
            </a:lvl4pPr>
            <a:lvl5pPr marL="7315200" indent="0" algn="ctr">
              <a:buNone/>
              <a:defRPr sz="6400"/>
            </a:lvl5pPr>
            <a:lvl6pPr marL="9144000" indent="0" algn="ctr">
              <a:buNone/>
              <a:defRPr sz="6400"/>
            </a:lvl6pPr>
            <a:lvl7pPr marL="10972800" indent="0" algn="ctr">
              <a:buNone/>
              <a:defRPr sz="6400"/>
            </a:lvl7pPr>
            <a:lvl8pPr marL="12801600" indent="0" algn="ctr">
              <a:buNone/>
              <a:defRPr sz="6400"/>
            </a:lvl8pPr>
            <a:lvl9pPr marL="14630400" indent="0" algn="ctr">
              <a:buNone/>
              <a:defRPr sz="64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64B77-8BC1-804F-8DF0-38E0F6F1EDDA}" type="datetimeFigureOut">
              <a:rPr lang="en-US" smtClean="0"/>
              <a:t>3/28/24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759E-EB17-0A44-924B-B92867D813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651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64B77-8BC1-804F-8DF0-38E0F6F1EDDA}" type="datetimeFigureOut">
              <a:rPr lang="en-US" smtClean="0"/>
              <a:t>3/28/24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759E-EB17-0A44-924B-B92867D813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692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20330" y="6838958"/>
            <a:ext cx="33124140" cy="11410948"/>
          </a:xfrm>
        </p:spPr>
        <p:txBody>
          <a:bodyPr anchor="b"/>
          <a:lstStyle>
            <a:lvl1pPr>
              <a:defRPr sz="2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20330" y="18357858"/>
            <a:ext cx="33124140" cy="6000748"/>
          </a:xfrm>
        </p:spPr>
        <p:txBody>
          <a:bodyPr/>
          <a:lstStyle>
            <a:lvl1pPr marL="0" indent="0">
              <a:buNone/>
              <a:defRPr sz="9600">
                <a:solidFill>
                  <a:schemeClr val="tx1">
                    <a:tint val="82000"/>
                  </a:schemeClr>
                </a:solidFill>
              </a:defRPr>
            </a:lvl1pPr>
            <a:lvl2pPr marL="1828800" indent="0">
              <a:buNone/>
              <a:defRPr sz="8000">
                <a:solidFill>
                  <a:schemeClr val="tx1">
                    <a:tint val="82000"/>
                  </a:schemeClr>
                </a:solidFill>
              </a:defRPr>
            </a:lvl2pPr>
            <a:lvl3pPr marL="3657600" indent="0">
              <a:buNone/>
              <a:defRPr sz="7200">
                <a:solidFill>
                  <a:schemeClr val="tx1">
                    <a:tint val="82000"/>
                  </a:schemeClr>
                </a:solidFill>
              </a:defRPr>
            </a:lvl3pPr>
            <a:lvl4pPr marL="5486400" indent="0">
              <a:buNone/>
              <a:defRPr sz="6400">
                <a:solidFill>
                  <a:schemeClr val="tx1">
                    <a:tint val="82000"/>
                  </a:schemeClr>
                </a:solidFill>
              </a:defRPr>
            </a:lvl4pPr>
            <a:lvl5pPr marL="7315200" indent="0">
              <a:buNone/>
              <a:defRPr sz="6400">
                <a:solidFill>
                  <a:schemeClr val="tx1">
                    <a:tint val="82000"/>
                  </a:schemeClr>
                </a:solidFill>
              </a:defRPr>
            </a:lvl5pPr>
            <a:lvl6pPr marL="9144000" indent="0">
              <a:buNone/>
              <a:defRPr sz="6400">
                <a:solidFill>
                  <a:schemeClr val="tx1">
                    <a:tint val="82000"/>
                  </a:schemeClr>
                </a:solidFill>
              </a:defRPr>
            </a:lvl6pPr>
            <a:lvl7pPr marL="10972800" indent="0">
              <a:buNone/>
              <a:defRPr sz="6400">
                <a:solidFill>
                  <a:schemeClr val="tx1">
                    <a:tint val="82000"/>
                  </a:schemeClr>
                </a:solidFill>
              </a:defRPr>
            </a:lvl7pPr>
            <a:lvl8pPr marL="12801600" indent="0">
              <a:buNone/>
              <a:defRPr sz="6400">
                <a:solidFill>
                  <a:schemeClr val="tx1">
                    <a:tint val="82000"/>
                  </a:schemeClr>
                </a:solidFill>
              </a:defRPr>
            </a:lvl8pPr>
            <a:lvl9pPr marL="14630400" indent="0">
              <a:buNone/>
              <a:defRPr sz="6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64B77-8BC1-804F-8DF0-38E0F6F1EDDA}" type="datetimeFigureOut">
              <a:rPr lang="en-US" smtClean="0"/>
              <a:t>3/28/24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759E-EB17-0A44-924B-B92867D813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744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40330" y="7302500"/>
            <a:ext cx="16322040" cy="174053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42430" y="7302500"/>
            <a:ext cx="16322040" cy="174053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64B77-8BC1-804F-8DF0-38E0F6F1EDDA}" type="datetimeFigureOut">
              <a:rPr lang="en-US" smtClean="0"/>
              <a:t>3/28/24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759E-EB17-0A44-924B-B92867D813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04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5332" y="1460506"/>
            <a:ext cx="33124140" cy="530225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45336" y="6724652"/>
            <a:ext cx="16247028" cy="3295648"/>
          </a:xfrm>
        </p:spPr>
        <p:txBody>
          <a:bodyPr anchor="b"/>
          <a:lstStyle>
            <a:lvl1pPr marL="0" indent="0">
              <a:buNone/>
              <a:defRPr sz="9600" b="1"/>
            </a:lvl1pPr>
            <a:lvl2pPr marL="1828800" indent="0">
              <a:buNone/>
              <a:defRPr sz="8000" b="1"/>
            </a:lvl2pPr>
            <a:lvl3pPr marL="3657600" indent="0">
              <a:buNone/>
              <a:defRPr sz="7200" b="1"/>
            </a:lvl3pPr>
            <a:lvl4pPr marL="5486400" indent="0">
              <a:buNone/>
              <a:defRPr sz="6400" b="1"/>
            </a:lvl4pPr>
            <a:lvl5pPr marL="7315200" indent="0">
              <a:buNone/>
              <a:defRPr sz="6400" b="1"/>
            </a:lvl5pPr>
            <a:lvl6pPr marL="9144000" indent="0">
              <a:buNone/>
              <a:defRPr sz="6400" b="1"/>
            </a:lvl6pPr>
            <a:lvl7pPr marL="10972800" indent="0">
              <a:buNone/>
              <a:defRPr sz="6400" b="1"/>
            </a:lvl7pPr>
            <a:lvl8pPr marL="12801600" indent="0">
              <a:buNone/>
              <a:defRPr sz="6400" b="1"/>
            </a:lvl8pPr>
            <a:lvl9pPr marL="14630400" indent="0">
              <a:buNone/>
              <a:defRPr sz="6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45336" y="10020300"/>
            <a:ext cx="16247028" cy="147383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9442432" y="6724652"/>
            <a:ext cx="16327042" cy="3295648"/>
          </a:xfrm>
        </p:spPr>
        <p:txBody>
          <a:bodyPr anchor="b"/>
          <a:lstStyle>
            <a:lvl1pPr marL="0" indent="0">
              <a:buNone/>
              <a:defRPr sz="9600" b="1"/>
            </a:lvl1pPr>
            <a:lvl2pPr marL="1828800" indent="0">
              <a:buNone/>
              <a:defRPr sz="8000" b="1"/>
            </a:lvl2pPr>
            <a:lvl3pPr marL="3657600" indent="0">
              <a:buNone/>
              <a:defRPr sz="7200" b="1"/>
            </a:lvl3pPr>
            <a:lvl4pPr marL="5486400" indent="0">
              <a:buNone/>
              <a:defRPr sz="6400" b="1"/>
            </a:lvl4pPr>
            <a:lvl5pPr marL="7315200" indent="0">
              <a:buNone/>
              <a:defRPr sz="6400" b="1"/>
            </a:lvl5pPr>
            <a:lvl6pPr marL="9144000" indent="0">
              <a:buNone/>
              <a:defRPr sz="6400" b="1"/>
            </a:lvl6pPr>
            <a:lvl7pPr marL="10972800" indent="0">
              <a:buNone/>
              <a:defRPr sz="6400" b="1"/>
            </a:lvl7pPr>
            <a:lvl8pPr marL="12801600" indent="0">
              <a:buNone/>
              <a:defRPr sz="6400" b="1"/>
            </a:lvl8pPr>
            <a:lvl9pPr marL="14630400" indent="0">
              <a:buNone/>
              <a:defRPr sz="6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9442432" y="10020300"/>
            <a:ext cx="16327042" cy="147383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64B77-8BC1-804F-8DF0-38E0F6F1EDDA}" type="datetimeFigureOut">
              <a:rPr lang="en-US" smtClean="0"/>
              <a:t>3/28/24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759E-EB17-0A44-924B-B92867D813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765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64B77-8BC1-804F-8DF0-38E0F6F1EDDA}" type="datetimeFigureOut">
              <a:rPr lang="en-US" smtClean="0"/>
              <a:t>3/28/24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759E-EB17-0A44-924B-B92867D813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118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64B77-8BC1-804F-8DF0-38E0F6F1EDDA}" type="datetimeFigureOut">
              <a:rPr lang="en-US" smtClean="0"/>
              <a:t>3/28/24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759E-EB17-0A44-924B-B92867D813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132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5332" y="1828800"/>
            <a:ext cx="12386548" cy="6400800"/>
          </a:xfrm>
        </p:spPr>
        <p:txBody>
          <a:bodyPr anchor="b"/>
          <a:lstStyle>
            <a:lvl1pPr>
              <a:defRPr sz="1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327042" y="3949706"/>
            <a:ext cx="19442430" cy="19494500"/>
          </a:xfrm>
        </p:spPr>
        <p:txBody>
          <a:bodyPr/>
          <a:lstStyle>
            <a:lvl1pPr>
              <a:defRPr sz="12800"/>
            </a:lvl1pPr>
            <a:lvl2pPr>
              <a:defRPr sz="11200"/>
            </a:lvl2pPr>
            <a:lvl3pPr>
              <a:defRPr sz="9600"/>
            </a:lvl3pPr>
            <a:lvl4pPr>
              <a:defRPr sz="8000"/>
            </a:lvl4pPr>
            <a:lvl5pPr>
              <a:defRPr sz="8000"/>
            </a:lvl5pPr>
            <a:lvl6pPr>
              <a:defRPr sz="8000"/>
            </a:lvl6pPr>
            <a:lvl7pPr>
              <a:defRPr sz="8000"/>
            </a:lvl7pPr>
            <a:lvl8pPr>
              <a:defRPr sz="8000"/>
            </a:lvl8pPr>
            <a:lvl9pPr>
              <a:defRPr sz="8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45332" y="8229600"/>
            <a:ext cx="12386548" cy="15246352"/>
          </a:xfrm>
        </p:spPr>
        <p:txBody>
          <a:bodyPr/>
          <a:lstStyle>
            <a:lvl1pPr marL="0" indent="0">
              <a:buNone/>
              <a:defRPr sz="6400"/>
            </a:lvl1pPr>
            <a:lvl2pPr marL="1828800" indent="0">
              <a:buNone/>
              <a:defRPr sz="5600"/>
            </a:lvl2pPr>
            <a:lvl3pPr marL="3657600" indent="0">
              <a:buNone/>
              <a:defRPr sz="4800"/>
            </a:lvl3pPr>
            <a:lvl4pPr marL="5486400" indent="0">
              <a:buNone/>
              <a:defRPr sz="4000"/>
            </a:lvl4pPr>
            <a:lvl5pPr marL="7315200" indent="0">
              <a:buNone/>
              <a:defRPr sz="4000"/>
            </a:lvl5pPr>
            <a:lvl6pPr marL="9144000" indent="0">
              <a:buNone/>
              <a:defRPr sz="4000"/>
            </a:lvl6pPr>
            <a:lvl7pPr marL="10972800" indent="0">
              <a:buNone/>
              <a:defRPr sz="4000"/>
            </a:lvl7pPr>
            <a:lvl8pPr marL="12801600" indent="0">
              <a:buNone/>
              <a:defRPr sz="4000"/>
            </a:lvl8pPr>
            <a:lvl9pPr marL="14630400" indent="0">
              <a:buNone/>
              <a:defRPr sz="4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64B77-8BC1-804F-8DF0-38E0F6F1EDDA}" type="datetimeFigureOut">
              <a:rPr lang="en-US" smtClean="0"/>
              <a:t>3/28/24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759E-EB17-0A44-924B-B92867D813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778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5332" y="1828800"/>
            <a:ext cx="12386548" cy="6400800"/>
          </a:xfrm>
        </p:spPr>
        <p:txBody>
          <a:bodyPr anchor="b"/>
          <a:lstStyle>
            <a:lvl1pPr>
              <a:defRPr sz="1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6327042" y="3949706"/>
            <a:ext cx="19442430" cy="19494500"/>
          </a:xfrm>
        </p:spPr>
        <p:txBody>
          <a:bodyPr anchor="t"/>
          <a:lstStyle>
            <a:lvl1pPr marL="0" indent="0">
              <a:buNone/>
              <a:defRPr sz="12800"/>
            </a:lvl1pPr>
            <a:lvl2pPr marL="1828800" indent="0">
              <a:buNone/>
              <a:defRPr sz="11200"/>
            </a:lvl2pPr>
            <a:lvl3pPr marL="3657600" indent="0">
              <a:buNone/>
              <a:defRPr sz="9600"/>
            </a:lvl3pPr>
            <a:lvl4pPr marL="5486400" indent="0">
              <a:buNone/>
              <a:defRPr sz="8000"/>
            </a:lvl4pPr>
            <a:lvl5pPr marL="7315200" indent="0">
              <a:buNone/>
              <a:defRPr sz="8000"/>
            </a:lvl5pPr>
            <a:lvl6pPr marL="9144000" indent="0">
              <a:buNone/>
              <a:defRPr sz="8000"/>
            </a:lvl6pPr>
            <a:lvl7pPr marL="10972800" indent="0">
              <a:buNone/>
              <a:defRPr sz="8000"/>
            </a:lvl7pPr>
            <a:lvl8pPr marL="12801600" indent="0">
              <a:buNone/>
              <a:defRPr sz="8000"/>
            </a:lvl8pPr>
            <a:lvl9pPr marL="14630400" indent="0">
              <a:buNone/>
              <a:defRPr sz="8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45332" y="8229600"/>
            <a:ext cx="12386548" cy="15246352"/>
          </a:xfrm>
        </p:spPr>
        <p:txBody>
          <a:bodyPr/>
          <a:lstStyle>
            <a:lvl1pPr marL="0" indent="0">
              <a:buNone/>
              <a:defRPr sz="6400"/>
            </a:lvl1pPr>
            <a:lvl2pPr marL="1828800" indent="0">
              <a:buNone/>
              <a:defRPr sz="5600"/>
            </a:lvl2pPr>
            <a:lvl3pPr marL="3657600" indent="0">
              <a:buNone/>
              <a:defRPr sz="4800"/>
            </a:lvl3pPr>
            <a:lvl4pPr marL="5486400" indent="0">
              <a:buNone/>
              <a:defRPr sz="4000"/>
            </a:lvl4pPr>
            <a:lvl5pPr marL="7315200" indent="0">
              <a:buNone/>
              <a:defRPr sz="4000"/>
            </a:lvl5pPr>
            <a:lvl6pPr marL="9144000" indent="0">
              <a:buNone/>
              <a:defRPr sz="4000"/>
            </a:lvl6pPr>
            <a:lvl7pPr marL="10972800" indent="0">
              <a:buNone/>
              <a:defRPr sz="4000"/>
            </a:lvl7pPr>
            <a:lvl8pPr marL="12801600" indent="0">
              <a:buNone/>
              <a:defRPr sz="4000"/>
            </a:lvl8pPr>
            <a:lvl9pPr marL="14630400" indent="0">
              <a:buNone/>
              <a:defRPr sz="4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64B77-8BC1-804F-8DF0-38E0F6F1EDDA}" type="datetimeFigureOut">
              <a:rPr lang="en-US" smtClean="0"/>
              <a:t>3/28/24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759E-EB17-0A44-924B-B92867D813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02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64B77-8BC1-804F-8DF0-38E0F6F1EDDA}" type="datetimeFigureOut">
              <a:rPr lang="en-US" smtClean="0"/>
              <a:t>3/28/24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759E-EB17-0A44-924B-B92867D813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2241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7483437" y="1460500"/>
            <a:ext cx="8281035" cy="2324735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40332" y="1460500"/>
            <a:ext cx="24363045" cy="2324735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64B77-8BC1-804F-8DF0-38E0F6F1EDDA}" type="datetimeFigureOut">
              <a:rPr lang="en-US" smtClean="0"/>
              <a:t>3/28/24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759E-EB17-0A44-924B-B92867D813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096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40330" y="1460506"/>
            <a:ext cx="33124140" cy="53022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40330" y="7302500"/>
            <a:ext cx="33124140" cy="174053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40330" y="25425406"/>
            <a:ext cx="8641080" cy="14605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8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E364B77-8BC1-804F-8DF0-38E0F6F1EDDA}" type="datetimeFigureOut">
              <a:rPr lang="en-US" smtClean="0"/>
              <a:t>3/28/24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721590" y="25425406"/>
            <a:ext cx="12961620" cy="14605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8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7123390" y="25425406"/>
            <a:ext cx="8641080" cy="14605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8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59759E-EB17-0A44-924B-B92867D813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120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3657600" rtl="0" eaLnBrk="1" latinLnBrk="0" hangingPunct="1">
        <a:lnSpc>
          <a:spcPct val="90000"/>
        </a:lnSpc>
        <a:spcBef>
          <a:spcPct val="0"/>
        </a:spcBef>
        <a:buNone/>
        <a:defRPr sz="17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14400" indent="-914400" algn="l" defTabSz="3657600" rtl="0" eaLnBrk="1" latinLnBrk="0" hangingPunct="1">
        <a:lnSpc>
          <a:spcPct val="90000"/>
        </a:lnSpc>
        <a:spcBef>
          <a:spcPts val="4000"/>
        </a:spcBef>
        <a:buFont typeface="Arial" panose="020B0604020202020204" pitchFamily="34" charset="0"/>
        <a:buChar char="•"/>
        <a:defRPr sz="112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8000" kern="1200">
          <a:solidFill>
            <a:schemeClr val="tx1"/>
          </a:solidFill>
          <a:latin typeface="+mn-lt"/>
          <a:ea typeface="+mn-ea"/>
          <a:cs typeface="+mn-cs"/>
        </a:defRPr>
      </a:lvl3pPr>
      <a:lvl4pPr marL="64008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5pPr>
      <a:lvl6pPr marL="100584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6pPr>
      <a:lvl7pPr marL="118872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7pPr>
      <a:lvl8pPr marL="137160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8pPr>
      <a:lvl9pPr marL="155448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1pPr>
      <a:lvl2pPr marL="18288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2pPr>
      <a:lvl3pPr marL="36576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4864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4pPr>
      <a:lvl5pPr marL="73152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6pPr>
      <a:lvl7pPr marL="109728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7pPr>
      <a:lvl8pPr marL="128016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8pPr>
      <a:lvl9pPr marL="146304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1BF8A29-C274-D752-643B-ADC8BCC27DCD}"/>
              </a:ext>
            </a:extLst>
          </p:cNvPr>
          <p:cNvSpPr/>
          <p:nvPr/>
        </p:nvSpPr>
        <p:spPr>
          <a:xfrm>
            <a:off x="508000" y="5842000"/>
            <a:ext cx="9384145" cy="1342190"/>
          </a:xfrm>
          <a:prstGeom prst="rect">
            <a:avLst/>
          </a:prstGeom>
          <a:solidFill>
            <a:srgbClr val="CFA67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dirty="0"/>
              <a:t>Introduction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057B5EF-7025-DB00-6E3B-D90898DD65EB}"/>
              </a:ext>
            </a:extLst>
          </p:cNvPr>
          <p:cNvSpPr/>
          <p:nvPr/>
        </p:nvSpPr>
        <p:spPr>
          <a:xfrm>
            <a:off x="10455563" y="5915891"/>
            <a:ext cx="27354877" cy="1342190"/>
          </a:xfrm>
          <a:prstGeom prst="rect">
            <a:avLst/>
          </a:prstGeom>
          <a:solidFill>
            <a:srgbClr val="4E1A8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dirty="0"/>
              <a:t>Laboratory Findings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ED86299-7BD3-FB5E-E9F3-3BD35CF67286}"/>
              </a:ext>
            </a:extLst>
          </p:cNvPr>
          <p:cNvSpPr/>
          <p:nvPr/>
        </p:nvSpPr>
        <p:spPr>
          <a:xfrm>
            <a:off x="10535479" y="20637052"/>
            <a:ext cx="12602818" cy="1342190"/>
          </a:xfrm>
          <a:prstGeom prst="rect">
            <a:avLst/>
          </a:prstGeom>
          <a:solidFill>
            <a:srgbClr val="B38E6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dirty="0"/>
              <a:t>Social Factors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755C5E3-FC15-8D43-243B-BD5B7181E050}"/>
              </a:ext>
            </a:extLst>
          </p:cNvPr>
          <p:cNvSpPr/>
          <p:nvPr/>
        </p:nvSpPr>
        <p:spPr>
          <a:xfrm>
            <a:off x="608556" y="12479240"/>
            <a:ext cx="9449843" cy="1342190"/>
          </a:xfrm>
          <a:prstGeom prst="rect">
            <a:avLst/>
          </a:prstGeom>
          <a:solidFill>
            <a:srgbClr val="9171B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dirty="0"/>
              <a:t>History &amp; Physical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79FB53B-305D-4FFB-EBFF-2298F30F5E7C}"/>
              </a:ext>
            </a:extLst>
          </p:cNvPr>
          <p:cNvSpPr/>
          <p:nvPr/>
        </p:nvSpPr>
        <p:spPr>
          <a:xfrm>
            <a:off x="23575617" y="19226693"/>
            <a:ext cx="13960503" cy="1342190"/>
          </a:xfrm>
          <a:prstGeom prst="rect">
            <a:avLst/>
          </a:prstGeom>
          <a:solidFill>
            <a:srgbClr val="A78BC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dirty="0"/>
              <a:t>Discussion </a:t>
            </a:r>
          </a:p>
        </p:txBody>
      </p:sp>
      <p:pic>
        <p:nvPicPr>
          <p:cNvPr id="1026" name="Picture 2" descr="Institutional Logos">
            <a:extLst>
              <a:ext uri="{FF2B5EF4-FFF2-40B4-BE49-F238E27FC236}">
                <a16:creationId xmlns:a16="http://schemas.microsoft.com/office/drawing/2014/main" id="{1EA70D2A-9276-42DD-C71F-92188A3837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60400"/>
            <a:ext cx="8395177" cy="340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4537580-3F61-97BC-9857-61E137852FC1}"/>
              </a:ext>
            </a:extLst>
          </p:cNvPr>
          <p:cNvSpPr txBox="1"/>
          <p:nvPr/>
        </p:nvSpPr>
        <p:spPr>
          <a:xfrm>
            <a:off x="652573" y="14054019"/>
            <a:ext cx="9322700" cy="126742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32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History </a:t>
            </a:r>
          </a:p>
          <a:p>
            <a:pPr marL="457200" marR="0" indent="-45720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itchFamily="2" charset="2"/>
              <a:buChar char="§"/>
            </a:pPr>
            <a:r>
              <a:rPr lang="en-US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59-year-old male with past medical history of untreated type 2 diabetes mellitus, hypertension, and hyperlipidemia presents to the UMC Family </a:t>
            </a:r>
            <a:r>
              <a:rPr lang="en-US" sz="3200" dirty="0"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edicine clinic for a follow up for chronic conditions after being lost to follow up for about 2.5 years</a:t>
            </a:r>
          </a:p>
          <a:p>
            <a:pPr marL="457200" marR="0" indent="-45720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itchFamily="2" charset="2"/>
              <a:buChar char="§"/>
            </a:pPr>
            <a:r>
              <a:rPr lang="en-US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On initial observation, the patient was clearly jaundiced</a:t>
            </a:r>
          </a:p>
          <a:p>
            <a:pPr marL="457200" marR="0" indent="-45720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itchFamily="2" charset="2"/>
              <a:buChar char="§"/>
            </a:pPr>
            <a:r>
              <a:rPr lang="en-US" sz="3200" dirty="0">
                <a:ea typeface="Calibri" panose="020F0502020204030204" pitchFamily="34" charset="0"/>
                <a:cs typeface="Times New Roman" panose="02020603050405020304" pitchFamily="18" charset="0"/>
              </a:rPr>
              <a:t>Denied </a:t>
            </a:r>
            <a:r>
              <a:rPr lang="en-US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nausea, vomiting, diarrhea, or constipation</a:t>
            </a:r>
          </a:p>
          <a:p>
            <a:pPr marL="457200" marR="0" indent="-45720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itchFamily="2" charset="2"/>
              <a:buChar char="§"/>
            </a:pPr>
            <a:r>
              <a:rPr lang="en-US" sz="3200" dirty="0">
                <a:ea typeface="Calibri" panose="020F0502020204030204" pitchFamily="34" charset="0"/>
                <a:cs typeface="Times New Roman" panose="02020603050405020304" pitchFamily="18" charset="0"/>
              </a:rPr>
              <a:t>Endorsed </a:t>
            </a:r>
            <a:r>
              <a:rPr lang="en-US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generalized pruritus</a:t>
            </a:r>
          </a:p>
          <a:p>
            <a:pPr marL="457200" marR="0" indent="-45720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itchFamily="2" charset="2"/>
              <a:buChar char="§"/>
            </a:pPr>
            <a:r>
              <a:rPr lang="en-US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Denied any pain during initial visits, but admitted to severe pain episodes during 3</a:t>
            </a:r>
            <a:r>
              <a:rPr lang="en-US" sz="3200" baseline="300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rd</a:t>
            </a:r>
            <a:r>
              <a:rPr lang="en-US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en-US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amily Medicine visit</a:t>
            </a:r>
          </a:p>
          <a:p>
            <a:pPr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32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Physical Exam</a:t>
            </a:r>
          </a:p>
          <a:p>
            <a:pPr marL="457200" marR="0" indent="-45720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itchFamily="2" charset="2"/>
              <a:buChar char="§"/>
            </a:pPr>
            <a:r>
              <a:rPr lang="en-US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Marked scleral and palmar icterus </a:t>
            </a:r>
          </a:p>
          <a:p>
            <a:pPr marL="457200" marR="0" indent="-45720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itchFamily="2" charset="2"/>
              <a:buChar char="§"/>
            </a:pPr>
            <a:r>
              <a:rPr lang="en-US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10cm liver span, no abdominal tenderness, negative Murphy’s sign, smooth liver edge</a:t>
            </a:r>
          </a:p>
          <a:p>
            <a:pPr marL="457200" marR="0" indent="-45720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itchFamily="2" charset="2"/>
              <a:buChar char="§"/>
            </a:pPr>
            <a:r>
              <a:rPr lang="en-US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No telangiectasias or distended surface collateral veins noted</a:t>
            </a:r>
          </a:p>
          <a:p>
            <a:pPr marL="457200" marR="0" indent="-45720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itchFamily="2" charset="2"/>
              <a:buChar char="§"/>
            </a:pPr>
            <a:r>
              <a:rPr lang="en-US" sz="3200" dirty="0">
                <a:ea typeface="Calibri" panose="020F0502020204030204" pitchFamily="34" charset="0"/>
                <a:cs typeface="Times New Roman" panose="02020603050405020304" pitchFamily="18" charset="0"/>
              </a:rPr>
              <a:t>Normal bowel sounds</a:t>
            </a:r>
            <a:endParaRPr lang="en-US" sz="3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EBDEAA4-EE02-7829-9420-773409C5FFC5}"/>
              </a:ext>
            </a:extLst>
          </p:cNvPr>
          <p:cNvSpPr/>
          <p:nvPr/>
        </p:nvSpPr>
        <p:spPr>
          <a:xfrm>
            <a:off x="10607040" y="13546187"/>
            <a:ext cx="27066240" cy="1342190"/>
          </a:xfrm>
          <a:prstGeom prst="rect">
            <a:avLst/>
          </a:prstGeom>
          <a:solidFill>
            <a:srgbClr val="F8C5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dirty="0"/>
              <a:t>Concluding Remarks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E59490A-F757-9265-BECC-05823DFD92B1}"/>
              </a:ext>
            </a:extLst>
          </p:cNvPr>
          <p:cNvSpPr txBox="1"/>
          <p:nvPr/>
        </p:nvSpPr>
        <p:spPr>
          <a:xfrm>
            <a:off x="10038294" y="763281"/>
            <a:ext cx="26837640" cy="4388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8800" dirty="0">
                <a:solidFill>
                  <a:srgbClr val="4E1A85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Jaundice with markedly elevated carbohydrate antigen 19-9 (CA 19-9): Biliary stones or malignancy?</a:t>
            </a: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4400" dirty="0">
                <a:solidFill>
                  <a:srgbClr val="4E1A85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Brianna Bourgeois</a:t>
            </a:r>
            <a:r>
              <a:rPr lang="en-US" sz="4400" baseline="30000" dirty="0">
                <a:solidFill>
                  <a:srgbClr val="4E1A85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4400" dirty="0">
                <a:solidFill>
                  <a:srgbClr val="4E1A85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Pamela Wiseman, MD</a:t>
            </a:r>
            <a:r>
              <a:rPr lang="en-US" sz="4400" baseline="30000" dirty="0">
                <a:solidFill>
                  <a:srgbClr val="4E1A85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en-US" sz="4400" dirty="0">
              <a:solidFill>
                <a:srgbClr val="4E1A85"/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4400" dirty="0">
                <a:solidFill>
                  <a:srgbClr val="4E1A85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LSU Health Department of Medicine</a:t>
            </a:r>
            <a:endParaRPr lang="en-US" sz="13800" dirty="0">
              <a:solidFill>
                <a:srgbClr val="4E1A85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D3A6702-B9F7-6095-2348-A51BA7DFD683}"/>
              </a:ext>
            </a:extLst>
          </p:cNvPr>
          <p:cNvSpPr txBox="1"/>
          <p:nvPr/>
        </p:nvSpPr>
        <p:spPr>
          <a:xfrm>
            <a:off x="23655130" y="20699065"/>
            <a:ext cx="13616923" cy="6378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indent="-4572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</a:pPr>
            <a:r>
              <a:rPr lang="en-US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Studies suggest limited sensitivity (72%) and specificity (86%) of CA 19-9 as a tumor marker; however, the cutoff used is typically 37 U/ml</a:t>
            </a:r>
            <a:r>
              <a:rPr lang="en-US" sz="3200" baseline="300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ea typeface="Calibri" panose="020F0502020204030204" pitchFamily="34" charset="0"/>
                <a:cs typeface="Times New Roman" panose="02020603050405020304" pitchFamily="18" charset="0"/>
              </a:rPr>
              <a:t>(Zhao et al., </a:t>
            </a:r>
            <a:r>
              <a:rPr lang="en-US" i="1" dirty="0">
                <a:ea typeface="Calibri" panose="020F0502020204030204" pitchFamily="34" charset="0"/>
                <a:cs typeface="Times New Roman" panose="02020603050405020304" pitchFamily="18" charset="0"/>
              </a:rPr>
              <a:t>J Gastro &amp; Hepatology</a:t>
            </a:r>
            <a:r>
              <a:rPr lang="en-US" dirty="0">
                <a:ea typeface="Calibri" panose="020F0502020204030204" pitchFamily="34" charset="0"/>
                <a:cs typeface="Times New Roman" panose="02020603050405020304" pitchFamily="18" charset="0"/>
              </a:rPr>
              <a:t>, 2022)</a:t>
            </a:r>
            <a:endParaRPr lang="en-US" baseline="30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07000"/>
              </a:lnSpc>
              <a:buFont typeface="Wingdings" pitchFamily="2" charset="2"/>
              <a:buChar char="§"/>
            </a:pPr>
            <a:r>
              <a:rPr lang="en-US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One study found that the median CA 19-9 in benign pancreatic disease was 15 (interquartile range 6-39)</a:t>
            </a:r>
            <a:r>
              <a:rPr lang="en-US" sz="32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ea typeface="Calibri" panose="020F0502020204030204" pitchFamily="34" charset="0"/>
                <a:cs typeface="Times New Roman" panose="02020603050405020304" pitchFamily="18" charset="0"/>
              </a:rPr>
              <a:t>(Boyd et al., </a:t>
            </a:r>
            <a:r>
              <a:rPr lang="en-US" i="1" dirty="0">
                <a:ea typeface="Calibri" panose="020F0502020204030204" pitchFamily="34" charset="0"/>
                <a:cs typeface="Times New Roman" panose="02020603050405020304" pitchFamily="18" charset="0"/>
              </a:rPr>
              <a:t>Cancers</a:t>
            </a:r>
            <a:r>
              <a:rPr lang="en-US" dirty="0">
                <a:ea typeface="Calibri" panose="020F0502020204030204" pitchFamily="34" charset="0"/>
                <a:cs typeface="Times New Roman" panose="02020603050405020304" pitchFamily="18" charset="0"/>
              </a:rPr>
              <a:t>, 2022)</a:t>
            </a:r>
            <a:endParaRPr lang="en-US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07000"/>
              </a:lnSpc>
              <a:buFont typeface="Wingdings" pitchFamily="2" charset="2"/>
              <a:buChar char="§"/>
            </a:pPr>
            <a:r>
              <a:rPr lang="en-US" sz="3200" dirty="0">
                <a:ea typeface="Calibri" panose="020F0502020204030204" pitchFamily="34" charset="0"/>
                <a:cs typeface="Times New Roman" panose="02020603050405020304" pitchFamily="18" charset="0"/>
              </a:rPr>
              <a:t>A previous c</a:t>
            </a:r>
            <a:r>
              <a:rPr lang="en-US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ase report found that a patient with cholelithiasis and choledocholithiasis had markedly high CA 19-9 (9586 U/ml) levels that rapidly declined following treatment </a:t>
            </a:r>
            <a:r>
              <a:rPr lang="en-US" dirty="0">
                <a:ea typeface="Calibri" panose="020F0502020204030204" pitchFamily="34" charset="0"/>
                <a:cs typeface="Times New Roman" panose="02020603050405020304" pitchFamily="18" charset="0"/>
              </a:rPr>
              <a:t>(Korkmaz et al., </a:t>
            </a:r>
            <a:r>
              <a:rPr lang="en-US" i="1" dirty="0">
                <a:ea typeface="Calibri" panose="020F0502020204030204" pitchFamily="34" charset="0"/>
                <a:cs typeface="Times New Roman" panose="02020603050405020304" pitchFamily="18" charset="0"/>
              </a:rPr>
              <a:t>Turk J </a:t>
            </a:r>
            <a:r>
              <a:rPr lang="en-US" i="1" dirty="0" err="1">
                <a:ea typeface="Calibri" panose="020F0502020204030204" pitchFamily="34" charset="0"/>
                <a:cs typeface="Times New Roman" panose="02020603050405020304" pitchFamily="18" charset="0"/>
              </a:rPr>
              <a:t>Gastroentero</a:t>
            </a:r>
            <a:r>
              <a:rPr lang="en-US" dirty="0">
                <a:ea typeface="Calibri" panose="020F0502020204030204" pitchFamily="34" charset="0"/>
                <a:cs typeface="Times New Roman" panose="02020603050405020304" pitchFamily="18" charset="0"/>
              </a:rPr>
              <a:t>, 2010)</a:t>
            </a:r>
            <a:r>
              <a:rPr lang="en-US" baseline="300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which is consistent with this patient</a:t>
            </a:r>
            <a:endParaRPr lang="en-US" sz="32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indent="-4572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</a:pPr>
            <a:r>
              <a:rPr lang="en-US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Further investigation is still warranted on this patient due to the suspicious findings in his pancreas found during workup</a:t>
            </a:r>
          </a:p>
          <a:p>
            <a:pPr marR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en-US" sz="3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A0E1AA5-8E29-F4A5-2A74-4D2586F27ED7}"/>
              </a:ext>
            </a:extLst>
          </p:cNvPr>
          <p:cNvSpPr txBox="1"/>
          <p:nvPr/>
        </p:nvSpPr>
        <p:spPr>
          <a:xfrm>
            <a:off x="660530" y="7568644"/>
            <a:ext cx="9106925" cy="50445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Wingdings" pitchFamily="2" charset="2"/>
              <a:buChar char="§"/>
            </a:pPr>
            <a:r>
              <a:rPr lang="en-US" sz="3200" dirty="0">
                <a:ea typeface="Calibri" panose="020F0502020204030204" pitchFamily="34" charset="0"/>
                <a:cs typeface="Times New Roman" panose="02020603050405020304" pitchFamily="18" charset="0"/>
              </a:rPr>
              <a:t>Serum c</a:t>
            </a:r>
            <a:r>
              <a:rPr lang="en-US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arbohydrate antigen 19-9 (CA 19-9) is used as a cancer marker for pancreatic or biliary tree malignancies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Wingdings" pitchFamily="2" charset="2"/>
              <a:buChar char="§"/>
            </a:pPr>
            <a:r>
              <a:rPr lang="en-US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CA 19-9 is not recommended for screening of asymptomatic patients, but it is unclea</a:t>
            </a:r>
            <a:r>
              <a:rPr lang="en-US" sz="3200" dirty="0">
                <a:ea typeface="Calibri" panose="020F0502020204030204" pitchFamily="34" charset="0"/>
                <a:cs typeface="Times New Roman" panose="02020603050405020304" pitchFamily="18" charset="0"/>
              </a:rPr>
              <a:t>r when to measure CA 19-9 in symptomatic patients 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Wingdings" pitchFamily="2" charset="2"/>
              <a:buChar char="§"/>
            </a:pPr>
            <a:r>
              <a:rPr lang="en-US" sz="3200" dirty="0">
                <a:ea typeface="Calibri" panose="020F0502020204030204" pitchFamily="34" charset="0"/>
                <a:cs typeface="Times New Roman" panose="02020603050405020304" pitchFamily="18" charset="0"/>
              </a:rPr>
              <a:t>Detailed history of present illness could help determine the usefulness of serum CA 19-9</a:t>
            </a:r>
            <a:endParaRPr lang="en-US" sz="3200" dirty="0">
              <a:ea typeface="Noto Sans Wancho" panose="020B0502040504020204" pitchFamily="34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2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8AF4EE5-8478-C887-BC82-DA3F189A5FB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0377"/>
          <a:stretch/>
        </p:blipFill>
        <p:spPr>
          <a:xfrm>
            <a:off x="31052883" y="7559225"/>
            <a:ext cx="5552586" cy="444525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D78EFC6-00D8-1CFD-AC12-34FF9551B3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32687" y="7621505"/>
            <a:ext cx="5616202" cy="4356568"/>
          </a:xfrm>
          <a:prstGeom prst="rect">
            <a:avLst/>
          </a:prstGeom>
        </p:spPr>
      </p:pic>
      <p:pic>
        <p:nvPicPr>
          <p:cNvPr id="28" name="Graphic 27">
            <a:extLst>
              <a:ext uri="{FF2B5EF4-FFF2-40B4-BE49-F238E27FC236}">
                <a16:creationId xmlns:a16="http://schemas.microsoft.com/office/drawing/2014/main" id="{D10B8556-16E1-662F-9327-C404CCCD58A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l="554" t="1584" r="1568" b="6933"/>
          <a:stretch/>
        </p:blipFill>
        <p:spPr>
          <a:xfrm>
            <a:off x="11788562" y="15039801"/>
            <a:ext cx="8473711" cy="4123531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BC3A6746-6003-5B7C-8698-4179DA86A059}"/>
              </a:ext>
            </a:extLst>
          </p:cNvPr>
          <p:cNvSpPr txBox="1"/>
          <p:nvPr/>
        </p:nvSpPr>
        <p:spPr>
          <a:xfrm>
            <a:off x="24907038" y="12185632"/>
            <a:ext cx="120845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Figure 1. </a:t>
            </a:r>
            <a:r>
              <a:rPr lang="en-US" sz="3200" dirty="0"/>
              <a:t>(A) Cholelithiasis on ultrasound. (B) Stones in common bile duct on MRCP, increased signal near pancreatic duct.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C143B90-E3D3-D2CD-778C-C1413263AEA4}"/>
              </a:ext>
            </a:extLst>
          </p:cNvPr>
          <p:cNvSpPr txBox="1"/>
          <p:nvPr/>
        </p:nvSpPr>
        <p:spPr>
          <a:xfrm>
            <a:off x="10694505" y="22268132"/>
            <a:ext cx="12284766" cy="4798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indent="-4572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</a:pPr>
            <a:r>
              <a:rPr lang="en-US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Fear of missing work for financial concerns discouraged the patient from being upfront about his pain on initial presentations</a:t>
            </a:r>
          </a:p>
          <a:p>
            <a:pPr marL="457200" indent="-457200" algn="just">
              <a:lnSpc>
                <a:spcPct val="107000"/>
              </a:lnSpc>
              <a:buFont typeface="Wingdings" pitchFamily="2" charset="2"/>
              <a:buChar char="§"/>
            </a:pPr>
            <a:r>
              <a:rPr lang="en-US" sz="3200" dirty="0">
                <a:ea typeface="Calibri" panose="020F0502020204030204" pitchFamily="34" charset="0"/>
                <a:cs typeface="Times New Roman" panose="02020603050405020304" pitchFamily="18" charset="0"/>
              </a:rPr>
              <a:t>Jaundice, initially thought to be painless, caused malignancy to be higher on the differential </a:t>
            </a:r>
          </a:p>
          <a:p>
            <a:pPr marL="457200" marR="0" indent="-4572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</a:pPr>
            <a:r>
              <a:rPr lang="en-US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Thus, a CA 19-9 lab was ordered and found to be markedly elevated; however</a:t>
            </a:r>
            <a:r>
              <a:rPr lang="en-US" sz="3200" dirty="0">
                <a:ea typeface="Calibri" panose="020F0502020204030204" pitchFamily="34" charset="0"/>
                <a:cs typeface="Times New Roman" panose="02020603050405020304" pitchFamily="18" charset="0"/>
              </a:rPr>
              <a:t>, this measure may have resulted in unnecessary concern </a:t>
            </a:r>
            <a:endParaRPr lang="en-US" sz="3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indent="-4572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</a:pPr>
            <a:endParaRPr lang="en-US" sz="32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C751179D-299B-7469-8B70-5D86B49AE7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4539199"/>
              </p:ext>
            </p:extLst>
          </p:nvPr>
        </p:nvGraphicFramePr>
        <p:xfrm>
          <a:off x="11040688" y="7531331"/>
          <a:ext cx="13008032" cy="55778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3008032">
                  <a:extLst>
                    <a:ext uri="{9D8B030D-6E8A-4147-A177-3AD203B41FA5}">
                      <a16:colId xmlns:a16="http://schemas.microsoft.com/office/drawing/2014/main" val="268592393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3600" dirty="0">
                          <a:solidFill>
                            <a:schemeClr val="tx1"/>
                          </a:solidFill>
                        </a:rPr>
                        <a:t>Table 1. Laboratory findings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24599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36576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>
                          <a:effectLst/>
                        </a:rPr>
                        <a:t>ALT – 90 (H) , AST – 58 (H), GGT - 1,164 (H), alkaline phosphatase - 460 (H)</a:t>
                      </a:r>
                      <a:endParaRPr lang="en-US" sz="3600" dirty="0">
                        <a:effectLst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6648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36576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>
                          <a:effectLst/>
                        </a:rPr>
                        <a:t>Bilirubin - 20.5 (H)</a:t>
                      </a:r>
                      <a:endParaRPr lang="en-US" sz="3600" dirty="0">
                        <a:effectLst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16095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36576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/>
                        <a:t>H</a:t>
                      </a:r>
                      <a:r>
                        <a:rPr lang="en-US" sz="3600" dirty="0">
                          <a:effectLst/>
                        </a:rPr>
                        <a:t>emoglobin -10.9 (L), hematocrit - 33.2 (L), and MCV - 73.7 (L) </a:t>
                      </a:r>
                      <a:endParaRPr lang="en-US" sz="3600" dirty="0">
                        <a:effectLst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19448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36576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>
                          <a:effectLst/>
                        </a:rPr>
                        <a:t>Hemoglobin A1C - 7.1% (H)</a:t>
                      </a:r>
                      <a:endParaRPr lang="en-US" sz="3600" dirty="0">
                        <a:effectLst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59598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36576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>
                          <a:effectLst/>
                        </a:rPr>
                        <a:t>Lipase - 49 </a:t>
                      </a:r>
                      <a:endParaRPr lang="en-US" sz="3600" dirty="0">
                        <a:effectLst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47127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36576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>
                          <a:effectLst/>
                        </a:rPr>
                        <a:t>Hepatitis A, B, C - nonreactive </a:t>
                      </a:r>
                      <a:endParaRPr lang="en-US" sz="3600" dirty="0">
                        <a:effectLst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0630227"/>
                  </a:ext>
                </a:extLst>
              </a:tr>
            </a:tbl>
          </a:graphicData>
        </a:graphic>
      </p:graphicFrame>
      <p:sp>
        <p:nvSpPr>
          <p:cNvPr id="33" name="TextBox 32">
            <a:extLst>
              <a:ext uri="{FF2B5EF4-FFF2-40B4-BE49-F238E27FC236}">
                <a16:creationId xmlns:a16="http://schemas.microsoft.com/office/drawing/2014/main" id="{ACFC8914-5E1F-B1C1-160E-FF91D2E010C0}"/>
              </a:ext>
            </a:extLst>
          </p:cNvPr>
          <p:cNvSpPr txBox="1"/>
          <p:nvPr/>
        </p:nvSpPr>
        <p:spPr>
          <a:xfrm>
            <a:off x="20916900" y="15120884"/>
            <a:ext cx="15742227" cy="3744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indent="-4572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</a:pPr>
            <a:r>
              <a:rPr lang="en-US" sz="3200" dirty="0">
                <a:ea typeface="Calibri" panose="020F0502020204030204" pitchFamily="34" charset="0"/>
                <a:cs typeface="Times New Roman" panose="02020603050405020304" pitchFamily="18" charset="0"/>
              </a:rPr>
              <a:t>Labs and imaging suggest cholelithiasis and choledocholithiasis</a:t>
            </a:r>
          </a:p>
          <a:p>
            <a:pPr marL="457200" marR="0" indent="-4572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</a:pPr>
            <a:r>
              <a:rPr lang="en-US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Endoscopic ultrasound findings revealed a pancreatic </a:t>
            </a:r>
            <a:r>
              <a:rPr lang="en-US" sz="3200" dirty="0">
                <a:ea typeface="Calibri" panose="020F0502020204030204" pitchFamily="34" charset="0"/>
                <a:cs typeface="Times New Roman" panose="02020603050405020304" pitchFamily="18" charset="0"/>
              </a:rPr>
              <a:t>mass with inconclusive pathology </a:t>
            </a:r>
          </a:p>
          <a:p>
            <a:pPr marL="457200" indent="-457200" algn="just">
              <a:lnSpc>
                <a:spcPct val="107000"/>
              </a:lnSpc>
              <a:buFont typeface="Wingdings" pitchFamily="2" charset="2"/>
              <a:buChar char="§"/>
            </a:pPr>
            <a:r>
              <a:rPr lang="en-US" sz="3200" dirty="0">
                <a:ea typeface="Calibri" panose="020F0502020204030204" pitchFamily="34" charset="0"/>
                <a:cs typeface="Times New Roman" panose="02020603050405020304" pitchFamily="18" charset="0"/>
              </a:rPr>
              <a:t>CA 19-9 level was concerning for malignancy </a:t>
            </a:r>
            <a:endParaRPr lang="en-US" sz="3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indent="-4572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</a:pPr>
            <a:r>
              <a:rPr lang="en-US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It is unclear whether the markedly elevated C</a:t>
            </a:r>
            <a:r>
              <a:rPr lang="en-US" sz="3200" dirty="0">
                <a:ea typeface="Calibri" panose="020F0502020204030204" pitchFamily="34" charset="0"/>
                <a:cs typeface="Times New Roman" panose="02020603050405020304" pitchFamily="18" charset="0"/>
              </a:rPr>
              <a:t>A 19-9 could be explained by the stones in the biliary tree; however, the patient’s CA 19-9 levels are continuing to decline with intervention (</a:t>
            </a:r>
            <a:r>
              <a:rPr lang="en-US" sz="3200" b="1" dirty="0">
                <a:ea typeface="Calibri" panose="020F0502020204030204" pitchFamily="34" charset="0"/>
                <a:cs typeface="Times New Roman" panose="02020603050405020304" pitchFamily="18" charset="0"/>
              </a:rPr>
              <a:t>Figure 2</a:t>
            </a:r>
            <a:r>
              <a:rPr lang="en-US" sz="3200" dirty="0"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US" sz="3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7395769-4623-FF8F-A272-1AD8AF2F2B2E}"/>
              </a:ext>
            </a:extLst>
          </p:cNvPr>
          <p:cNvSpPr txBox="1"/>
          <p:nvPr/>
        </p:nvSpPr>
        <p:spPr>
          <a:xfrm>
            <a:off x="12014277" y="19269252"/>
            <a:ext cx="98274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Figure 2. </a:t>
            </a:r>
            <a:r>
              <a:rPr lang="en-US" sz="3200" dirty="0"/>
              <a:t>The patient’s serum Ca 19-9 levels following therapeutic procedures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BF93A47-BD56-FF45-ED45-AE5F5FE2B1B7}"/>
              </a:ext>
            </a:extLst>
          </p:cNvPr>
          <p:cNvSpPr txBox="1"/>
          <p:nvPr/>
        </p:nvSpPr>
        <p:spPr>
          <a:xfrm>
            <a:off x="25037834" y="7639701"/>
            <a:ext cx="96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(A)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ABC9A37-BA59-4F7C-22EA-BE05E4625122}"/>
              </a:ext>
            </a:extLst>
          </p:cNvPr>
          <p:cNvSpPr txBox="1"/>
          <p:nvPr/>
        </p:nvSpPr>
        <p:spPr>
          <a:xfrm>
            <a:off x="31055776" y="7591379"/>
            <a:ext cx="96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(B)</a:t>
            </a:r>
          </a:p>
        </p:txBody>
      </p:sp>
    </p:spTree>
    <p:extLst>
      <p:ext uri="{BB962C8B-B14F-4D97-AF65-F5344CB8AC3E}">
        <p14:creationId xmlns:p14="http://schemas.microsoft.com/office/powerpoint/2010/main" val="39349323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rgbClr val="000000"/>
      </a:dk1>
      <a:lt1>
        <a:srgbClr val="FFFFFF"/>
      </a:lt1>
      <a:dk2>
        <a:srgbClr val="632E62"/>
      </a:dk2>
      <a:lt2>
        <a:srgbClr val="EAE5EB"/>
      </a:lt2>
      <a:accent1>
        <a:srgbClr val="855FA2"/>
      </a:accent1>
      <a:accent2>
        <a:srgbClr val="9B57D3"/>
      </a:accent2>
      <a:accent3>
        <a:srgbClr val="5A209B"/>
      </a:accent3>
      <a:accent4>
        <a:srgbClr val="775F96"/>
      </a:accent4>
      <a:accent5>
        <a:srgbClr val="FEDE75"/>
      </a:accent5>
      <a:accent6>
        <a:srgbClr val="FED866"/>
      </a:accent6>
      <a:hlink>
        <a:srgbClr val="FDD023"/>
      </a:hlink>
      <a:folHlink>
        <a:srgbClr val="666699"/>
      </a:folHlink>
    </a:clrScheme>
    <a:fontScheme name="Georgia">
      <a:maj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D38AC8AF65FC44A5930A185282003F" ma:contentTypeVersion="16" ma:contentTypeDescription="Create a new document." ma:contentTypeScope="" ma:versionID="c72e11820eafd39577becae5fc2d582c">
  <xsd:schema xmlns:xsd="http://www.w3.org/2001/XMLSchema" xmlns:xs="http://www.w3.org/2001/XMLSchema" xmlns:p="http://schemas.microsoft.com/office/2006/metadata/properties" xmlns:ns2="298685dc-3108-4774-bcc7-e09e36048492" xmlns:ns3="ad1e1e7b-e6e3-4f67-b32e-9611d25e734e" targetNamespace="http://schemas.microsoft.com/office/2006/metadata/properties" ma:root="true" ma:fieldsID="72960a7444922a68309ca9d34688bb3b" ns2:_="" ns3:_="">
    <xsd:import namespace="298685dc-3108-4774-bcc7-e09e36048492"/>
    <xsd:import namespace="ad1e1e7b-e6e3-4f67-b32e-9611d25e734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8685dc-3108-4774-bcc7-e09e3604849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2f5d7b13-30af-4d25-abfc-e38a113a1b6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1e1e7b-e6e3-4f67-b32e-9611d25e734e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a26612f2-7025-46ff-94bc-ac828c41b3e8}" ma:internalName="TaxCatchAll" ma:showField="CatchAllData" ma:web="ad1e1e7b-e6e3-4f67-b32e-9611d25e734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98685dc-3108-4774-bcc7-e09e36048492">
      <Terms xmlns="http://schemas.microsoft.com/office/infopath/2007/PartnerControls"/>
    </lcf76f155ced4ddcb4097134ff3c332f>
    <TaxCatchAll xmlns="ad1e1e7b-e6e3-4f67-b32e-9611d25e734e" xsi:nil="true"/>
  </documentManagement>
</p:properties>
</file>

<file path=customXml/itemProps1.xml><?xml version="1.0" encoding="utf-8"?>
<ds:datastoreItem xmlns:ds="http://schemas.openxmlformats.org/officeDocument/2006/customXml" ds:itemID="{2E169C46-F6A8-4352-A2F7-587B3A904634}"/>
</file>

<file path=customXml/itemProps2.xml><?xml version="1.0" encoding="utf-8"?>
<ds:datastoreItem xmlns:ds="http://schemas.openxmlformats.org/officeDocument/2006/customXml" ds:itemID="{9C9CDD58-562B-4193-BB1D-496BCD673EA7}"/>
</file>

<file path=customXml/itemProps3.xml><?xml version="1.0" encoding="utf-8"?>
<ds:datastoreItem xmlns:ds="http://schemas.openxmlformats.org/officeDocument/2006/customXml" ds:itemID="{D31C6838-C6F0-4AB0-ABF5-368A13F47839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829</TotalTime>
  <Words>589</Words>
  <Application>Microsoft Macintosh PowerPoint</Application>
  <PresentationFormat>Custom</PresentationFormat>
  <Paragraphs>46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Arial</vt:lpstr>
      <vt:lpstr>Georgia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Bourgeois, Brianna L.</dc:creator>
  <cp:lastModifiedBy>Bourgeois, Brianna L.</cp:lastModifiedBy>
  <cp:revision>14</cp:revision>
  <dcterms:created xsi:type="dcterms:W3CDTF">2024-03-28T12:18:38Z</dcterms:created>
  <dcterms:modified xsi:type="dcterms:W3CDTF">2024-03-29T02:08:37Z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0x0101007CD38AC8AF65FC44A5930A185282003F</vt:lpwstr>
  </property>
</Properties>
</file>