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Lst>
  <p:sldSz cx="38404800" cy="29260800"/>
  <p:notesSz cx="6858000" cy="9144000"/>
  <p:embeddedFontLst>
    <p:embeddedFont>
      <p:font typeface="Abadi" panose="020B0604020104020204" pitchFamily="34" charset="0"/>
      <p:regular r:id="rId3"/>
    </p:embeddedFont>
    <p:embeddedFont>
      <p:font typeface="Arial Bold" panose="020B0704020202020204" pitchFamily="34" charset="0"/>
      <p:regular r:id="rId4"/>
      <p:bold r:id="rId5"/>
    </p:embeddedFont>
    <p:embeddedFont>
      <p:font typeface="Open Sans" panose="020B0606030504020204" pitchFamily="34" charset="0"/>
      <p:regular r:id="rId6"/>
      <p:bold r:id="rId7"/>
      <p:italic r:id="rId8"/>
      <p:boldItalic r:id="rId9"/>
    </p:embeddedFont>
    <p:embeddedFont>
      <p:font typeface="Open Sans Bold" panose="020B0806030504020204"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B591A-36E4-ABBF-EC44-0F9E72410ABA}" v="364" dt="2024-02-27T05:36:48.104"/>
    <p1510:client id="{BCCC3823-3CD9-0B14-7076-52B1F23DF114}" v="78" dt="2024-02-27T05:53:27.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22" autoAdjust="0"/>
  </p:normalViewPr>
  <p:slideViewPr>
    <p:cSldViewPr>
      <p:cViewPr varScale="1">
        <p:scale>
          <a:sx n="26" d="100"/>
          <a:sy n="26" d="100"/>
        </p:scale>
        <p:origin x="180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19" Type="http://schemas.openxmlformats.org/officeDocument/2006/relationships/customXml" Target="../customXml/item3.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sv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3">
            <a:extLst>
              <a:ext uri="{FF2B5EF4-FFF2-40B4-BE49-F238E27FC236}">
                <a16:creationId xmlns:a16="http://schemas.microsoft.com/office/drawing/2014/main" id="{AA2DF603-C4B9-451C-19BF-81ED1A9F4B66}"/>
              </a:ext>
            </a:extLst>
          </p:cNvPr>
          <p:cNvSpPr/>
          <p:nvPr/>
        </p:nvSpPr>
        <p:spPr>
          <a:xfrm>
            <a:off x="-50040" y="-60732"/>
            <a:ext cx="38454840" cy="531853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dirty="0">
              <a:latin typeface="Abadi" panose="020B0604020104020204" pitchFamily="34" charset="0"/>
            </a:endParaRPr>
          </a:p>
        </p:txBody>
      </p:sp>
      <p:grpSp>
        <p:nvGrpSpPr>
          <p:cNvPr id="15" name="Group 14">
            <a:extLst>
              <a:ext uri="{FF2B5EF4-FFF2-40B4-BE49-F238E27FC236}">
                <a16:creationId xmlns:a16="http://schemas.microsoft.com/office/drawing/2014/main" id="{EDA1AF73-589D-DB64-C47C-844E94223201}"/>
              </a:ext>
            </a:extLst>
          </p:cNvPr>
          <p:cNvGrpSpPr/>
          <p:nvPr/>
        </p:nvGrpSpPr>
        <p:grpSpPr>
          <a:xfrm>
            <a:off x="28788360" y="5181600"/>
            <a:ext cx="9464040" cy="914400"/>
            <a:chOff x="28413447" y="6409944"/>
            <a:chExt cx="9464040" cy="914400"/>
          </a:xfrm>
        </p:grpSpPr>
        <p:grpSp>
          <p:nvGrpSpPr>
            <p:cNvPr id="5" name="Group 5"/>
            <p:cNvGrpSpPr/>
            <p:nvPr/>
          </p:nvGrpSpPr>
          <p:grpSpPr>
            <a:xfrm>
              <a:off x="28413447" y="6409944"/>
              <a:ext cx="9464040" cy="914400"/>
              <a:chOff x="0" y="0"/>
              <a:chExt cx="12647040" cy="1236960"/>
            </a:xfrm>
          </p:grpSpPr>
          <p:sp>
            <p:nvSpPr>
              <p:cNvPr id="6" name="Freeform 6"/>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sp>
          <p:nvSpPr>
            <p:cNvPr id="18" name="TextBox 18"/>
            <p:cNvSpPr txBox="1"/>
            <p:nvPr/>
          </p:nvSpPr>
          <p:spPr>
            <a:xfrm>
              <a:off x="31422761" y="6501384"/>
              <a:ext cx="3445412" cy="720134"/>
            </a:xfrm>
            <a:prstGeom prst="rect">
              <a:avLst/>
            </a:prstGeom>
          </p:spPr>
          <p:txBody>
            <a:bodyPr wrap="square" lIns="0" tIns="0" rIns="0" bIns="0" rtlCol="0" anchor="t">
              <a:spAutoFit/>
            </a:bodyPr>
            <a:lstStyle/>
            <a:p>
              <a:pPr algn="l">
                <a:lnSpc>
                  <a:spcPts val="5999"/>
                </a:lnSpc>
              </a:pPr>
              <a:r>
                <a:rPr lang="en-US" sz="4900" spc="-1" dirty="0">
                  <a:solidFill>
                    <a:srgbClr val="000000"/>
                  </a:solidFill>
                  <a:latin typeface="Arial Bold"/>
                </a:rPr>
                <a:t>Discussion</a:t>
              </a:r>
            </a:p>
          </p:txBody>
        </p:sp>
      </p:grpSp>
      <p:sp>
        <p:nvSpPr>
          <p:cNvPr id="20" name="TextBox 20"/>
          <p:cNvSpPr txBox="1"/>
          <p:nvPr/>
        </p:nvSpPr>
        <p:spPr>
          <a:xfrm>
            <a:off x="1108620" y="2664463"/>
            <a:ext cx="36187560" cy="2212337"/>
          </a:xfrm>
          <a:prstGeom prst="rect">
            <a:avLst/>
          </a:prstGeom>
        </p:spPr>
        <p:txBody>
          <a:bodyPr wrap="square" lIns="0" tIns="0" rIns="0" bIns="0" rtlCol="0" anchor="t">
            <a:spAutoFit/>
          </a:bodyPr>
          <a:lstStyle/>
          <a:p>
            <a:pPr algn="ctr">
              <a:lnSpc>
                <a:spcPts val="6839"/>
              </a:lnSpc>
            </a:pPr>
            <a:r>
              <a:rPr lang="en-US" sz="4400" b="1" spc="-1" dirty="0">
                <a:solidFill>
                  <a:srgbClr val="000000"/>
                </a:solidFill>
                <a:latin typeface="Arial Bold"/>
                <a:cs typeface="Times New Roman"/>
              </a:rPr>
              <a:t>Brooke </a:t>
            </a:r>
            <a:r>
              <a:rPr lang="en-US" sz="4400" b="1" spc="-1" dirty="0" err="1">
                <a:solidFill>
                  <a:srgbClr val="000000"/>
                </a:solidFill>
                <a:latin typeface="Arial Bold"/>
                <a:cs typeface="Times New Roman"/>
              </a:rPr>
              <a:t>McVaney</a:t>
            </a:r>
            <a:r>
              <a:rPr lang="en-US" sz="4400" b="1" spc="-1" dirty="0">
                <a:solidFill>
                  <a:srgbClr val="000000"/>
                </a:solidFill>
                <a:latin typeface="Arial Bold"/>
                <a:cs typeface="Times New Roman"/>
              </a:rPr>
              <a:t>, DO; Salim C. Lutfallah, BS; Ashley </a:t>
            </a:r>
            <a:r>
              <a:rPr lang="en-US" sz="4400" b="1" spc="-1" dirty="0" err="1">
                <a:solidFill>
                  <a:srgbClr val="000000"/>
                </a:solidFill>
                <a:latin typeface="Arial Bold"/>
                <a:cs typeface="Times New Roman"/>
              </a:rPr>
              <a:t>Misky</a:t>
            </a:r>
            <a:r>
              <a:rPr lang="en-US" sz="4400" b="1" spc="-1" dirty="0">
                <a:solidFill>
                  <a:srgbClr val="000000"/>
                </a:solidFill>
                <a:latin typeface="Arial Bold"/>
                <a:cs typeface="Times New Roman"/>
              </a:rPr>
              <a:t>, DO; </a:t>
            </a:r>
            <a:r>
              <a:rPr lang="en-US" sz="4400" b="1" spc="-1" dirty="0" err="1">
                <a:solidFill>
                  <a:srgbClr val="000000"/>
                </a:solidFill>
                <a:latin typeface="Arial Bold"/>
                <a:cs typeface="Times New Roman"/>
              </a:rPr>
              <a:t>Najy</a:t>
            </a:r>
            <a:r>
              <a:rPr lang="en-US" sz="4400" b="1" spc="-1" dirty="0">
                <a:solidFill>
                  <a:srgbClr val="000000"/>
                </a:solidFill>
                <a:latin typeface="Arial Bold"/>
                <a:cs typeface="Times New Roman"/>
              </a:rPr>
              <a:t> </a:t>
            </a:r>
            <a:r>
              <a:rPr lang="en-US" sz="4400" b="1" spc="-1" dirty="0" err="1">
                <a:solidFill>
                  <a:srgbClr val="000000"/>
                </a:solidFill>
                <a:latin typeface="Arial Bold"/>
                <a:cs typeface="Times New Roman"/>
              </a:rPr>
              <a:t>Masri</a:t>
            </a:r>
            <a:r>
              <a:rPr lang="en-US" sz="4400" b="1" spc="-1" dirty="0">
                <a:solidFill>
                  <a:srgbClr val="000000"/>
                </a:solidFill>
                <a:latin typeface="Arial Bold"/>
                <a:cs typeface="Times New Roman"/>
              </a:rPr>
              <a:t>, MD</a:t>
            </a:r>
            <a:endParaRPr lang="en-US" sz="4400" dirty="0">
              <a:latin typeface="Arial Bold"/>
              <a:cs typeface="Arial Bold"/>
            </a:endParaRPr>
          </a:p>
          <a:p>
            <a:pPr algn="ctr">
              <a:lnSpc>
                <a:spcPts val="5400"/>
              </a:lnSpc>
            </a:pPr>
            <a:r>
              <a:rPr lang="en-US" sz="4400" spc="0" dirty="0">
                <a:solidFill>
                  <a:srgbClr val="000000"/>
                </a:solidFill>
                <a:latin typeface="Arial Bold"/>
              </a:rPr>
              <a:t>Department of Internal Medicine</a:t>
            </a:r>
            <a:endParaRPr lang="en-US" sz="4400" spc="0" dirty="0">
              <a:solidFill>
                <a:srgbClr val="000000"/>
              </a:solidFill>
              <a:latin typeface="Arial Bold"/>
              <a:cs typeface="Arial Bold"/>
            </a:endParaRPr>
          </a:p>
          <a:p>
            <a:pPr algn="ctr">
              <a:lnSpc>
                <a:spcPts val="5400"/>
              </a:lnSpc>
            </a:pPr>
            <a:r>
              <a:rPr lang="en-US" sz="4400" spc="0" dirty="0">
                <a:solidFill>
                  <a:srgbClr val="000000"/>
                </a:solidFill>
                <a:latin typeface="Arial Bold"/>
              </a:rPr>
              <a:t>LSU Health Sciences Center, New Orleans, LA</a:t>
            </a:r>
          </a:p>
        </p:txBody>
      </p:sp>
      <p:sp>
        <p:nvSpPr>
          <p:cNvPr id="38" name="TextBox 37">
            <a:extLst>
              <a:ext uri="{FF2B5EF4-FFF2-40B4-BE49-F238E27FC236}">
                <a16:creationId xmlns:a16="http://schemas.microsoft.com/office/drawing/2014/main" id="{F08EA15F-DAE5-064B-0565-FA15D8D95D54}"/>
              </a:ext>
            </a:extLst>
          </p:cNvPr>
          <p:cNvSpPr txBox="1"/>
          <p:nvPr/>
        </p:nvSpPr>
        <p:spPr>
          <a:xfrm>
            <a:off x="152400" y="6239006"/>
            <a:ext cx="12801600" cy="222522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Times New Roman"/>
                <a:cs typeface="Times New Roman"/>
              </a:rPr>
              <a:t>A 65-year-old male presented to the emergency department with painful oral ulcerations for 10 days and a generalized rash for 6 days. His medical history was significant for coronary artery disease, seropositive rheumatoid arthritis on methotrexate, and paroxysmal atrial fibrillation. </a:t>
            </a:r>
          </a:p>
          <a:p>
            <a:pPr algn="just"/>
            <a:r>
              <a:rPr lang="en-US" sz="4800" dirty="0">
                <a:latin typeface="Times New Roman"/>
                <a:cs typeface="Times New Roman"/>
              </a:rPr>
              <a:t>Vital signs were within normal limits upon presentation. On exam he was noted to have scattered petechiae with central erosions and excoriations to the bilateral upper and lower extremities, palms, back and trunk. He had oral mucosal lesions with punched out erosions and ulcers. His left dorsal hand had a large, hemorrhagic and yellow crusted plaque. His lab workup was significant for pancytopenia. </a:t>
            </a:r>
          </a:p>
          <a:p>
            <a:pPr algn="just"/>
            <a:r>
              <a:rPr lang="en-US" sz="4800" dirty="0">
                <a:latin typeface="Times New Roman"/>
                <a:cs typeface="Times New Roman"/>
              </a:rPr>
              <a:t>The patient had been on methotrexate for four months and had undergone a dosage increase one month ago. He was initially on 15 mg weekly and had increased to 20 mg weekly approximately one month prior to presentation. The patient was incarcerated at the time, and it was discovered that he had been taking 40 mg of methotrexate weekly per infirmary records. </a:t>
            </a:r>
          </a:p>
          <a:p>
            <a:pPr algn="just"/>
            <a:r>
              <a:rPr lang="en-US" sz="4800" dirty="0">
                <a:latin typeface="Times New Roman"/>
                <a:cs typeface="Times New Roman"/>
              </a:rPr>
              <a:t>The case was discussed with dermatology, and it was determined that his presentation was consistent with methotrexate toxicity. </a:t>
            </a:r>
          </a:p>
          <a:p>
            <a:pPr algn="just"/>
            <a:r>
              <a:rPr lang="en-US" sz="4800" dirty="0">
                <a:latin typeface="Times New Roman"/>
                <a:cs typeface="Times New Roman"/>
              </a:rPr>
              <a:t>Leucovorin rescue therapy was initiated in the hospital. Upon follow up one month after discharge, the patient had full count recovery and improvement in skin lesions.</a:t>
            </a:r>
          </a:p>
        </p:txBody>
      </p:sp>
      <p:sp>
        <p:nvSpPr>
          <p:cNvPr id="40" name="TextBox 39">
            <a:extLst>
              <a:ext uri="{FF2B5EF4-FFF2-40B4-BE49-F238E27FC236}">
                <a16:creationId xmlns:a16="http://schemas.microsoft.com/office/drawing/2014/main" id="{11FE6EFA-7B6E-B430-F51B-96F56C184FFF}"/>
              </a:ext>
            </a:extLst>
          </p:cNvPr>
          <p:cNvSpPr txBox="1"/>
          <p:nvPr/>
        </p:nvSpPr>
        <p:spPr>
          <a:xfrm>
            <a:off x="25450800" y="6239006"/>
            <a:ext cx="12801600" cy="141269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Times New Roman"/>
                <a:cs typeface="Times New Roman"/>
              </a:rPr>
              <a:t>We present a case of methotrexate toxicity presenting with skin lesions, oral ulcerations, and pancytopenia secondary to incorrect drug administration. Methotrexate is a folic acid antagonist that is used for the treatment of rheumatologic and neoplastic diseases. It has both anti-inflammatory and immunosuppressive effects. Common side effects associated with low-dose methotrexate use include nausea, stomatitis, elevated transaminases, cutaneous eruptions of the extremities, headache, fatigue, alopecia, fever, or macrocytosis. The typical dosage range for methotrexate when used for treatment of rheumatoid arthritis is 7.5-25 mg weekly, while our patient was taking 40 mg weekly. The most common causes of methotrexate toxicity include incorrect dosage, renal impairment leading to decreased excretion, or concomitant use of drugs that may inhibit excretion of methotrexate.</a:t>
            </a:r>
          </a:p>
        </p:txBody>
      </p:sp>
      <p:sp>
        <p:nvSpPr>
          <p:cNvPr id="24" name="Freeform 752">
            <a:extLst>
              <a:ext uri="{FF2B5EF4-FFF2-40B4-BE49-F238E27FC236}">
                <a16:creationId xmlns:a16="http://schemas.microsoft.com/office/drawing/2014/main" id="{727748DF-8EBA-BD41-B7C2-6622F6C7B1DF}"/>
              </a:ext>
            </a:extLst>
          </p:cNvPr>
          <p:cNvSpPr/>
          <p:nvPr/>
        </p:nvSpPr>
        <p:spPr>
          <a:xfrm>
            <a:off x="237915" y="76199"/>
            <a:ext cx="3267285" cy="2212337"/>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dirty="0">
              <a:latin typeface="Abadi" panose="020F0502020204030204" pitchFamily="34" charset="0"/>
            </a:endParaRPr>
          </a:p>
        </p:txBody>
      </p:sp>
      <p:sp>
        <p:nvSpPr>
          <p:cNvPr id="19" name="TextBox 19"/>
          <p:cNvSpPr txBox="1"/>
          <p:nvPr/>
        </p:nvSpPr>
        <p:spPr>
          <a:xfrm>
            <a:off x="4272300" y="1297663"/>
            <a:ext cx="29860200" cy="1313949"/>
          </a:xfrm>
          <a:prstGeom prst="rect">
            <a:avLst/>
          </a:prstGeom>
        </p:spPr>
        <p:txBody>
          <a:bodyPr lIns="0" tIns="0" rIns="0" bIns="0" rtlCol="0" anchor="t">
            <a:spAutoFit/>
          </a:bodyPr>
          <a:lstStyle/>
          <a:p>
            <a:pPr algn="ctr">
              <a:lnSpc>
                <a:spcPts val="11639"/>
              </a:lnSpc>
            </a:pPr>
            <a:r>
              <a:rPr lang="en-US" sz="6600" b="1" u="sng" dirty="0">
                <a:solidFill>
                  <a:srgbClr val="000000"/>
                </a:solidFill>
                <a:latin typeface="Arial Bold"/>
                <a:cs typeface="Times New Roman"/>
              </a:rPr>
              <a:t>Methotrexate Toxicity Induced Pancytopenia and Oral Ulcerations</a:t>
            </a:r>
            <a:endParaRPr lang="en-US" sz="6600" dirty="0">
              <a:latin typeface="Arial Bold"/>
            </a:endParaRPr>
          </a:p>
        </p:txBody>
      </p:sp>
      <p:grpSp>
        <p:nvGrpSpPr>
          <p:cNvPr id="49" name="Group 48">
            <a:extLst>
              <a:ext uri="{FF2B5EF4-FFF2-40B4-BE49-F238E27FC236}">
                <a16:creationId xmlns:a16="http://schemas.microsoft.com/office/drawing/2014/main" id="{18C111CA-0787-AFB3-58A3-EB3952A26AC2}"/>
              </a:ext>
            </a:extLst>
          </p:cNvPr>
          <p:cNvGrpSpPr/>
          <p:nvPr/>
        </p:nvGrpSpPr>
        <p:grpSpPr>
          <a:xfrm>
            <a:off x="14470380" y="5181600"/>
            <a:ext cx="9464041" cy="914361"/>
            <a:chOff x="552453" y="6409944"/>
            <a:chExt cx="9464041" cy="914361"/>
          </a:xfrm>
        </p:grpSpPr>
        <p:grpSp>
          <p:nvGrpSpPr>
            <p:cNvPr id="50" name="Group 10">
              <a:extLst>
                <a:ext uri="{FF2B5EF4-FFF2-40B4-BE49-F238E27FC236}">
                  <a16:creationId xmlns:a16="http://schemas.microsoft.com/office/drawing/2014/main" id="{39FA7809-3FF1-F185-1DE3-107A3D66150F}"/>
                </a:ext>
              </a:extLst>
            </p:cNvPr>
            <p:cNvGrpSpPr/>
            <p:nvPr/>
          </p:nvGrpSpPr>
          <p:grpSpPr>
            <a:xfrm>
              <a:off x="552453" y="6409944"/>
              <a:ext cx="9464041" cy="914361"/>
              <a:chOff x="0" y="-44037"/>
              <a:chExt cx="12647041" cy="1242187"/>
            </a:xfrm>
          </p:grpSpPr>
          <p:sp>
            <p:nvSpPr>
              <p:cNvPr id="52" name="Freeform 11">
                <a:extLst>
                  <a:ext uri="{FF2B5EF4-FFF2-40B4-BE49-F238E27FC236}">
                    <a16:creationId xmlns:a16="http://schemas.microsoft.com/office/drawing/2014/main" id="{2B4F3ABB-1C98-85E3-0F4B-5E093060BB7A}"/>
                  </a:ext>
                </a:extLst>
              </p:cNvPr>
              <p:cNvSpPr/>
              <p:nvPr/>
            </p:nvSpPr>
            <p:spPr>
              <a:xfrm>
                <a:off x="0" y="-44037"/>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sp>
          <p:nvSpPr>
            <p:cNvPr id="51" name="TextBox 27">
              <a:extLst>
                <a:ext uri="{FF2B5EF4-FFF2-40B4-BE49-F238E27FC236}">
                  <a16:creationId xmlns:a16="http://schemas.microsoft.com/office/drawing/2014/main" id="{DB397A50-19A1-A222-67CD-B63D9BB03F3D}"/>
                </a:ext>
              </a:extLst>
            </p:cNvPr>
            <p:cNvSpPr txBox="1"/>
            <p:nvPr/>
          </p:nvSpPr>
          <p:spPr>
            <a:xfrm>
              <a:off x="2258853" y="6501364"/>
              <a:ext cx="6051240" cy="720134"/>
            </a:xfrm>
            <a:prstGeom prst="rect">
              <a:avLst/>
            </a:prstGeom>
          </p:spPr>
          <p:txBody>
            <a:bodyPr lIns="0" tIns="0" rIns="0" bIns="0" rtlCol="0" anchor="t">
              <a:spAutoFit/>
            </a:bodyPr>
            <a:lstStyle/>
            <a:p>
              <a:pPr algn="ctr">
                <a:lnSpc>
                  <a:spcPts val="5999"/>
                </a:lnSpc>
              </a:pPr>
              <a:r>
                <a:rPr lang="en-US" sz="4900" spc="-1" dirty="0">
                  <a:solidFill>
                    <a:srgbClr val="000000"/>
                  </a:solidFill>
                  <a:latin typeface="Arial Bold"/>
                </a:rPr>
                <a:t>Physical Findings</a:t>
              </a:r>
            </a:p>
          </p:txBody>
        </p:sp>
      </p:grpSp>
      <p:grpSp>
        <p:nvGrpSpPr>
          <p:cNvPr id="57" name="Group 56">
            <a:extLst>
              <a:ext uri="{FF2B5EF4-FFF2-40B4-BE49-F238E27FC236}">
                <a16:creationId xmlns:a16="http://schemas.microsoft.com/office/drawing/2014/main" id="{C1D08EB4-4634-F686-9DC0-9644E99B3D1C}"/>
              </a:ext>
            </a:extLst>
          </p:cNvPr>
          <p:cNvGrpSpPr/>
          <p:nvPr/>
        </p:nvGrpSpPr>
        <p:grpSpPr>
          <a:xfrm>
            <a:off x="151814" y="5181600"/>
            <a:ext cx="9464041" cy="914361"/>
            <a:chOff x="552453" y="6409944"/>
            <a:chExt cx="9464041" cy="914361"/>
          </a:xfrm>
        </p:grpSpPr>
        <p:grpSp>
          <p:nvGrpSpPr>
            <p:cNvPr id="58" name="Group 10">
              <a:extLst>
                <a:ext uri="{FF2B5EF4-FFF2-40B4-BE49-F238E27FC236}">
                  <a16:creationId xmlns:a16="http://schemas.microsoft.com/office/drawing/2014/main" id="{4D18988D-6A54-8534-4CF7-817C07CBA357}"/>
                </a:ext>
              </a:extLst>
            </p:cNvPr>
            <p:cNvGrpSpPr/>
            <p:nvPr/>
          </p:nvGrpSpPr>
          <p:grpSpPr>
            <a:xfrm>
              <a:off x="552453" y="6409944"/>
              <a:ext cx="9464041" cy="914361"/>
              <a:chOff x="0" y="-44037"/>
              <a:chExt cx="12647041" cy="1242187"/>
            </a:xfrm>
          </p:grpSpPr>
          <p:sp>
            <p:nvSpPr>
              <p:cNvPr id="60" name="Freeform 11">
                <a:extLst>
                  <a:ext uri="{FF2B5EF4-FFF2-40B4-BE49-F238E27FC236}">
                    <a16:creationId xmlns:a16="http://schemas.microsoft.com/office/drawing/2014/main" id="{C1D1EF05-EEA1-C51E-657B-E693D6229A6A}"/>
                  </a:ext>
                </a:extLst>
              </p:cNvPr>
              <p:cNvSpPr/>
              <p:nvPr/>
            </p:nvSpPr>
            <p:spPr>
              <a:xfrm>
                <a:off x="0" y="-44037"/>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sp>
          <p:nvSpPr>
            <p:cNvPr id="59" name="TextBox 27">
              <a:extLst>
                <a:ext uri="{FF2B5EF4-FFF2-40B4-BE49-F238E27FC236}">
                  <a16:creationId xmlns:a16="http://schemas.microsoft.com/office/drawing/2014/main" id="{7FDBC7D4-0B09-14FC-8575-6AFBA69D3071}"/>
                </a:ext>
              </a:extLst>
            </p:cNvPr>
            <p:cNvSpPr txBox="1"/>
            <p:nvPr/>
          </p:nvSpPr>
          <p:spPr>
            <a:xfrm>
              <a:off x="2258853" y="6501364"/>
              <a:ext cx="6051240" cy="720134"/>
            </a:xfrm>
            <a:prstGeom prst="rect">
              <a:avLst/>
            </a:prstGeom>
          </p:spPr>
          <p:txBody>
            <a:bodyPr lIns="0" tIns="0" rIns="0" bIns="0" rtlCol="0" anchor="t">
              <a:spAutoFit/>
            </a:bodyPr>
            <a:lstStyle/>
            <a:p>
              <a:pPr algn="ctr">
                <a:lnSpc>
                  <a:spcPts val="5999"/>
                </a:lnSpc>
              </a:pPr>
              <a:r>
                <a:rPr lang="en-US" sz="4900" spc="-1" dirty="0">
                  <a:solidFill>
                    <a:srgbClr val="000000"/>
                  </a:solidFill>
                  <a:latin typeface="Arial Bold"/>
                </a:rPr>
                <a:t>Case Presentation</a:t>
              </a:r>
            </a:p>
          </p:txBody>
        </p:sp>
      </p:grpSp>
      <p:grpSp>
        <p:nvGrpSpPr>
          <p:cNvPr id="61" name="Group 60">
            <a:extLst>
              <a:ext uri="{FF2B5EF4-FFF2-40B4-BE49-F238E27FC236}">
                <a16:creationId xmlns:a16="http://schemas.microsoft.com/office/drawing/2014/main" id="{AE7B5052-1800-A766-A69C-FF5648AD8BC2}"/>
              </a:ext>
            </a:extLst>
          </p:cNvPr>
          <p:cNvGrpSpPr/>
          <p:nvPr/>
        </p:nvGrpSpPr>
        <p:grpSpPr>
          <a:xfrm>
            <a:off x="28788359" y="20726400"/>
            <a:ext cx="9464041" cy="914361"/>
            <a:chOff x="552453" y="6409944"/>
            <a:chExt cx="9464041" cy="914361"/>
          </a:xfrm>
        </p:grpSpPr>
        <p:grpSp>
          <p:nvGrpSpPr>
            <p:cNvPr id="62" name="Group 10">
              <a:extLst>
                <a:ext uri="{FF2B5EF4-FFF2-40B4-BE49-F238E27FC236}">
                  <a16:creationId xmlns:a16="http://schemas.microsoft.com/office/drawing/2014/main" id="{42212E6B-BD16-B42A-2516-88BA8D0560DE}"/>
                </a:ext>
              </a:extLst>
            </p:cNvPr>
            <p:cNvGrpSpPr/>
            <p:nvPr/>
          </p:nvGrpSpPr>
          <p:grpSpPr>
            <a:xfrm>
              <a:off x="552453" y="6409944"/>
              <a:ext cx="9464041" cy="914361"/>
              <a:chOff x="0" y="-44037"/>
              <a:chExt cx="12647041" cy="1242187"/>
            </a:xfrm>
          </p:grpSpPr>
          <p:sp>
            <p:nvSpPr>
              <p:cNvPr id="64" name="Freeform 11">
                <a:extLst>
                  <a:ext uri="{FF2B5EF4-FFF2-40B4-BE49-F238E27FC236}">
                    <a16:creationId xmlns:a16="http://schemas.microsoft.com/office/drawing/2014/main" id="{AC960989-7ABA-BFB3-C9B7-03C22E7BC4E8}"/>
                  </a:ext>
                </a:extLst>
              </p:cNvPr>
              <p:cNvSpPr/>
              <p:nvPr/>
            </p:nvSpPr>
            <p:spPr>
              <a:xfrm>
                <a:off x="0" y="-44037"/>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sp>
          <p:nvSpPr>
            <p:cNvPr id="63" name="TextBox 27">
              <a:extLst>
                <a:ext uri="{FF2B5EF4-FFF2-40B4-BE49-F238E27FC236}">
                  <a16:creationId xmlns:a16="http://schemas.microsoft.com/office/drawing/2014/main" id="{D707ABE3-4BE7-0ADA-2735-3ECB93CE356E}"/>
                </a:ext>
              </a:extLst>
            </p:cNvPr>
            <p:cNvSpPr txBox="1"/>
            <p:nvPr/>
          </p:nvSpPr>
          <p:spPr>
            <a:xfrm>
              <a:off x="2258853" y="6501364"/>
              <a:ext cx="6051240" cy="720134"/>
            </a:xfrm>
            <a:prstGeom prst="rect">
              <a:avLst/>
            </a:prstGeom>
          </p:spPr>
          <p:txBody>
            <a:bodyPr lIns="0" tIns="0" rIns="0" bIns="0" rtlCol="0" anchor="t">
              <a:spAutoFit/>
            </a:bodyPr>
            <a:lstStyle/>
            <a:p>
              <a:pPr algn="ctr">
                <a:lnSpc>
                  <a:spcPts val="5999"/>
                </a:lnSpc>
              </a:pPr>
              <a:r>
                <a:rPr lang="en-US" sz="4900" spc="-1" dirty="0">
                  <a:solidFill>
                    <a:srgbClr val="000000"/>
                  </a:solidFill>
                  <a:latin typeface="Arial Bold"/>
                </a:rPr>
                <a:t>References</a:t>
              </a:r>
            </a:p>
          </p:txBody>
        </p:sp>
      </p:grpSp>
      <p:sp>
        <p:nvSpPr>
          <p:cNvPr id="66" name="TextBox 65">
            <a:extLst>
              <a:ext uri="{FF2B5EF4-FFF2-40B4-BE49-F238E27FC236}">
                <a16:creationId xmlns:a16="http://schemas.microsoft.com/office/drawing/2014/main" id="{9F3B0BB2-AF40-774D-416B-3923337A748C}"/>
              </a:ext>
            </a:extLst>
          </p:cNvPr>
          <p:cNvSpPr txBox="1"/>
          <p:nvPr/>
        </p:nvSpPr>
        <p:spPr>
          <a:xfrm>
            <a:off x="25450800" y="21732181"/>
            <a:ext cx="12801600" cy="6863417"/>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Times New Roman"/>
                <a:cs typeface="Times New Roman"/>
              </a:rPr>
              <a:t>Visser K, van der </a:t>
            </a:r>
            <a:r>
              <a:rPr lang="en-US" sz="4000" dirty="0" err="1">
                <a:latin typeface="Times New Roman"/>
                <a:cs typeface="Times New Roman"/>
              </a:rPr>
              <a:t>Heijde</a:t>
            </a:r>
            <a:r>
              <a:rPr lang="en-US" sz="4000" dirty="0">
                <a:latin typeface="Times New Roman"/>
                <a:cs typeface="Times New Roman"/>
              </a:rPr>
              <a:t> D. Optimal dosage and route of administration of methotrexate in rheumatoid arthritis: a systematic review of the literature. Ann Rheum Dis. 2009 Jul;68(7):1094-9. </a:t>
            </a:r>
            <a:r>
              <a:rPr lang="en-US" sz="4000" dirty="0" err="1">
                <a:latin typeface="Times New Roman"/>
                <a:cs typeface="Times New Roman"/>
              </a:rPr>
              <a:t>doi</a:t>
            </a:r>
            <a:r>
              <a:rPr lang="en-US" sz="4000" dirty="0">
                <a:latin typeface="Times New Roman"/>
                <a:cs typeface="Times New Roman"/>
              </a:rPr>
              <a:t>: 10.1136/ard.2008.092668. </a:t>
            </a:r>
            <a:r>
              <a:rPr lang="en-US" sz="4000" dirty="0" err="1">
                <a:latin typeface="Times New Roman"/>
                <a:cs typeface="Times New Roman"/>
              </a:rPr>
              <a:t>Epub</a:t>
            </a:r>
            <a:r>
              <a:rPr lang="en-US" sz="4000" dirty="0">
                <a:latin typeface="Times New Roman"/>
                <a:cs typeface="Times New Roman"/>
              </a:rPr>
              <a:t> 2008 Nov 25. PMID: 19033290; PMCID: PMC2689521.</a:t>
            </a:r>
          </a:p>
          <a:p>
            <a:pPr marL="571500" indent="-571500" algn="just">
              <a:buFont typeface="Arial" panose="020B0604020202020204" pitchFamily="34" charset="0"/>
              <a:buChar char="•"/>
            </a:pPr>
            <a:r>
              <a:rPr lang="en-US" sz="4000" dirty="0">
                <a:latin typeface="Times New Roman"/>
                <a:cs typeface="Times New Roman"/>
              </a:rPr>
              <a:t>Zuber M, Harikrishna, </a:t>
            </a:r>
            <a:r>
              <a:rPr lang="en-US" sz="4000" dirty="0" err="1">
                <a:latin typeface="Times New Roman"/>
                <a:cs typeface="Times New Roman"/>
              </a:rPr>
              <a:t>Vidhyashree</a:t>
            </a:r>
            <a:r>
              <a:rPr lang="en-US" sz="4000" dirty="0">
                <a:latin typeface="Times New Roman"/>
                <a:cs typeface="Times New Roman"/>
              </a:rPr>
              <a:t>, Chhabra M, Venkataraman R, Kumar S, Rashid M. Methotrexate related cutaneous adverse drug reactions: a systematic literature review. J Basic Clin </a:t>
            </a:r>
            <a:r>
              <a:rPr lang="en-US" sz="4000" dirty="0" err="1">
                <a:latin typeface="Times New Roman"/>
                <a:cs typeface="Times New Roman"/>
              </a:rPr>
              <a:t>Physiol</a:t>
            </a:r>
            <a:r>
              <a:rPr lang="en-US" sz="4000" dirty="0">
                <a:latin typeface="Times New Roman"/>
                <a:cs typeface="Times New Roman"/>
              </a:rPr>
              <a:t> </a:t>
            </a:r>
            <a:r>
              <a:rPr lang="en-US" sz="4000" dirty="0" err="1">
                <a:latin typeface="Times New Roman"/>
                <a:cs typeface="Times New Roman"/>
              </a:rPr>
              <a:t>Pharmacol</a:t>
            </a:r>
            <a:r>
              <a:rPr lang="en-US" sz="4000" dirty="0">
                <a:latin typeface="Times New Roman"/>
                <a:cs typeface="Times New Roman"/>
              </a:rPr>
              <a:t>. 2021 Oct 27;33(5):549-565. </a:t>
            </a:r>
            <a:r>
              <a:rPr lang="en-US" sz="4000" dirty="0" err="1">
                <a:latin typeface="Times New Roman"/>
                <a:cs typeface="Times New Roman"/>
              </a:rPr>
              <a:t>doi</a:t>
            </a:r>
            <a:r>
              <a:rPr lang="en-US" sz="4000" dirty="0">
                <a:latin typeface="Times New Roman"/>
                <a:cs typeface="Times New Roman"/>
              </a:rPr>
              <a:t>: 10.1515/jbcpp-2021-0165. PMID: 34706401.</a:t>
            </a:r>
          </a:p>
        </p:txBody>
      </p:sp>
      <p:sp>
        <p:nvSpPr>
          <p:cNvPr id="28" name="TextBox 27">
            <a:extLst>
              <a:ext uri="{FF2B5EF4-FFF2-40B4-BE49-F238E27FC236}">
                <a16:creationId xmlns:a16="http://schemas.microsoft.com/office/drawing/2014/main" id="{09D07AF3-863A-275E-2ECE-FAB51B383876}"/>
              </a:ext>
            </a:extLst>
          </p:cNvPr>
          <p:cNvSpPr txBox="1"/>
          <p:nvPr/>
        </p:nvSpPr>
        <p:spPr>
          <a:xfrm>
            <a:off x="14011164" y="6215413"/>
            <a:ext cx="1519968" cy="861774"/>
          </a:xfrm>
          <a:prstGeom prst="rect">
            <a:avLst/>
          </a:prstGeom>
          <a:noFill/>
        </p:spPr>
        <p:txBody>
          <a:bodyPr wrap="none" rtlCol="0">
            <a:spAutoFit/>
          </a:bodyPr>
          <a:lstStyle/>
          <a:p>
            <a:r>
              <a:rPr lang="en-US" sz="5000" dirty="0">
                <a:solidFill>
                  <a:schemeClr val="bg1"/>
                </a:solidFill>
                <a:latin typeface="Times New Roman" panose="02020603050405020304" pitchFamily="18" charset="0"/>
                <a:cs typeface="Times New Roman" panose="02020603050405020304" pitchFamily="18" charset="0"/>
              </a:rPr>
              <a:t>Fig 1</a:t>
            </a:r>
          </a:p>
        </p:txBody>
      </p:sp>
      <p:sp>
        <p:nvSpPr>
          <p:cNvPr id="33" name="TextBox 32">
            <a:extLst>
              <a:ext uri="{FF2B5EF4-FFF2-40B4-BE49-F238E27FC236}">
                <a16:creationId xmlns:a16="http://schemas.microsoft.com/office/drawing/2014/main" id="{79683D88-297C-80B4-813C-AC3A5FC67733}"/>
              </a:ext>
            </a:extLst>
          </p:cNvPr>
          <p:cNvSpPr txBox="1"/>
          <p:nvPr/>
        </p:nvSpPr>
        <p:spPr>
          <a:xfrm>
            <a:off x="14011164" y="17727954"/>
            <a:ext cx="1519968" cy="861774"/>
          </a:xfrm>
          <a:prstGeom prst="rect">
            <a:avLst/>
          </a:prstGeom>
          <a:noFill/>
        </p:spPr>
        <p:txBody>
          <a:bodyPr wrap="none" rtlCol="0">
            <a:spAutoFit/>
          </a:bodyPr>
          <a:lstStyle/>
          <a:p>
            <a:r>
              <a:rPr lang="en-US" sz="5000" dirty="0">
                <a:solidFill>
                  <a:schemeClr val="bg1"/>
                </a:solidFill>
                <a:latin typeface="Times New Roman" panose="02020603050405020304" pitchFamily="18" charset="0"/>
                <a:cs typeface="Times New Roman" panose="02020603050405020304" pitchFamily="18" charset="0"/>
              </a:rPr>
              <a:t>Fig 2</a:t>
            </a:r>
          </a:p>
        </p:txBody>
      </p:sp>
      <p:pic>
        <p:nvPicPr>
          <p:cNvPr id="9" name="Picture 8" descr="A close up of a person's mouth&#10;&#10;Description automatically generated">
            <a:extLst>
              <a:ext uri="{FF2B5EF4-FFF2-40B4-BE49-F238E27FC236}">
                <a16:creationId xmlns:a16="http://schemas.microsoft.com/office/drawing/2014/main" id="{38561556-08FA-D222-9B29-89DA379AE36C}"/>
              </a:ext>
            </a:extLst>
          </p:cNvPr>
          <p:cNvPicPr>
            <a:picLocks/>
          </p:cNvPicPr>
          <p:nvPr/>
        </p:nvPicPr>
        <p:blipFill rotWithShape="1">
          <a:blip r:embed="rId5"/>
          <a:srcRect l="34413" t="19907" r="20572" b="18904"/>
          <a:stretch/>
        </p:blipFill>
        <p:spPr bwMode="auto">
          <a:xfrm>
            <a:off x="13487399" y="6239006"/>
            <a:ext cx="11430000" cy="6858000"/>
          </a:xfrm>
          <a:prstGeom prst="rect">
            <a:avLst/>
          </a:prstGeom>
          <a:ln>
            <a:noFill/>
          </a:ln>
          <a:extLst>
            <a:ext uri="{53640926-AAD7-44D8-BBD7-CCE9431645EC}">
              <a14:shadowObscured xmlns:a14="http://schemas.microsoft.com/office/drawing/2010/main"/>
            </a:ext>
          </a:extLst>
        </p:spPr>
      </p:pic>
      <p:pic>
        <p:nvPicPr>
          <p:cNvPr id="13" name="Picture 12" descr="A hand with a wound on it&#10;&#10;Description automatically generated">
            <a:extLst>
              <a:ext uri="{FF2B5EF4-FFF2-40B4-BE49-F238E27FC236}">
                <a16:creationId xmlns:a16="http://schemas.microsoft.com/office/drawing/2014/main" id="{3FC286EE-992C-8B17-67CD-21EB73BF8916}"/>
              </a:ext>
            </a:extLst>
          </p:cNvPr>
          <p:cNvPicPr>
            <a:picLocks/>
          </p:cNvPicPr>
          <p:nvPr/>
        </p:nvPicPr>
        <p:blipFill rotWithShape="1">
          <a:blip r:embed="rId6"/>
          <a:srcRect l="32273" t="20388" r="21076" b="18014"/>
          <a:stretch/>
        </p:blipFill>
        <p:spPr bwMode="auto">
          <a:xfrm>
            <a:off x="13487399" y="13868400"/>
            <a:ext cx="11430000" cy="6858000"/>
          </a:xfrm>
          <a:prstGeom prst="rect">
            <a:avLst/>
          </a:prstGeom>
          <a:ln>
            <a:noFill/>
          </a:ln>
          <a:extLst>
            <a:ext uri="{53640926-AAD7-44D8-BBD7-CCE9431645EC}">
              <a14:shadowObscured xmlns:a14="http://schemas.microsoft.com/office/drawing/2010/main"/>
            </a:ext>
          </a:extLst>
        </p:spPr>
      </p:pic>
      <p:pic>
        <p:nvPicPr>
          <p:cNvPr id="16" name="Picture 15" descr="A screenshot of a computer screen&#10;&#10;Description automatically generated">
            <a:extLst>
              <a:ext uri="{FF2B5EF4-FFF2-40B4-BE49-F238E27FC236}">
                <a16:creationId xmlns:a16="http://schemas.microsoft.com/office/drawing/2014/main" id="{9ECA1CD1-E322-1AB2-1E6D-C7735BE7432E}"/>
              </a:ext>
            </a:extLst>
          </p:cNvPr>
          <p:cNvPicPr>
            <a:picLocks/>
          </p:cNvPicPr>
          <p:nvPr/>
        </p:nvPicPr>
        <p:blipFill rotWithShape="1">
          <a:blip r:embed="rId7"/>
          <a:srcRect l="42576" t="19447" r="31181" b="17974"/>
          <a:stretch/>
        </p:blipFill>
        <p:spPr bwMode="auto">
          <a:xfrm>
            <a:off x="13487399" y="21488400"/>
            <a:ext cx="5715000" cy="6858000"/>
          </a:xfrm>
          <a:prstGeom prst="rect">
            <a:avLst/>
          </a:prstGeom>
          <a:ln>
            <a:noFill/>
          </a:ln>
          <a:extLst>
            <a:ext uri="{53640926-AAD7-44D8-BBD7-CCE9431645EC}">
              <a14:shadowObscured xmlns:a14="http://schemas.microsoft.com/office/drawing/2010/main"/>
            </a:ext>
          </a:extLst>
        </p:spPr>
      </p:pic>
      <p:pic>
        <p:nvPicPr>
          <p:cNvPr id="17" name="Picture 16" descr="A person with a back injury&#10;&#10;Description automatically generated with medium confidence">
            <a:extLst>
              <a:ext uri="{FF2B5EF4-FFF2-40B4-BE49-F238E27FC236}">
                <a16:creationId xmlns:a16="http://schemas.microsoft.com/office/drawing/2014/main" id="{4EEDC808-9727-F485-84C9-AB2AA5C5DE53}"/>
              </a:ext>
            </a:extLst>
          </p:cNvPr>
          <p:cNvPicPr>
            <a:picLocks/>
          </p:cNvPicPr>
          <p:nvPr/>
        </p:nvPicPr>
        <p:blipFill rotWithShape="1">
          <a:blip r:embed="rId8"/>
          <a:srcRect l="42760" t="19708" r="34917" b="22222"/>
          <a:stretch/>
        </p:blipFill>
        <p:spPr bwMode="auto">
          <a:xfrm>
            <a:off x="19202400" y="21488400"/>
            <a:ext cx="5715000" cy="685800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EC7B6FB-9339-817A-AB05-03C074F9C960}"/>
              </a:ext>
            </a:extLst>
          </p:cNvPr>
          <p:cNvSpPr txBox="1"/>
          <p:nvPr/>
        </p:nvSpPr>
        <p:spPr>
          <a:xfrm>
            <a:off x="13487399" y="13207425"/>
            <a:ext cx="11430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 1. Oral mucosal lesion with punched out erosions and ulcers </a:t>
            </a:r>
          </a:p>
        </p:txBody>
      </p:sp>
      <p:sp>
        <p:nvSpPr>
          <p:cNvPr id="3" name="TextBox 2">
            <a:extLst>
              <a:ext uri="{FF2B5EF4-FFF2-40B4-BE49-F238E27FC236}">
                <a16:creationId xmlns:a16="http://schemas.microsoft.com/office/drawing/2014/main" id="{97AB7305-C6B5-AC5A-DADB-B81B02D2629D}"/>
              </a:ext>
            </a:extLst>
          </p:cNvPr>
          <p:cNvSpPr txBox="1"/>
          <p:nvPr/>
        </p:nvSpPr>
        <p:spPr>
          <a:xfrm>
            <a:off x="13487399" y="20817820"/>
            <a:ext cx="1196340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 2. Large, hemorrhagic and yellow crusted plaque on the left hand</a:t>
            </a:r>
          </a:p>
        </p:txBody>
      </p:sp>
      <p:sp>
        <p:nvSpPr>
          <p:cNvPr id="4" name="TextBox 3">
            <a:extLst>
              <a:ext uri="{FF2B5EF4-FFF2-40B4-BE49-F238E27FC236}">
                <a16:creationId xmlns:a16="http://schemas.microsoft.com/office/drawing/2014/main" id="{D2488876-1E3B-6381-5957-EF3FCFE5F65E}"/>
              </a:ext>
            </a:extLst>
          </p:cNvPr>
          <p:cNvSpPr txBox="1"/>
          <p:nvPr/>
        </p:nvSpPr>
        <p:spPr>
          <a:xfrm>
            <a:off x="13487399" y="28498800"/>
            <a:ext cx="11430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 3. Scattered petechiae with central erosions and excoriations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3BF915DE-D1A6-4094-8F68-D95D93EA431F}"/>
</file>

<file path=customXml/itemProps2.xml><?xml version="1.0" encoding="utf-8"?>
<ds:datastoreItem xmlns:ds="http://schemas.openxmlformats.org/officeDocument/2006/customXml" ds:itemID="{0C59DAC8-2B1B-4099-A658-3309CA70D161}"/>
</file>

<file path=customXml/itemProps3.xml><?xml version="1.0" encoding="utf-8"?>
<ds:datastoreItem xmlns:ds="http://schemas.openxmlformats.org/officeDocument/2006/customXml" ds:itemID="{571D0EA4-6CC5-47EA-817D-9927A9E2440D}"/>
</file>

<file path=docProps/app.xml><?xml version="1.0" encoding="utf-8"?>
<Properties xmlns="http://schemas.openxmlformats.org/officeDocument/2006/extended-properties" xmlns:vt="http://schemas.openxmlformats.org/officeDocument/2006/docPropsVTypes">
  <TotalTime>458</TotalTime>
  <Words>568</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MetaOT-BookIta</vt:lpstr>
      <vt:lpstr>Times New Roman</vt:lpstr>
      <vt:lpstr>Open Sans</vt:lpstr>
      <vt:lpstr>MetaBold</vt:lpstr>
      <vt:lpstr>Open Sans Bold</vt:lpstr>
      <vt:lpstr>Arial</vt:lpstr>
      <vt:lpstr>Abadi</vt:lpstr>
      <vt:lpstr>Arial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dc:title>
  <dc:creator>Salim Lutfallah</dc:creator>
  <cp:lastModifiedBy>Salim Lutfallah</cp:lastModifiedBy>
  <cp:revision>203</cp:revision>
  <dcterms:created xsi:type="dcterms:W3CDTF">2006-08-16T00:00:00Z</dcterms:created>
  <dcterms:modified xsi:type="dcterms:W3CDTF">2024-04-05T00:13:04Z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