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olors3.xml" ContentType="application/vnd.ms-office.chartcolorstyle+xml"/>
  <Override PartName="/ppt/charts/style3.xml" ContentType="application/vnd.ms-office.chartstyle+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harts/style2.xml" ContentType="application/vnd.ms-office.chartstyle+xml"/>
  <Override PartName="/ppt/charts/chart2.xml" ContentType="application/vnd.openxmlformats-officedocument.drawingml.chart+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0233600" cy="31089600"/>
  <p:notesSz cx="9232900" cy="6858000"/>
  <p:defaultTextStyle>
    <a:defPPr>
      <a:defRPr lang="en-US"/>
    </a:defPPr>
    <a:lvl1pPr algn="l" rtl="0" fontAlgn="base">
      <a:spcBef>
        <a:spcPct val="0"/>
      </a:spcBef>
      <a:spcAft>
        <a:spcPct val="0"/>
      </a:spcAft>
      <a:defRPr sz="2300" kern="1200">
        <a:solidFill>
          <a:schemeClr val="tx1"/>
        </a:solidFill>
        <a:latin typeface="Times New Roman" pitchFamily="18" charset="0"/>
        <a:ea typeface="+mn-ea"/>
        <a:cs typeface="+mn-cs"/>
      </a:defRPr>
    </a:lvl1pPr>
    <a:lvl2pPr marL="429631" algn="l" rtl="0" fontAlgn="base">
      <a:spcBef>
        <a:spcPct val="0"/>
      </a:spcBef>
      <a:spcAft>
        <a:spcPct val="0"/>
      </a:spcAft>
      <a:defRPr sz="2300" kern="1200">
        <a:solidFill>
          <a:schemeClr val="tx1"/>
        </a:solidFill>
        <a:latin typeface="Times New Roman" pitchFamily="18" charset="0"/>
        <a:ea typeface="+mn-ea"/>
        <a:cs typeface="+mn-cs"/>
      </a:defRPr>
    </a:lvl2pPr>
    <a:lvl3pPr marL="859262" algn="l" rtl="0" fontAlgn="base">
      <a:spcBef>
        <a:spcPct val="0"/>
      </a:spcBef>
      <a:spcAft>
        <a:spcPct val="0"/>
      </a:spcAft>
      <a:defRPr sz="2300" kern="1200">
        <a:solidFill>
          <a:schemeClr val="tx1"/>
        </a:solidFill>
        <a:latin typeface="Times New Roman" pitchFamily="18" charset="0"/>
        <a:ea typeface="+mn-ea"/>
        <a:cs typeface="+mn-cs"/>
      </a:defRPr>
    </a:lvl3pPr>
    <a:lvl4pPr marL="1288893" algn="l" rtl="0" fontAlgn="base">
      <a:spcBef>
        <a:spcPct val="0"/>
      </a:spcBef>
      <a:spcAft>
        <a:spcPct val="0"/>
      </a:spcAft>
      <a:defRPr sz="2300" kern="1200">
        <a:solidFill>
          <a:schemeClr val="tx1"/>
        </a:solidFill>
        <a:latin typeface="Times New Roman" pitchFamily="18" charset="0"/>
        <a:ea typeface="+mn-ea"/>
        <a:cs typeface="+mn-cs"/>
      </a:defRPr>
    </a:lvl4pPr>
    <a:lvl5pPr marL="1718523" algn="l" rtl="0" fontAlgn="base">
      <a:spcBef>
        <a:spcPct val="0"/>
      </a:spcBef>
      <a:spcAft>
        <a:spcPct val="0"/>
      </a:spcAft>
      <a:defRPr sz="2300" kern="1200">
        <a:solidFill>
          <a:schemeClr val="tx1"/>
        </a:solidFill>
        <a:latin typeface="Times New Roman" pitchFamily="18" charset="0"/>
        <a:ea typeface="+mn-ea"/>
        <a:cs typeface="+mn-cs"/>
      </a:defRPr>
    </a:lvl5pPr>
    <a:lvl6pPr marL="2148154" algn="l" defTabSz="859262" rtl="0" eaLnBrk="1" latinLnBrk="0" hangingPunct="1">
      <a:defRPr sz="2300" kern="1200">
        <a:solidFill>
          <a:schemeClr val="tx1"/>
        </a:solidFill>
        <a:latin typeface="Times New Roman" pitchFamily="18" charset="0"/>
        <a:ea typeface="+mn-ea"/>
        <a:cs typeface="+mn-cs"/>
      </a:defRPr>
    </a:lvl6pPr>
    <a:lvl7pPr marL="2577785" algn="l" defTabSz="859262" rtl="0" eaLnBrk="1" latinLnBrk="0" hangingPunct="1">
      <a:defRPr sz="2300" kern="1200">
        <a:solidFill>
          <a:schemeClr val="tx1"/>
        </a:solidFill>
        <a:latin typeface="Times New Roman" pitchFamily="18" charset="0"/>
        <a:ea typeface="+mn-ea"/>
        <a:cs typeface="+mn-cs"/>
      </a:defRPr>
    </a:lvl7pPr>
    <a:lvl8pPr marL="3007416" algn="l" defTabSz="859262" rtl="0" eaLnBrk="1" latinLnBrk="0" hangingPunct="1">
      <a:defRPr sz="2300" kern="1200">
        <a:solidFill>
          <a:schemeClr val="tx1"/>
        </a:solidFill>
        <a:latin typeface="Times New Roman" pitchFamily="18" charset="0"/>
        <a:ea typeface="+mn-ea"/>
        <a:cs typeface="+mn-cs"/>
      </a:defRPr>
    </a:lvl8pPr>
    <a:lvl9pPr marL="3437047" algn="l" defTabSz="859262" rtl="0" eaLnBrk="1" latinLnBrk="0" hangingPunct="1">
      <a:defRPr sz="23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06">
          <p15:clr>
            <a:srgbClr val="A4A3A4"/>
          </p15:clr>
        </p15:guide>
        <p15:guide id="2" pos="214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44"/>
    <a:srgbClr val="0C64C0"/>
    <a:srgbClr val="9840D8"/>
    <a:srgbClr val="66FFFF"/>
    <a:srgbClr val="66FF33"/>
    <a:srgbClr val="FF3300"/>
    <a:srgbClr val="D8E0E0"/>
    <a:srgbClr val="AFE4FF"/>
    <a:srgbClr val="66CCFF"/>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748" autoAdjust="0"/>
    <p:restoredTop sz="94719" autoAdjust="0"/>
  </p:normalViewPr>
  <p:slideViewPr>
    <p:cSldViewPr>
      <p:cViewPr>
        <p:scale>
          <a:sx n="38" d="100"/>
          <a:sy n="38" d="100"/>
        </p:scale>
        <p:origin x="984" y="-1960"/>
      </p:cViewPr>
      <p:guideLst>
        <p:guide orient="horz" pos="1306"/>
        <p:guide pos="21427"/>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a:solidFill>
                  <a:schemeClr val="tx1"/>
                </a:solidFill>
              </a:rPr>
              <a:t>Sex</a:t>
            </a:r>
          </a:p>
        </c:rich>
      </c:tx>
      <c:layout>
        <c:manualLayout>
          <c:xMode val="edge"/>
          <c:yMode val="edge"/>
          <c:x val="0.42201759128305488"/>
          <c:y val="2.5584778959149412E-2"/>
        </c:manualLayout>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0393718218467102"/>
          <c:y val="0.18060324566312258"/>
          <c:w val="0.56457227966062917"/>
          <c:h val="0.57713642977056523"/>
        </c:manualLayout>
      </c:layout>
      <c:pieChart>
        <c:varyColors val="1"/>
        <c:ser>
          <c:idx val="0"/>
          <c:order val="0"/>
          <c:tx>
            <c:strRef>
              <c:f>Sheet1!$B$1</c:f>
              <c:strCache>
                <c:ptCount val="1"/>
                <c:pt idx="0">
                  <c:v>Sex</c:v>
                </c:pt>
              </c:strCache>
            </c:strRef>
          </c:tx>
          <c:dPt>
            <c:idx val="0"/>
            <c:bubble3D val="0"/>
            <c:spPr>
              <a:solidFill>
                <a:srgbClr val="7030A0"/>
              </a:solidFill>
              <a:ln w="19050">
                <a:solidFill>
                  <a:schemeClr val="tx1"/>
                </a:solidFill>
              </a:ln>
              <a:effectLst/>
            </c:spPr>
            <c:extLst>
              <c:ext xmlns:c16="http://schemas.microsoft.com/office/drawing/2014/chart" uri="{C3380CC4-5D6E-409C-BE32-E72D297353CC}">
                <c16:uniqueId val="{00000001-222C-CB42-9464-0C27A78068B0}"/>
              </c:ext>
            </c:extLst>
          </c:dPt>
          <c:dPt>
            <c:idx val="1"/>
            <c:bubble3D val="0"/>
            <c:spPr>
              <a:solidFill>
                <a:srgbClr val="FFD544"/>
              </a:solidFill>
              <a:ln w="19050">
                <a:solidFill>
                  <a:schemeClr val="tx1"/>
                </a:solidFill>
              </a:ln>
              <a:effectLst/>
            </c:spPr>
            <c:extLst>
              <c:ext xmlns:c16="http://schemas.microsoft.com/office/drawing/2014/chart" uri="{C3380CC4-5D6E-409C-BE32-E72D297353CC}">
                <c16:uniqueId val="{00000002-222C-CB42-9464-0C27A78068B0}"/>
              </c:ext>
            </c:extLst>
          </c:dPt>
          <c:cat>
            <c:strRef>
              <c:f>Sheet1!$A$2:$A$4</c:f>
              <c:strCache>
                <c:ptCount val="2"/>
                <c:pt idx="0">
                  <c:v>Female</c:v>
                </c:pt>
                <c:pt idx="1">
                  <c:v>Male</c:v>
                </c:pt>
              </c:strCache>
            </c:strRef>
          </c:cat>
          <c:val>
            <c:numRef>
              <c:f>Sheet1!$B$2:$B$3</c:f>
              <c:numCache>
                <c:formatCode>General</c:formatCode>
                <c:ptCount val="2"/>
                <c:pt idx="0">
                  <c:v>8</c:v>
                </c:pt>
                <c:pt idx="1">
                  <c:v>2</c:v>
                </c:pt>
              </c:numCache>
            </c:numRef>
          </c:val>
          <c:extLst>
            <c:ext xmlns:c16="http://schemas.microsoft.com/office/drawing/2014/chart" uri="{C3380CC4-5D6E-409C-BE32-E72D297353CC}">
              <c16:uniqueId val="{00000000-222C-CB42-9464-0C27A78068B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solidFill>
                  <a:schemeClr val="tx1"/>
                </a:solidFill>
              </a:rPr>
              <a:t>Race/Ethnicity</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370745641347552"/>
          <c:y val="8.8784032935669777E-2"/>
          <c:w val="0.63561148395919143"/>
          <c:h val="0.65087384706242668"/>
        </c:manualLayout>
      </c:layout>
      <c:pieChart>
        <c:varyColors val="1"/>
        <c:ser>
          <c:idx val="0"/>
          <c:order val="0"/>
          <c:tx>
            <c:strRef>
              <c:f>Sheet1!$B$1</c:f>
              <c:strCache>
                <c:ptCount val="1"/>
                <c:pt idx="0">
                  <c:v>Race/Ethnicity</c:v>
                </c:pt>
              </c:strCache>
            </c:strRef>
          </c:tx>
          <c:spPr>
            <a:ln>
              <a:solidFill>
                <a:schemeClr val="tx1"/>
              </a:solidFill>
            </a:ln>
          </c:spPr>
          <c:dPt>
            <c:idx val="0"/>
            <c:bubble3D val="0"/>
            <c:explosion val="23"/>
            <c:spPr>
              <a:solidFill>
                <a:srgbClr val="FFD544"/>
              </a:solidFill>
              <a:ln w="19050">
                <a:solidFill>
                  <a:schemeClr val="tx1"/>
                </a:solidFill>
              </a:ln>
              <a:effectLst/>
            </c:spPr>
            <c:extLst>
              <c:ext xmlns:c16="http://schemas.microsoft.com/office/drawing/2014/chart" uri="{C3380CC4-5D6E-409C-BE32-E72D297353CC}">
                <c16:uniqueId val="{00000001-740E-1942-84AF-69804FB23405}"/>
              </c:ext>
            </c:extLst>
          </c:dPt>
          <c:dLbls>
            <c:delete val="1"/>
          </c:dLbls>
          <c:cat>
            <c:strRef>
              <c:f>Sheet1!$A$2</c:f>
              <c:strCache>
                <c:ptCount val="1"/>
                <c:pt idx="0">
                  <c:v>African American</c:v>
                </c:pt>
              </c:strCache>
            </c:strRef>
          </c:cat>
          <c:val>
            <c:numRef>
              <c:f>Sheet1!$B$2</c:f>
              <c:numCache>
                <c:formatCode>General</c:formatCode>
                <c:ptCount val="1"/>
                <c:pt idx="0">
                  <c:v>100</c:v>
                </c:pt>
              </c:numCache>
            </c:numRef>
          </c:val>
          <c:extLst>
            <c:ext xmlns:c16="http://schemas.microsoft.com/office/drawing/2014/chart" uri="{C3380CC4-5D6E-409C-BE32-E72D297353CC}">
              <c16:uniqueId val="{00000000-740E-1942-84AF-69804FB23405}"/>
            </c:ext>
          </c:extLst>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Age</c:v>
                </c:pt>
              </c:strCache>
            </c:strRef>
          </c:tx>
          <c:spPr>
            <a:solidFill>
              <a:srgbClr val="7030A0"/>
            </a:solidFill>
            <a:ln>
              <a:solidFill>
                <a:schemeClr val="tx1"/>
              </a:solidFill>
            </a:ln>
            <a:effectLst/>
          </c:spPr>
          <c:invertIfNegative val="0"/>
          <c:cat>
            <c:strRef>
              <c:f>Sheet1!$A$2:$A$6</c:f>
              <c:strCache>
                <c:ptCount val="5"/>
                <c:pt idx="0">
                  <c:v>18 - 29 yrs</c:v>
                </c:pt>
                <c:pt idx="1">
                  <c:v>30 - 39 yrs</c:v>
                </c:pt>
                <c:pt idx="2">
                  <c:v>40 - 49 yrs</c:v>
                </c:pt>
                <c:pt idx="3">
                  <c:v>50 - 59 yrs</c:v>
                </c:pt>
                <c:pt idx="4">
                  <c:v>60 - 69 yrs</c:v>
                </c:pt>
              </c:strCache>
            </c:strRef>
          </c:cat>
          <c:val>
            <c:numRef>
              <c:f>Sheet1!$B$2:$B$6</c:f>
              <c:numCache>
                <c:formatCode>General</c:formatCode>
                <c:ptCount val="5"/>
                <c:pt idx="0">
                  <c:v>0</c:v>
                </c:pt>
                <c:pt idx="1">
                  <c:v>2</c:v>
                </c:pt>
                <c:pt idx="2">
                  <c:v>2</c:v>
                </c:pt>
                <c:pt idx="3">
                  <c:v>2</c:v>
                </c:pt>
                <c:pt idx="4">
                  <c:v>4</c:v>
                </c:pt>
              </c:numCache>
            </c:numRef>
          </c:val>
          <c:extLst>
            <c:ext xmlns:c16="http://schemas.microsoft.com/office/drawing/2014/chart" uri="{C3380CC4-5D6E-409C-BE32-E72D297353CC}">
              <c16:uniqueId val="{00000000-67C1-E143-A293-447C45AE8269}"/>
            </c:ext>
          </c:extLst>
        </c:ser>
        <c:dLbls>
          <c:showLegendKey val="0"/>
          <c:showVal val="0"/>
          <c:showCatName val="0"/>
          <c:showSerName val="0"/>
          <c:showPercent val="0"/>
          <c:showBubbleSize val="0"/>
        </c:dLbls>
        <c:gapWidth val="219"/>
        <c:overlap val="-27"/>
        <c:axId val="476372896"/>
        <c:axId val="477656496"/>
      </c:barChart>
      <c:catAx>
        <c:axId val="476372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7656496"/>
        <c:crossesAt val="0"/>
        <c:auto val="1"/>
        <c:lblAlgn val="ctr"/>
        <c:lblOffset val="100"/>
        <c:noMultiLvlLbl val="0"/>
      </c:catAx>
      <c:valAx>
        <c:axId val="477656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Number of Participants</a:t>
                </a:r>
              </a:p>
            </c:rich>
          </c:tx>
          <c:layout>
            <c:manualLayout>
              <c:xMode val="edge"/>
              <c:yMode val="edge"/>
              <c:x val="5.9523800224378165E-3"/>
              <c:y val="0.30773717049004345"/>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6372896"/>
        <c:crosses val="autoZero"/>
        <c:crossBetween val="between"/>
        <c:majorUnit val="1"/>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solidFill>
                  <a:schemeClr val="tx1"/>
                </a:solidFill>
              </a:rPr>
              <a:t>SNAP Benefits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SNAP Benefits</c:v>
                </c:pt>
              </c:strCache>
            </c:strRef>
          </c:tx>
          <c:spPr>
            <a:solidFill>
              <a:srgbClr val="7030A0"/>
            </a:solidFill>
            <a:ln>
              <a:solidFill>
                <a:schemeClr val="tx1"/>
              </a:solidFill>
            </a:ln>
            <a:effectLst/>
          </c:spPr>
          <c:invertIfNegative val="0"/>
          <c:cat>
            <c:strRef>
              <c:f>Sheet1!$A$2:$A$3</c:f>
              <c:strCache>
                <c:ptCount val="2"/>
                <c:pt idx="0">
                  <c:v>Receive SNAP benefits</c:v>
                </c:pt>
                <c:pt idx="1">
                  <c:v>No SNAP benefits</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0-DB93-7E49-9EBF-2F31AAEDF75C}"/>
            </c:ext>
          </c:extLst>
        </c:ser>
        <c:dLbls>
          <c:showLegendKey val="0"/>
          <c:showVal val="0"/>
          <c:showCatName val="0"/>
          <c:showSerName val="0"/>
          <c:showPercent val="0"/>
          <c:showBubbleSize val="0"/>
        </c:dLbls>
        <c:gapWidth val="219"/>
        <c:overlap val="-27"/>
        <c:axId val="518281247"/>
        <c:axId val="618113343"/>
      </c:barChart>
      <c:catAx>
        <c:axId val="5182812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18113343"/>
        <c:crosses val="autoZero"/>
        <c:auto val="1"/>
        <c:lblAlgn val="ctr"/>
        <c:lblOffset val="100"/>
        <c:noMultiLvlLbl val="0"/>
      </c:catAx>
      <c:valAx>
        <c:axId val="6181133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Number of Participants</a:t>
                </a:r>
              </a:p>
            </c:rich>
          </c:tx>
          <c:layout>
            <c:manualLayout>
              <c:xMode val="edge"/>
              <c:yMode val="edge"/>
              <c:x val="4.5117913179279932E-3"/>
              <c:y val="0.31156941455539372"/>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182812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solidFill>
                  <a:schemeClr val="tx1"/>
                </a:solidFill>
              </a:rPr>
              <a:t>Community Resources</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Community Resources</c:v>
                </c:pt>
              </c:strCache>
            </c:strRef>
          </c:tx>
          <c:spPr>
            <a:solidFill>
              <a:srgbClr val="FFD544"/>
            </a:solidFill>
            <a:ln>
              <a:solidFill>
                <a:schemeClr val="tx1"/>
              </a:solidFill>
            </a:ln>
            <a:effectLst/>
          </c:spPr>
          <c:invertIfNegative val="0"/>
          <c:cat>
            <c:strRef>
              <c:f>Sheet1!$A$2:$A$3</c:f>
              <c:strCache>
                <c:ptCount val="2"/>
                <c:pt idx="0">
                  <c:v>Use resources</c:v>
                </c:pt>
                <c:pt idx="1">
                  <c:v>Do not use resources </c:v>
                </c:pt>
              </c:strCache>
            </c:strRef>
          </c:cat>
          <c:val>
            <c:numRef>
              <c:f>Sheet1!$B$2:$B$3</c:f>
              <c:numCache>
                <c:formatCode>General</c:formatCode>
                <c:ptCount val="2"/>
                <c:pt idx="0">
                  <c:v>4</c:v>
                </c:pt>
                <c:pt idx="1">
                  <c:v>6</c:v>
                </c:pt>
              </c:numCache>
            </c:numRef>
          </c:val>
          <c:extLst>
            <c:ext xmlns:c16="http://schemas.microsoft.com/office/drawing/2014/chart" uri="{C3380CC4-5D6E-409C-BE32-E72D297353CC}">
              <c16:uniqueId val="{00000000-DEBE-7F44-885E-A2C0ED306699}"/>
            </c:ext>
          </c:extLst>
        </c:ser>
        <c:dLbls>
          <c:showLegendKey val="0"/>
          <c:showVal val="0"/>
          <c:showCatName val="0"/>
          <c:showSerName val="0"/>
          <c:showPercent val="0"/>
          <c:showBubbleSize val="0"/>
        </c:dLbls>
        <c:gapWidth val="219"/>
        <c:overlap val="-27"/>
        <c:axId val="477322208"/>
        <c:axId val="477323920"/>
      </c:barChart>
      <c:catAx>
        <c:axId val="477322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7323920"/>
        <c:crosses val="autoZero"/>
        <c:auto val="1"/>
        <c:lblAlgn val="ctr"/>
        <c:lblOffset val="100"/>
        <c:noMultiLvlLbl val="0"/>
      </c:catAx>
      <c:valAx>
        <c:axId val="4773239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Number of Participants</a:t>
                </a:r>
              </a:p>
            </c:rich>
          </c:tx>
          <c:layout>
            <c:manualLayout>
              <c:xMode val="edge"/>
              <c:yMode val="edge"/>
              <c:x val="2.0545819928668796E-3"/>
              <c:y val="0.26708383293759941"/>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77322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29631" algn="l" rtl="0" eaLnBrk="0" fontAlgn="base" hangingPunct="0">
      <a:spcBef>
        <a:spcPct val="30000"/>
      </a:spcBef>
      <a:spcAft>
        <a:spcPct val="0"/>
      </a:spcAft>
      <a:defRPr sz="1100" kern="1200">
        <a:solidFill>
          <a:schemeClr val="tx1"/>
        </a:solidFill>
        <a:latin typeface="Times New Roman" charset="0"/>
        <a:ea typeface="+mn-ea"/>
        <a:cs typeface="+mn-cs"/>
      </a:defRPr>
    </a:lvl2pPr>
    <a:lvl3pPr marL="859262"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88893" algn="l" rtl="0" eaLnBrk="0" fontAlgn="base" hangingPunct="0">
      <a:spcBef>
        <a:spcPct val="30000"/>
      </a:spcBef>
      <a:spcAft>
        <a:spcPct val="0"/>
      </a:spcAft>
      <a:defRPr sz="1100" kern="1200">
        <a:solidFill>
          <a:schemeClr val="tx1"/>
        </a:solidFill>
        <a:latin typeface="Times New Roman" charset="0"/>
        <a:ea typeface="+mn-ea"/>
        <a:cs typeface="+mn-cs"/>
      </a:defRPr>
    </a:lvl4pPr>
    <a:lvl5pPr marL="1718523" algn="l" rtl="0" eaLnBrk="0" fontAlgn="base" hangingPunct="0">
      <a:spcBef>
        <a:spcPct val="30000"/>
      </a:spcBef>
      <a:spcAft>
        <a:spcPct val="0"/>
      </a:spcAft>
      <a:defRPr sz="1100" kern="1200">
        <a:solidFill>
          <a:schemeClr val="tx1"/>
        </a:solidFill>
        <a:latin typeface="Times New Roman" charset="0"/>
        <a:ea typeface="+mn-ea"/>
        <a:cs typeface="+mn-cs"/>
      </a:defRPr>
    </a:lvl5pPr>
    <a:lvl6pPr marL="2148154" algn="l" defTabSz="859262" rtl="0" eaLnBrk="1" latinLnBrk="0" hangingPunct="1">
      <a:defRPr sz="1100" kern="1200">
        <a:solidFill>
          <a:schemeClr val="tx1"/>
        </a:solidFill>
        <a:latin typeface="+mn-lt"/>
        <a:ea typeface="+mn-ea"/>
        <a:cs typeface="+mn-cs"/>
      </a:defRPr>
    </a:lvl6pPr>
    <a:lvl7pPr marL="2577785" algn="l" defTabSz="859262" rtl="0" eaLnBrk="1" latinLnBrk="0" hangingPunct="1">
      <a:defRPr sz="1100" kern="1200">
        <a:solidFill>
          <a:schemeClr val="tx1"/>
        </a:solidFill>
        <a:latin typeface="+mn-lt"/>
        <a:ea typeface="+mn-ea"/>
        <a:cs typeface="+mn-cs"/>
      </a:defRPr>
    </a:lvl7pPr>
    <a:lvl8pPr marL="3007416" algn="l" defTabSz="859262" rtl="0" eaLnBrk="1" latinLnBrk="0" hangingPunct="1">
      <a:defRPr sz="1100" kern="1200">
        <a:solidFill>
          <a:schemeClr val="tx1"/>
        </a:solidFill>
        <a:latin typeface="+mn-lt"/>
        <a:ea typeface="+mn-ea"/>
        <a:cs typeface="+mn-cs"/>
      </a:defRPr>
    </a:lvl8pPr>
    <a:lvl9pPr marL="3437047" algn="l" defTabSz="859262"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935288" y="492125"/>
            <a:ext cx="338296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9658445"/>
            <a:ext cx="34198560" cy="6663599"/>
          </a:xfrm>
        </p:spPr>
        <p:txBody>
          <a:bodyPr/>
          <a:lstStyle/>
          <a:p>
            <a:r>
              <a:rPr lang="en-US"/>
              <a:t>Click to edit Master title style</a:t>
            </a:r>
          </a:p>
        </p:txBody>
      </p:sp>
      <p:sp>
        <p:nvSpPr>
          <p:cNvPr id="3" name="Subtitle 2"/>
          <p:cNvSpPr>
            <a:spLocks noGrp="1"/>
          </p:cNvSpPr>
          <p:nvPr>
            <p:ph type="subTitle" idx="1"/>
          </p:nvPr>
        </p:nvSpPr>
        <p:spPr>
          <a:xfrm>
            <a:off x="6035040" y="17617440"/>
            <a:ext cx="28163520" cy="7945120"/>
          </a:xfrm>
        </p:spPr>
        <p:txBody>
          <a:bodyPr/>
          <a:lstStyle>
            <a:lvl1pPr marL="0" indent="0" algn="ctr">
              <a:buNone/>
              <a:defRPr/>
            </a:lvl1pPr>
            <a:lvl2pPr marL="429631" indent="0" algn="ctr">
              <a:buNone/>
              <a:defRPr/>
            </a:lvl2pPr>
            <a:lvl3pPr marL="859262" indent="0" algn="ctr">
              <a:buNone/>
              <a:defRPr/>
            </a:lvl3pPr>
            <a:lvl4pPr marL="1288893" indent="0" algn="ctr">
              <a:buNone/>
              <a:defRPr/>
            </a:lvl4pPr>
            <a:lvl5pPr marL="1718523" indent="0" algn="ctr">
              <a:buNone/>
              <a:defRPr/>
            </a:lvl5pPr>
            <a:lvl6pPr marL="2148154" indent="0" algn="ctr">
              <a:buNone/>
              <a:defRPr/>
            </a:lvl6pPr>
            <a:lvl7pPr marL="2577785" indent="0" algn="ctr">
              <a:buNone/>
              <a:defRPr/>
            </a:lvl7pPr>
            <a:lvl8pPr marL="3007416" indent="0" algn="ctr">
              <a:buNone/>
              <a:defRPr/>
            </a:lvl8pPr>
            <a:lvl9pPr marL="3437047"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264613" y="37013"/>
            <a:ext cx="9146540" cy="2759818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2452" y="37013"/>
            <a:ext cx="27320241" cy="275981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92321" y="37015"/>
            <a:ext cx="31048960" cy="3210741"/>
          </a:xfrm>
        </p:spPr>
        <p:txBody>
          <a:bodyPr/>
          <a:lstStyle/>
          <a:p>
            <a:r>
              <a:rPr lang="en-US"/>
              <a:t>Click to edit Master title style</a:t>
            </a:r>
          </a:p>
        </p:txBody>
      </p:sp>
      <p:sp>
        <p:nvSpPr>
          <p:cNvPr id="3" name="Text Placeholder 2"/>
          <p:cNvSpPr>
            <a:spLocks noGrp="1"/>
          </p:cNvSpPr>
          <p:nvPr>
            <p:ph type="body" sz="half" idx="1"/>
          </p:nvPr>
        </p:nvSpPr>
        <p:spPr>
          <a:xfrm>
            <a:off x="1822454" y="5109120"/>
            <a:ext cx="18233389" cy="22526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0177761" y="5109120"/>
            <a:ext cx="18233390" cy="111882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0177761" y="16445413"/>
            <a:ext cx="18233390" cy="111897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810" y="19978461"/>
            <a:ext cx="34198560" cy="6174740"/>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178810" y="13177613"/>
            <a:ext cx="34198560" cy="6800850"/>
          </a:xfrm>
        </p:spPr>
        <p:txBody>
          <a:bodyPr anchor="b"/>
          <a:lstStyle>
            <a:lvl1pPr marL="0" indent="0">
              <a:buNone/>
              <a:defRPr sz="1900"/>
            </a:lvl1pPr>
            <a:lvl2pPr marL="429631" indent="0">
              <a:buNone/>
              <a:defRPr sz="1700"/>
            </a:lvl2pPr>
            <a:lvl3pPr marL="859262" indent="0">
              <a:buNone/>
              <a:defRPr sz="1500"/>
            </a:lvl3pPr>
            <a:lvl4pPr marL="1288893" indent="0">
              <a:buNone/>
              <a:defRPr sz="1300"/>
            </a:lvl4pPr>
            <a:lvl5pPr marL="1718523" indent="0">
              <a:buNone/>
              <a:defRPr sz="1300"/>
            </a:lvl5pPr>
            <a:lvl6pPr marL="2148154" indent="0">
              <a:buNone/>
              <a:defRPr sz="1300"/>
            </a:lvl6pPr>
            <a:lvl7pPr marL="2577785" indent="0">
              <a:buNone/>
              <a:defRPr sz="1300"/>
            </a:lvl7pPr>
            <a:lvl8pPr marL="3007416" indent="0">
              <a:buNone/>
              <a:defRPr sz="1300"/>
            </a:lvl8pPr>
            <a:lvl9pPr marL="3437047" indent="0">
              <a:buNone/>
              <a:defRPr sz="13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2454" y="5109120"/>
            <a:ext cx="18233389"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177761" y="5109120"/>
            <a:ext cx="18233390" cy="22526080"/>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11680" y="1244510"/>
            <a:ext cx="36210240" cy="51816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011681" y="6959693"/>
            <a:ext cx="1777746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4" name="Content Placeholder 3"/>
          <p:cNvSpPr>
            <a:spLocks noGrp="1"/>
          </p:cNvSpPr>
          <p:nvPr>
            <p:ph sz="half" idx="2"/>
          </p:nvPr>
        </p:nvSpPr>
        <p:spPr>
          <a:xfrm>
            <a:off x="2011681" y="9858922"/>
            <a:ext cx="1777746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438112" y="6959693"/>
            <a:ext cx="17783810" cy="2899229"/>
          </a:xfrm>
        </p:spPr>
        <p:txBody>
          <a:bodyPr anchor="b"/>
          <a:lstStyle>
            <a:lvl1pPr marL="0" indent="0">
              <a:buNone/>
              <a:defRPr sz="2300" b="1"/>
            </a:lvl1pPr>
            <a:lvl2pPr marL="429631" indent="0">
              <a:buNone/>
              <a:defRPr sz="1900" b="1"/>
            </a:lvl2pPr>
            <a:lvl3pPr marL="859262" indent="0">
              <a:buNone/>
              <a:defRPr sz="1700" b="1"/>
            </a:lvl3pPr>
            <a:lvl4pPr marL="1288893" indent="0">
              <a:buNone/>
              <a:defRPr sz="1500" b="1"/>
            </a:lvl4pPr>
            <a:lvl5pPr marL="1718523" indent="0">
              <a:buNone/>
              <a:defRPr sz="1500" b="1"/>
            </a:lvl5pPr>
            <a:lvl6pPr marL="2148154" indent="0">
              <a:buNone/>
              <a:defRPr sz="1500" b="1"/>
            </a:lvl6pPr>
            <a:lvl7pPr marL="2577785" indent="0">
              <a:buNone/>
              <a:defRPr sz="1500" b="1"/>
            </a:lvl7pPr>
            <a:lvl8pPr marL="3007416" indent="0">
              <a:buNone/>
              <a:defRPr sz="1500" b="1"/>
            </a:lvl8pPr>
            <a:lvl9pPr marL="3437047" indent="0">
              <a:buNone/>
              <a:defRPr sz="1500" b="1"/>
            </a:lvl9pPr>
          </a:lstStyle>
          <a:p>
            <a:pPr lvl="0"/>
            <a:r>
              <a:rPr lang="en-US"/>
              <a:t>Click to edit Master text styles</a:t>
            </a:r>
          </a:p>
        </p:txBody>
      </p:sp>
      <p:sp>
        <p:nvSpPr>
          <p:cNvPr id="6" name="Content Placeholder 5"/>
          <p:cNvSpPr>
            <a:spLocks noGrp="1"/>
          </p:cNvSpPr>
          <p:nvPr>
            <p:ph sz="quarter" idx="4"/>
          </p:nvPr>
        </p:nvSpPr>
        <p:spPr>
          <a:xfrm>
            <a:off x="20438112" y="9858922"/>
            <a:ext cx="17783810" cy="17913531"/>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683" y="1238341"/>
            <a:ext cx="13237210" cy="526796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5730220" y="1238343"/>
            <a:ext cx="22491700" cy="26534110"/>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11683" y="6506303"/>
            <a:ext cx="13237210" cy="2126615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1762721"/>
            <a:ext cx="24140160" cy="2569210"/>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7886700" y="2777400"/>
            <a:ext cx="24140160" cy="18653760"/>
          </a:xfrm>
        </p:spPr>
        <p:txBody>
          <a:bodyPr/>
          <a:lstStyle>
            <a:lvl1pPr marL="0" indent="0">
              <a:buNone/>
              <a:defRPr sz="3000"/>
            </a:lvl1pPr>
            <a:lvl2pPr marL="429631" indent="0">
              <a:buNone/>
              <a:defRPr sz="2600"/>
            </a:lvl2pPr>
            <a:lvl3pPr marL="859262" indent="0">
              <a:buNone/>
              <a:defRPr sz="2300"/>
            </a:lvl3pPr>
            <a:lvl4pPr marL="1288893" indent="0">
              <a:buNone/>
              <a:defRPr sz="1900"/>
            </a:lvl4pPr>
            <a:lvl5pPr marL="1718523" indent="0">
              <a:buNone/>
              <a:defRPr sz="1900"/>
            </a:lvl5pPr>
            <a:lvl6pPr marL="2148154" indent="0">
              <a:buNone/>
              <a:defRPr sz="1900"/>
            </a:lvl6pPr>
            <a:lvl7pPr marL="2577785" indent="0">
              <a:buNone/>
              <a:defRPr sz="1900"/>
            </a:lvl7pPr>
            <a:lvl8pPr marL="3007416" indent="0">
              <a:buNone/>
              <a:defRPr sz="1900"/>
            </a:lvl8pPr>
            <a:lvl9pPr marL="3437047" indent="0">
              <a:buNone/>
              <a:defRPr sz="1900"/>
            </a:lvl9pPr>
          </a:lstStyle>
          <a:p>
            <a:pPr lvl="0"/>
            <a:endParaRPr lang="en-US" noProof="0"/>
          </a:p>
        </p:txBody>
      </p:sp>
      <p:sp>
        <p:nvSpPr>
          <p:cNvPr id="4" name="Text Placeholder 3"/>
          <p:cNvSpPr>
            <a:spLocks noGrp="1"/>
          </p:cNvSpPr>
          <p:nvPr>
            <p:ph type="body" sz="half" idx="2"/>
          </p:nvPr>
        </p:nvSpPr>
        <p:spPr>
          <a:xfrm>
            <a:off x="7886700" y="24331931"/>
            <a:ext cx="24140160" cy="3648710"/>
          </a:xfrm>
        </p:spPr>
        <p:txBody>
          <a:bodyPr/>
          <a:lstStyle>
            <a:lvl1pPr marL="0" indent="0">
              <a:buNone/>
              <a:defRPr sz="1300"/>
            </a:lvl1pPr>
            <a:lvl2pPr marL="429631" indent="0">
              <a:buNone/>
              <a:defRPr sz="1100"/>
            </a:lvl2pPr>
            <a:lvl3pPr marL="859262" indent="0">
              <a:buNone/>
              <a:defRPr sz="900"/>
            </a:lvl3pPr>
            <a:lvl4pPr marL="1288893" indent="0">
              <a:buNone/>
              <a:defRPr sz="800"/>
            </a:lvl4pPr>
            <a:lvl5pPr marL="1718523" indent="0">
              <a:buNone/>
              <a:defRPr sz="800"/>
            </a:lvl5pPr>
            <a:lvl6pPr marL="2148154" indent="0">
              <a:buNone/>
              <a:defRPr sz="800"/>
            </a:lvl6pPr>
            <a:lvl7pPr marL="2577785" indent="0">
              <a:buNone/>
              <a:defRPr sz="800"/>
            </a:lvl7pPr>
            <a:lvl8pPr marL="3007416" indent="0">
              <a:buNone/>
              <a:defRPr sz="800"/>
            </a:lvl8pPr>
            <a:lvl9pPr marL="3437047" indent="0">
              <a:buNone/>
              <a:defRPr sz="8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92321" y="37015"/>
            <a:ext cx="31048960" cy="3210741"/>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822451" y="5109120"/>
            <a:ext cx="36588700" cy="2252608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301879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6000">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3745211" y="28326080"/>
            <a:ext cx="1274318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6000">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28832810" y="28326080"/>
            <a:ext cx="8382000" cy="207264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6000">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7488064" rtl="0" eaLnBrk="0" fontAlgn="base" hangingPunct="0">
        <a:spcBef>
          <a:spcPct val="0"/>
        </a:spcBef>
        <a:spcAft>
          <a:spcPct val="0"/>
        </a:spcAft>
        <a:defRPr sz="7600" b="1">
          <a:solidFill>
            <a:schemeClr val="bg1"/>
          </a:solidFill>
          <a:latin typeface="+mj-lt"/>
          <a:ea typeface="+mj-ea"/>
          <a:cs typeface="+mj-cs"/>
        </a:defRPr>
      </a:lvl1pPr>
      <a:lvl2pPr algn="ctr" defTabSz="17488064" rtl="0" eaLnBrk="0" fontAlgn="base" hangingPunct="0">
        <a:spcBef>
          <a:spcPct val="0"/>
        </a:spcBef>
        <a:spcAft>
          <a:spcPct val="0"/>
        </a:spcAft>
        <a:defRPr sz="7600" b="1">
          <a:solidFill>
            <a:schemeClr val="bg1"/>
          </a:solidFill>
          <a:latin typeface="Arial" charset="0"/>
        </a:defRPr>
      </a:lvl2pPr>
      <a:lvl3pPr algn="ctr" defTabSz="17488064" rtl="0" eaLnBrk="0" fontAlgn="base" hangingPunct="0">
        <a:spcBef>
          <a:spcPct val="0"/>
        </a:spcBef>
        <a:spcAft>
          <a:spcPct val="0"/>
        </a:spcAft>
        <a:defRPr sz="7600" b="1">
          <a:solidFill>
            <a:schemeClr val="bg1"/>
          </a:solidFill>
          <a:latin typeface="Arial" charset="0"/>
        </a:defRPr>
      </a:lvl3pPr>
      <a:lvl4pPr algn="ctr" defTabSz="17488064" rtl="0" eaLnBrk="0" fontAlgn="base" hangingPunct="0">
        <a:spcBef>
          <a:spcPct val="0"/>
        </a:spcBef>
        <a:spcAft>
          <a:spcPct val="0"/>
        </a:spcAft>
        <a:defRPr sz="7600" b="1">
          <a:solidFill>
            <a:schemeClr val="bg1"/>
          </a:solidFill>
          <a:latin typeface="Arial" charset="0"/>
        </a:defRPr>
      </a:lvl4pPr>
      <a:lvl5pPr algn="ctr" defTabSz="17488064" rtl="0" eaLnBrk="0" fontAlgn="base" hangingPunct="0">
        <a:spcBef>
          <a:spcPct val="0"/>
        </a:spcBef>
        <a:spcAft>
          <a:spcPct val="0"/>
        </a:spcAft>
        <a:defRPr sz="7600" b="1">
          <a:solidFill>
            <a:schemeClr val="bg1"/>
          </a:solidFill>
          <a:latin typeface="Arial" charset="0"/>
        </a:defRPr>
      </a:lvl5pPr>
      <a:lvl6pPr marL="429631" algn="ctr" defTabSz="17488064" rtl="0" fontAlgn="base">
        <a:spcBef>
          <a:spcPct val="0"/>
        </a:spcBef>
        <a:spcAft>
          <a:spcPct val="0"/>
        </a:spcAft>
        <a:defRPr sz="7600" b="1">
          <a:solidFill>
            <a:schemeClr val="bg1"/>
          </a:solidFill>
          <a:latin typeface="Arial" charset="0"/>
        </a:defRPr>
      </a:lvl6pPr>
      <a:lvl7pPr marL="859262" algn="ctr" defTabSz="17488064" rtl="0" fontAlgn="base">
        <a:spcBef>
          <a:spcPct val="0"/>
        </a:spcBef>
        <a:spcAft>
          <a:spcPct val="0"/>
        </a:spcAft>
        <a:defRPr sz="7600" b="1">
          <a:solidFill>
            <a:schemeClr val="bg1"/>
          </a:solidFill>
          <a:latin typeface="Arial" charset="0"/>
        </a:defRPr>
      </a:lvl7pPr>
      <a:lvl8pPr marL="1288893" algn="ctr" defTabSz="17488064" rtl="0" fontAlgn="base">
        <a:spcBef>
          <a:spcPct val="0"/>
        </a:spcBef>
        <a:spcAft>
          <a:spcPct val="0"/>
        </a:spcAft>
        <a:defRPr sz="7600" b="1">
          <a:solidFill>
            <a:schemeClr val="bg1"/>
          </a:solidFill>
          <a:latin typeface="Arial" charset="0"/>
        </a:defRPr>
      </a:lvl8pPr>
      <a:lvl9pPr marL="1718523" algn="ctr" defTabSz="17488064" rtl="0" fontAlgn="base">
        <a:spcBef>
          <a:spcPct val="0"/>
        </a:spcBef>
        <a:spcAft>
          <a:spcPct val="0"/>
        </a:spcAft>
        <a:defRPr sz="7600" b="1">
          <a:solidFill>
            <a:schemeClr val="bg1"/>
          </a:solidFill>
          <a:latin typeface="Arial" charset="0"/>
        </a:defRPr>
      </a:lvl9pPr>
    </p:titleStyle>
    <p:bodyStyle>
      <a:lvl1pPr marL="1491774" indent="-1491774" algn="l" defTabSz="17488064" rtl="0" eaLnBrk="0" fontAlgn="base" hangingPunct="0">
        <a:spcBef>
          <a:spcPct val="20000"/>
        </a:spcBef>
        <a:spcAft>
          <a:spcPct val="0"/>
        </a:spcAft>
        <a:defRPr sz="2300">
          <a:solidFill>
            <a:schemeClr val="tx1"/>
          </a:solidFill>
          <a:latin typeface="+mn-lt"/>
          <a:ea typeface="+mn-ea"/>
          <a:cs typeface="+mn-cs"/>
        </a:defRPr>
      </a:lvl1pPr>
      <a:lvl2pPr marL="3226707" indent="-1239664" algn="l" defTabSz="17488064" rtl="0" eaLnBrk="0" fontAlgn="base" hangingPunct="0">
        <a:spcBef>
          <a:spcPct val="20000"/>
        </a:spcBef>
        <a:spcAft>
          <a:spcPct val="0"/>
        </a:spcAft>
        <a:defRPr sz="12800">
          <a:solidFill>
            <a:schemeClr val="tx1"/>
          </a:solidFill>
          <a:latin typeface="Times New Roman" charset="0"/>
        </a:defRPr>
      </a:lvl2pPr>
      <a:lvl3pPr marL="4967607" indent="-992030" algn="l" defTabSz="17488064" rtl="0" eaLnBrk="0" fontAlgn="base" hangingPunct="0">
        <a:spcBef>
          <a:spcPct val="20000"/>
        </a:spcBef>
        <a:spcAft>
          <a:spcPct val="0"/>
        </a:spcAft>
        <a:defRPr sz="10900">
          <a:solidFill>
            <a:schemeClr val="tx1"/>
          </a:solidFill>
          <a:latin typeface="Times New Roman" charset="0"/>
        </a:defRPr>
      </a:lvl3pPr>
      <a:lvl4pPr marL="6953158" indent="-993521" algn="l" defTabSz="17488064" rtl="0" eaLnBrk="0" fontAlgn="base" hangingPunct="0">
        <a:spcBef>
          <a:spcPct val="20000"/>
        </a:spcBef>
        <a:spcAft>
          <a:spcPct val="0"/>
        </a:spcAft>
        <a:defRPr sz="9100">
          <a:solidFill>
            <a:schemeClr val="tx1"/>
          </a:solidFill>
          <a:latin typeface="Times New Roman" charset="0"/>
        </a:defRPr>
      </a:lvl4pPr>
      <a:lvl5pPr marL="8943184" indent="-997997" algn="l" defTabSz="17488064" rtl="0" eaLnBrk="0" fontAlgn="base" hangingPunct="0">
        <a:spcBef>
          <a:spcPct val="20000"/>
        </a:spcBef>
        <a:spcAft>
          <a:spcPct val="0"/>
        </a:spcAft>
        <a:defRPr sz="9100">
          <a:solidFill>
            <a:schemeClr val="tx1"/>
          </a:solidFill>
          <a:latin typeface="Times New Roman" charset="0"/>
        </a:defRPr>
      </a:lvl5pPr>
      <a:lvl6pPr marL="9372815" indent="-997997" algn="l" defTabSz="17488064" rtl="0" fontAlgn="base">
        <a:spcBef>
          <a:spcPct val="20000"/>
        </a:spcBef>
        <a:spcAft>
          <a:spcPct val="0"/>
        </a:spcAft>
        <a:defRPr sz="9100">
          <a:solidFill>
            <a:schemeClr val="tx1"/>
          </a:solidFill>
          <a:latin typeface="Times New Roman" charset="0"/>
        </a:defRPr>
      </a:lvl6pPr>
      <a:lvl7pPr marL="9802446" indent="-997997" algn="l" defTabSz="17488064" rtl="0" fontAlgn="base">
        <a:spcBef>
          <a:spcPct val="20000"/>
        </a:spcBef>
        <a:spcAft>
          <a:spcPct val="0"/>
        </a:spcAft>
        <a:defRPr sz="9100">
          <a:solidFill>
            <a:schemeClr val="tx1"/>
          </a:solidFill>
          <a:latin typeface="Times New Roman" charset="0"/>
        </a:defRPr>
      </a:lvl7pPr>
      <a:lvl8pPr marL="10232077" indent="-997997" algn="l" defTabSz="17488064" rtl="0" fontAlgn="base">
        <a:spcBef>
          <a:spcPct val="20000"/>
        </a:spcBef>
        <a:spcAft>
          <a:spcPct val="0"/>
        </a:spcAft>
        <a:defRPr sz="9100">
          <a:solidFill>
            <a:schemeClr val="tx1"/>
          </a:solidFill>
          <a:latin typeface="Times New Roman" charset="0"/>
        </a:defRPr>
      </a:lvl8pPr>
      <a:lvl9pPr marL="10661707" indent="-997997" algn="l" defTabSz="17488064" rtl="0" fontAlgn="base">
        <a:spcBef>
          <a:spcPct val="20000"/>
        </a:spcBef>
        <a:spcAft>
          <a:spcPct val="0"/>
        </a:spcAft>
        <a:defRPr sz="9100">
          <a:solidFill>
            <a:schemeClr val="tx1"/>
          </a:solidFill>
          <a:latin typeface="Times New Roman" charset="0"/>
        </a:defRPr>
      </a:lvl9pPr>
    </p:bodyStyle>
    <p:otherStyle>
      <a:defPPr>
        <a:defRPr lang="en-US"/>
      </a:defPPr>
      <a:lvl1pPr marL="0" algn="l" defTabSz="859262" rtl="0" eaLnBrk="1" latinLnBrk="0" hangingPunct="1">
        <a:defRPr sz="1700" kern="1200">
          <a:solidFill>
            <a:schemeClr val="tx1"/>
          </a:solidFill>
          <a:latin typeface="+mn-lt"/>
          <a:ea typeface="+mn-ea"/>
          <a:cs typeface="+mn-cs"/>
        </a:defRPr>
      </a:lvl1pPr>
      <a:lvl2pPr marL="429631" algn="l" defTabSz="859262" rtl="0" eaLnBrk="1" latinLnBrk="0" hangingPunct="1">
        <a:defRPr sz="1700" kern="1200">
          <a:solidFill>
            <a:schemeClr val="tx1"/>
          </a:solidFill>
          <a:latin typeface="+mn-lt"/>
          <a:ea typeface="+mn-ea"/>
          <a:cs typeface="+mn-cs"/>
        </a:defRPr>
      </a:lvl2pPr>
      <a:lvl3pPr marL="859262" algn="l" defTabSz="859262" rtl="0" eaLnBrk="1" latinLnBrk="0" hangingPunct="1">
        <a:defRPr sz="1700" kern="1200">
          <a:solidFill>
            <a:schemeClr val="tx1"/>
          </a:solidFill>
          <a:latin typeface="+mn-lt"/>
          <a:ea typeface="+mn-ea"/>
          <a:cs typeface="+mn-cs"/>
        </a:defRPr>
      </a:lvl3pPr>
      <a:lvl4pPr marL="1288893" algn="l" defTabSz="859262" rtl="0" eaLnBrk="1" latinLnBrk="0" hangingPunct="1">
        <a:defRPr sz="1700" kern="1200">
          <a:solidFill>
            <a:schemeClr val="tx1"/>
          </a:solidFill>
          <a:latin typeface="+mn-lt"/>
          <a:ea typeface="+mn-ea"/>
          <a:cs typeface="+mn-cs"/>
        </a:defRPr>
      </a:lvl4pPr>
      <a:lvl5pPr marL="1718523" algn="l" defTabSz="859262" rtl="0" eaLnBrk="1" latinLnBrk="0" hangingPunct="1">
        <a:defRPr sz="1700" kern="1200">
          <a:solidFill>
            <a:schemeClr val="tx1"/>
          </a:solidFill>
          <a:latin typeface="+mn-lt"/>
          <a:ea typeface="+mn-ea"/>
          <a:cs typeface="+mn-cs"/>
        </a:defRPr>
      </a:lvl5pPr>
      <a:lvl6pPr marL="2148154" algn="l" defTabSz="859262" rtl="0" eaLnBrk="1" latinLnBrk="0" hangingPunct="1">
        <a:defRPr sz="1700" kern="1200">
          <a:solidFill>
            <a:schemeClr val="tx1"/>
          </a:solidFill>
          <a:latin typeface="+mn-lt"/>
          <a:ea typeface="+mn-ea"/>
          <a:cs typeface="+mn-cs"/>
        </a:defRPr>
      </a:lvl6pPr>
      <a:lvl7pPr marL="2577785" algn="l" defTabSz="859262" rtl="0" eaLnBrk="1" latinLnBrk="0" hangingPunct="1">
        <a:defRPr sz="1700" kern="1200">
          <a:solidFill>
            <a:schemeClr val="tx1"/>
          </a:solidFill>
          <a:latin typeface="+mn-lt"/>
          <a:ea typeface="+mn-ea"/>
          <a:cs typeface="+mn-cs"/>
        </a:defRPr>
      </a:lvl7pPr>
      <a:lvl8pPr marL="3007416" algn="l" defTabSz="859262" rtl="0" eaLnBrk="1" latinLnBrk="0" hangingPunct="1">
        <a:defRPr sz="1700" kern="1200">
          <a:solidFill>
            <a:schemeClr val="tx1"/>
          </a:solidFill>
          <a:latin typeface="+mn-lt"/>
          <a:ea typeface="+mn-ea"/>
          <a:cs typeface="+mn-cs"/>
        </a:defRPr>
      </a:lvl8pPr>
      <a:lvl9pPr marL="3437047" algn="l" defTabSz="859262"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oleObject" Target="../embeddings/oleObject1.bin"/><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g"/><Relationship Id="rId11" Type="http://schemas.openxmlformats.org/officeDocument/2006/relationships/chart" Target="../charts/chart5.xml"/><Relationship Id="rId5" Type="http://schemas.openxmlformats.org/officeDocument/2006/relationships/image" Target="../media/image2.png"/><Relationship Id="rId10" Type="http://schemas.openxmlformats.org/officeDocument/2006/relationships/chart" Target="../charts/chart4.xml"/><Relationship Id="rId4" Type="http://schemas.openxmlformats.org/officeDocument/2006/relationships/image" Target="../media/image1.png"/><Relationship Id="rId9"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0" y="0"/>
            <a:ext cx="40233600" cy="6781800"/>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endParaRPr lang="en-US"/>
          </a:p>
        </p:txBody>
      </p:sp>
      <p:sp>
        <p:nvSpPr>
          <p:cNvPr id="1028" name="Rectangle 4"/>
          <p:cNvSpPr>
            <a:spLocks noGrp="1" noChangeAspect="1" noChangeArrowheads="1"/>
          </p:cNvSpPr>
          <p:nvPr>
            <p:ph type="title"/>
          </p:nvPr>
        </p:nvSpPr>
        <p:spPr>
          <a:xfrm>
            <a:off x="8232379" y="700445"/>
            <a:ext cx="26136002" cy="5632311"/>
          </a:xfrm>
          <a:noFill/>
        </p:spPr>
        <p:txBody>
          <a:bodyPr wrap="square" lIns="0" tIns="0" rIns="0" bIns="0">
            <a:spAutoFit/>
          </a:bodyPr>
          <a:lstStyle/>
          <a:p>
            <a:r>
              <a:rPr lang="en-US" sz="6600" dirty="0">
                <a:solidFill>
                  <a:schemeClr val="tx1"/>
                </a:solidFill>
              </a:rPr>
              <a:t>An Examination of Food Behavior and the Barriers Preventing Food Insecure Louisiana Residents from Participating in </a:t>
            </a:r>
            <a:br>
              <a:rPr lang="en-US" sz="6600" dirty="0">
                <a:solidFill>
                  <a:schemeClr val="tx1"/>
                </a:solidFill>
              </a:rPr>
            </a:br>
            <a:r>
              <a:rPr lang="en-US" sz="6600" dirty="0">
                <a:solidFill>
                  <a:schemeClr val="tx1"/>
                </a:solidFill>
              </a:rPr>
              <a:t>Food Assistance Programs</a:t>
            </a:r>
            <a:br>
              <a:rPr lang="en-US" sz="11000" dirty="0">
                <a:solidFill>
                  <a:schemeClr val="tx1"/>
                </a:solidFill>
              </a:rPr>
            </a:br>
            <a:br>
              <a:rPr lang="en-US" sz="4400" dirty="0">
                <a:solidFill>
                  <a:schemeClr val="tx1"/>
                </a:solidFill>
              </a:rPr>
            </a:br>
            <a:r>
              <a:rPr lang="en-US" sz="4400" kern="0" dirty="0">
                <a:solidFill>
                  <a:srgbClr val="000000"/>
                </a:solidFill>
              </a:rPr>
              <a:t>Christine Edomwande</a:t>
            </a:r>
            <a:r>
              <a:rPr lang="en-US" sz="4400" kern="0" baseline="30000" dirty="0">
                <a:solidFill>
                  <a:srgbClr val="000000"/>
                </a:solidFill>
              </a:rPr>
              <a:t>1</a:t>
            </a:r>
            <a:r>
              <a:rPr lang="en-US" sz="4400" kern="0" dirty="0">
                <a:solidFill>
                  <a:srgbClr val="000000"/>
                </a:solidFill>
              </a:rPr>
              <a:t>, MS, Caroline Dunway</a:t>
            </a:r>
            <a:r>
              <a:rPr lang="en-US" sz="4400" kern="0" baseline="30000" dirty="0">
                <a:solidFill>
                  <a:srgbClr val="000000"/>
                </a:solidFill>
              </a:rPr>
              <a:t>2</a:t>
            </a:r>
            <a:r>
              <a:rPr lang="en-US" sz="4400" kern="0" dirty="0">
                <a:solidFill>
                  <a:srgbClr val="000000"/>
                </a:solidFill>
              </a:rPr>
              <a:t>, Greggor</a:t>
            </a:r>
            <a:r>
              <a:rPr lang="en-US" sz="4400" dirty="0">
                <a:solidFill>
                  <a:srgbClr val="000000"/>
                </a:solidFill>
              </a:rPr>
              <a:t>y Davis</a:t>
            </a:r>
            <a:r>
              <a:rPr lang="en-US" sz="4400" baseline="30000" dirty="0">
                <a:solidFill>
                  <a:srgbClr val="000000"/>
                </a:solidFill>
              </a:rPr>
              <a:t>3</a:t>
            </a:r>
            <a:r>
              <a:rPr lang="en-US" sz="4400" kern="0" dirty="0">
                <a:solidFill>
                  <a:srgbClr val="000000"/>
                </a:solidFill>
              </a:rPr>
              <a:t>, PhD, Tiffany Wesley Ardoin</a:t>
            </a:r>
            <a:r>
              <a:rPr lang="en-US" sz="4400" kern="0" baseline="30000" dirty="0">
                <a:solidFill>
                  <a:srgbClr val="000000"/>
                </a:solidFill>
              </a:rPr>
              <a:t>1</a:t>
            </a:r>
            <a:r>
              <a:rPr lang="en-US" sz="4400" kern="0" dirty="0">
                <a:solidFill>
                  <a:srgbClr val="000000"/>
                </a:solidFill>
              </a:rPr>
              <a:t>, MD</a:t>
            </a:r>
            <a:br>
              <a:rPr lang="en-US" sz="4000" kern="0" dirty="0">
                <a:solidFill>
                  <a:srgbClr val="000000"/>
                </a:solidFill>
              </a:rPr>
            </a:br>
            <a:r>
              <a:rPr lang="en-US" sz="3600" kern="0" baseline="30000" dirty="0">
                <a:solidFill>
                  <a:srgbClr val="000000"/>
                </a:solidFill>
              </a:rPr>
              <a:t>1</a:t>
            </a:r>
            <a:r>
              <a:rPr lang="en-US" sz="3600" kern="0" dirty="0">
                <a:solidFill>
                  <a:srgbClr val="000000"/>
                </a:solidFill>
              </a:rPr>
              <a:t>School of Medicine,</a:t>
            </a:r>
            <a:r>
              <a:rPr lang="en-US" sz="3600" kern="0" baseline="30000" dirty="0">
                <a:solidFill>
                  <a:srgbClr val="000000"/>
                </a:solidFill>
              </a:rPr>
              <a:t> </a:t>
            </a:r>
            <a:r>
              <a:rPr lang="en-US" sz="3600" kern="0" dirty="0">
                <a:solidFill>
                  <a:srgbClr val="000000"/>
                </a:solidFill>
              </a:rPr>
              <a:t>Louisiana State University Health Sciences </a:t>
            </a:r>
            <a:r>
              <a:rPr lang="en-US" sz="3600" dirty="0">
                <a:solidFill>
                  <a:srgbClr val="000000"/>
                </a:solidFill>
              </a:rPr>
              <a:t>Center</a:t>
            </a:r>
            <a:r>
              <a:rPr lang="en-US" sz="3600" kern="0" dirty="0">
                <a:solidFill>
                  <a:srgbClr val="000000"/>
                </a:solidFill>
              </a:rPr>
              <a:t>, </a:t>
            </a:r>
            <a:r>
              <a:rPr lang="en-US" sz="3600" kern="0" baseline="30000" dirty="0">
                <a:solidFill>
                  <a:srgbClr val="000000"/>
                </a:solidFill>
              </a:rPr>
              <a:t>2</a:t>
            </a:r>
            <a:r>
              <a:rPr lang="en-US" sz="3600" kern="0" dirty="0">
                <a:solidFill>
                  <a:srgbClr val="000000"/>
                </a:solidFill>
              </a:rPr>
              <a:t>Louisiana State University, </a:t>
            </a:r>
            <a:br>
              <a:rPr lang="en-US" sz="3600" kern="0" dirty="0">
                <a:solidFill>
                  <a:srgbClr val="000000"/>
                </a:solidFill>
              </a:rPr>
            </a:br>
            <a:r>
              <a:rPr lang="en-US" sz="3600" kern="0" baseline="30000" dirty="0">
                <a:solidFill>
                  <a:srgbClr val="000000"/>
                </a:solidFill>
              </a:rPr>
              <a:t>3</a:t>
            </a:r>
            <a:r>
              <a:rPr lang="en-US" sz="3600" kern="0" dirty="0">
                <a:solidFill>
                  <a:srgbClr val="000000"/>
                </a:solidFill>
              </a:rPr>
              <a:t>Our Lady of the Lake Regional Medical Center</a:t>
            </a:r>
            <a:endParaRPr lang="en-US" sz="4400" b="0" dirty="0">
              <a:solidFill>
                <a:srgbClr val="000000"/>
              </a:solidFill>
            </a:endParaRPr>
          </a:p>
        </p:txBody>
      </p:sp>
      <p:graphicFrame>
        <p:nvGraphicFramePr>
          <p:cNvPr id="1026" name="Object 1173"/>
          <p:cNvGraphicFramePr>
            <a:graphicFrameLocks noGrp="1" noChangeAspect="1"/>
          </p:cNvGraphicFramePr>
          <p:nvPr>
            <p:ph sz="quarter" idx="2"/>
          </p:nvPr>
        </p:nvGraphicFramePr>
        <p:xfrm>
          <a:off x="29088080" y="10420262"/>
          <a:ext cx="411480" cy="564424"/>
        </p:xfrm>
        <a:graphic>
          <a:graphicData uri="http://schemas.openxmlformats.org/presentationml/2006/ole">
            <mc:AlternateContent xmlns:mc="http://schemas.openxmlformats.org/markup-compatibility/2006">
              <mc:Choice xmlns:v="urn:schemas-microsoft-com:vml" Requires="v">
                <p:oleObj name="Bitmap Image" r:id="rId3" imgW="514422" imgH="581106" progId="PBrush">
                  <p:embed/>
                </p:oleObj>
              </mc:Choice>
              <mc:Fallback>
                <p:oleObj name="Bitmap Image" r:id="rId3" imgW="514422" imgH="581106" progId="PBrush">
                  <p:embed/>
                  <p:pic>
                    <p:nvPicPr>
                      <p:cNvPr id="0" name="Object 11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88080" y="10420262"/>
                        <a:ext cx="411480" cy="564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Text Box 1147"/>
          <p:cNvSpPr txBox="1">
            <a:spLocks noChangeArrowheads="1"/>
          </p:cNvSpPr>
          <p:nvPr/>
        </p:nvSpPr>
        <p:spPr bwMode="auto">
          <a:xfrm>
            <a:off x="975359" y="8586652"/>
            <a:ext cx="10911840" cy="8216537"/>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r>
              <a:rPr lang="en-US" sz="2800" dirty="0">
                <a:effectLst/>
                <a:cs typeface="Times New Roman" panose="02020603050405020304" pitchFamily="18" charset="0"/>
              </a:rPr>
              <a:t>Food insecurity is the lack of consistent access to nutritious food to support a healthy lifestyle. It is a social determinant of health that directly correlates with a higher probability of numerous chronic diseases, and Louisiana has the third highest rate of food insecurity in the United States. Several support systems currently exist to aid in alleviating the burden of food insecurity in our communities ranging from local charitable organizations to federal assistance programs. A federally funded food assistance program known as the Supplemental Nutrition Assistance Program (SNAP) aims to mitigate food insecurity for low- income families and allow access to nutritious foods. SNAP benefits have been proven to reduce the likelihood of being food insecure by up to 30%. However, in 2023, 1 in 3 food- insecure individuals were not eligible to receive SNAP benefits. We have seen a similar trend locally through our work with the </a:t>
            </a:r>
            <a:r>
              <a:rPr lang="en-US" sz="2800" i="1" dirty="0">
                <a:effectLst/>
                <a:cs typeface="Times New Roman" panose="02020603050405020304" pitchFamily="18" charset="0"/>
              </a:rPr>
              <a:t>Geaux Get Healthy Clinical Program at Our Lady of the Lake </a:t>
            </a:r>
            <a:r>
              <a:rPr lang="en-US" sz="2800" dirty="0">
                <a:effectLst/>
                <a:cs typeface="Times New Roman" panose="02020603050405020304" pitchFamily="18" charset="0"/>
              </a:rPr>
              <a:t>in Baton Rouge, LA where 47% of food-insecure participants received SNAP benefits. There is a need to identify themes and barriers to food assistance program utilization to help propose future solutions to better address food insecurity in the area. </a:t>
            </a:r>
            <a:endParaRPr lang="en-US" sz="2800" dirty="0">
              <a:cs typeface="Times New Roman" panose="02020603050405020304" pitchFamily="18" charset="0"/>
            </a:endParaRPr>
          </a:p>
          <a:p>
            <a:pPr eaLnBrk="0" hangingPunct="0"/>
            <a:endParaRPr lang="en-US" dirty="0"/>
          </a:p>
        </p:txBody>
      </p:sp>
      <p:sp>
        <p:nvSpPr>
          <p:cNvPr id="1030" name="Rectangle 1148"/>
          <p:cNvSpPr>
            <a:spLocks noChangeArrowheads="1"/>
          </p:cNvSpPr>
          <p:nvPr/>
        </p:nvSpPr>
        <p:spPr bwMode="auto">
          <a:xfrm>
            <a:off x="916941" y="7291251"/>
            <a:ext cx="11033760" cy="1110343"/>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pPr algn="ctr"/>
            <a:endParaRPr lang="en-US" dirty="0"/>
          </a:p>
        </p:txBody>
      </p:sp>
      <p:sp>
        <p:nvSpPr>
          <p:cNvPr id="1034" name="Rectangle 1153"/>
          <p:cNvSpPr>
            <a:spLocks noChangeArrowheads="1"/>
          </p:cNvSpPr>
          <p:nvPr/>
        </p:nvSpPr>
        <p:spPr bwMode="auto">
          <a:xfrm>
            <a:off x="12668792" y="7331155"/>
            <a:ext cx="13350241" cy="1110343"/>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endParaRPr lang="en-US"/>
          </a:p>
        </p:txBody>
      </p:sp>
      <p:sp>
        <p:nvSpPr>
          <p:cNvPr id="1035" name="Rectangle 1154"/>
          <p:cNvSpPr>
            <a:spLocks noChangeArrowheads="1"/>
          </p:cNvSpPr>
          <p:nvPr/>
        </p:nvSpPr>
        <p:spPr bwMode="auto">
          <a:xfrm>
            <a:off x="13095515" y="7345680"/>
            <a:ext cx="10728959" cy="1036320"/>
          </a:xfrm>
          <a:prstGeom prst="rect">
            <a:avLst/>
          </a:prstGeom>
          <a:noFill/>
          <a:ln w="9525">
            <a:noFill/>
            <a:miter lim="800000"/>
            <a:headEnd/>
            <a:tailEnd/>
          </a:ln>
        </p:spPr>
        <p:txBody>
          <a:bodyPr lIns="0" tIns="0" rIns="0" bIns="0"/>
          <a:lstStyle/>
          <a:p>
            <a:pPr defTabSz="17488064">
              <a:spcBef>
                <a:spcPct val="20000"/>
              </a:spcBef>
            </a:pPr>
            <a:r>
              <a:rPr lang="en-US" sz="6200" b="1" dirty="0">
                <a:latin typeface="Arial" charset="0"/>
              </a:rPr>
              <a:t>Participant Demographics</a:t>
            </a:r>
          </a:p>
        </p:txBody>
      </p:sp>
      <p:sp>
        <p:nvSpPr>
          <p:cNvPr id="1036" name="Rectangle 1155"/>
          <p:cNvSpPr>
            <a:spLocks noChangeArrowheads="1"/>
          </p:cNvSpPr>
          <p:nvPr/>
        </p:nvSpPr>
        <p:spPr bwMode="auto">
          <a:xfrm>
            <a:off x="12801600" y="17161471"/>
            <a:ext cx="13350241" cy="1258389"/>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endParaRPr lang="en-US"/>
          </a:p>
        </p:txBody>
      </p:sp>
      <p:sp>
        <p:nvSpPr>
          <p:cNvPr id="1037" name="Rectangle 1156"/>
          <p:cNvSpPr>
            <a:spLocks noChangeArrowheads="1"/>
          </p:cNvSpPr>
          <p:nvPr/>
        </p:nvSpPr>
        <p:spPr bwMode="auto">
          <a:xfrm>
            <a:off x="12984480" y="17291010"/>
            <a:ext cx="13045439" cy="1036320"/>
          </a:xfrm>
          <a:prstGeom prst="rect">
            <a:avLst/>
          </a:prstGeom>
          <a:noFill/>
          <a:ln w="9525">
            <a:noFill/>
            <a:miter lim="800000"/>
            <a:headEnd/>
            <a:tailEnd/>
          </a:ln>
        </p:spPr>
        <p:txBody>
          <a:bodyPr lIns="0" tIns="0" rIns="0" bIns="0"/>
          <a:lstStyle/>
          <a:p>
            <a:pPr defTabSz="17488064">
              <a:spcBef>
                <a:spcPct val="20000"/>
              </a:spcBef>
            </a:pPr>
            <a:r>
              <a:rPr lang="en-US" sz="5400" b="1" dirty="0">
                <a:latin typeface="Arial" charset="0"/>
              </a:rPr>
              <a:t>Theme: Shortfalls of Support Systems</a:t>
            </a:r>
          </a:p>
        </p:txBody>
      </p:sp>
      <p:sp>
        <p:nvSpPr>
          <p:cNvPr id="1038" name="Rectangle 1157"/>
          <p:cNvSpPr>
            <a:spLocks noChangeArrowheads="1"/>
          </p:cNvSpPr>
          <p:nvPr/>
        </p:nvSpPr>
        <p:spPr bwMode="auto">
          <a:xfrm>
            <a:off x="12801601" y="22783800"/>
            <a:ext cx="13350240" cy="1003663"/>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endParaRPr lang="en-US"/>
          </a:p>
        </p:txBody>
      </p:sp>
      <p:sp>
        <p:nvSpPr>
          <p:cNvPr id="1039" name="Rectangle 1158"/>
          <p:cNvSpPr>
            <a:spLocks noChangeArrowheads="1"/>
          </p:cNvSpPr>
          <p:nvPr/>
        </p:nvSpPr>
        <p:spPr bwMode="auto">
          <a:xfrm>
            <a:off x="12984480" y="22860000"/>
            <a:ext cx="6248399" cy="1036320"/>
          </a:xfrm>
          <a:prstGeom prst="rect">
            <a:avLst/>
          </a:prstGeom>
          <a:noFill/>
          <a:ln w="9525">
            <a:noFill/>
            <a:miter lim="800000"/>
            <a:headEnd/>
            <a:tailEnd/>
          </a:ln>
        </p:spPr>
        <p:txBody>
          <a:bodyPr lIns="0" tIns="0" rIns="0" bIns="0"/>
          <a:lstStyle/>
          <a:p>
            <a:pPr defTabSz="17488064">
              <a:spcBef>
                <a:spcPct val="20000"/>
              </a:spcBef>
            </a:pPr>
            <a:r>
              <a:rPr lang="en-US" sz="5400" b="1" dirty="0">
                <a:latin typeface="Arial" charset="0"/>
              </a:rPr>
              <a:t>Theme: Sacrifices</a:t>
            </a:r>
          </a:p>
        </p:txBody>
      </p:sp>
      <p:sp>
        <p:nvSpPr>
          <p:cNvPr id="1040" name="Rectangle 1159"/>
          <p:cNvSpPr>
            <a:spLocks noChangeArrowheads="1"/>
          </p:cNvSpPr>
          <p:nvPr/>
        </p:nvSpPr>
        <p:spPr bwMode="auto">
          <a:xfrm>
            <a:off x="26578563" y="20305242"/>
            <a:ext cx="13106400" cy="1110343"/>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endParaRPr lang="en-US"/>
          </a:p>
        </p:txBody>
      </p:sp>
      <p:sp>
        <p:nvSpPr>
          <p:cNvPr id="1041" name="Rectangle 1160"/>
          <p:cNvSpPr>
            <a:spLocks noChangeArrowheads="1"/>
          </p:cNvSpPr>
          <p:nvPr/>
        </p:nvSpPr>
        <p:spPr bwMode="auto">
          <a:xfrm>
            <a:off x="26804983" y="20379265"/>
            <a:ext cx="6461760" cy="1036320"/>
          </a:xfrm>
          <a:prstGeom prst="rect">
            <a:avLst/>
          </a:prstGeom>
          <a:noFill/>
          <a:ln w="9525">
            <a:noFill/>
            <a:miter lim="800000"/>
            <a:headEnd/>
            <a:tailEnd/>
          </a:ln>
        </p:spPr>
        <p:txBody>
          <a:bodyPr lIns="0" tIns="0" rIns="0" bIns="0"/>
          <a:lstStyle/>
          <a:p>
            <a:pPr defTabSz="17488064">
              <a:spcBef>
                <a:spcPct val="20000"/>
              </a:spcBef>
            </a:pPr>
            <a:r>
              <a:rPr lang="en-US" sz="6200" b="1" dirty="0">
                <a:latin typeface="Arial" charset="0"/>
              </a:rPr>
              <a:t>Conclusions</a:t>
            </a:r>
          </a:p>
        </p:txBody>
      </p:sp>
      <p:sp>
        <p:nvSpPr>
          <p:cNvPr id="1042" name="Rectangle 1161"/>
          <p:cNvSpPr>
            <a:spLocks noChangeArrowheads="1"/>
          </p:cNvSpPr>
          <p:nvPr/>
        </p:nvSpPr>
        <p:spPr bwMode="auto">
          <a:xfrm>
            <a:off x="26639521" y="7267533"/>
            <a:ext cx="12984480" cy="1258389"/>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endParaRPr lang="en-US"/>
          </a:p>
        </p:txBody>
      </p:sp>
      <p:sp>
        <p:nvSpPr>
          <p:cNvPr id="1043" name="Rectangle 1162"/>
          <p:cNvSpPr>
            <a:spLocks noChangeArrowheads="1"/>
          </p:cNvSpPr>
          <p:nvPr/>
        </p:nvSpPr>
        <p:spPr bwMode="auto">
          <a:xfrm>
            <a:off x="26852881" y="7330897"/>
            <a:ext cx="6461760" cy="1036320"/>
          </a:xfrm>
          <a:prstGeom prst="rect">
            <a:avLst/>
          </a:prstGeom>
          <a:noFill/>
          <a:ln w="9525">
            <a:noFill/>
            <a:miter lim="800000"/>
            <a:headEnd/>
            <a:tailEnd/>
          </a:ln>
        </p:spPr>
        <p:txBody>
          <a:bodyPr lIns="0" tIns="0" rIns="0" bIns="0"/>
          <a:lstStyle/>
          <a:p>
            <a:pPr defTabSz="17488064">
              <a:spcBef>
                <a:spcPct val="20000"/>
              </a:spcBef>
            </a:pPr>
            <a:r>
              <a:rPr lang="en-US" sz="6200" b="1" dirty="0">
                <a:latin typeface="Arial" charset="0"/>
              </a:rPr>
              <a:t>Discussion</a:t>
            </a:r>
          </a:p>
        </p:txBody>
      </p:sp>
      <p:sp>
        <p:nvSpPr>
          <p:cNvPr id="1045" name="Text Box 1164"/>
          <p:cNvSpPr txBox="1">
            <a:spLocks noChangeArrowheads="1"/>
          </p:cNvSpPr>
          <p:nvPr/>
        </p:nvSpPr>
        <p:spPr bwMode="auto">
          <a:xfrm>
            <a:off x="12801601" y="18592800"/>
            <a:ext cx="13228320" cy="4033930"/>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marL="0" marR="0">
              <a:spcBef>
                <a:spcPts val="0"/>
              </a:spcBef>
              <a:spcAft>
                <a:spcPts val="0"/>
              </a:spcAft>
            </a:pPr>
            <a:r>
              <a:rPr lang="en-US" sz="2400" kern="100" dirty="0">
                <a:effectLst/>
                <a:ea typeface="Aptos" panose="020B0004020202020204" pitchFamily="34" charset="0"/>
                <a:cs typeface="Times New Roman" panose="02020603050405020304" pitchFamily="18" charset="0"/>
              </a:rPr>
              <a:t>Difficulties with SNAP application process, failure of SNAP benefits to adjust to household expenditures, loss of SNAP benefits, and challenges associated with community resources.</a:t>
            </a:r>
          </a:p>
          <a:p>
            <a:pPr eaLnBrk="0" hangingPunct="0"/>
            <a:endParaRPr lang="en-US" sz="2200" dirty="0">
              <a:cs typeface="Times New Roman" panose="02020603050405020304" pitchFamily="18" charset="0"/>
            </a:endParaRPr>
          </a:p>
          <a:p>
            <a:pPr algn="ctr" rtl="0">
              <a:spcBef>
                <a:spcPts val="0"/>
              </a:spcBef>
              <a:spcAft>
                <a:spcPts val="400"/>
              </a:spcAft>
            </a:pPr>
            <a:r>
              <a:rPr lang="en-US" sz="2200" b="0" i="1" u="none" strike="noStrike" dirty="0">
                <a:solidFill>
                  <a:srgbClr val="000000"/>
                </a:solidFill>
                <a:effectLst/>
                <a:cs typeface="Times New Roman" panose="02020603050405020304" pitchFamily="18" charset="0"/>
              </a:rPr>
              <a:t>“</a:t>
            </a:r>
            <a:r>
              <a:rPr lang="en-US" sz="2200" b="1" i="1" u="none" strike="noStrike" dirty="0">
                <a:solidFill>
                  <a:srgbClr val="000000"/>
                </a:solidFill>
                <a:effectLst/>
                <a:cs typeface="Times New Roman" panose="02020603050405020304" pitchFamily="18" charset="0"/>
              </a:rPr>
              <a:t>Only people that know </a:t>
            </a:r>
            <a:r>
              <a:rPr lang="en-US" sz="2200" b="0" i="1" u="none" strike="noStrike" dirty="0">
                <a:solidFill>
                  <a:srgbClr val="000000"/>
                </a:solidFill>
                <a:effectLst/>
                <a:cs typeface="Times New Roman" panose="02020603050405020304" pitchFamily="18" charset="0"/>
              </a:rPr>
              <a:t>about the food banks and the food drives that's going on in their communities are people that </a:t>
            </a:r>
            <a:r>
              <a:rPr lang="en-US" sz="2200" b="1" i="1" u="none" strike="noStrike" dirty="0">
                <a:solidFill>
                  <a:srgbClr val="000000"/>
                </a:solidFill>
                <a:effectLst/>
                <a:cs typeface="Times New Roman" panose="02020603050405020304" pitchFamily="18" charset="0"/>
              </a:rPr>
              <a:t>frequently go to those community centers</a:t>
            </a:r>
            <a:r>
              <a:rPr lang="en-US" sz="2200" b="0" i="1" u="none" strike="noStrike" dirty="0">
                <a:solidFill>
                  <a:srgbClr val="000000"/>
                </a:solidFill>
                <a:effectLst/>
                <a:cs typeface="Times New Roman" panose="02020603050405020304" pitchFamily="18" charset="0"/>
              </a:rPr>
              <a:t>.” </a:t>
            </a:r>
            <a:endParaRPr lang="en-US" sz="2200" b="0" i="0" u="none" strike="noStrike" dirty="0">
              <a:solidFill>
                <a:srgbClr val="000000"/>
              </a:solidFill>
              <a:effectLst/>
              <a:cs typeface="Times New Roman" panose="02020603050405020304" pitchFamily="18" charset="0"/>
            </a:endParaRPr>
          </a:p>
          <a:p>
            <a:pPr algn="ctr" rtl="0">
              <a:spcBef>
                <a:spcPts val="0"/>
              </a:spcBef>
              <a:spcAft>
                <a:spcPts val="400"/>
              </a:spcAft>
            </a:pPr>
            <a:endParaRPr lang="en-US" sz="2200" b="0" i="1" u="none" strike="noStrike" dirty="0">
              <a:solidFill>
                <a:srgbClr val="000000"/>
              </a:solidFill>
              <a:effectLst/>
              <a:cs typeface="Times New Roman" panose="02020603050405020304" pitchFamily="18" charset="0"/>
            </a:endParaRPr>
          </a:p>
          <a:p>
            <a:pPr algn="ctr" rtl="0">
              <a:spcBef>
                <a:spcPts val="0"/>
              </a:spcBef>
              <a:spcAft>
                <a:spcPts val="400"/>
              </a:spcAft>
            </a:pPr>
            <a:r>
              <a:rPr lang="en-US" sz="2200" b="0" i="1" u="none" strike="noStrike" dirty="0">
                <a:solidFill>
                  <a:srgbClr val="000000"/>
                </a:solidFill>
                <a:effectLst/>
                <a:cs typeface="Times New Roman" panose="02020603050405020304" pitchFamily="18" charset="0"/>
              </a:rPr>
              <a:t>“I would like to know but </a:t>
            </a:r>
            <a:r>
              <a:rPr lang="en-US" sz="2200" b="1" i="1" u="none" strike="noStrike" dirty="0">
                <a:solidFill>
                  <a:srgbClr val="000000"/>
                </a:solidFill>
                <a:effectLst/>
                <a:cs typeface="Times New Roman" panose="02020603050405020304" pitchFamily="18" charset="0"/>
              </a:rPr>
              <a:t>I don't know where [any] of the places [are]</a:t>
            </a:r>
            <a:r>
              <a:rPr lang="en-US" sz="2200" i="1" u="none" strike="noStrike" dirty="0">
                <a:solidFill>
                  <a:srgbClr val="000000"/>
                </a:solidFill>
                <a:effectLst/>
                <a:cs typeface="Times New Roman" panose="02020603050405020304" pitchFamily="18" charset="0"/>
              </a:rPr>
              <a:t>.”</a:t>
            </a:r>
            <a:r>
              <a:rPr lang="en-US" sz="2200" b="1" i="1" u="none" strike="noStrike" dirty="0">
                <a:solidFill>
                  <a:srgbClr val="000000"/>
                </a:solidFill>
                <a:effectLst/>
                <a:cs typeface="Times New Roman" panose="02020603050405020304" pitchFamily="18" charset="0"/>
              </a:rPr>
              <a:t>  </a:t>
            </a:r>
          </a:p>
          <a:p>
            <a:pPr algn="ctr" rtl="0">
              <a:spcBef>
                <a:spcPts val="0"/>
              </a:spcBef>
              <a:spcAft>
                <a:spcPts val="400"/>
              </a:spcAft>
            </a:pPr>
            <a:endParaRPr lang="en-US" sz="2200" b="0" i="0" u="none" strike="noStrike" dirty="0">
              <a:solidFill>
                <a:srgbClr val="000000"/>
              </a:solidFill>
              <a:effectLst/>
              <a:cs typeface="Times New Roman" panose="02020603050405020304" pitchFamily="18" charset="0"/>
            </a:endParaRPr>
          </a:p>
          <a:p>
            <a:pPr algn="ctr" rtl="0">
              <a:spcBef>
                <a:spcPts val="0"/>
              </a:spcBef>
              <a:spcAft>
                <a:spcPts val="400"/>
              </a:spcAft>
            </a:pPr>
            <a:r>
              <a:rPr lang="en-US" sz="2200" b="0" i="1" u="none" strike="noStrike" dirty="0">
                <a:solidFill>
                  <a:srgbClr val="000000"/>
                </a:solidFill>
                <a:effectLst/>
                <a:cs typeface="Times New Roman" panose="02020603050405020304" pitchFamily="18" charset="0"/>
              </a:rPr>
              <a:t>“When you go to somebody to ask for help, </a:t>
            </a:r>
            <a:r>
              <a:rPr lang="en-US" sz="2200" b="1" i="1" u="none" strike="noStrike" dirty="0">
                <a:solidFill>
                  <a:srgbClr val="000000"/>
                </a:solidFill>
                <a:effectLst/>
                <a:cs typeface="Times New Roman" panose="02020603050405020304" pitchFamily="18" charset="0"/>
              </a:rPr>
              <a:t>they look at you like you [are] crazy</a:t>
            </a:r>
            <a:r>
              <a:rPr lang="en-US" sz="2200" b="0" i="1" u="none" strike="noStrike" dirty="0">
                <a:solidFill>
                  <a:srgbClr val="000000"/>
                </a:solidFill>
                <a:effectLst/>
                <a:cs typeface="Times New Roman" panose="02020603050405020304" pitchFamily="18" charset="0"/>
              </a:rPr>
              <a:t>, you know? You go to them and ask them for something, and </a:t>
            </a:r>
            <a:r>
              <a:rPr lang="en-US" sz="2200" b="1" i="1" u="none" strike="noStrike" dirty="0">
                <a:solidFill>
                  <a:srgbClr val="000000"/>
                </a:solidFill>
                <a:effectLst/>
                <a:cs typeface="Times New Roman" panose="02020603050405020304" pitchFamily="18" charset="0"/>
              </a:rPr>
              <a:t>they talk about you behind your back </a:t>
            </a:r>
            <a:r>
              <a:rPr lang="en-US" sz="2200" b="0" i="1" u="none" strike="noStrike" dirty="0">
                <a:solidFill>
                  <a:srgbClr val="000000"/>
                </a:solidFill>
                <a:effectLst/>
                <a:cs typeface="Times New Roman" panose="02020603050405020304" pitchFamily="18" charset="0"/>
              </a:rPr>
              <a:t>so that makes you not want to do it."</a:t>
            </a:r>
            <a:endParaRPr lang="en-US" sz="2200" dirty="0">
              <a:cs typeface="Times New Roman" panose="02020603050405020304" pitchFamily="18" charset="0"/>
            </a:endParaRPr>
          </a:p>
          <a:p>
            <a:pPr eaLnBrk="0" hangingPunct="0"/>
            <a:endParaRPr lang="en-US" b="1" dirty="0"/>
          </a:p>
          <a:p>
            <a:pPr eaLnBrk="0" hangingPunct="0"/>
            <a:endParaRPr lang="en-US" b="1" dirty="0"/>
          </a:p>
        </p:txBody>
      </p:sp>
      <p:sp>
        <p:nvSpPr>
          <p:cNvPr id="1046" name="Text Box 1165"/>
          <p:cNvSpPr txBox="1">
            <a:spLocks noChangeArrowheads="1"/>
          </p:cNvSpPr>
          <p:nvPr/>
        </p:nvSpPr>
        <p:spPr bwMode="auto">
          <a:xfrm>
            <a:off x="12801601" y="23944533"/>
            <a:ext cx="13289280" cy="4702314"/>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marL="0" marR="0">
              <a:spcBef>
                <a:spcPts val="0"/>
              </a:spcBef>
              <a:spcAft>
                <a:spcPts val="0"/>
              </a:spcAft>
            </a:pPr>
            <a:r>
              <a:rPr lang="en-US" sz="2400" kern="100" dirty="0">
                <a:effectLst/>
                <a:ea typeface="Aptos" panose="020B0004020202020204" pitchFamily="34" charset="0"/>
                <a:cs typeface="Times New Roman" panose="02020603050405020304" pitchFamily="18" charset="0"/>
              </a:rPr>
              <a:t>Shopping behaviors to save money, partial payment of bills to afford groceries and navigating transportation challenges.</a:t>
            </a:r>
          </a:p>
          <a:p>
            <a:endParaRPr lang="en-US" sz="2200" dirty="0">
              <a:cs typeface="Times New Roman" panose="02020603050405020304" pitchFamily="18" charset="0"/>
            </a:endParaRPr>
          </a:p>
          <a:p>
            <a:pPr algn="ctr" rtl="0">
              <a:spcBef>
                <a:spcPts val="0"/>
              </a:spcBef>
              <a:spcAft>
                <a:spcPts val="0"/>
              </a:spcAft>
            </a:pPr>
            <a:r>
              <a:rPr lang="en-US" sz="2200" b="0" i="1" u="none" strike="noStrike" dirty="0">
                <a:solidFill>
                  <a:srgbClr val="000000"/>
                </a:solidFill>
                <a:effectLst/>
                <a:latin typeface="Times New Roman" panose="02020603050405020304" pitchFamily="18" charset="0"/>
              </a:rPr>
              <a:t>“Sometimes </a:t>
            </a:r>
            <a:r>
              <a:rPr lang="en-US" sz="2200" b="1" i="1" u="none" strike="noStrike" dirty="0">
                <a:solidFill>
                  <a:srgbClr val="000000"/>
                </a:solidFill>
                <a:effectLst/>
                <a:latin typeface="Times New Roman" panose="02020603050405020304" pitchFamily="18" charset="0"/>
              </a:rPr>
              <a:t>I have to half pay my bills </a:t>
            </a:r>
            <a:r>
              <a:rPr lang="en-US" sz="2200" b="0" i="1" u="none" strike="noStrike" dirty="0">
                <a:solidFill>
                  <a:srgbClr val="000000"/>
                </a:solidFill>
                <a:effectLst/>
                <a:latin typeface="Times New Roman" panose="02020603050405020304" pitchFamily="18" charset="0"/>
              </a:rPr>
              <a:t>to make sure that you know there’s food in my house.”</a:t>
            </a:r>
            <a:endParaRPr lang="en-US" sz="2200" b="0" i="0" u="none" strike="noStrike" dirty="0">
              <a:solidFill>
                <a:srgbClr val="000000"/>
              </a:solidFill>
              <a:effectLst/>
            </a:endParaRPr>
          </a:p>
          <a:p>
            <a:pPr algn="ctr" rtl="0">
              <a:spcBef>
                <a:spcPts val="0"/>
              </a:spcBef>
              <a:spcAft>
                <a:spcPts val="0"/>
              </a:spcAft>
            </a:pPr>
            <a:br>
              <a:rPr lang="en-US" sz="2200" b="0" i="0" u="none" strike="noStrike" dirty="0">
                <a:solidFill>
                  <a:srgbClr val="000000"/>
                </a:solidFill>
                <a:effectLst/>
              </a:rPr>
            </a:br>
            <a:r>
              <a:rPr lang="en-US" sz="2200" b="0" i="1" u="none" strike="noStrike" dirty="0">
                <a:solidFill>
                  <a:srgbClr val="000000"/>
                </a:solidFill>
                <a:effectLst/>
                <a:latin typeface="Times New Roman" panose="02020603050405020304" pitchFamily="18" charset="0"/>
              </a:rPr>
              <a:t>“Sometimes </a:t>
            </a:r>
            <a:r>
              <a:rPr lang="en-US" sz="2200" b="1" i="1" u="none" strike="noStrike" dirty="0">
                <a:solidFill>
                  <a:srgbClr val="000000"/>
                </a:solidFill>
                <a:effectLst/>
                <a:latin typeface="Times New Roman" panose="02020603050405020304" pitchFamily="18" charset="0"/>
              </a:rPr>
              <a:t>we have to go without certain things</a:t>
            </a:r>
            <a:r>
              <a:rPr lang="en-US" sz="2200" b="0" i="1" u="none" strike="noStrike" dirty="0">
                <a:solidFill>
                  <a:srgbClr val="000000"/>
                </a:solidFill>
                <a:effectLst/>
                <a:latin typeface="Times New Roman" panose="02020603050405020304" pitchFamily="18" charset="0"/>
              </a:rPr>
              <a:t>…such as eggs, sometime our dairy product. We can’t get everything all at once because we can’t afford to do that.” </a:t>
            </a:r>
            <a:endParaRPr lang="en-US" sz="2200" b="0" i="0" u="none" strike="noStrike" dirty="0">
              <a:solidFill>
                <a:srgbClr val="000000"/>
              </a:solidFill>
              <a:effectLst/>
            </a:endParaRPr>
          </a:p>
          <a:p>
            <a:pPr algn="ctr" rtl="0">
              <a:spcBef>
                <a:spcPts val="0"/>
              </a:spcBef>
              <a:spcAft>
                <a:spcPts val="0"/>
              </a:spcAft>
            </a:pPr>
            <a:br>
              <a:rPr lang="en-US" sz="2200" b="0" i="0" u="none" strike="noStrike" dirty="0">
                <a:solidFill>
                  <a:srgbClr val="000000"/>
                </a:solidFill>
                <a:effectLst/>
              </a:rPr>
            </a:br>
            <a:r>
              <a:rPr lang="en-US" sz="2200" b="0" i="1" u="none" strike="noStrike" dirty="0">
                <a:solidFill>
                  <a:srgbClr val="000000"/>
                </a:solidFill>
                <a:effectLst/>
                <a:latin typeface="Times New Roman" panose="02020603050405020304" pitchFamily="18" charset="0"/>
              </a:rPr>
              <a:t>“</a:t>
            </a:r>
            <a:r>
              <a:rPr lang="en-US" sz="2200" b="1" i="1" u="none" strike="noStrike" dirty="0">
                <a:solidFill>
                  <a:srgbClr val="000000"/>
                </a:solidFill>
                <a:effectLst/>
                <a:latin typeface="Times New Roman" panose="02020603050405020304" pitchFamily="18" charset="0"/>
              </a:rPr>
              <a:t>We have to [buy] food that goes around</a:t>
            </a:r>
            <a:r>
              <a:rPr lang="en-US" sz="2200" b="0" i="1" u="none" strike="noStrike" dirty="0">
                <a:solidFill>
                  <a:srgbClr val="000000"/>
                </a:solidFill>
                <a:effectLst/>
                <a:latin typeface="Times New Roman" panose="02020603050405020304" pitchFamily="18" charset="0"/>
              </a:rPr>
              <a:t> like pasta and beans and try to cook enough that will go around for 2 days.” </a:t>
            </a:r>
            <a:endParaRPr lang="en-US" sz="2200" b="0" i="0" u="none" strike="noStrike" dirty="0">
              <a:solidFill>
                <a:srgbClr val="000000"/>
              </a:solidFill>
              <a:effectLst/>
            </a:endParaRPr>
          </a:p>
          <a:p>
            <a:pPr algn="ctr" rtl="0">
              <a:spcBef>
                <a:spcPts val="0"/>
              </a:spcBef>
              <a:spcAft>
                <a:spcPts val="0"/>
              </a:spcAft>
            </a:pPr>
            <a:r>
              <a:rPr lang="en-US" sz="2200" b="0" i="1" u="none" strike="noStrike" dirty="0">
                <a:solidFill>
                  <a:srgbClr val="000000"/>
                </a:solidFill>
                <a:effectLst/>
                <a:latin typeface="Times New Roman" panose="02020603050405020304" pitchFamily="18" charset="0"/>
              </a:rPr>
              <a:t> </a:t>
            </a:r>
            <a:endParaRPr lang="en-US" sz="2200" b="0" i="0" u="none" strike="noStrike" dirty="0">
              <a:solidFill>
                <a:srgbClr val="000000"/>
              </a:solidFill>
              <a:effectLst/>
            </a:endParaRPr>
          </a:p>
          <a:p>
            <a:pPr algn="ctr" rtl="0">
              <a:spcBef>
                <a:spcPts val="0"/>
              </a:spcBef>
              <a:spcAft>
                <a:spcPts val="0"/>
              </a:spcAft>
            </a:pPr>
            <a:r>
              <a:rPr lang="en-US" sz="2200" b="0" i="1" u="none" strike="noStrike" dirty="0">
                <a:solidFill>
                  <a:srgbClr val="000000"/>
                </a:solidFill>
                <a:effectLst/>
                <a:latin typeface="Times New Roman" panose="02020603050405020304" pitchFamily="18" charset="0"/>
              </a:rPr>
              <a:t>“</a:t>
            </a:r>
            <a:r>
              <a:rPr lang="en-US" sz="2200" b="1" i="1" u="none" strike="noStrike" dirty="0">
                <a:solidFill>
                  <a:srgbClr val="000000"/>
                </a:solidFill>
                <a:effectLst/>
                <a:latin typeface="Times New Roman" panose="02020603050405020304" pitchFamily="18" charset="0"/>
              </a:rPr>
              <a:t>I had to pick and choose my battle</a:t>
            </a:r>
            <a:r>
              <a:rPr lang="en-US" sz="2200" b="0" i="1" u="none" strike="noStrike" dirty="0">
                <a:solidFill>
                  <a:srgbClr val="000000"/>
                </a:solidFill>
                <a:effectLst/>
                <a:latin typeface="Times New Roman" panose="02020603050405020304" pitchFamily="18" charset="0"/>
              </a:rPr>
              <a:t> if I wanted to get the healthy food that I can only eat or do I want to get the junk food that I can afford.”</a:t>
            </a:r>
            <a:endParaRPr lang="en-US" sz="2200" b="0" i="0" u="none" strike="noStrike" dirty="0">
              <a:solidFill>
                <a:srgbClr val="000000"/>
              </a:solidFill>
              <a:effectLst/>
            </a:endParaRPr>
          </a:p>
          <a:p>
            <a:br>
              <a:rPr lang="en-US" sz="1600" dirty="0"/>
            </a:br>
            <a:br>
              <a:rPr lang="en-US" sz="1600" dirty="0"/>
            </a:br>
            <a:endParaRPr lang="en-US" sz="2200" dirty="0">
              <a:cs typeface="Times New Roman" panose="02020603050405020304" pitchFamily="18" charset="0"/>
            </a:endParaRPr>
          </a:p>
        </p:txBody>
      </p:sp>
      <p:sp>
        <p:nvSpPr>
          <p:cNvPr id="1047" name="Text Box 1166"/>
          <p:cNvSpPr txBox="1">
            <a:spLocks noChangeArrowheads="1"/>
          </p:cNvSpPr>
          <p:nvPr/>
        </p:nvSpPr>
        <p:spPr bwMode="auto">
          <a:xfrm>
            <a:off x="26578563" y="8687259"/>
            <a:ext cx="13045440" cy="10972341"/>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marL="342900" marR="0" lvl="0" indent="-342900">
              <a:spcBef>
                <a:spcPts val="0"/>
              </a:spcBef>
              <a:spcAft>
                <a:spcPts val="0"/>
              </a:spcAft>
              <a:buFont typeface="Arial" panose="020B0604020202020204" pitchFamily="34" charset="0"/>
              <a:buChar char="•"/>
              <a:tabLst>
                <a:tab pos="457200" algn="l"/>
              </a:tabLst>
            </a:pPr>
            <a:r>
              <a:rPr lang="en-US" sz="3600" kern="100" dirty="0">
                <a:effectLst/>
                <a:highlight>
                  <a:srgbClr val="FFFFFF"/>
                </a:highlight>
                <a:ea typeface="Aptos" panose="020B0004020202020204" pitchFamily="34" charset="0"/>
                <a:cs typeface="Times New Roman" panose="02020603050405020304" pitchFamily="18" charset="0"/>
              </a:rPr>
              <a:t>Our food-insecure participants first rely on SNAP benefits followed by cost-saving behaviors</a:t>
            </a:r>
            <a:r>
              <a:rPr lang="en-US" sz="3600" kern="100" dirty="0">
                <a:effectLst/>
                <a:ea typeface="Aptos" panose="020B0004020202020204" pitchFamily="34" charset="0"/>
                <a:cs typeface="Times New Roman" panose="02020603050405020304" pitchFamily="18" charset="0"/>
              </a:rPr>
              <a:t>.</a:t>
            </a:r>
          </a:p>
          <a:p>
            <a:pPr marL="342900" marR="0" lvl="0" indent="-342900">
              <a:spcBef>
                <a:spcPts val="0"/>
              </a:spcBef>
              <a:spcAft>
                <a:spcPts val="0"/>
              </a:spcAft>
              <a:buFont typeface="Arial" panose="020B0604020202020204" pitchFamily="34" charset="0"/>
              <a:buChar char="•"/>
              <a:tabLst>
                <a:tab pos="457200" algn="l"/>
              </a:tabLst>
            </a:pPr>
            <a:endParaRPr lang="en-US" sz="36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kern="100" dirty="0">
                <a:effectLst/>
                <a:highlight>
                  <a:srgbClr val="FFFFFF"/>
                </a:highlight>
                <a:ea typeface="Aptos" panose="020B0004020202020204" pitchFamily="34" charset="0"/>
                <a:cs typeface="Times New Roman" panose="02020603050405020304" pitchFamily="18" charset="0"/>
              </a:rPr>
              <a:t>Systemic barriers complicate the SNAP application process. Applicants desire clarity in SNAP requirements and assistance with funding</a:t>
            </a:r>
            <a:r>
              <a:rPr lang="en-US" sz="3600" kern="100" dirty="0">
                <a:effectLst/>
                <a:ea typeface="Aptos" panose="020B0004020202020204" pitchFamily="34" charset="0"/>
                <a:cs typeface="Times New Roman" panose="02020603050405020304" pitchFamily="18" charset="0"/>
              </a:rPr>
              <a:t>.</a:t>
            </a:r>
          </a:p>
          <a:p>
            <a:pPr marL="342900" marR="0" lvl="0" indent="-342900">
              <a:spcBef>
                <a:spcPts val="0"/>
              </a:spcBef>
              <a:spcAft>
                <a:spcPts val="0"/>
              </a:spcAft>
              <a:buFont typeface="Arial" panose="020B0604020202020204" pitchFamily="34" charset="0"/>
              <a:buChar char="•"/>
              <a:tabLst>
                <a:tab pos="457200" algn="l"/>
              </a:tabLst>
            </a:pPr>
            <a:endParaRPr lang="en-US" sz="36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kern="100" dirty="0">
                <a:effectLst/>
                <a:highlight>
                  <a:srgbClr val="FFFFFF"/>
                </a:highlight>
                <a:ea typeface="Aptos" panose="020B0004020202020204" pitchFamily="34" charset="0"/>
                <a:cs typeface="Times New Roman" panose="02020603050405020304" pitchFamily="18" charset="0"/>
              </a:rPr>
              <a:t>Participants with SNAP benefits all received less than $100 per month in support and criticized SNAP’s allotment of monthly allowances</a:t>
            </a:r>
            <a:r>
              <a:rPr lang="en-US" sz="3600" kern="100" dirty="0">
                <a:effectLst/>
                <a:ea typeface="Aptos" panose="020B0004020202020204" pitchFamily="34" charset="0"/>
                <a:cs typeface="Times New Roman" panose="02020603050405020304" pitchFamily="18" charset="0"/>
              </a:rPr>
              <a:t>.</a:t>
            </a:r>
          </a:p>
          <a:p>
            <a:pPr marL="342900" marR="0" lvl="0" indent="-342900">
              <a:spcBef>
                <a:spcPts val="0"/>
              </a:spcBef>
              <a:spcAft>
                <a:spcPts val="0"/>
              </a:spcAft>
              <a:buFont typeface="Arial" panose="020B0604020202020204" pitchFamily="34" charset="0"/>
              <a:buChar char="•"/>
              <a:tabLst>
                <a:tab pos="457200" algn="l"/>
              </a:tabLst>
            </a:pPr>
            <a:endParaRPr lang="en-US" sz="36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kern="100" dirty="0">
                <a:effectLst/>
                <a:highlight>
                  <a:srgbClr val="FFFFFF"/>
                </a:highlight>
                <a:ea typeface="Aptos" panose="020B0004020202020204" pitchFamily="34" charset="0"/>
                <a:cs typeface="Times New Roman" panose="02020603050405020304" pitchFamily="18" charset="0"/>
              </a:rPr>
              <a:t>Increase in SNAP benefits were beneficial in decreasing the prevalence of food insecurity during the COVID pandemic.</a:t>
            </a:r>
          </a:p>
          <a:p>
            <a:pPr marL="342900" marR="0" lvl="0" indent="-342900">
              <a:spcBef>
                <a:spcPts val="0"/>
              </a:spcBef>
              <a:spcAft>
                <a:spcPts val="0"/>
              </a:spcAft>
              <a:buFont typeface="Arial" panose="020B0604020202020204" pitchFamily="34" charset="0"/>
              <a:buChar char="•"/>
              <a:tabLst>
                <a:tab pos="457200" algn="l"/>
              </a:tabLst>
            </a:pPr>
            <a:endParaRPr lang="en-US" sz="36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kern="100" dirty="0">
                <a:effectLst/>
                <a:ea typeface="Aptos" panose="020B0004020202020204" pitchFamily="34" charset="0"/>
                <a:cs typeface="Times New Roman" panose="02020603050405020304" pitchFamily="18" charset="0"/>
              </a:rPr>
              <a:t>Community-based organizations also assist community members facing food insecurity but come with their own limitations to access. Limitations </a:t>
            </a:r>
            <a:r>
              <a:rPr lang="en-US" sz="3600" kern="100">
                <a:effectLst/>
                <a:ea typeface="Aptos" panose="020B0004020202020204" pitchFamily="34" charset="0"/>
                <a:cs typeface="Times New Roman" panose="02020603050405020304" pitchFamily="18" charset="0"/>
              </a:rPr>
              <a:t>included lack of </a:t>
            </a:r>
            <a:r>
              <a:rPr lang="en-US" sz="3600" kern="100" dirty="0">
                <a:effectLst/>
                <a:ea typeface="Aptos" panose="020B0004020202020204" pitchFamily="34" charset="0"/>
                <a:cs typeface="Times New Roman" panose="02020603050405020304" pitchFamily="18" charset="0"/>
              </a:rPr>
              <a:t>awareness of programs and dissatisfaction with resources.</a:t>
            </a:r>
          </a:p>
          <a:p>
            <a:pPr marL="342900" marR="0" lvl="0" indent="-342900">
              <a:spcBef>
                <a:spcPts val="0"/>
              </a:spcBef>
              <a:spcAft>
                <a:spcPts val="0"/>
              </a:spcAft>
              <a:buFont typeface="Arial" panose="020B0604020202020204" pitchFamily="34" charset="0"/>
              <a:buChar char="•"/>
              <a:tabLst>
                <a:tab pos="457200" algn="l"/>
              </a:tabLst>
            </a:pPr>
            <a:endParaRPr lang="en-US" sz="3600" kern="100" dirty="0">
              <a:effectLst/>
              <a:ea typeface="Aptos" panose="020B000402020202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3600" kern="100" dirty="0">
                <a:effectLst/>
                <a:ea typeface="Aptos" panose="020B0004020202020204" pitchFamily="34" charset="0"/>
                <a:cs typeface="Times New Roman" panose="02020603050405020304" pitchFamily="18" charset="0"/>
              </a:rPr>
              <a:t>Stigma was not a major identified theme.</a:t>
            </a:r>
          </a:p>
          <a:p>
            <a:br>
              <a:rPr lang="en-US" dirty="0"/>
            </a:br>
            <a:br>
              <a:rPr lang="en-US" dirty="0"/>
            </a:br>
            <a:endParaRPr lang="en-US" b="0" i="0" u="none" strike="noStrike" dirty="0">
              <a:solidFill>
                <a:srgbClr val="000000"/>
              </a:solidFill>
              <a:effectLst/>
              <a:highlight>
                <a:srgbClr val="FFFFFF"/>
              </a:highlight>
              <a:latin typeface="Times New Roman" panose="02020603050405020304" pitchFamily="18" charset="0"/>
            </a:endParaRPr>
          </a:p>
          <a:p>
            <a:pPr marL="285750" indent="-285750" algn="l">
              <a:buFont typeface="Arial" panose="020B0604020202020204" pitchFamily="34" charset="0"/>
              <a:buChar char="•"/>
            </a:pPr>
            <a:endParaRPr lang="en-US" dirty="0">
              <a:solidFill>
                <a:srgbClr val="000000"/>
              </a:solidFill>
              <a:highlight>
                <a:srgbClr val="FFFFFF"/>
              </a:highlight>
            </a:endParaRPr>
          </a:p>
          <a:p>
            <a:pPr marL="285750" indent="-285750" algn="l">
              <a:buFont typeface="Arial" panose="020B0604020202020204" pitchFamily="34" charset="0"/>
              <a:buChar char="•"/>
            </a:pPr>
            <a:endParaRPr lang="en-US" b="0" i="0" u="none" strike="noStrike" dirty="0">
              <a:solidFill>
                <a:srgbClr val="000000"/>
              </a:solidFill>
              <a:effectLst/>
              <a:highlight>
                <a:srgbClr val="FFFFFF"/>
              </a:highlight>
              <a:latin typeface="Segoe UI Web (West European)"/>
            </a:endParaRPr>
          </a:p>
        </p:txBody>
      </p:sp>
      <p:sp>
        <p:nvSpPr>
          <p:cNvPr id="1048" name="Text Box 1167"/>
          <p:cNvSpPr txBox="1">
            <a:spLocks noChangeArrowheads="1"/>
          </p:cNvSpPr>
          <p:nvPr/>
        </p:nvSpPr>
        <p:spPr bwMode="auto">
          <a:xfrm>
            <a:off x="26639521" y="21738259"/>
            <a:ext cx="13045440" cy="6930357"/>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marL="457200" indent="-457200">
              <a:buFont typeface="Arial" panose="020B0604020202020204" pitchFamily="34" charset="0"/>
              <a:buChar char="•"/>
            </a:pPr>
            <a:r>
              <a:rPr lang="en-US" sz="3600" dirty="0">
                <a:effectLst/>
                <a:cs typeface="Times New Roman" panose="02020603050405020304" pitchFamily="18" charset="0"/>
              </a:rPr>
              <a:t>Our study identifies access and communication issues with SNAP leading to difficulty for food-insecure individuals and </a:t>
            </a:r>
            <a:r>
              <a:rPr lang="en-US" sz="3600">
                <a:effectLst/>
                <a:cs typeface="Times New Roman" panose="02020603050405020304" pitchFamily="18" charset="0"/>
              </a:rPr>
              <a:t>families </a:t>
            </a:r>
            <a:r>
              <a:rPr lang="en-US" sz="3600">
                <a:cs typeface="Times New Roman" panose="02020603050405020304" pitchFamily="18" charset="0"/>
              </a:rPr>
              <a:t>to</a:t>
            </a:r>
            <a:r>
              <a:rPr lang="en-US" sz="3600">
                <a:effectLst/>
                <a:cs typeface="Times New Roman" panose="02020603050405020304" pitchFamily="18" charset="0"/>
              </a:rPr>
              <a:t> access services </a:t>
            </a:r>
            <a:r>
              <a:rPr lang="en-US" sz="3600" dirty="0">
                <a:effectLst/>
                <a:cs typeface="Times New Roman" panose="02020603050405020304" pitchFamily="18" charset="0"/>
              </a:rPr>
              <a:t>or receive enough benefit assistance. </a:t>
            </a:r>
          </a:p>
          <a:p>
            <a:pPr marL="457200" indent="-457200">
              <a:buFont typeface="Arial" panose="020B0604020202020204" pitchFamily="34" charset="0"/>
              <a:buChar char="•"/>
            </a:pPr>
            <a:endParaRPr lang="en-US" sz="3600" dirty="0">
              <a:effectLst/>
              <a:cs typeface="Times New Roman" panose="02020603050405020304" pitchFamily="18" charset="0"/>
            </a:endParaRPr>
          </a:p>
          <a:p>
            <a:pPr marL="457200" indent="-457200">
              <a:buFont typeface="Arial" panose="020B0604020202020204" pitchFamily="34" charset="0"/>
              <a:buChar char="•"/>
            </a:pPr>
            <a:r>
              <a:rPr lang="en-US" sz="3600" dirty="0">
                <a:cs typeface="Times New Roman" panose="02020603050405020304" pitchFamily="18" charset="0"/>
              </a:rPr>
              <a:t>T</a:t>
            </a:r>
            <a:r>
              <a:rPr lang="en-US" sz="3600" dirty="0">
                <a:effectLst/>
                <a:cs typeface="Times New Roman" panose="02020603050405020304" pitchFamily="18" charset="0"/>
              </a:rPr>
              <a:t>here is a disconnect between allotted SNAP benefits and need. </a:t>
            </a:r>
          </a:p>
          <a:p>
            <a:pPr marL="457200" indent="-457200">
              <a:buFont typeface="Arial" panose="020B0604020202020204" pitchFamily="34" charset="0"/>
              <a:buChar char="•"/>
            </a:pPr>
            <a:endParaRPr lang="en-US" sz="3600" dirty="0">
              <a:effectLst/>
              <a:cs typeface="Times New Roman" panose="02020603050405020304" pitchFamily="18" charset="0"/>
            </a:endParaRPr>
          </a:p>
          <a:p>
            <a:pPr marL="457200" indent="-457200">
              <a:buFont typeface="Arial" panose="020B0604020202020204" pitchFamily="34" charset="0"/>
              <a:buChar char="•"/>
            </a:pPr>
            <a:r>
              <a:rPr lang="en-US" sz="3600" dirty="0">
                <a:cs typeface="Times New Roman" panose="02020603050405020304" pitchFamily="18" charset="0"/>
              </a:rPr>
              <a:t>We identified </a:t>
            </a:r>
            <a:r>
              <a:rPr lang="en-US" sz="3600" dirty="0">
                <a:effectLst/>
                <a:cs typeface="Times New Roman" panose="02020603050405020304" pitchFamily="18" charset="0"/>
              </a:rPr>
              <a:t>cost-saving behaviors in a food-insecure population, trouble with transportation to get groceries, and a lack of awareness of local community programs. </a:t>
            </a:r>
          </a:p>
          <a:p>
            <a:pPr marL="457200" indent="-457200">
              <a:buFont typeface="Arial" panose="020B0604020202020204" pitchFamily="34" charset="0"/>
              <a:buChar char="•"/>
            </a:pPr>
            <a:endParaRPr lang="en-US" sz="3600" dirty="0">
              <a:effectLst/>
              <a:cs typeface="Times New Roman" panose="02020603050405020304" pitchFamily="18" charset="0"/>
            </a:endParaRPr>
          </a:p>
          <a:p>
            <a:pPr marL="457200" indent="-457200">
              <a:buFont typeface="Arial" panose="020B0604020202020204" pitchFamily="34" charset="0"/>
              <a:buChar char="•"/>
            </a:pPr>
            <a:r>
              <a:rPr lang="en-US" sz="3600" dirty="0">
                <a:effectLst/>
                <a:cs typeface="Times New Roman" panose="02020603050405020304" pitchFamily="18" charset="0"/>
              </a:rPr>
              <a:t>Our study highlights possible areas of improvement for future health policy and programming. </a:t>
            </a:r>
            <a:endParaRPr lang="en-US" sz="3600" dirty="0">
              <a:cs typeface="Times New Roman" panose="02020603050405020304" pitchFamily="18" charset="0"/>
            </a:endParaRPr>
          </a:p>
        </p:txBody>
      </p:sp>
      <p:sp>
        <p:nvSpPr>
          <p:cNvPr id="1049" name="Rectangle 1149"/>
          <p:cNvSpPr>
            <a:spLocks noGrp="1" noChangeArrowheads="1"/>
          </p:cNvSpPr>
          <p:nvPr>
            <p:ph type="body" sz="half" idx="1"/>
          </p:nvPr>
        </p:nvSpPr>
        <p:spPr>
          <a:xfrm>
            <a:off x="1822455" y="7322548"/>
            <a:ext cx="5721346" cy="1059452"/>
          </a:xfrm>
          <a:noFill/>
        </p:spPr>
        <p:txBody>
          <a:bodyPr/>
          <a:lstStyle/>
          <a:p>
            <a:pPr marL="0" indent="0" eaLnBrk="1" hangingPunct="1"/>
            <a:r>
              <a:rPr lang="en-US" sz="6200" b="1" dirty="0"/>
              <a:t>Introduction</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2379" y="1000116"/>
            <a:ext cx="7620000" cy="3104444"/>
          </a:xfrm>
          <a:prstGeom prst="rect">
            <a:avLst/>
          </a:prstGeom>
        </p:spPr>
      </p:pic>
      <p:pic>
        <p:nvPicPr>
          <p:cNvPr id="26" name="Picture 25" descr="LSUHSC_Seal.jpg">
            <a:extLst>
              <a:ext uri="{FF2B5EF4-FFF2-40B4-BE49-F238E27FC236}">
                <a16:creationId xmlns:a16="http://schemas.microsoft.com/office/drawing/2014/main" id="{975DEA4E-58F2-AA4A-BEAB-C3CAEA56B41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628747" y="1000116"/>
            <a:ext cx="3599013" cy="3708076"/>
          </a:xfrm>
          <a:prstGeom prst="rect">
            <a:avLst/>
          </a:prstGeom>
          <a:noFill/>
        </p:spPr>
      </p:pic>
      <p:sp>
        <p:nvSpPr>
          <p:cNvPr id="2" name="Rectangle 1148">
            <a:extLst>
              <a:ext uri="{FF2B5EF4-FFF2-40B4-BE49-F238E27FC236}">
                <a16:creationId xmlns:a16="http://schemas.microsoft.com/office/drawing/2014/main" id="{3D22AEE4-334E-6EB3-A0BF-BB016BE3C387}"/>
              </a:ext>
            </a:extLst>
          </p:cNvPr>
          <p:cNvSpPr>
            <a:spLocks noChangeArrowheads="1"/>
          </p:cNvSpPr>
          <p:nvPr/>
        </p:nvSpPr>
        <p:spPr bwMode="auto">
          <a:xfrm>
            <a:off x="914399" y="22762028"/>
            <a:ext cx="11033760" cy="1110343"/>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pPr algn="ctr"/>
            <a:endParaRPr lang="en-US" dirty="0"/>
          </a:p>
        </p:txBody>
      </p:sp>
      <p:sp>
        <p:nvSpPr>
          <p:cNvPr id="6" name="Rectangle 1149">
            <a:extLst>
              <a:ext uri="{FF2B5EF4-FFF2-40B4-BE49-F238E27FC236}">
                <a16:creationId xmlns:a16="http://schemas.microsoft.com/office/drawing/2014/main" id="{6D9C9B79-8E08-3C85-C96D-561DBD3D2DA3}"/>
              </a:ext>
            </a:extLst>
          </p:cNvPr>
          <p:cNvSpPr txBox="1">
            <a:spLocks noChangeArrowheads="1"/>
          </p:cNvSpPr>
          <p:nvPr/>
        </p:nvSpPr>
        <p:spPr bwMode="auto">
          <a:xfrm>
            <a:off x="1561706" y="22815096"/>
            <a:ext cx="5721346" cy="10594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491774" indent="-1491774" algn="l" defTabSz="17488064" rtl="0" eaLnBrk="0" fontAlgn="base" hangingPunct="0">
              <a:spcBef>
                <a:spcPct val="20000"/>
              </a:spcBef>
              <a:spcAft>
                <a:spcPct val="0"/>
              </a:spcAft>
              <a:defRPr sz="2300">
                <a:solidFill>
                  <a:schemeClr val="tx1"/>
                </a:solidFill>
                <a:latin typeface="+mn-lt"/>
                <a:ea typeface="+mn-ea"/>
                <a:cs typeface="+mn-cs"/>
              </a:defRPr>
            </a:lvl1pPr>
            <a:lvl2pPr marL="3226707" indent="-1239664" algn="l" defTabSz="17488064" rtl="0" eaLnBrk="0" fontAlgn="base" hangingPunct="0">
              <a:spcBef>
                <a:spcPct val="20000"/>
              </a:spcBef>
              <a:spcAft>
                <a:spcPct val="0"/>
              </a:spcAft>
              <a:defRPr sz="12800">
                <a:solidFill>
                  <a:schemeClr val="tx1"/>
                </a:solidFill>
                <a:latin typeface="Times New Roman" charset="0"/>
              </a:defRPr>
            </a:lvl2pPr>
            <a:lvl3pPr marL="4967607" indent="-992030" algn="l" defTabSz="17488064" rtl="0" eaLnBrk="0" fontAlgn="base" hangingPunct="0">
              <a:spcBef>
                <a:spcPct val="20000"/>
              </a:spcBef>
              <a:spcAft>
                <a:spcPct val="0"/>
              </a:spcAft>
              <a:defRPr sz="10900">
                <a:solidFill>
                  <a:schemeClr val="tx1"/>
                </a:solidFill>
                <a:latin typeface="Times New Roman" charset="0"/>
              </a:defRPr>
            </a:lvl3pPr>
            <a:lvl4pPr marL="6953158" indent="-993521" algn="l" defTabSz="17488064" rtl="0" eaLnBrk="0" fontAlgn="base" hangingPunct="0">
              <a:spcBef>
                <a:spcPct val="20000"/>
              </a:spcBef>
              <a:spcAft>
                <a:spcPct val="0"/>
              </a:spcAft>
              <a:defRPr sz="9100">
                <a:solidFill>
                  <a:schemeClr val="tx1"/>
                </a:solidFill>
                <a:latin typeface="Times New Roman" charset="0"/>
              </a:defRPr>
            </a:lvl4pPr>
            <a:lvl5pPr marL="8943184" indent="-997997" algn="l" defTabSz="17488064" rtl="0" eaLnBrk="0" fontAlgn="base" hangingPunct="0">
              <a:spcBef>
                <a:spcPct val="20000"/>
              </a:spcBef>
              <a:spcAft>
                <a:spcPct val="0"/>
              </a:spcAft>
              <a:defRPr sz="9100">
                <a:solidFill>
                  <a:schemeClr val="tx1"/>
                </a:solidFill>
                <a:latin typeface="Times New Roman" charset="0"/>
              </a:defRPr>
            </a:lvl5pPr>
            <a:lvl6pPr marL="9372815" indent="-997997" algn="l" defTabSz="17488064" rtl="0" fontAlgn="base">
              <a:spcBef>
                <a:spcPct val="20000"/>
              </a:spcBef>
              <a:spcAft>
                <a:spcPct val="0"/>
              </a:spcAft>
              <a:defRPr sz="9100">
                <a:solidFill>
                  <a:schemeClr val="tx1"/>
                </a:solidFill>
                <a:latin typeface="Times New Roman" charset="0"/>
              </a:defRPr>
            </a:lvl6pPr>
            <a:lvl7pPr marL="9802446" indent="-997997" algn="l" defTabSz="17488064" rtl="0" fontAlgn="base">
              <a:spcBef>
                <a:spcPct val="20000"/>
              </a:spcBef>
              <a:spcAft>
                <a:spcPct val="0"/>
              </a:spcAft>
              <a:defRPr sz="9100">
                <a:solidFill>
                  <a:schemeClr val="tx1"/>
                </a:solidFill>
                <a:latin typeface="Times New Roman" charset="0"/>
              </a:defRPr>
            </a:lvl7pPr>
            <a:lvl8pPr marL="10232077" indent="-997997" algn="l" defTabSz="17488064" rtl="0" fontAlgn="base">
              <a:spcBef>
                <a:spcPct val="20000"/>
              </a:spcBef>
              <a:spcAft>
                <a:spcPct val="0"/>
              </a:spcAft>
              <a:defRPr sz="9100">
                <a:solidFill>
                  <a:schemeClr val="tx1"/>
                </a:solidFill>
                <a:latin typeface="Times New Roman" charset="0"/>
              </a:defRPr>
            </a:lvl8pPr>
            <a:lvl9pPr marL="10661707" indent="-997997" algn="l" defTabSz="17488064" rtl="0" fontAlgn="base">
              <a:spcBef>
                <a:spcPct val="20000"/>
              </a:spcBef>
              <a:spcAft>
                <a:spcPct val="0"/>
              </a:spcAft>
              <a:defRPr sz="9100">
                <a:solidFill>
                  <a:schemeClr val="tx1"/>
                </a:solidFill>
                <a:latin typeface="Times New Roman" charset="0"/>
              </a:defRPr>
            </a:lvl9pPr>
          </a:lstStyle>
          <a:p>
            <a:pPr marL="0" indent="0" eaLnBrk="1" hangingPunct="1"/>
            <a:r>
              <a:rPr lang="en-US" sz="6200" b="1" kern="0" dirty="0"/>
              <a:t>Methods</a:t>
            </a:r>
          </a:p>
        </p:txBody>
      </p:sp>
      <p:sp>
        <p:nvSpPr>
          <p:cNvPr id="7" name="Text Box 1147">
            <a:extLst>
              <a:ext uri="{FF2B5EF4-FFF2-40B4-BE49-F238E27FC236}">
                <a16:creationId xmlns:a16="http://schemas.microsoft.com/office/drawing/2014/main" id="{2AB87BB3-7F5B-0D80-8865-55B9358E2850}"/>
              </a:ext>
            </a:extLst>
          </p:cNvPr>
          <p:cNvSpPr txBox="1">
            <a:spLocks noChangeArrowheads="1"/>
          </p:cNvSpPr>
          <p:nvPr/>
        </p:nvSpPr>
        <p:spPr bwMode="auto">
          <a:xfrm>
            <a:off x="914399" y="24131452"/>
            <a:ext cx="10911840" cy="4515394"/>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marL="457200" indent="-457200">
              <a:buFont typeface="Arial" panose="020B0604020202020204" pitchFamily="34" charset="0"/>
              <a:buChar char="•"/>
            </a:pPr>
            <a:r>
              <a:rPr lang="en-US" sz="2800" dirty="0">
                <a:cs typeface="Times New Roman" panose="02020603050405020304" pitchFamily="18" charset="0"/>
              </a:rPr>
              <a:t>F</a:t>
            </a:r>
            <a:r>
              <a:rPr lang="en-US" sz="2800" dirty="0">
                <a:effectLst/>
                <a:cs typeface="Times New Roman" panose="02020603050405020304" pitchFamily="18" charset="0"/>
              </a:rPr>
              <a:t>ood-insecure participants from November 2022 to April 2023 who were enrolled in or interested in the </a:t>
            </a:r>
            <a:r>
              <a:rPr lang="en-US" sz="2800" i="1" dirty="0">
                <a:effectLst/>
                <a:cs typeface="Times New Roman" panose="02020603050405020304" pitchFamily="18" charset="0"/>
              </a:rPr>
              <a:t>Geaux Get Healthy Clinical Program at Our Lady of the Lake (</a:t>
            </a:r>
            <a:r>
              <a:rPr lang="en-US" sz="2800" dirty="0">
                <a:effectLst/>
                <a:cs typeface="Times New Roman" panose="02020603050405020304" pitchFamily="18" charset="0"/>
              </a:rPr>
              <a:t>GGHOLOL). </a:t>
            </a:r>
          </a:p>
          <a:p>
            <a:pPr marL="457200" indent="-457200">
              <a:buFont typeface="Arial" panose="020B0604020202020204" pitchFamily="34" charset="0"/>
              <a:buChar char="•"/>
            </a:pPr>
            <a:endParaRPr lang="en-US" sz="2800" dirty="0">
              <a:effectLst/>
              <a:cs typeface="Times New Roman" panose="02020603050405020304" pitchFamily="18" charset="0"/>
            </a:endParaRPr>
          </a:p>
          <a:p>
            <a:pPr marL="457200" indent="-457200">
              <a:buFont typeface="Arial" panose="020B0604020202020204" pitchFamily="34" charset="0"/>
              <a:buChar char="•"/>
            </a:pPr>
            <a:r>
              <a:rPr lang="en-US" sz="2800" dirty="0">
                <a:effectLst/>
                <a:cs typeface="Times New Roman" panose="02020603050405020304" pitchFamily="18" charset="0"/>
              </a:rPr>
              <a:t>Semi-structured interviews were conducted with a convenience sample of 10 consenting participants that was recorded and transcribed.</a:t>
            </a:r>
          </a:p>
          <a:p>
            <a:pPr marL="457200" indent="-457200">
              <a:buFont typeface="Arial" panose="020B0604020202020204" pitchFamily="34" charset="0"/>
              <a:buChar char="•"/>
            </a:pPr>
            <a:endParaRPr lang="en-US" sz="2800" dirty="0">
              <a:effectLst/>
              <a:cs typeface="Times New Roman" panose="02020603050405020304" pitchFamily="18" charset="0"/>
            </a:endParaRPr>
          </a:p>
          <a:p>
            <a:pPr marL="457200" indent="-457200">
              <a:buFont typeface="Arial" panose="020B0604020202020204" pitchFamily="34" charset="0"/>
              <a:buChar char="•"/>
            </a:pPr>
            <a:r>
              <a:rPr lang="en-US" sz="2800" dirty="0">
                <a:effectLst/>
                <a:cs typeface="Times New Roman" panose="02020603050405020304" pitchFamily="18" charset="0"/>
              </a:rPr>
              <a:t>Interview transcripts were reviewed, and two independent data coders performed an inductive thematic analysis of the qualitative data. </a:t>
            </a:r>
            <a:endParaRPr lang="en-US" sz="2800" dirty="0">
              <a:cs typeface="Times New Roman" panose="02020603050405020304" pitchFamily="18" charset="0"/>
            </a:endParaRPr>
          </a:p>
          <a:p>
            <a:pPr eaLnBrk="0" hangingPunct="0"/>
            <a:endParaRPr lang="en-US" dirty="0"/>
          </a:p>
        </p:txBody>
      </p:sp>
      <p:sp>
        <p:nvSpPr>
          <p:cNvPr id="8" name="Rectangle 1148">
            <a:extLst>
              <a:ext uri="{FF2B5EF4-FFF2-40B4-BE49-F238E27FC236}">
                <a16:creationId xmlns:a16="http://schemas.microsoft.com/office/drawing/2014/main" id="{FF862C7E-161B-99DF-C428-9192B3CCADAD}"/>
              </a:ext>
            </a:extLst>
          </p:cNvPr>
          <p:cNvSpPr>
            <a:spLocks noChangeArrowheads="1"/>
          </p:cNvSpPr>
          <p:nvPr/>
        </p:nvSpPr>
        <p:spPr bwMode="auto">
          <a:xfrm>
            <a:off x="914399" y="17221200"/>
            <a:ext cx="11033760" cy="1110343"/>
          </a:xfrm>
          <a:prstGeom prst="rect">
            <a:avLst/>
          </a:prstGeom>
          <a:solidFill>
            <a:schemeClr val="accent6">
              <a:lumMod val="40000"/>
              <a:lumOff val="60000"/>
            </a:schemeClr>
          </a:solidFill>
          <a:ln w="9525">
            <a:noFill/>
            <a:miter lim="800000"/>
            <a:headEnd/>
            <a:tailEnd/>
          </a:ln>
        </p:spPr>
        <p:txBody>
          <a:bodyPr wrap="none" lIns="85926" tIns="42963" rIns="85926" bIns="42963" anchor="ctr"/>
          <a:lstStyle/>
          <a:p>
            <a:pPr algn="ctr"/>
            <a:endParaRPr lang="en-US" dirty="0"/>
          </a:p>
        </p:txBody>
      </p:sp>
      <p:sp>
        <p:nvSpPr>
          <p:cNvPr id="11" name="Text Box 1147">
            <a:extLst>
              <a:ext uri="{FF2B5EF4-FFF2-40B4-BE49-F238E27FC236}">
                <a16:creationId xmlns:a16="http://schemas.microsoft.com/office/drawing/2014/main" id="{F38C2BA6-B67A-4437-850E-194EFEAA440C}"/>
              </a:ext>
            </a:extLst>
          </p:cNvPr>
          <p:cNvSpPr txBox="1">
            <a:spLocks noChangeArrowheads="1"/>
          </p:cNvSpPr>
          <p:nvPr/>
        </p:nvSpPr>
        <p:spPr bwMode="auto">
          <a:xfrm>
            <a:off x="914399" y="18505715"/>
            <a:ext cx="10911840" cy="3849189"/>
          </a:xfrm>
          <a:prstGeom prst="rect">
            <a:avLst/>
          </a:prstGeom>
          <a:solidFill>
            <a:schemeClr val="bg1"/>
          </a:solidFill>
          <a:ln w="25400">
            <a:solidFill>
              <a:schemeClr val="tx1"/>
            </a:solidFill>
            <a:miter lim="800000"/>
            <a:headEnd type="none" w="sm" len="sm"/>
            <a:tailEnd type="none" w="sm" len="sm"/>
          </a:ln>
        </p:spPr>
        <p:txBody>
          <a:bodyPr lIns="85926" tIns="42963" rIns="85926" bIns="42963"/>
          <a:lstStyle/>
          <a:p>
            <a:pPr marL="342900" indent="-342900" eaLnBrk="0" hangingPunct="0">
              <a:buFont typeface="Arial" panose="020B0604020202020204" pitchFamily="34" charset="0"/>
              <a:buChar char="•"/>
            </a:pPr>
            <a:r>
              <a:rPr lang="en-US" sz="3000" dirty="0">
                <a:ea typeface="Calibri" panose="020F0502020204030204" pitchFamily="34" charset="0"/>
                <a:cs typeface="Times New Roman" panose="02020603050405020304" pitchFamily="18" charset="0"/>
              </a:rPr>
              <a:t>E</a:t>
            </a:r>
            <a:r>
              <a:rPr lang="en-US" sz="3000" dirty="0">
                <a:effectLst/>
                <a:ea typeface="Calibri" panose="020F0502020204030204" pitchFamily="34" charset="0"/>
                <a:cs typeface="Times New Roman" panose="02020603050405020304" pitchFamily="18" charset="0"/>
              </a:rPr>
              <a:t>xplore why Baton Rouge community members who are food insecure are not recipients of SNAP.</a:t>
            </a:r>
          </a:p>
          <a:p>
            <a:pPr marL="342900" indent="-342900" eaLnBrk="0" hangingPunct="0">
              <a:buFont typeface="Arial" panose="020B0604020202020204" pitchFamily="34" charset="0"/>
              <a:buChar char="•"/>
            </a:pPr>
            <a:endParaRPr lang="en-US" sz="3000" dirty="0">
              <a:effectLst/>
              <a:ea typeface="Calibri" panose="020F0502020204030204" pitchFamily="34" charset="0"/>
              <a:cs typeface="Times New Roman" panose="02020603050405020304" pitchFamily="18" charset="0"/>
            </a:endParaRPr>
          </a:p>
          <a:p>
            <a:pPr marL="342900" indent="-342900" eaLnBrk="0" hangingPunct="0">
              <a:buFont typeface="Arial" panose="020B0604020202020204" pitchFamily="34" charset="0"/>
              <a:buChar char="•"/>
            </a:pPr>
            <a:r>
              <a:rPr lang="en-US" sz="3000" dirty="0">
                <a:ea typeface="Calibri" panose="020F0502020204030204" pitchFamily="34" charset="0"/>
                <a:cs typeface="Times New Roman" panose="02020603050405020304" pitchFamily="18" charset="0"/>
              </a:rPr>
              <a:t>D</a:t>
            </a:r>
            <a:r>
              <a:rPr lang="en-US" sz="3000" dirty="0">
                <a:effectLst/>
                <a:ea typeface="Calibri" panose="020F0502020204030204" pitchFamily="34" charset="0"/>
                <a:cs typeface="Times New Roman" panose="02020603050405020304" pitchFamily="18" charset="0"/>
              </a:rPr>
              <a:t>escribe the experiences of these community members with SNAP and community-based programs.</a:t>
            </a:r>
          </a:p>
          <a:p>
            <a:pPr marL="342900" indent="-342900" eaLnBrk="0" hangingPunct="0">
              <a:buFont typeface="Arial" panose="020B0604020202020204" pitchFamily="34" charset="0"/>
              <a:buChar char="•"/>
            </a:pPr>
            <a:endParaRPr lang="en-US" sz="3000" dirty="0">
              <a:effectLst/>
              <a:ea typeface="Calibri" panose="020F0502020204030204" pitchFamily="34" charset="0"/>
              <a:cs typeface="Times New Roman" panose="02020603050405020304" pitchFamily="18" charset="0"/>
            </a:endParaRPr>
          </a:p>
          <a:p>
            <a:pPr marL="342900" indent="-342900" eaLnBrk="0" hangingPunct="0">
              <a:buFont typeface="Arial" panose="020B0604020202020204" pitchFamily="34" charset="0"/>
              <a:buChar char="•"/>
            </a:pPr>
            <a:r>
              <a:rPr lang="en-US" sz="3000" dirty="0">
                <a:ea typeface="Calibri" panose="020F0502020204030204" pitchFamily="34" charset="0"/>
                <a:cs typeface="Times New Roman" panose="02020603050405020304" pitchFamily="18" charset="0"/>
              </a:rPr>
              <a:t>Gain insight to how food insecurity </a:t>
            </a:r>
            <a:r>
              <a:rPr lang="en-US" sz="3000" dirty="0">
                <a:effectLst/>
                <a:ea typeface="Calibri" panose="020F0502020204030204" pitchFamily="34" charset="0"/>
                <a:cs typeface="Times New Roman" panose="02020603050405020304" pitchFamily="18" charset="0"/>
              </a:rPr>
              <a:t>impacts food shopping behaviors and habits.</a:t>
            </a:r>
          </a:p>
          <a:p>
            <a:pPr marL="342900" indent="-342900" eaLnBrk="0" hangingPunct="0">
              <a:buFont typeface="Arial" panose="020B0604020202020204" pitchFamily="34" charset="0"/>
              <a:buChar char="•"/>
            </a:pPr>
            <a:endParaRPr lang="en-US" dirty="0"/>
          </a:p>
        </p:txBody>
      </p:sp>
      <p:sp>
        <p:nvSpPr>
          <p:cNvPr id="12" name="Rectangle 1149">
            <a:extLst>
              <a:ext uri="{FF2B5EF4-FFF2-40B4-BE49-F238E27FC236}">
                <a16:creationId xmlns:a16="http://schemas.microsoft.com/office/drawing/2014/main" id="{9522E0D8-E685-57EA-BDCE-01C0B272F8B5}"/>
              </a:ext>
            </a:extLst>
          </p:cNvPr>
          <p:cNvSpPr txBox="1">
            <a:spLocks noChangeArrowheads="1"/>
          </p:cNvSpPr>
          <p:nvPr/>
        </p:nvSpPr>
        <p:spPr bwMode="auto">
          <a:xfrm>
            <a:off x="1561706" y="17221200"/>
            <a:ext cx="5721346" cy="105945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491774" indent="-1491774" algn="l" defTabSz="17488064" rtl="0" eaLnBrk="0" fontAlgn="base" hangingPunct="0">
              <a:spcBef>
                <a:spcPct val="20000"/>
              </a:spcBef>
              <a:spcAft>
                <a:spcPct val="0"/>
              </a:spcAft>
              <a:defRPr sz="2300">
                <a:solidFill>
                  <a:schemeClr val="tx1"/>
                </a:solidFill>
                <a:latin typeface="+mn-lt"/>
                <a:ea typeface="+mn-ea"/>
                <a:cs typeface="+mn-cs"/>
              </a:defRPr>
            </a:lvl1pPr>
            <a:lvl2pPr marL="3226707" indent="-1239664" algn="l" defTabSz="17488064" rtl="0" eaLnBrk="0" fontAlgn="base" hangingPunct="0">
              <a:spcBef>
                <a:spcPct val="20000"/>
              </a:spcBef>
              <a:spcAft>
                <a:spcPct val="0"/>
              </a:spcAft>
              <a:defRPr sz="12800">
                <a:solidFill>
                  <a:schemeClr val="tx1"/>
                </a:solidFill>
                <a:latin typeface="Times New Roman" charset="0"/>
              </a:defRPr>
            </a:lvl2pPr>
            <a:lvl3pPr marL="4967607" indent="-992030" algn="l" defTabSz="17488064" rtl="0" eaLnBrk="0" fontAlgn="base" hangingPunct="0">
              <a:spcBef>
                <a:spcPct val="20000"/>
              </a:spcBef>
              <a:spcAft>
                <a:spcPct val="0"/>
              </a:spcAft>
              <a:defRPr sz="10900">
                <a:solidFill>
                  <a:schemeClr val="tx1"/>
                </a:solidFill>
                <a:latin typeface="Times New Roman" charset="0"/>
              </a:defRPr>
            </a:lvl3pPr>
            <a:lvl4pPr marL="6953158" indent="-993521" algn="l" defTabSz="17488064" rtl="0" eaLnBrk="0" fontAlgn="base" hangingPunct="0">
              <a:spcBef>
                <a:spcPct val="20000"/>
              </a:spcBef>
              <a:spcAft>
                <a:spcPct val="0"/>
              </a:spcAft>
              <a:defRPr sz="9100">
                <a:solidFill>
                  <a:schemeClr val="tx1"/>
                </a:solidFill>
                <a:latin typeface="Times New Roman" charset="0"/>
              </a:defRPr>
            </a:lvl4pPr>
            <a:lvl5pPr marL="8943184" indent="-997997" algn="l" defTabSz="17488064" rtl="0" eaLnBrk="0" fontAlgn="base" hangingPunct="0">
              <a:spcBef>
                <a:spcPct val="20000"/>
              </a:spcBef>
              <a:spcAft>
                <a:spcPct val="0"/>
              </a:spcAft>
              <a:defRPr sz="9100">
                <a:solidFill>
                  <a:schemeClr val="tx1"/>
                </a:solidFill>
                <a:latin typeface="Times New Roman" charset="0"/>
              </a:defRPr>
            </a:lvl5pPr>
            <a:lvl6pPr marL="9372815" indent="-997997" algn="l" defTabSz="17488064" rtl="0" fontAlgn="base">
              <a:spcBef>
                <a:spcPct val="20000"/>
              </a:spcBef>
              <a:spcAft>
                <a:spcPct val="0"/>
              </a:spcAft>
              <a:defRPr sz="9100">
                <a:solidFill>
                  <a:schemeClr val="tx1"/>
                </a:solidFill>
                <a:latin typeface="Times New Roman" charset="0"/>
              </a:defRPr>
            </a:lvl6pPr>
            <a:lvl7pPr marL="9802446" indent="-997997" algn="l" defTabSz="17488064" rtl="0" fontAlgn="base">
              <a:spcBef>
                <a:spcPct val="20000"/>
              </a:spcBef>
              <a:spcAft>
                <a:spcPct val="0"/>
              </a:spcAft>
              <a:defRPr sz="9100">
                <a:solidFill>
                  <a:schemeClr val="tx1"/>
                </a:solidFill>
                <a:latin typeface="Times New Roman" charset="0"/>
              </a:defRPr>
            </a:lvl7pPr>
            <a:lvl8pPr marL="10232077" indent="-997997" algn="l" defTabSz="17488064" rtl="0" fontAlgn="base">
              <a:spcBef>
                <a:spcPct val="20000"/>
              </a:spcBef>
              <a:spcAft>
                <a:spcPct val="0"/>
              </a:spcAft>
              <a:defRPr sz="9100">
                <a:solidFill>
                  <a:schemeClr val="tx1"/>
                </a:solidFill>
                <a:latin typeface="Times New Roman" charset="0"/>
              </a:defRPr>
            </a:lvl8pPr>
            <a:lvl9pPr marL="10661707" indent="-997997" algn="l" defTabSz="17488064" rtl="0" fontAlgn="base">
              <a:spcBef>
                <a:spcPct val="20000"/>
              </a:spcBef>
              <a:spcAft>
                <a:spcPct val="0"/>
              </a:spcAft>
              <a:defRPr sz="9100">
                <a:solidFill>
                  <a:schemeClr val="tx1"/>
                </a:solidFill>
                <a:latin typeface="Times New Roman" charset="0"/>
              </a:defRPr>
            </a:lvl9pPr>
          </a:lstStyle>
          <a:p>
            <a:pPr marL="0" indent="0" eaLnBrk="1" hangingPunct="1"/>
            <a:r>
              <a:rPr lang="en-US" sz="6200" b="1" kern="0" dirty="0"/>
              <a:t>Objective</a:t>
            </a:r>
          </a:p>
        </p:txBody>
      </p:sp>
      <p:graphicFrame>
        <p:nvGraphicFramePr>
          <p:cNvPr id="3" name="Chart 2">
            <a:extLst>
              <a:ext uri="{FF2B5EF4-FFF2-40B4-BE49-F238E27FC236}">
                <a16:creationId xmlns:a16="http://schemas.microsoft.com/office/drawing/2014/main" id="{D2AEB971-20C7-BEDF-62B2-4C788C7CB299}"/>
              </a:ext>
            </a:extLst>
          </p:cNvPr>
          <p:cNvGraphicFramePr/>
          <p:nvPr>
            <p:extLst>
              <p:ext uri="{D42A27DB-BD31-4B8C-83A1-F6EECF244321}">
                <p14:modId xmlns:p14="http://schemas.microsoft.com/office/powerpoint/2010/main" val="93900464"/>
              </p:ext>
            </p:extLst>
          </p:nvPr>
        </p:nvGraphicFramePr>
        <p:xfrm>
          <a:off x="12366261" y="8438606"/>
          <a:ext cx="4196079" cy="4116112"/>
        </p:xfrm>
        <a:graphic>
          <a:graphicData uri="http://schemas.openxmlformats.org/drawingml/2006/chart">
            <c:chart xmlns:c="http://schemas.openxmlformats.org/drawingml/2006/chart" xmlns:r="http://schemas.openxmlformats.org/officeDocument/2006/relationships" r:id="rId7"/>
          </a:graphicData>
        </a:graphic>
      </p:graphicFrame>
      <p:sp>
        <p:nvSpPr>
          <p:cNvPr id="9" name="TextBox 8">
            <a:extLst>
              <a:ext uri="{FF2B5EF4-FFF2-40B4-BE49-F238E27FC236}">
                <a16:creationId xmlns:a16="http://schemas.microsoft.com/office/drawing/2014/main" id="{C4659CCE-E4DD-B02B-D594-9D4BDB2D17D6}"/>
              </a:ext>
            </a:extLst>
          </p:cNvPr>
          <p:cNvSpPr txBox="1"/>
          <p:nvPr/>
        </p:nvSpPr>
        <p:spPr>
          <a:xfrm>
            <a:off x="14478000" y="10402669"/>
            <a:ext cx="914400" cy="646331"/>
          </a:xfrm>
          <a:prstGeom prst="rect">
            <a:avLst/>
          </a:prstGeom>
          <a:noFill/>
        </p:spPr>
        <p:txBody>
          <a:bodyPr wrap="square" rtlCol="0">
            <a:spAutoFit/>
          </a:bodyPr>
          <a:lstStyle/>
          <a:p>
            <a:pPr algn="ctr"/>
            <a:r>
              <a:rPr lang="en-US" sz="1800" b="1" dirty="0">
                <a:solidFill>
                  <a:schemeClr val="bg1"/>
                </a:solidFill>
              </a:rPr>
              <a:t>Female</a:t>
            </a:r>
          </a:p>
          <a:p>
            <a:pPr algn="ctr"/>
            <a:r>
              <a:rPr lang="en-US" sz="1800" b="1" dirty="0">
                <a:solidFill>
                  <a:schemeClr val="bg1"/>
                </a:solidFill>
              </a:rPr>
              <a:t>80%</a:t>
            </a:r>
          </a:p>
        </p:txBody>
      </p:sp>
      <p:graphicFrame>
        <p:nvGraphicFramePr>
          <p:cNvPr id="10" name="Chart 9">
            <a:extLst>
              <a:ext uri="{FF2B5EF4-FFF2-40B4-BE49-F238E27FC236}">
                <a16:creationId xmlns:a16="http://schemas.microsoft.com/office/drawing/2014/main" id="{8023FBA7-E8AD-B5F1-CF19-A9D3492E8C9D}"/>
              </a:ext>
            </a:extLst>
          </p:cNvPr>
          <p:cNvGraphicFramePr/>
          <p:nvPr>
            <p:extLst>
              <p:ext uri="{D42A27DB-BD31-4B8C-83A1-F6EECF244321}">
                <p14:modId xmlns:p14="http://schemas.microsoft.com/office/powerpoint/2010/main" val="1971418905"/>
              </p:ext>
            </p:extLst>
          </p:nvPr>
        </p:nvGraphicFramePr>
        <p:xfrm>
          <a:off x="15803881" y="8521018"/>
          <a:ext cx="3810000" cy="3812179"/>
        </p:xfrm>
        <a:graphic>
          <a:graphicData uri="http://schemas.openxmlformats.org/drawingml/2006/chart">
            <c:chart xmlns:c="http://schemas.openxmlformats.org/drawingml/2006/chart" xmlns:r="http://schemas.openxmlformats.org/officeDocument/2006/relationships" r:id="rId8"/>
          </a:graphicData>
        </a:graphic>
      </p:graphicFrame>
      <p:sp>
        <p:nvSpPr>
          <p:cNvPr id="13" name="TextBox 12">
            <a:extLst>
              <a:ext uri="{FF2B5EF4-FFF2-40B4-BE49-F238E27FC236}">
                <a16:creationId xmlns:a16="http://schemas.microsoft.com/office/drawing/2014/main" id="{9CE5983E-A369-998C-D38B-04DCA68C2307}"/>
              </a:ext>
            </a:extLst>
          </p:cNvPr>
          <p:cNvSpPr txBox="1"/>
          <p:nvPr/>
        </p:nvSpPr>
        <p:spPr>
          <a:xfrm>
            <a:off x="13716000" y="9513165"/>
            <a:ext cx="685800" cy="646331"/>
          </a:xfrm>
          <a:prstGeom prst="rect">
            <a:avLst/>
          </a:prstGeom>
          <a:noFill/>
        </p:spPr>
        <p:txBody>
          <a:bodyPr wrap="square" rtlCol="0">
            <a:spAutoFit/>
          </a:bodyPr>
          <a:lstStyle/>
          <a:p>
            <a:r>
              <a:rPr lang="en-US" sz="1800" b="1" dirty="0"/>
              <a:t>Male</a:t>
            </a:r>
          </a:p>
          <a:p>
            <a:r>
              <a:rPr lang="en-US" sz="1800" b="1" dirty="0"/>
              <a:t>20%</a:t>
            </a:r>
          </a:p>
        </p:txBody>
      </p:sp>
      <p:sp>
        <p:nvSpPr>
          <p:cNvPr id="14" name="TextBox 13">
            <a:extLst>
              <a:ext uri="{FF2B5EF4-FFF2-40B4-BE49-F238E27FC236}">
                <a16:creationId xmlns:a16="http://schemas.microsoft.com/office/drawing/2014/main" id="{70E8F1FF-9656-545B-4F4A-20EF35A573F0}"/>
              </a:ext>
            </a:extLst>
          </p:cNvPr>
          <p:cNvSpPr txBox="1"/>
          <p:nvPr/>
        </p:nvSpPr>
        <p:spPr>
          <a:xfrm>
            <a:off x="17007026" y="10402669"/>
            <a:ext cx="1447800" cy="830997"/>
          </a:xfrm>
          <a:prstGeom prst="rect">
            <a:avLst/>
          </a:prstGeom>
          <a:noFill/>
        </p:spPr>
        <p:txBody>
          <a:bodyPr wrap="square" rtlCol="0">
            <a:spAutoFit/>
          </a:bodyPr>
          <a:lstStyle/>
          <a:p>
            <a:pPr algn="ctr"/>
            <a:r>
              <a:rPr lang="en-US" sz="1600" b="1" dirty="0"/>
              <a:t>African American</a:t>
            </a:r>
          </a:p>
          <a:p>
            <a:pPr algn="ctr"/>
            <a:r>
              <a:rPr lang="en-US" sz="1600" b="1" dirty="0"/>
              <a:t>100%</a:t>
            </a:r>
          </a:p>
        </p:txBody>
      </p:sp>
      <p:graphicFrame>
        <p:nvGraphicFramePr>
          <p:cNvPr id="15" name="Chart 14">
            <a:extLst>
              <a:ext uri="{FF2B5EF4-FFF2-40B4-BE49-F238E27FC236}">
                <a16:creationId xmlns:a16="http://schemas.microsoft.com/office/drawing/2014/main" id="{F9BBE2D9-7F54-CD4D-CFE2-81AC77558371}"/>
              </a:ext>
            </a:extLst>
          </p:cNvPr>
          <p:cNvGraphicFramePr/>
          <p:nvPr>
            <p:extLst>
              <p:ext uri="{D42A27DB-BD31-4B8C-83A1-F6EECF244321}">
                <p14:modId xmlns:p14="http://schemas.microsoft.com/office/powerpoint/2010/main" val="53125606"/>
              </p:ext>
            </p:extLst>
          </p:nvPr>
        </p:nvGraphicFramePr>
        <p:xfrm>
          <a:off x="19415761" y="8414177"/>
          <a:ext cx="6400801" cy="448313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6" name="Chart 15">
            <a:extLst>
              <a:ext uri="{FF2B5EF4-FFF2-40B4-BE49-F238E27FC236}">
                <a16:creationId xmlns:a16="http://schemas.microsoft.com/office/drawing/2014/main" id="{0C2DBFC1-BF4F-4655-A0B8-85C634D06339}"/>
              </a:ext>
            </a:extLst>
          </p:cNvPr>
          <p:cNvGraphicFramePr/>
          <p:nvPr>
            <p:extLst>
              <p:ext uri="{D42A27DB-BD31-4B8C-83A1-F6EECF244321}">
                <p14:modId xmlns:p14="http://schemas.microsoft.com/office/powerpoint/2010/main" val="2669873514"/>
              </p:ext>
            </p:extLst>
          </p:nvPr>
        </p:nvGraphicFramePr>
        <p:xfrm>
          <a:off x="12923521" y="12269876"/>
          <a:ext cx="5827811" cy="476205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5" name="Chart 4">
            <a:extLst>
              <a:ext uri="{FF2B5EF4-FFF2-40B4-BE49-F238E27FC236}">
                <a16:creationId xmlns:a16="http://schemas.microsoft.com/office/drawing/2014/main" id="{CD28F98C-1624-A3EA-F4F3-7538A0E20BA5}"/>
              </a:ext>
            </a:extLst>
          </p:cNvPr>
          <p:cNvGraphicFramePr/>
          <p:nvPr>
            <p:extLst>
              <p:ext uri="{D42A27DB-BD31-4B8C-83A1-F6EECF244321}">
                <p14:modId xmlns:p14="http://schemas.microsoft.com/office/powerpoint/2010/main" val="3690584225"/>
              </p:ext>
            </p:extLst>
          </p:nvPr>
        </p:nvGraphicFramePr>
        <p:xfrm>
          <a:off x="19415761" y="13082255"/>
          <a:ext cx="6553199" cy="3798006"/>
        </p:xfrm>
        <a:graphic>
          <a:graphicData uri="http://schemas.openxmlformats.org/drawingml/2006/chart">
            <c:chart xmlns:c="http://schemas.openxmlformats.org/drawingml/2006/chart" xmlns:r="http://schemas.openxmlformats.org/officeDocument/2006/relationships" r:id="rId11"/>
          </a:graphicData>
        </a:graphic>
      </p:graphicFrame>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4447C949-D25E-419A-8770-A759C7B13F80}"/>
</file>

<file path=customXml/itemProps2.xml><?xml version="1.0" encoding="utf-8"?>
<ds:datastoreItem xmlns:ds="http://schemas.openxmlformats.org/officeDocument/2006/customXml" ds:itemID="{E7B2B696-E50C-4928-98C8-C06A2E94608C}"/>
</file>

<file path=customXml/itemProps3.xml><?xml version="1.0" encoding="utf-8"?>
<ds:datastoreItem xmlns:ds="http://schemas.openxmlformats.org/officeDocument/2006/customXml" ds:itemID="{8C6A4CD3-F831-4F35-BE2A-DD7724E2C5CC}"/>
</file>

<file path=docProps/app.xml><?xml version="1.0" encoding="utf-8"?>
<Properties xmlns="http://schemas.openxmlformats.org/officeDocument/2006/extended-properties" xmlns:vt="http://schemas.openxmlformats.org/officeDocument/2006/docPropsVTypes">
  <Template>C:\MSOffice\Templates\Blank Presentation.pot</Template>
  <TotalTime>2187</TotalTime>
  <Words>893</Words>
  <Application>Microsoft Macintosh PowerPoint</Application>
  <PresentationFormat>Custom</PresentationFormat>
  <Paragraphs>68</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Aptos</vt:lpstr>
      <vt:lpstr>Arial</vt:lpstr>
      <vt:lpstr>Calibri</vt:lpstr>
      <vt:lpstr>Segoe UI Web (West European)</vt:lpstr>
      <vt:lpstr>Times New Roman</vt:lpstr>
      <vt:lpstr>Blank Presentation</vt:lpstr>
      <vt:lpstr>Bitmap Image</vt:lpstr>
      <vt:lpstr>An Examination of Food Behavior and the Barriers Preventing Food Insecure Louisiana Residents from Participating in  Food Assistance Programs  Christine Edomwande1, MS, Caroline Dunway2, Greggory Davis3, PhD, Tiffany Wesley Ardoin1, MD 1School of Medicine, Louisiana State University Health Sciences Center, 2Louisiana State University,  3Our Lady of the Lake Regional Medical Center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Edomwande, Christine O.</cp:lastModifiedBy>
  <cp:revision>196</cp:revision>
  <cp:lastPrinted>2000-03-29T22:47:03Z</cp:lastPrinted>
  <dcterms:created xsi:type="dcterms:W3CDTF">1995-06-17T23:31:02Z</dcterms:created>
  <dcterms:modified xsi:type="dcterms:W3CDTF">2024-04-02T16:36:15Z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