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Lst>
  <p:sldSz cx="38404800" cy="2926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22" autoAdjust="0"/>
  </p:normalViewPr>
  <p:slideViewPr>
    <p:cSldViewPr>
      <p:cViewPr>
        <p:scale>
          <a:sx n="45" d="100"/>
          <a:sy n="45" d="100"/>
        </p:scale>
        <p:origin x="-9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6" Type="http://schemas.openxmlformats.org/officeDocument/2006/relationships/tableStyles" Target="tableStyles.xml"/><Relationship Id="rId1" Type="http://schemas.openxmlformats.org/officeDocument/2006/relationships/slideMaster" Target="slideMasters/slideMaster1.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xmlns=""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xmlns=""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xmlns=""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xmlns=""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xmlns=""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xmlns=""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xmlns=""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xmlns=""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xmlns=""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xmlns=""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xmlns=""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xmlns=""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xmlns=""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xmlns=""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xmlns=""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xmlns=""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xmlns=""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xmlns=""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xmlns=""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xmlns=""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xmlns=""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xmlns=""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xmlns=""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xmlns=""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xmlns=""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xmlns=""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xmlns=""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xmlns=""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xmlns=""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xmlns=""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xmlns=""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xmlns=""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xmlns=""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xmlns=""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xmlns=""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xmlns=""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xmlns=""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xmlns=""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xmlns=""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xmlns=""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xmlns=""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xmlns=""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xmlns=""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xmlns=""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xmlns=""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xmlns=""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xmlns=""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xmlns=""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xmlns=""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xmlns=""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xmlns=""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xmlns=""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xmlns=""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xmlns=""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xmlns=""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xmlns=""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xmlns=""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xmlns=""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xmlns=""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xmlns=""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xmlns=""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xmlns=""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xmlns=""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xmlns=""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xmlns=""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xmlns=""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xmlns=""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xmlns=""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xmlns=""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xmlns=""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xmlns=""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xmlns=""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xmlns=""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xmlns=""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xmlns=""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xmlns=""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xmlns=""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xmlns=""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xmlns=""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xmlns=""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xmlns=""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xmlns=""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xmlns=""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xmlns=""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xmlns=""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xmlns=""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xmlns=""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xmlns=""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xmlns=""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xmlns=""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xmlns=""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xmlns=""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xmlns=""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xmlns=""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xmlns=""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xmlns=""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xmlns=""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xmlns=""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xmlns=""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xmlns=""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xmlns=""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xmlns=""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xmlns=""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xmlns=""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xmlns=""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xmlns=""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xmlns=""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xmlns=""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xmlns=""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xmlns=""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xmlns=""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xmlns=""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xmlns=""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xmlns=""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xmlns=""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xmlns=""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xmlns=""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xmlns=""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xmlns=""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xmlns=""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xmlns=""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xmlns=""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xmlns=""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xmlns=""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xmlns=""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xmlns=""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xmlns=""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xmlns=""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xmlns=""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xmlns=""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xmlns=""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xmlns=""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xmlns=""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xmlns=""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xmlns=""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xmlns=""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xmlns=""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xmlns=""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xmlns=""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xmlns=""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xmlns=""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xmlns=""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xmlns=""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xmlns=""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xmlns=""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xmlns=""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xmlns=""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xmlns=""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xmlns=""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xmlns=""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xmlns=""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xmlns=""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xmlns=""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xmlns=""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xmlns=""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xmlns=""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xmlns=""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xmlns=""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xmlns=""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xmlns=""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xmlns=""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xmlns=""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xmlns=""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xmlns=""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xmlns=""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xmlns=""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xmlns=""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xmlns=""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xmlns=""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xmlns=""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xmlns=""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xmlns=""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xmlns=""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xmlns=""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xmlns=""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xmlns=""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xmlns=""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xmlns=""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xmlns=""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xmlns=""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xmlns=""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xmlns=""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xmlns=""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xmlns=""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xmlns=""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xmlns=""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xmlns=""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xmlns=""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xmlns=""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xmlns=""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xmlns=""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xmlns=""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xmlns=""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xmlns=""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xmlns=""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xmlns=""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xmlns=""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xmlns=""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xmlns=""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xmlns=""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xmlns=""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xmlns=""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xmlns=""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4" Type="http://schemas.openxmlformats.org/officeDocument/2006/relationships/image" Target="../media/image2.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0275" y="5545361"/>
            <a:ext cx="12246120" cy="946080"/>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4" name="Group 4"/>
          <p:cNvGrpSpPr/>
          <p:nvPr/>
        </p:nvGrpSpPr>
        <p:grpSpPr>
          <a:xfrm>
            <a:off x="25907506" y="23715856"/>
            <a:ext cx="12283432" cy="889200"/>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0" name="Group 10"/>
          <p:cNvGrpSpPr/>
          <p:nvPr/>
        </p:nvGrpSpPr>
        <p:grpSpPr>
          <a:xfrm>
            <a:off x="213806" y="13442746"/>
            <a:ext cx="12246120" cy="976320"/>
            <a:chOff x="0" y="0"/>
            <a:chExt cx="16328160" cy="1301760"/>
          </a:xfrm>
        </p:grpSpPr>
        <p:sp>
          <p:nvSpPr>
            <p:cNvPr id="11" name="Freeform 11"/>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dirty="0"/>
            </a:p>
          </p:txBody>
        </p:sp>
      </p:grpSp>
      <p:grpSp>
        <p:nvGrpSpPr>
          <p:cNvPr id="12" name="Group 12"/>
          <p:cNvGrpSpPr/>
          <p:nvPr/>
        </p:nvGrpSpPr>
        <p:grpSpPr>
          <a:xfrm>
            <a:off x="26019182" y="5608974"/>
            <a:ext cx="12252240" cy="997560"/>
            <a:chOff x="0" y="0"/>
            <a:chExt cx="16336320" cy="1330080"/>
          </a:xfrm>
        </p:grpSpPr>
        <p:sp>
          <p:nvSpPr>
            <p:cNvPr id="13" name="Freeform 13"/>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14" name="TextBox 14"/>
            <p:cNvSpPr txBox="1"/>
            <p:nvPr/>
          </p:nvSpPr>
          <p:spPr>
            <a:xfrm>
              <a:off x="0" y="-104775"/>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Discussion</a:t>
              </a:r>
            </a:p>
          </p:txBody>
        </p:sp>
      </p:grpSp>
      <p:grpSp>
        <p:nvGrpSpPr>
          <p:cNvPr id="20" name="Group 20"/>
          <p:cNvGrpSpPr/>
          <p:nvPr/>
        </p:nvGrpSpPr>
        <p:grpSpPr>
          <a:xfrm>
            <a:off x="37247580" y="18121500"/>
            <a:ext cx="1062000" cy="1211040"/>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25" name="Group 25"/>
          <p:cNvGrpSpPr/>
          <p:nvPr/>
        </p:nvGrpSpPr>
        <p:grpSpPr>
          <a:xfrm>
            <a:off x="31783500" y="22633020"/>
            <a:ext cx="1110960" cy="1409760"/>
            <a:chOff x="0" y="0"/>
            <a:chExt cx="1481280" cy="1879680"/>
          </a:xfrm>
        </p:grpSpPr>
        <p:sp>
          <p:nvSpPr>
            <p:cNvPr id="26" name="Freeform 26"/>
            <p:cNvSpPr/>
            <p:nvPr/>
          </p:nvSpPr>
          <p:spPr>
            <a:xfrm>
              <a:off x="8382" y="8382"/>
              <a:ext cx="1464437" cy="1862836"/>
            </a:xfrm>
            <a:custGeom>
              <a:avLst/>
              <a:gdLst/>
              <a:ahLst/>
              <a:cxnLst/>
              <a:rect l="l" t="t" r="r" b="b"/>
              <a:pathLst>
                <a:path w="1464437" h="1862836">
                  <a:moveTo>
                    <a:pt x="0" y="0"/>
                  </a:moveTo>
                  <a:lnTo>
                    <a:pt x="1464437" y="0"/>
                  </a:lnTo>
                  <a:lnTo>
                    <a:pt x="1464437" y="1862836"/>
                  </a:lnTo>
                  <a:lnTo>
                    <a:pt x="0" y="1862836"/>
                  </a:lnTo>
                  <a:close/>
                </a:path>
              </a:pathLst>
            </a:custGeom>
            <a:solidFill>
              <a:srgbClr val="FFFFFF"/>
            </a:solidFill>
          </p:spPr>
          <p:txBody>
            <a:bodyPr/>
            <a:lstStyle/>
            <a:p>
              <a:endParaRPr lang="en-US"/>
            </a:p>
          </p:txBody>
        </p:sp>
        <p:sp>
          <p:nvSpPr>
            <p:cNvPr id="27" name="Freeform 27"/>
            <p:cNvSpPr/>
            <p:nvPr/>
          </p:nvSpPr>
          <p:spPr>
            <a:xfrm>
              <a:off x="0" y="0"/>
              <a:ext cx="1481201" cy="1879600"/>
            </a:xfrm>
            <a:custGeom>
              <a:avLst/>
              <a:gdLst/>
              <a:ahLst/>
              <a:cxnLst/>
              <a:rect l="l" t="t" r="r" b="b"/>
              <a:pathLst>
                <a:path w="1481201" h="1879600">
                  <a:moveTo>
                    <a:pt x="8382" y="0"/>
                  </a:moveTo>
                  <a:lnTo>
                    <a:pt x="1472819" y="0"/>
                  </a:lnTo>
                  <a:cubicBezTo>
                    <a:pt x="1477518" y="0"/>
                    <a:pt x="1481201" y="3810"/>
                    <a:pt x="1481201" y="8382"/>
                  </a:cubicBezTo>
                  <a:lnTo>
                    <a:pt x="1481201" y="1871218"/>
                  </a:lnTo>
                  <a:cubicBezTo>
                    <a:pt x="1481201" y="1875917"/>
                    <a:pt x="1477391" y="1879600"/>
                    <a:pt x="1472819" y="1879600"/>
                  </a:cubicBezTo>
                  <a:lnTo>
                    <a:pt x="8382" y="1879600"/>
                  </a:lnTo>
                  <a:cubicBezTo>
                    <a:pt x="3683" y="1879600"/>
                    <a:pt x="0" y="1875790"/>
                    <a:pt x="0" y="1871218"/>
                  </a:cubicBezTo>
                  <a:lnTo>
                    <a:pt x="0" y="8382"/>
                  </a:lnTo>
                  <a:cubicBezTo>
                    <a:pt x="0" y="3810"/>
                    <a:pt x="3810" y="0"/>
                    <a:pt x="8382" y="0"/>
                  </a:cubicBezTo>
                  <a:moveTo>
                    <a:pt x="8382" y="16764"/>
                  </a:moveTo>
                  <a:lnTo>
                    <a:pt x="8382" y="8382"/>
                  </a:lnTo>
                  <a:lnTo>
                    <a:pt x="16764" y="8382"/>
                  </a:lnTo>
                  <a:lnTo>
                    <a:pt x="16764" y="1871218"/>
                  </a:lnTo>
                  <a:lnTo>
                    <a:pt x="8382" y="1871218"/>
                  </a:lnTo>
                  <a:lnTo>
                    <a:pt x="8382" y="1862836"/>
                  </a:lnTo>
                  <a:lnTo>
                    <a:pt x="1472819" y="1862836"/>
                  </a:lnTo>
                  <a:lnTo>
                    <a:pt x="1472819" y="1871218"/>
                  </a:lnTo>
                  <a:lnTo>
                    <a:pt x="1464437" y="1871218"/>
                  </a:lnTo>
                  <a:lnTo>
                    <a:pt x="1464437" y="8382"/>
                  </a:lnTo>
                  <a:lnTo>
                    <a:pt x="1472819" y="8382"/>
                  </a:lnTo>
                  <a:lnTo>
                    <a:pt x="1472819" y="16764"/>
                  </a:lnTo>
                  <a:lnTo>
                    <a:pt x="8382" y="16764"/>
                  </a:lnTo>
                  <a:close/>
                </a:path>
              </a:pathLst>
            </a:custGeom>
            <a:solidFill>
              <a:srgbClr val="FFFFFF"/>
            </a:solidFill>
          </p:spPr>
          <p:txBody>
            <a:bodyPr/>
            <a:lstStyle/>
            <a:p>
              <a:endParaRPr lang="en-US"/>
            </a:p>
          </p:txBody>
        </p:sp>
      </p:grpSp>
      <p:grpSp>
        <p:nvGrpSpPr>
          <p:cNvPr id="28" name="Group 28"/>
          <p:cNvGrpSpPr/>
          <p:nvPr/>
        </p:nvGrpSpPr>
        <p:grpSpPr>
          <a:xfrm>
            <a:off x="32462820" y="20226420"/>
            <a:ext cx="3433680" cy="509400"/>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grpSp>
        <p:nvGrpSpPr>
          <p:cNvPr id="31" name="Group 31"/>
          <p:cNvGrpSpPr/>
          <p:nvPr/>
        </p:nvGrpSpPr>
        <p:grpSpPr>
          <a:xfrm>
            <a:off x="32615100" y="14117580"/>
            <a:ext cx="3433680" cy="237960"/>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36" name="TextBox 36"/>
          <p:cNvSpPr txBox="1"/>
          <p:nvPr/>
        </p:nvSpPr>
        <p:spPr>
          <a:xfrm>
            <a:off x="2635654" y="5574089"/>
            <a:ext cx="63388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Introduction</a:t>
            </a:r>
          </a:p>
        </p:txBody>
      </p:sp>
      <p:sp>
        <p:nvSpPr>
          <p:cNvPr id="40" name="TextBox 40"/>
          <p:cNvSpPr txBox="1"/>
          <p:nvPr/>
        </p:nvSpPr>
        <p:spPr>
          <a:xfrm>
            <a:off x="22554720" y="23723846"/>
            <a:ext cx="1845756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References</a:t>
            </a:r>
          </a:p>
        </p:txBody>
      </p:sp>
      <p:sp>
        <p:nvSpPr>
          <p:cNvPr id="43" name="TextBox 43"/>
          <p:cNvSpPr txBox="1"/>
          <p:nvPr/>
        </p:nvSpPr>
        <p:spPr>
          <a:xfrm>
            <a:off x="2152354" y="13623977"/>
            <a:ext cx="73054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Case Presentation</a:t>
            </a:r>
          </a:p>
        </p:txBody>
      </p:sp>
      <p:sp>
        <p:nvSpPr>
          <p:cNvPr id="45" name="TextBox 45"/>
          <p:cNvSpPr txBox="1"/>
          <p:nvPr/>
        </p:nvSpPr>
        <p:spPr>
          <a:xfrm>
            <a:off x="14251886" y="20228954"/>
            <a:ext cx="9982200" cy="923330"/>
          </a:xfrm>
          <a:prstGeom prst="rect">
            <a:avLst/>
          </a:prstGeom>
        </p:spPr>
        <p:txBody>
          <a:bodyPr wrap="square" lIns="0" tIns="0" rIns="0" bIns="0" rtlCol="0" anchor="t">
            <a:spAutoFit/>
          </a:bodyPr>
          <a:lstStyle/>
          <a:p>
            <a:r>
              <a:rPr lang="en-US" sz="3000" b="1" spc="0" dirty="0">
                <a:solidFill>
                  <a:srgbClr val="000000"/>
                </a:solidFill>
                <a:latin typeface="Helvetica" pitchFamily="2" charset="0"/>
              </a:rPr>
              <a:t>Fig</a:t>
            </a:r>
            <a:r>
              <a:rPr lang="en-US" sz="3000" b="1" dirty="0">
                <a:solidFill>
                  <a:srgbClr val="000000"/>
                </a:solidFill>
                <a:latin typeface="Helvetica" pitchFamily="2" charset="0"/>
              </a:rPr>
              <a:t>ure </a:t>
            </a:r>
            <a:r>
              <a:rPr lang="en-US" sz="3000" b="1" spc="0" dirty="0">
                <a:solidFill>
                  <a:srgbClr val="000000"/>
                </a:solidFill>
                <a:latin typeface="Helvetica" pitchFamily="2" charset="0"/>
              </a:rPr>
              <a:t>1: </a:t>
            </a:r>
            <a:r>
              <a:rPr lang="en-US" sz="3000" dirty="0" smtClean="0">
                <a:solidFill>
                  <a:srgbClr val="000000"/>
                </a:solidFill>
                <a:latin typeface="Helvetica" pitchFamily="2" charset="0"/>
              </a:rPr>
              <a:t>EKG findings seen in normal vs hypokalemic vs hyperkalemic settings</a:t>
            </a:r>
            <a:endParaRPr lang="en-US" sz="3000" spc="0" dirty="0">
              <a:solidFill>
                <a:srgbClr val="000000"/>
              </a:solidFill>
              <a:latin typeface="Helvetica" pitchFamily="2" charset="0"/>
            </a:endParaRPr>
          </a:p>
        </p:txBody>
      </p:sp>
      <p:sp>
        <p:nvSpPr>
          <p:cNvPr id="51" name="Freeform 99">
            <a:extLst>
              <a:ext uri="{FF2B5EF4-FFF2-40B4-BE49-F238E27FC236}">
                <a16:creationId xmlns:a16="http://schemas.microsoft.com/office/drawing/2014/main" xmlns="" id="{17F1D104-AE3E-5E98-3D61-09A370485EE6}"/>
              </a:ext>
            </a:extLst>
          </p:cNvPr>
          <p:cNvSpPr/>
          <p:nvPr/>
        </p:nvSpPr>
        <p:spPr>
          <a:xfrm flipV="1">
            <a:off x="-1420570" y="0"/>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xmlns="" r:embed="rId3"/>
                </a:ext>
              </a:extLst>
            </a:blip>
            <a:stretch>
              <a:fillRect l="3541" t="-467" r="-316" b="-44744"/>
            </a:stretch>
          </a:blipFill>
        </p:spPr>
        <p:txBody>
          <a:bodyPr/>
          <a:lstStyle/>
          <a:p>
            <a:endParaRPr lang="en-US" dirty="0"/>
          </a:p>
        </p:txBody>
      </p:sp>
      <p:sp>
        <p:nvSpPr>
          <p:cNvPr id="39" name="Freeform 39"/>
          <p:cNvSpPr/>
          <p:nvPr/>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0" name="Freeform 50"/>
          <p:cNvSpPr/>
          <p:nvPr/>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35" name="TextBox 35"/>
          <p:cNvSpPr txBox="1"/>
          <p:nvPr/>
        </p:nvSpPr>
        <p:spPr>
          <a:xfrm>
            <a:off x="3753605" y="1883591"/>
            <a:ext cx="29124000" cy="1564531"/>
          </a:xfrm>
          <a:prstGeom prst="rect">
            <a:avLst/>
          </a:prstGeom>
        </p:spPr>
        <p:txBody>
          <a:bodyPr lIns="0" tIns="0" rIns="0" bIns="0" rtlCol="0" anchor="t">
            <a:spAutoFit/>
          </a:bodyPr>
          <a:lstStyle/>
          <a:p>
            <a:pPr algn="ctr">
              <a:lnSpc>
                <a:spcPts val="12240"/>
              </a:lnSpc>
            </a:pPr>
            <a:r>
              <a:rPr lang="en-CA" sz="5400" b="1" i="0" u="none" strike="noStrike" dirty="0" smtClean="0">
                <a:effectLst/>
                <a:latin typeface="Söhne"/>
              </a:rPr>
              <a:t>An Ironic Electrolyte Imbalance: A Hyperkalemic Emergency in Primary Hyperaldosteronism</a:t>
            </a:r>
            <a:endParaRPr lang="en-US" sz="5000" b="1" spc="0" dirty="0">
              <a:solidFill>
                <a:srgbClr val="000000"/>
              </a:solidFill>
              <a:latin typeface="Helvetica" pitchFamily="2" charset="0"/>
            </a:endParaRPr>
          </a:p>
        </p:txBody>
      </p:sp>
      <p:sp>
        <p:nvSpPr>
          <p:cNvPr id="34" name="TextBox 34"/>
          <p:cNvSpPr txBox="1"/>
          <p:nvPr/>
        </p:nvSpPr>
        <p:spPr>
          <a:xfrm>
            <a:off x="3753605" y="3409718"/>
            <a:ext cx="31222195" cy="3462486"/>
          </a:xfrm>
          <a:prstGeom prst="rect">
            <a:avLst/>
          </a:prstGeom>
        </p:spPr>
        <p:txBody>
          <a:bodyPr wrap="square" lIns="0" tIns="0" rIns="0" bIns="0" rtlCol="0" anchor="t">
            <a:spAutoFit/>
          </a:bodyPr>
          <a:lstStyle/>
          <a:p>
            <a:pPr algn="ctr">
              <a:lnSpc>
                <a:spcPts val="7680"/>
              </a:lnSpc>
            </a:pPr>
            <a:r>
              <a:rPr lang="en-US" sz="4400" b="1" spc="-1" dirty="0" smtClean="0">
                <a:solidFill>
                  <a:srgbClr val="000000"/>
                </a:solidFill>
                <a:latin typeface="Helvetica" pitchFamily="2" charset="0"/>
              </a:rPr>
              <a:t>Ahmed Fazal-ur-rehman</a:t>
            </a:r>
            <a:r>
              <a:rPr lang="en-US" sz="4400" b="1" spc="-1" dirty="0" smtClean="0">
                <a:solidFill>
                  <a:srgbClr val="000000"/>
                </a:solidFill>
                <a:latin typeface="Helvetica" pitchFamily="2" charset="0"/>
              </a:rPr>
              <a:t>,B.S.</a:t>
            </a:r>
            <a:r>
              <a:rPr lang="en-US" sz="4400" b="1" spc="-1" baseline="30000" dirty="0" smtClean="0">
                <a:solidFill>
                  <a:srgbClr val="000000"/>
                </a:solidFill>
                <a:latin typeface="Helvetica" pitchFamily="2" charset="0"/>
              </a:rPr>
              <a:t>1</a:t>
            </a:r>
            <a:r>
              <a:rPr lang="en-US" sz="4400" b="1" spc="-1" dirty="0">
                <a:solidFill>
                  <a:srgbClr val="000000"/>
                </a:solidFill>
                <a:latin typeface="Helvetica" pitchFamily="2" charset="0"/>
              </a:rPr>
              <a:t>; </a:t>
            </a:r>
            <a:r>
              <a:rPr lang="en-US" sz="4400" b="1" spc="-1" dirty="0" err="1" smtClean="0">
                <a:solidFill>
                  <a:srgbClr val="000000"/>
                </a:solidFill>
                <a:latin typeface="Helvetica" pitchFamily="2" charset="0"/>
              </a:rPr>
              <a:t>Asad</a:t>
            </a:r>
            <a:r>
              <a:rPr lang="en-US" sz="4400" b="1" spc="-1" dirty="0" smtClean="0">
                <a:solidFill>
                  <a:srgbClr val="000000"/>
                </a:solidFill>
                <a:latin typeface="Helvetica" pitchFamily="2" charset="0"/>
              </a:rPr>
              <a:t> </a:t>
            </a:r>
            <a:r>
              <a:rPr lang="en-US" sz="4400" b="1" spc="-1" dirty="0" err="1" smtClean="0">
                <a:solidFill>
                  <a:srgbClr val="000000"/>
                </a:solidFill>
                <a:latin typeface="Helvetica" pitchFamily="2" charset="0"/>
              </a:rPr>
              <a:t>Mussarat</a:t>
            </a:r>
            <a:r>
              <a:rPr lang="en-US" sz="4400" b="1" spc="-1" dirty="0" smtClean="0">
                <a:solidFill>
                  <a:srgbClr val="000000"/>
                </a:solidFill>
                <a:latin typeface="Helvetica" pitchFamily="2" charset="0"/>
              </a:rPr>
              <a:t>, </a:t>
            </a:r>
            <a:r>
              <a:rPr lang="en-US" sz="4400" b="1" spc="-1" dirty="0">
                <a:solidFill>
                  <a:srgbClr val="000000"/>
                </a:solidFill>
                <a:latin typeface="Helvetica" pitchFamily="2" charset="0"/>
              </a:rPr>
              <a:t>MD</a:t>
            </a:r>
            <a:r>
              <a:rPr lang="en-US" sz="4400" b="1" spc="-1" baseline="30000" dirty="0">
                <a:solidFill>
                  <a:srgbClr val="000000"/>
                </a:solidFill>
                <a:latin typeface="Helvetica" pitchFamily="2" charset="0"/>
              </a:rPr>
              <a:t>1</a:t>
            </a:r>
            <a:r>
              <a:rPr lang="en-US" sz="4400" b="1" spc="-1" dirty="0">
                <a:solidFill>
                  <a:srgbClr val="000000"/>
                </a:solidFill>
                <a:latin typeface="Helvetica" pitchFamily="2" charset="0"/>
              </a:rPr>
              <a:t>; </a:t>
            </a:r>
            <a:r>
              <a:rPr lang="en-US" sz="4400" b="1" spc="-1" dirty="0" smtClean="0">
                <a:solidFill>
                  <a:srgbClr val="000000"/>
                </a:solidFill>
                <a:latin typeface="Helvetica" pitchFamily="2" charset="0"/>
              </a:rPr>
              <a:t>Luke </a:t>
            </a:r>
            <a:r>
              <a:rPr lang="en-US" sz="4400" b="1" spc="-1" dirty="0" err="1" smtClean="0">
                <a:solidFill>
                  <a:srgbClr val="000000"/>
                </a:solidFill>
                <a:latin typeface="Helvetica" pitchFamily="2" charset="0"/>
              </a:rPr>
              <a:t>Yesbeck</a:t>
            </a:r>
            <a:r>
              <a:rPr lang="en-US" sz="4400" b="1" spc="-1" dirty="0" smtClean="0">
                <a:solidFill>
                  <a:srgbClr val="000000"/>
                </a:solidFill>
                <a:latin typeface="Helvetica" pitchFamily="2" charset="0"/>
              </a:rPr>
              <a:t>, DO</a:t>
            </a:r>
            <a:r>
              <a:rPr lang="en-US" sz="4400" b="1" spc="-1" baseline="30000" dirty="0">
                <a:solidFill>
                  <a:srgbClr val="000000"/>
                </a:solidFill>
                <a:latin typeface="Helvetica" pitchFamily="2" charset="0"/>
              </a:rPr>
              <a:t>1</a:t>
            </a:r>
            <a:r>
              <a:rPr lang="en-US" sz="4400" b="1" spc="-1" dirty="0" smtClean="0">
                <a:solidFill>
                  <a:srgbClr val="000000"/>
                </a:solidFill>
                <a:latin typeface="Helvetica" pitchFamily="2" charset="0"/>
              </a:rPr>
              <a:t>; Angus Harper, </a:t>
            </a:r>
            <a:r>
              <a:rPr lang="en-US" sz="4400" b="1" spc="-1" dirty="0">
                <a:solidFill>
                  <a:srgbClr val="000000"/>
                </a:solidFill>
                <a:latin typeface="Helvetica" pitchFamily="2" charset="0"/>
              </a:rPr>
              <a:t>MD</a:t>
            </a:r>
            <a:r>
              <a:rPr lang="en-US" sz="4400" b="1" spc="-1" baseline="30000" dirty="0">
                <a:solidFill>
                  <a:srgbClr val="000000"/>
                </a:solidFill>
                <a:latin typeface="Helvetica" pitchFamily="2" charset="0"/>
              </a:rPr>
              <a:t>1</a:t>
            </a:r>
            <a:r>
              <a:rPr lang="en-US" sz="4400" b="1" spc="-1" dirty="0">
                <a:solidFill>
                  <a:srgbClr val="000000"/>
                </a:solidFill>
                <a:latin typeface="Helvetica" pitchFamily="2" charset="0"/>
              </a:rPr>
              <a:t>; </a:t>
            </a:r>
            <a:r>
              <a:rPr lang="en-US" sz="4400" b="1" spc="-1" dirty="0" smtClean="0">
                <a:solidFill>
                  <a:srgbClr val="000000"/>
                </a:solidFill>
                <a:latin typeface="Helvetica" pitchFamily="2" charset="0"/>
              </a:rPr>
              <a:t>Ashley Van</a:t>
            </a:r>
            <a:r>
              <a:rPr lang="en-US" sz="4400" b="1" spc="-1" dirty="0" smtClean="0">
                <a:solidFill>
                  <a:srgbClr val="000000"/>
                </a:solidFill>
                <a:latin typeface="Helvetica" pitchFamily="2" charset="0"/>
              </a:rPr>
              <a:t>, MD</a:t>
            </a:r>
            <a:r>
              <a:rPr lang="en-US" sz="4400" b="1" spc="-1" baseline="30000" dirty="0">
                <a:solidFill>
                  <a:srgbClr val="000000"/>
                </a:solidFill>
                <a:latin typeface="Helvetica" pitchFamily="2" charset="0"/>
              </a:rPr>
              <a:t>1</a:t>
            </a:r>
            <a:r>
              <a:rPr lang="en-US" sz="4400" b="1" spc="-1" dirty="0" smtClean="0">
                <a:solidFill>
                  <a:srgbClr val="000000"/>
                </a:solidFill>
                <a:latin typeface="Helvetica" pitchFamily="2" charset="0"/>
              </a:rPr>
              <a:t>; </a:t>
            </a:r>
            <a:r>
              <a:rPr lang="en-US" sz="4400" b="1" spc="-1" dirty="0" err="1" smtClean="0">
                <a:solidFill>
                  <a:srgbClr val="000000"/>
                </a:solidFill>
                <a:latin typeface="Helvetica" pitchFamily="2" charset="0"/>
              </a:rPr>
              <a:t>Sumrita</a:t>
            </a:r>
            <a:r>
              <a:rPr lang="en-US" sz="4400" b="1" spc="-1" dirty="0" smtClean="0">
                <a:solidFill>
                  <a:srgbClr val="000000"/>
                </a:solidFill>
                <a:latin typeface="Helvetica" pitchFamily="2" charset="0"/>
              </a:rPr>
              <a:t> </a:t>
            </a:r>
            <a:r>
              <a:rPr lang="en-US" sz="4400" b="1" spc="-1" dirty="0" err="1" smtClean="0">
                <a:solidFill>
                  <a:srgbClr val="000000"/>
                </a:solidFill>
                <a:latin typeface="Helvetica" pitchFamily="2" charset="0"/>
              </a:rPr>
              <a:t>Bindra</a:t>
            </a:r>
            <a:r>
              <a:rPr lang="en-US" sz="4400" b="1" spc="-1" dirty="0" smtClean="0">
                <a:solidFill>
                  <a:srgbClr val="000000"/>
                </a:solidFill>
                <a:latin typeface="Helvetica" pitchFamily="2" charset="0"/>
              </a:rPr>
              <a:t>, DO</a:t>
            </a:r>
            <a:r>
              <a:rPr lang="en-US" sz="4400" b="1" spc="-1" baseline="30000" dirty="0" smtClean="0">
                <a:solidFill>
                  <a:srgbClr val="000000"/>
                </a:solidFill>
                <a:latin typeface="Helvetica" pitchFamily="2" charset="0"/>
              </a:rPr>
              <a:t>1</a:t>
            </a:r>
            <a:r>
              <a:rPr lang="en-US" sz="4400" b="1" spc="-1" dirty="0" smtClean="0">
                <a:solidFill>
                  <a:srgbClr val="000000"/>
                </a:solidFill>
                <a:latin typeface="Helvetica" pitchFamily="2" charset="0"/>
              </a:rPr>
              <a:t>; Rebecca Maitski</a:t>
            </a:r>
            <a:r>
              <a:rPr lang="en-US" sz="4400" b="1" spc="-1" baseline="30000" dirty="0" smtClean="0">
                <a:solidFill>
                  <a:srgbClr val="000000"/>
                </a:solidFill>
                <a:latin typeface="Helvetica" pitchFamily="2" charset="0"/>
              </a:rPr>
              <a:t>1</a:t>
            </a:r>
            <a:r>
              <a:rPr lang="en-US" sz="4400" b="1" spc="-1" dirty="0" smtClean="0">
                <a:solidFill>
                  <a:srgbClr val="000000"/>
                </a:solidFill>
                <a:latin typeface="Helvetica" pitchFamily="2" charset="0"/>
              </a:rPr>
              <a:t>; Brian </a:t>
            </a:r>
            <a:r>
              <a:rPr lang="en-US" sz="4400" b="1" spc="-1" dirty="0" err="1" smtClean="0">
                <a:solidFill>
                  <a:srgbClr val="000000"/>
                </a:solidFill>
                <a:latin typeface="Helvetica" pitchFamily="2" charset="0"/>
              </a:rPr>
              <a:t>Mackel</a:t>
            </a:r>
            <a:r>
              <a:rPr lang="en-US" sz="4400" b="1" spc="-1" dirty="0" smtClean="0">
                <a:solidFill>
                  <a:srgbClr val="000000"/>
                </a:solidFill>
                <a:latin typeface="Helvetica" pitchFamily="2" charset="0"/>
              </a:rPr>
              <a:t>, MD</a:t>
            </a:r>
            <a:r>
              <a:rPr lang="en-US" sz="4400" b="1" spc="-1" baseline="30000" dirty="0" smtClean="0">
                <a:solidFill>
                  <a:srgbClr val="000000"/>
                </a:solidFill>
                <a:latin typeface="Helvetica" pitchFamily="2" charset="0"/>
              </a:rPr>
              <a:t>1</a:t>
            </a:r>
            <a:r>
              <a:rPr lang="en-US" sz="4400" b="1" spc="-1" dirty="0" smtClean="0">
                <a:solidFill>
                  <a:srgbClr val="000000"/>
                </a:solidFill>
                <a:latin typeface="Helvetica" pitchFamily="2" charset="0"/>
              </a:rPr>
              <a:t>; Seth </a:t>
            </a:r>
            <a:r>
              <a:rPr lang="en-US" sz="4400" b="1" spc="-1" dirty="0" err="1" smtClean="0">
                <a:solidFill>
                  <a:srgbClr val="000000"/>
                </a:solidFill>
                <a:latin typeface="Helvetica" pitchFamily="2" charset="0"/>
              </a:rPr>
              <a:t>Vignes</a:t>
            </a:r>
            <a:r>
              <a:rPr lang="en-US" sz="4400" b="1" spc="-1" dirty="0" smtClean="0">
                <a:solidFill>
                  <a:srgbClr val="000000"/>
                </a:solidFill>
                <a:latin typeface="Helvetica" pitchFamily="2" charset="0"/>
              </a:rPr>
              <a:t>, MD</a:t>
            </a:r>
            <a:r>
              <a:rPr lang="en-US" sz="4400" b="1" spc="-1" baseline="30000" dirty="0">
                <a:solidFill>
                  <a:srgbClr val="000000"/>
                </a:solidFill>
                <a:latin typeface="Helvetica" pitchFamily="2" charset="0"/>
              </a:rPr>
              <a:t>1</a:t>
            </a:r>
            <a:endParaRPr lang="en-US" sz="4400" b="1" spc="-1" dirty="0">
              <a:solidFill>
                <a:srgbClr val="000000"/>
              </a:solidFill>
              <a:latin typeface="Helvetica" pitchFamily="2" charset="0"/>
            </a:endParaRPr>
          </a:p>
          <a:p>
            <a:pPr algn="ctr">
              <a:lnSpc>
                <a:spcPts val="5759"/>
              </a:lnSpc>
            </a:pPr>
            <a:r>
              <a:rPr lang="en-US" sz="3200" b="1" spc="-1" baseline="30000" dirty="0">
                <a:solidFill>
                  <a:srgbClr val="000000"/>
                </a:solidFill>
                <a:latin typeface="Helvetica" pitchFamily="2" charset="0"/>
              </a:rPr>
              <a:t>1</a:t>
            </a:r>
            <a:r>
              <a:rPr lang="en-US" sz="3200" b="1" spc="-1" dirty="0">
                <a:solidFill>
                  <a:srgbClr val="000000"/>
                </a:solidFill>
                <a:latin typeface="Helvetica" pitchFamily="2" charset="0"/>
              </a:rPr>
              <a:t>Department of Internal </a:t>
            </a:r>
            <a:r>
              <a:rPr lang="en-US" sz="3200" b="1" spc="-1" dirty="0" smtClean="0">
                <a:solidFill>
                  <a:srgbClr val="000000"/>
                </a:solidFill>
                <a:latin typeface="Helvetica" pitchFamily="2" charset="0"/>
              </a:rPr>
              <a:t>Medicine </a:t>
            </a:r>
          </a:p>
          <a:p>
            <a:pPr algn="ctr">
              <a:lnSpc>
                <a:spcPts val="5759"/>
              </a:lnSpc>
            </a:pPr>
            <a:r>
              <a:rPr lang="en-US" sz="3200" b="1" spc="-1" dirty="0" smtClean="0">
                <a:solidFill>
                  <a:srgbClr val="000000"/>
                </a:solidFill>
                <a:latin typeface="Helvetica" pitchFamily="2" charset="0"/>
              </a:rPr>
              <a:t>LSU </a:t>
            </a:r>
            <a:r>
              <a:rPr lang="en-US" sz="3200" b="1" spc="-1" dirty="0">
                <a:solidFill>
                  <a:srgbClr val="000000"/>
                </a:solidFill>
                <a:latin typeface="Helvetica" pitchFamily="2" charset="0"/>
              </a:rPr>
              <a:t>Health Sciences Center, New Orleans, LA</a:t>
            </a:r>
          </a:p>
        </p:txBody>
      </p:sp>
      <p:sp>
        <p:nvSpPr>
          <p:cNvPr id="38" name="TextBox 37">
            <a:extLst>
              <a:ext uri="{FF2B5EF4-FFF2-40B4-BE49-F238E27FC236}">
                <a16:creationId xmlns:a16="http://schemas.microsoft.com/office/drawing/2014/main" xmlns="" id="{3ACCDC44-E49D-B980-5E4D-68843EC7E518}"/>
              </a:ext>
            </a:extLst>
          </p:cNvPr>
          <p:cNvSpPr txBox="1"/>
          <p:nvPr/>
        </p:nvSpPr>
        <p:spPr>
          <a:xfrm>
            <a:off x="240275" y="14331072"/>
            <a:ext cx="12219651" cy="15050274"/>
          </a:xfrm>
          <a:prstGeom prst="rect">
            <a:avLst/>
          </a:prstGeom>
          <a:noFill/>
        </p:spPr>
        <p:txBody>
          <a:bodyPr wrap="square" rtlCol="0">
            <a:spAutoFit/>
          </a:bodyPr>
          <a:lstStyle/>
          <a:p>
            <a:r>
              <a:rPr lang="en-US" sz="3600" dirty="0"/>
              <a:t>Case: A 52-year-old female with a past medical history of primary hyperaldosteronism, hypertension, and PTSD presented with 3 days of emesis and diarrhea. With history of hypokalemia and her GI losses, she tripled her home doses of </a:t>
            </a:r>
            <a:r>
              <a:rPr lang="en-US" sz="3600" dirty="0" err="1"/>
              <a:t>lisinopril</a:t>
            </a:r>
            <a:r>
              <a:rPr lang="en-US" sz="3600" dirty="0"/>
              <a:t> 25 mg, spironolactone 25 mg , and potassium-chloride 20 mg the morning of her admission. Her main symptoms during admission day were generalized muscle weakness, fatigue, and anxiety. She denied chest pain or palpitations. Admission vitals included a BP 159/98, pulse 97 </a:t>
            </a:r>
            <a:r>
              <a:rPr lang="en-US" sz="3600" dirty="0" smtClean="0"/>
              <a:t>beats/minute</a:t>
            </a:r>
            <a:r>
              <a:rPr lang="en-US" sz="3600" dirty="0"/>
              <a:t>, and a respiratory rate 16 </a:t>
            </a:r>
            <a:r>
              <a:rPr lang="en-US" sz="3600" dirty="0" smtClean="0"/>
              <a:t>breaths/minute. </a:t>
            </a:r>
            <a:r>
              <a:rPr lang="en-US" sz="3600" dirty="0"/>
              <a:t>Physical exam was significant for bilateral lower extremity pain, abdominal pain, and back pain. Otherwise, no pertinent findings on cardiovascular physical exam. Admission labs confirmed a potassium of 9.5 </a:t>
            </a:r>
            <a:r>
              <a:rPr lang="en-US" sz="3600" dirty="0" err="1"/>
              <a:t>mEq</a:t>
            </a:r>
            <a:r>
              <a:rPr lang="en-US" sz="3600" dirty="0"/>
              <a:t>/L, a bicarbonate of 19 </a:t>
            </a:r>
            <a:r>
              <a:rPr lang="en-US" sz="3600" dirty="0" err="1"/>
              <a:t>mEq</a:t>
            </a:r>
            <a:r>
              <a:rPr lang="en-US" sz="3600" dirty="0"/>
              <a:t>/L, and a creatinine of 4.07 mg/</a:t>
            </a:r>
            <a:r>
              <a:rPr lang="en-US" sz="3600" dirty="0" err="1"/>
              <a:t>dL</a:t>
            </a:r>
            <a:r>
              <a:rPr lang="en-US" sz="3600" dirty="0" smtClean="0"/>
              <a:t>. Patient </a:t>
            </a:r>
            <a:r>
              <a:rPr lang="en-US" sz="3600" dirty="0"/>
              <a:t>was diagnosed with drug-induced hyperkalemic emergency complicated by a Type 4 renal tubular acidosis. Her electrocardiogram demonstrated new-onset peaked T waves, a prolonged PR interval, and a normal </a:t>
            </a:r>
            <a:r>
              <a:rPr lang="en-US" sz="3600" dirty="0" err="1"/>
              <a:t>QTc</a:t>
            </a:r>
            <a:r>
              <a:rPr lang="en-US" sz="3600" dirty="0"/>
              <a:t> interval. In the ED and ICU, she received multiple injections of calcium gluconate for cardiac stabilization, aggressive IV fluids, and </a:t>
            </a:r>
            <a:r>
              <a:rPr lang="en-US" sz="3600" dirty="0" err="1"/>
              <a:t>Lokelma</a:t>
            </a:r>
            <a:r>
              <a:rPr lang="en-US" sz="3600" dirty="0"/>
              <a:t>. She was further shifted with IV insulin, IV sodium bicarbonate, and albuterol nebulizers. Her potassium levels and creatinine level had slowly </a:t>
            </a:r>
            <a:r>
              <a:rPr lang="en-US" sz="3600" dirty="0" err="1"/>
              <a:t>downtrended</a:t>
            </a:r>
            <a:r>
              <a:rPr lang="en-US" sz="3600" dirty="0"/>
              <a:t> to baseline over the next 3 days without urgent hemodialysis. Home </a:t>
            </a:r>
            <a:r>
              <a:rPr lang="en-US" sz="3600" dirty="0" err="1"/>
              <a:t>lisinopril</a:t>
            </a:r>
            <a:r>
              <a:rPr lang="en-US" sz="3600" dirty="0"/>
              <a:t>, spironolactone, and potassium chloride were discontinued until nephrology follow up. Most importantly, patient was counseled on adherence to medication and was discharged in stable condition.</a:t>
            </a:r>
            <a:endParaRPr lang="en-CA" sz="3600" dirty="0">
              <a:effectLst/>
              <a:latin typeface="Helvetica Neue" panose="02000503000000020004" pitchFamily="2" charset="0"/>
            </a:endParaRPr>
          </a:p>
        </p:txBody>
      </p:sp>
      <p:sp>
        <p:nvSpPr>
          <p:cNvPr id="53" name="TextBox 45">
            <a:extLst>
              <a:ext uri="{FF2B5EF4-FFF2-40B4-BE49-F238E27FC236}">
                <a16:creationId xmlns:a16="http://schemas.microsoft.com/office/drawing/2014/main" xmlns="" id="{3D93B68C-ECB8-C05E-731C-A264E49F012E}"/>
              </a:ext>
            </a:extLst>
          </p:cNvPr>
          <p:cNvSpPr txBox="1"/>
          <p:nvPr/>
        </p:nvSpPr>
        <p:spPr>
          <a:xfrm>
            <a:off x="13823606" y="27161616"/>
            <a:ext cx="9982200" cy="923330"/>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Helvetica" pitchFamily="2" charset="0"/>
              </a:rPr>
              <a:t>Fig</a:t>
            </a:r>
            <a:r>
              <a:rPr lang="en-US" sz="3000" b="1" dirty="0">
                <a:solidFill>
                  <a:srgbClr val="000000"/>
                </a:solidFill>
                <a:latin typeface="Helvetica" pitchFamily="2" charset="0"/>
              </a:rPr>
              <a:t>ure 2</a:t>
            </a:r>
            <a:r>
              <a:rPr lang="en-US" sz="3000" b="1" spc="0" dirty="0" smtClean="0">
                <a:solidFill>
                  <a:srgbClr val="000000"/>
                </a:solidFill>
                <a:latin typeface="Helvetica" pitchFamily="2" charset="0"/>
              </a:rPr>
              <a:t>: Patient’s EKG findings upon presentation to the ED. </a:t>
            </a:r>
            <a:r>
              <a:rPr lang="en-US" sz="3000" b="1" dirty="0" smtClean="0">
                <a:solidFill>
                  <a:srgbClr val="000000"/>
                </a:solidFill>
                <a:latin typeface="Helvetica" pitchFamily="2" charset="0"/>
              </a:rPr>
              <a:t>Most notably, spiked T waves diffusely.</a:t>
            </a:r>
            <a:endParaRPr lang="en-US" sz="3000" spc="0" dirty="0">
              <a:solidFill>
                <a:srgbClr val="000000"/>
              </a:solidFill>
              <a:latin typeface="Helvetica" pitchFamily="2" charset="0"/>
            </a:endParaRPr>
          </a:p>
        </p:txBody>
      </p:sp>
      <p:sp>
        <p:nvSpPr>
          <p:cNvPr id="54" name="TextBox 53">
            <a:extLst>
              <a:ext uri="{FF2B5EF4-FFF2-40B4-BE49-F238E27FC236}">
                <a16:creationId xmlns:a16="http://schemas.microsoft.com/office/drawing/2014/main" xmlns="" id="{134F4C15-31D9-4F29-7C10-9D6FA45C7AA4}"/>
              </a:ext>
            </a:extLst>
          </p:cNvPr>
          <p:cNvSpPr txBox="1"/>
          <p:nvPr/>
        </p:nvSpPr>
        <p:spPr>
          <a:xfrm>
            <a:off x="228812" y="6560585"/>
            <a:ext cx="12231097" cy="6740307"/>
          </a:xfrm>
          <a:prstGeom prst="rect">
            <a:avLst/>
          </a:prstGeom>
          <a:noFill/>
        </p:spPr>
        <p:txBody>
          <a:bodyPr wrap="square" rtlCol="0">
            <a:spAutoFit/>
          </a:bodyPr>
          <a:lstStyle/>
          <a:p>
            <a:r>
              <a:rPr lang="en-CA" sz="3600" dirty="0" smtClean="0">
                <a:effectLst/>
                <a:latin typeface="Helvetica Neue" panose="02000503000000020004" pitchFamily="2" charset="0"/>
              </a:rPr>
              <a:t>Hyperkalemia is an electrolyte imbalance that can lead to dangerous arrhythmias such as ventricular fibrillation, and ventricular tachycardia, as well as symptoms of generalized muscular weakness, syncope, fatigue, or palpitations. This electrolyte abnormality can occur as a result of different disease processes such Diabetes mellitus or renal disease, as well as due to iatrogenic causes, such as medications such as ACE inhibitors or Spironolactone. The following case highlights how hyperkalemia may present, as well as the importance of swift treatment and patient education on medication self- administration.</a:t>
            </a:r>
            <a:endParaRPr lang="en-CA" sz="3600" dirty="0">
              <a:effectLst/>
              <a:latin typeface="Helvetica Neue" panose="02000503000000020004" pitchFamily="2" charset="0"/>
            </a:endParaRPr>
          </a:p>
        </p:txBody>
      </p:sp>
      <p:sp>
        <p:nvSpPr>
          <p:cNvPr id="56" name="TextBox 55">
            <a:extLst>
              <a:ext uri="{FF2B5EF4-FFF2-40B4-BE49-F238E27FC236}">
                <a16:creationId xmlns:a16="http://schemas.microsoft.com/office/drawing/2014/main" xmlns="" id="{F0F78A64-5385-6C7E-C819-4F6AA820495C}"/>
              </a:ext>
            </a:extLst>
          </p:cNvPr>
          <p:cNvSpPr txBox="1"/>
          <p:nvPr/>
        </p:nvSpPr>
        <p:spPr>
          <a:xfrm>
            <a:off x="25943288" y="6652860"/>
            <a:ext cx="12140298" cy="7848302"/>
          </a:xfrm>
          <a:prstGeom prst="rect">
            <a:avLst/>
          </a:prstGeom>
          <a:noFill/>
        </p:spPr>
        <p:txBody>
          <a:bodyPr wrap="square" rtlCol="0">
            <a:spAutoFit/>
          </a:bodyPr>
          <a:lstStyle/>
          <a:p>
            <a:r>
              <a:rPr lang="en-US" sz="3600" dirty="0">
                <a:latin typeface="Helvetica Neue" charset="0"/>
                <a:ea typeface="Helvetica Neue" charset="0"/>
                <a:cs typeface="Helvetica Neue" charset="0"/>
              </a:rPr>
              <a:t>Hyperkalemia is an important complication following medical treatment of primary hyperaldosteronism. Surgically and medically treated patients with primary hyperaldosteronism have been studied to develop hyperkalemia more likely when older and have a poorer renal function. </a:t>
            </a:r>
            <a:r>
              <a:rPr lang="en-US" sz="3600" dirty="0" smtClean="0">
                <a:latin typeface="Helvetica Neue" charset="0"/>
                <a:ea typeface="Helvetica Neue" charset="0"/>
                <a:cs typeface="Helvetica Neue" charset="0"/>
              </a:rPr>
              <a:t>Hyperkalemia in outpatient settings has been found to have an elevated all-cause mortality risk with HR~1.08. Similarly, hyperkalemia in the inpatient setting also has an elevated all-cause mortality risk with HR~1.66. Therefore</a:t>
            </a:r>
            <a:r>
              <a:rPr lang="en-US" sz="3600" dirty="0">
                <a:latin typeface="Helvetica Neue" charset="0"/>
                <a:ea typeface="Helvetica Neue" charset="0"/>
                <a:cs typeface="Helvetica Neue" charset="0"/>
              </a:rPr>
              <a:t>, rapid recognition and action is indicated for hyperkalemic emergencies. More importantly, it is imperative to educate patients not only on adherence to medications prescribed but on the dangers of overdose.</a:t>
            </a:r>
            <a:endParaRPr lang="en-CA" sz="3600" dirty="0">
              <a:effectLst/>
              <a:latin typeface="Helvetica Neue" charset="0"/>
              <a:ea typeface="Helvetica Neue" charset="0"/>
              <a:cs typeface="Helvetica Neue" charset="0"/>
            </a:endParaRPr>
          </a:p>
        </p:txBody>
      </p:sp>
      <p:grpSp>
        <p:nvGrpSpPr>
          <p:cNvPr id="57" name="Group 12">
            <a:extLst>
              <a:ext uri="{FF2B5EF4-FFF2-40B4-BE49-F238E27FC236}">
                <a16:creationId xmlns:a16="http://schemas.microsoft.com/office/drawing/2014/main" xmlns="" id="{6C41EB59-F474-22DC-5072-F743B18C828D}"/>
              </a:ext>
            </a:extLst>
          </p:cNvPr>
          <p:cNvGrpSpPr/>
          <p:nvPr/>
        </p:nvGrpSpPr>
        <p:grpSpPr>
          <a:xfrm>
            <a:off x="25710285" y="15047321"/>
            <a:ext cx="12382826" cy="1076141"/>
            <a:chOff x="-174172" y="1767413"/>
            <a:chExt cx="16510435" cy="1434855"/>
          </a:xfrm>
        </p:grpSpPr>
        <p:sp>
          <p:nvSpPr>
            <p:cNvPr id="58" name="Freeform 13">
              <a:extLst>
                <a:ext uri="{FF2B5EF4-FFF2-40B4-BE49-F238E27FC236}">
                  <a16:creationId xmlns:a16="http://schemas.microsoft.com/office/drawing/2014/main" xmlns="" id="{329E5DDF-DDA7-D2BD-4C30-19340294E616}"/>
                </a:ext>
              </a:extLst>
            </p:cNvPr>
            <p:cNvSpPr/>
            <p:nvPr/>
          </p:nvSpPr>
          <p:spPr>
            <a:xfrm>
              <a:off x="0" y="1818269"/>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59" name="TextBox 14">
              <a:extLst>
                <a:ext uri="{FF2B5EF4-FFF2-40B4-BE49-F238E27FC236}">
                  <a16:creationId xmlns:a16="http://schemas.microsoft.com/office/drawing/2014/main" xmlns="" id="{0D80B5D3-00CA-DFB9-E72F-EB47B44AAAD7}"/>
                </a:ext>
              </a:extLst>
            </p:cNvPr>
            <p:cNvSpPr txBox="1"/>
            <p:nvPr/>
          </p:nvSpPr>
          <p:spPr>
            <a:xfrm>
              <a:off x="-174172" y="1767413"/>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Conclusion</a:t>
              </a:r>
            </a:p>
          </p:txBody>
        </p:sp>
      </p:grpSp>
      <p:sp>
        <p:nvSpPr>
          <p:cNvPr id="49" name="TextBox 48">
            <a:extLst>
              <a:ext uri="{FF2B5EF4-FFF2-40B4-BE49-F238E27FC236}">
                <a16:creationId xmlns:a16="http://schemas.microsoft.com/office/drawing/2014/main" xmlns="" id="{26F8F788-2888-0783-D19E-7076BD276620}"/>
              </a:ext>
            </a:extLst>
          </p:cNvPr>
          <p:cNvSpPr txBox="1"/>
          <p:nvPr/>
        </p:nvSpPr>
        <p:spPr>
          <a:xfrm>
            <a:off x="25775864" y="16129749"/>
            <a:ext cx="12218369" cy="7294305"/>
          </a:xfrm>
          <a:prstGeom prst="rect">
            <a:avLst/>
          </a:prstGeom>
          <a:noFill/>
        </p:spPr>
        <p:txBody>
          <a:bodyPr wrap="square" rtlCol="0">
            <a:spAutoFit/>
          </a:bodyPr>
          <a:lstStyle/>
          <a:p>
            <a:r>
              <a:rPr lang="en-CA" sz="3600" dirty="0">
                <a:effectLst/>
                <a:latin typeface="Helvetica Neue" panose="02000503000000020004" pitchFamily="2" charset="0"/>
              </a:rPr>
              <a:t>While </a:t>
            </a:r>
            <a:r>
              <a:rPr lang="en-CA" sz="3600" dirty="0" smtClean="0">
                <a:effectLst/>
                <a:latin typeface="Helvetica Neue" panose="02000503000000020004" pitchFamily="2" charset="0"/>
              </a:rPr>
              <a:t>disease processes such as Diabetes mellitus and Renal disease are common causes of hyperkalemia, this patient, while having a history of hyperaldosteronism, was found to have hyperkalemia secondary to incorrect medication self-administration. The importance of patient education cannot be over-emphasized as this case shows that hyperkalemia can present with relatively mild symptoms, despite having grave potential consequences. The insidious nature of this patient’s disease secondary to her medication use was brought to a swift halt when detected. However, thorough education on the adverse effects of medications, as well as of self-medicating, can help prevent episodes such as that of this patient.</a:t>
            </a:r>
            <a:endParaRPr lang="en-US" sz="3600" dirty="0"/>
          </a:p>
        </p:txBody>
      </p:sp>
      <p:pic>
        <p:nvPicPr>
          <p:cNvPr id="1026" name="Picture 2" descr="n external file that holds a picture, illustration, etc.&#10;Object 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5308" y="7446234"/>
            <a:ext cx="7258787" cy="12648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07506" y="24645364"/>
            <a:ext cx="12211869" cy="5262979"/>
          </a:xfrm>
          <a:prstGeom prst="rect">
            <a:avLst/>
          </a:prstGeom>
          <a:noFill/>
        </p:spPr>
        <p:txBody>
          <a:bodyPr wrap="square" rtlCol="0">
            <a:spAutoFit/>
          </a:bodyPr>
          <a:lstStyle/>
          <a:p>
            <a:pPr marL="342900" lvl="0" indent="-342900">
              <a:buFont typeface="+mj-lt"/>
              <a:buAutoNum type="arabicPeriod"/>
            </a:pPr>
            <a:r>
              <a:rPr lang="en-US" sz="2400" dirty="0" err="1"/>
              <a:t>Hougen</a:t>
            </a:r>
            <a:r>
              <a:rPr lang="en-US" sz="2400" dirty="0"/>
              <a:t> I, Leon SJ, Whitlock R, </a:t>
            </a:r>
            <a:r>
              <a:rPr lang="en-US" sz="2400" dirty="0" err="1"/>
              <a:t>Rigatto</a:t>
            </a:r>
            <a:r>
              <a:rPr lang="en-US" sz="2400" dirty="0"/>
              <a:t> C, </a:t>
            </a:r>
            <a:r>
              <a:rPr lang="en-US" sz="2400" dirty="0" err="1"/>
              <a:t>Komenda</a:t>
            </a:r>
            <a:r>
              <a:rPr lang="en-US" sz="2400" dirty="0"/>
              <a:t> P, Bohm C, </a:t>
            </a:r>
            <a:r>
              <a:rPr lang="en-US" sz="2400" dirty="0" err="1"/>
              <a:t>Tangri</a:t>
            </a:r>
            <a:r>
              <a:rPr lang="en-US" sz="2400" dirty="0"/>
              <a:t> N. Hyperkalemia and its Association With Mortality, Cardiovascular Events, Hospitalizations, and Intensive Care Unit Admissions in a Population-Based Retrospective Cohort. Kidney </a:t>
            </a:r>
            <a:r>
              <a:rPr lang="en-US" sz="2400" dirty="0" err="1"/>
              <a:t>Int</a:t>
            </a:r>
            <a:r>
              <a:rPr lang="en-US" sz="2400" dirty="0"/>
              <a:t> Rep. 2021 Mar 17;6(5):1309-1316. </a:t>
            </a:r>
            <a:r>
              <a:rPr lang="en-US" sz="2400" dirty="0" err="1"/>
              <a:t>doi</a:t>
            </a:r>
            <a:r>
              <a:rPr lang="en-US" sz="2400" dirty="0"/>
              <a:t>: 10.1016/j.ekir.2021.02.038. PMID: 34013109; PMCID: PMC8116905</a:t>
            </a:r>
            <a:r>
              <a:rPr lang="en-US" sz="2400" dirty="0" smtClean="0"/>
              <a:t>.</a:t>
            </a:r>
          </a:p>
          <a:p>
            <a:pPr marL="342900" lvl="0" indent="-342900">
              <a:buFont typeface="+mj-lt"/>
              <a:buAutoNum type="arabicPeriod"/>
            </a:pPr>
            <a:endParaRPr lang="en-US" sz="2400" dirty="0"/>
          </a:p>
          <a:p>
            <a:pPr marL="342900" lvl="0" indent="-342900">
              <a:buFont typeface="+mj-lt"/>
              <a:buAutoNum type="arabicPeriod"/>
            </a:pPr>
            <a:r>
              <a:rPr lang="en-US" sz="2400" dirty="0" smtClean="0"/>
              <a:t>Simon </a:t>
            </a:r>
            <a:r>
              <a:rPr lang="en-US" sz="2400" dirty="0"/>
              <a:t>LV, Hashmi MF, Farrell MW. Hyperkalemia. [Updated 2023 Sep 4]. In: </a:t>
            </a:r>
            <a:r>
              <a:rPr lang="en-US" sz="2400" dirty="0" err="1"/>
              <a:t>StatPearls</a:t>
            </a:r>
            <a:r>
              <a:rPr lang="en-US" sz="2400" dirty="0"/>
              <a:t> [Internet]. Treasure Island (FL): </a:t>
            </a:r>
            <a:r>
              <a:rPr lang="en-US" sz="2400" dirty="0" err="1"/>
              <a:t>StatPearls</a:t>
            </a:r>
            <a:r>
              <a:rPr lang="en-US" sz="2400" dirty="0"/>
              <a:t> Publishing; 2024 </a:t>
            </a:r>
            <a:r>
              <a:rPr lang="en-US" sz="2400" dirty="0" smtClean="0"/>
              <a:t>Jan.</a:t>
            </a:r>
          </a:p>
          <a:p>
            <a:pPr marL="342900" lvl="0" indent="-342900">
              <a:buFont typeface="+mj-lt"/>
              <a:buAutoNum type="arabicPeriod"/>
            </a:pPr>
            <a:endParaRPr lang="en-US" sz="2400" dirty="0"/>
          </a:p>
          <a:p>
            <a:pPr marL="342900" lvl="0" indent="-342900">
              <a:buFont typeface="+mj-lt"/>
              <a:buAutoNum type="arabicPeriod"/>
            </a:pPr>
            <a:r>
              <a:rPr lang="en-US" sz="2400" dirty="0" err="1" smtClean="0"/>
              <a:t>Teymouri</a:t>
            </a:r>
            <a:r>
              <a:rPr lang="en-US" sz="2400" dirty="0" smtClean="0"/>
              <a:t> </a:t>
            </a:r>
            <a:r>
              <a:rPr lang="en-US" sz="2400" dirty="0"/>
              <a:t>N, </a:t>
            </a:r>
            <a:r>
              <a:rPr lang="en-US" sz="2400" dirty="0" err="1"/>
              <a:t>Mesbah</a:t>
            </a:r>
            <a:r>
              <a:rPr lang="en-US" sz="2400" dirty="0"/>
              <a:t> S, </a:t>
            </a:r>
            <a:r>
              <a:rPr lang="en-US" sz="2400" dirty="0" err="1"/>
              <a:t>Navabian</a:t>
            </a:r>
            <a:r>
              <a:rPr lang="en-US" sz="2400" dirty="0"/>
              <a:t> SMH, </a:t>
            </a:r>
            <a:r>
              <a:rPr lang="en-US" sz="2400" dirty="0" err="1"/>
              <a:t>Shekouh</a:t>
            </a:r>
            <a:r>
              <a:rPr lang="en-US" sz="2400" dirty="0"/>
              <a:t> D, </a:t>
            </a:r>
            <a:r>
              <a:rPr lang="en-US" sz="2400" dirty="0" err="1"/>
              <a:t>Najafabadi</a:t>
            </a:r>
            <a:r>
              <a:rPr lang="en-US" sz="2400" dirty="0"/>
              <a:t> MM, </a:t>
            </a:r>
            <a:r>
              <a:rPr lang="en-US" sz="2400" dirty="0" err="1"/>
              <a:t>Norouzkhani</a:t>
            </a:r>
            <a:r>
              <a:rPr lang="en-US" sz="2400" dirty="0"/>
              <a:t> N, </a:t>
            </a:r>
            <a:r>
              <a:rPr lang="en-US" sz="2400" dirty="0" err="1"/>
              <a:t>Poudineh</a:t>
            </a:r>
            <a:r>
              <a:rPr lang="en-US" sz="2400" dirty="0"/>
              <a:t> M, </a:t>
            </a:r>
            <a:r>
              <a:rPr lang="en-US" sz="2400" dirty="0" err="1"/>
              <a:t>Qadirifard</a:t>
            </a:r>
            <a:r>
              <a:rPr lang="en-US" sz="2400" dirty="0"/>
              <a:t> MS, </a:t>
            </a:r>
            <a:r>
              <a:rPr lang="en-US" sz="2400" dirty="0" err="1"/>
              <a:t>Mehrtabar</a:t>
            </a:r>
            <a:r>
              <a:rPr lang="en-US" sz="2400" dirty="0"/>
              <a:t> S, </a:t>
            </a:r>
            <a:r>
              <a:rPr lang="en-US" sz="2400" dirty="0" err="1"/>
              <a:t>Deravi</a:t>
            </a:r>
            <a:r>
              <a:rPr lang="en-US" sz="2400" dirty="0"/>
              <a:t> N. ECG frequency changes in potassium disorders: a narrative review. Am J </a:t>
            </a:r>
            <a:r>
              <a:rPr lang="en-US" sz="2400" dirty="0" err="1"/>
              <a:t>Cardiovasc</a:t>
            </a:r>
            <a:r>
              <a:rPr lang="en-US" sz="2400" dirty="0"/>
              <a:t> Dis. 2022 Jun 15;12(3):112-124. PMID: 35873184; PMCID: PMC9301030</a:t>
            </a:r>
            <a:r>
              <a:rPr lang="en-US" sz="2400" dirty="0" smtClean="0"/>
              <a:t>.</a:t>
            </a:r>
          </a:p>
          <a:p>
            <a:pPr marL="342900" lvl="0" indent="-342900">
              <a:buFont typeface="+mj-lt"/>
              <a:buAutoNum type="arabicPeriod"/>
            </a:pPr>
            <a:endParaRPr lang="en-US" sz="2400" dirty="0"/>
          </a:p>
          <a:p>
            <a:pPr marL="342900" lvl="0" indent="-342900">
              <a:buFont typeface="+mj-lt"/>
              <a:buAutoNum type="arabicPeriod"/>
            </a:pPr>
            <a:endParaRPr lang="en-US" sz="2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3606" y="21676051"/>
            <a:ext cx="10934700" cy="5410200"/>
          </a:xfrm>
          <a:prstGeom prst="rect">
            <a:avLst/>
          </a:prstGeom>
        </p:spPr>
      </p:pic>
    </p:spTree>
    <p:extLst>
      <p:ext uri="{BB962C8B-B14F-4D97-AF65-F5344CB8AC3E}">
        <p14:creationId xmlns:p14="http://schemas.microsoft.com/office/powerpoint/2010/main" val="21255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5CC2001A-BA43-4668-9A95-6E700A713DC0}"/>
</file>

<file path=customXml/itemProps2.xml><?xml version="1.0" encoding="utf-8"?>
<ds:datastoreItem xmlns:ds="http://schemas.openxmlformats.org/officeDocument/2006/customXml" ds:itemID="{9FEB5444-6A48-433C-9013-FEC35998FF91}"/>
</file>

<file path=customXml/itemProps3.xml><?xml version="1.0" encoding="utf-8"?>
<ds:datastoreItem xmlns:ds="http://schemas.openxmlformats.org/officeDocument/2006/customXml" ds:itemID="{B15D9FE6-24F6-46D6-9623-B9C9B9300328}"/>
</file>

<file path=docProps/app.xml><?xml version="1.0" encoding="utf-8"?>
<Properties xmlns="http://schemas.openxmlformats.org/officeDocument/2006/extended-properties" xmlns:vt="http://schemas.openxmlformats.org/officeDocument/2006/docPropsVTypes">
  <TotalTime>12053</TotalTime>
  <Words>857</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Söhne</vt:lpstr>
      <vt:lpstr>MetaOT-BookIta</vt:lpstr>
      <vt:lpstr>Helvetica Neue</vt:lpstr>
      <vt:lpstr>Helvetica</vt:lpstr>
      <vt:lpstr>Arial</vt:lpstr>
      <vt:lpstr>MetaBold</vt:lpstr>
      <vt:lpstr>Open Sans</vt:lpstr>
      <vt:lpstr>Open Sans Bold</vt:lpstr>
      <vt:lpstr>Arial Bold</vt:lpstr>
      <vt:lpstr>Office Theme</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 </dc:title>
  <cp:lastModifiedBy>Fazal-ur-rehman, Ahmed</cp:lastModifiedBy>
  <cp:revision>67</cp:revision>
  <dcterms:created xsi:type="dcterms:W3CDTF">2006-08-16T00:00:00Z</dcterms:created>
  <dcterms:modified xsi:type="dcterms:W3CDTF">2024-03-26T07:26:48Z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