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0233600" cy="310896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06">
          <p15:clr>
            <a:srgbClr val="A4A3A4"/>
          </p15:clr>
        </p15:guide>
        <p15:guide id="2" pos="21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AFE4FF"/>
    <a:srgbClr val="66FFFF"/>
    <a:srgbClr val="66FF33"/>
    <a:srgbClr val="FF3300"/>
    <a:srgbClr val="D8E0E0"/>
    <a:srgbClr val="66CC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72568" autoAdjust="0"/>
  </p:normalViewPr>
  <p:slideViewPr>
    <p:cSldViewPr>
      <p:cViewPr varScale="1">
        <p:scale>
          <a:sx n="17" d="100"/>
          <a:sy n="17" d="100"/>
        </p:scale>
        <p:origin x="2624" y="272"/>
      </p:cViewPr>
      <p:guideLst>
        <p:guide orient="horz" pos="1306"/>
        <p:guide pos="2142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2935288" y="492125"/>
            <a:ext cx="338296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r>
              <a:rPr lang="en-US" sz="1800" kern="0">
                <a:solidFill>
                  <a:srgbClr val="000000"/>
                </a:solidFill>
                <a:effectLst/>
                <a:latin typeface="Calibri" panose="020F0502020204030204" pitchFamily="34" charset="0"/>
                <a:ea typeface="Times New Roman" panose="02020603050405020304" pitchFamily="18" charset="0"/>
              </a:rPr>
              <a:t>Legionnaires’ disease is a severe form of pneumonia associated with extrapulmonary manifestations caused by the facultative intracellular bacteria Legionella pneumophila. This bacteria is ubiquitous in the environment worldwide, mainly isolated from soil and natural or artificial aqueous reservoirs, including freshwater streams, lakes, showers, pools, sprinklers, or air conditioning cooling towers. Legionnaire’s disease presents with a wide array of symptoms, including fever, cough, dyspnea, nausea, vomiting, and diarrhea (1). While the pulmonary and gastrointestinal symptoms are well understood, the neurologic manifestations of Legionnaires’ disease are less elucidated in the literature. Reported neurologic involvement in Legionnaires’ disease includes encephalitis, meningitis, peripheral nerve demyelination, cerebral abscesses, and brain stem lesions </a:t>
            </a:r>
            <a:r>
              <a:rPr lang="en-US" sz="1800" kern="0">
                <a:solidFill>
                  <a:srgbClr val="000000"/>
                </a:solidFill>
                <a:effectLst/>
                <a:latin typeface="Calibri" panose="020F0502020204030204" pitchFamily="34" charset="0"/>
                <a:ea typeface="Calibri" panose="020F0502020204030204" pitchFamily="34" charset="0"/>
              </a:rPr>
              <a:t>(2–4)</a:t>
            </a:r>
            <a:r>
              <a:rPr lang="en-US" sz="1800" kern="0">
                <a:solidFill>
                  <a:srgbClr val="000000"/>
                </a:solidFill>
                <a:effectLst/>
                <a:latin typeface="Calibri" panose="020F0502020204030204" pitchFamily="34" charset="0"/>
                <a:ea typeface="Times New Roman" panose="02020603050405020304" pitchFamily="18" charset="0"/>
              </a:rPr>
              <a:t>. Patients with Legionnaires’ disease may develop peripheral and central neurologic dysfunction during the acute phase of the illness that may vary in intensity and presentation. Neurologic symptoms include dysarthria, cerebellar ataxia, and hallucinations. Altered mental status is one of the most prominent findings consisting of confusion, disorientation, behavioral or personality changes, depression, and somnolence. Headache is the second most commonly reported symptom, and neck stiffness has been reported as well (5). We report a case of an immunocompetent middle-aged male presenting with signs and symptoms of atypical meningitis, ultimately found to be Legionella pneumophilla pneumonia </a:t>
            </a:r>
          </a:p>
          <a:p>
            <a:pPr eaLnBrk="1" hangingPunct="1"/>
            <a:endParaRPr lang="en-US" sz="1800" kern="0">
              <a:solidFill>
                <a:srgbClr val="000000"/>
              </a:solidFill>
              <a:effectLst/>
              <a:latin typeface="Calibri" panose="020F0502020204030204" pitchFamily="34" charset="0"/>
              <a:ea typeface="Times New Roman" panose="02020603050405020304" pitchFamily="18" charset="0"/>
            </a:endParaRPr>
          </a:p>
          <a:p>
            <a:pPr eaLnBrk="0" hangingPunct="0"/>
            <a:r>
              <a:rPr lang="en-US" sz="1800"/>
              <a:t>A 41-year-old incarcerated male with a PMH of migraines and prior tobacco use presented in late summer with fevers to 104, headaches, neck stiffness, and body aches for 4 days.  </a:t>
            </a:r>
          </a:p>
          <a:p>
            <a:pPr marL="685800" indent="-685800" eaLnBrk="0" hangingPunct="0">
              <a:buFont typeface="Arial" panose="020B0604020202020204" pitchFamily="34" charset="0"/>
              <a:buChar char="•"/>
            </a:pPr>
            <a:r>
              <a:rPr lang="en-US" sz="1800"/>
              <a:t>On exam, (AF, VSS), patient was diaphoretic, and neck flexion elicited pain. Lungs CTAB, no focal neurologic deficits.</a:t>
            </a:r>
          </a:p>
          <a:p>
            <a:pPr marL="685800" indent="-685800" eaLnBrk="0" hangingPunct="0">
              <a:buFont typeface="Arial" panose="020B0604020202020204" pitchFamily="34" charset="0"/>
              <a:buChar char="•"/>
            </a:pPr>
            <a:r>
              <a:rPr lang="en-US" sz="1800"/>
              <a:t>Laboratory studies showed a WBC of 12,000/µL (74% PMN, 14% lymphocytes). CMP WNL</a:t>
            </a:r>
          </a:p>
          <a:p>
            <a:pPr eaLnBrk="0" hangingPunct="0"/>
            <a:r>
              <a:rPr lang="en-US" sz="1800"/>
              <a:t>HD #1: multitarget respiratory PCR swab was negative for any pathogens. </a:t>
            </a:r>
          </a:p>
          <a:p>
            <a:pPr marL="685800" indent="-685800" eaLnBrk="0" hangingPunct="0">
              <a:buFont typeface="Arial" panose="020B0604020202020204" pitchFamily="34" charset="0"/>
              <a:buChar char="•"/>
            </a:pPr>
            <a:r>
              <a:rPr lang="en-US" sz="1800"/>
              <a:t>Patient started on IV steroids, vancomycin, and ceftriaxone.  </a:t>
            </a:r>
          </a:p>
          <a:p>
            <a:pPr marL="685800" indent="-685800" eaLnBrk="0" hangingPunct="0">
              <a:buFont typeface="Arial" panose="020B0604020202020204" pitchFamily="34" charset="0"/>
              <a:buChar char="•"/>
            </a:pPr>
            <a:r>
              <a:rPr lang="en-US" sz="1800" kern="0">
                <a:solidFill>
                  <a:srgbClr val="000000"/>
                </a:solidFill>
                <a:effectLst/>
                <a:ea typeface="Times New Roman" panose="02020603050405020304" pitchFamily="18" charset="0"/>
                <a:cs typeface="Times New Roman" panose="02020603050405020304" pitchFamily="18" charset="0"/>
              </a:rPr>
              <a:t>LP showed 14 WBC/µL (2% PMN, 85% lymphocytes, and 13% monocytes). Total protein and glucose WNL</a:t>
            </a:r>
          </a:p>
          <a:p>
            <a:pPr marL="685800" indent="-685800" eaLnBrk="0" hangingPunct="0">
              <a:buFont typeface="Arial" panose="020B0604020202020204" pitchFamily="34" charset="0"/>
              <a:buChar char="•"/>
            </a:pPr>
            <a:r>
              <a:rPr lang="en-US" sz="1800" kern="0">
                <a:solidFill>
                  <a:srgbClr val="000000"/>
                </a:solidFill>
                <a:effectLst/>
                <a:ea typeface="Times New Roman" panose="02020603050405020304" pitchFamily="18" charset="0"/>
                <a:cs typeface="Times New Roman" panose="02020603050405020304" pitchFamily="18" charset="0"/>
              </a:rPr>
              <a:t>Multitarget PCR of spinal fluid negative for common causes of menigitis</a:t>
            </a:r>
          </a:p>
          <a:p>
            <a:pPr marL="685800" indent="-685800" eaLnBrk="0" hangingPunct="0">
              <a:buFont typeface="Arial" panose="020B0604020202020204" pitchFamily="34" charset="0"/>
              <a:buChar char="•"/>
            </a:pPr>
            <a:r>
              <a:rPr lang="en-US" sz="1800" dirty="0">
                <a:cs typeface="Times New Roman" panose="02020603050405020304" pitchFamily="18" charset="0"/>
              </a:rPr>
              <a:t>CSF sent for culture and abx d/c given LP findings</a:t>
            </a:r>
          </a:p>
          <a:p>
            <a:pPr eaLnBrk="0" hangingPunct="0"/>
            <a:r>
              <a:rPr lang="en-US" sz="1800"/>
              <a:t>HD #2: WBC rose to 14,200/µL, and fevers continued, so ceftriaxone and vancomycin were reinitiated </a:t>
            </a:r>
          </a:p>
          <a:p>
            <a:pPr marL="685800" indent="-685800" eaLnBrk="0" hangingPunct="0">
              <a:buFont typeface="Arial" panose="020B0604020202020204" pitchFamily="34" charset="0"/>
              <a:buChar char="•"/>
            </a:pPr>
            <a:r>
              <a:rPr lang="en-US" sz="1800" dirty="0">
                <a:cs typeface="Times New Roman" panose="02020603050405020304" pitchFamily="18" charset="0"/>
              </a:rPr>
              <a:t>West Nile and AFB cultures were added to cerebrospinal fluid studies</a:t>
            </a:r>
          </a:p>
          <a:p>
            <a:pPr eaLnBrk="0" hangingPunct="0"/>
            <a:r>
              <a:rPr lang="en-US" sz="1800"/>
              <a:t>HD #3: Crackles and egophony in the left lower lung zone were auscultated</a:t>
            </a:r>
          </a:p>
          <a:p>
            <a:pPr marL="685800" indent="-685800" eaLnBrk="0" hangingPunct="0">
              <a:buFont typeface="Arial" panose="020B0604020202020204" pitchFamily="34" charset="0"/>
              <a:buChar char="•"/>
            </a:pPr>
            <a:r>
              <a:rPr lang="en-US" sz="1800"/>
              <a:t>CXR confirmed an airspace opacity and Lvofloxacin added</a:t>
            </a:r>
          </a:p>
          <a:p>
            <a:pPr eaLnBrk="0" hangingPunct="0"/>
            <a:r>
              <a:rPr lang="en-US" sz="1800"/>
              <a:t>HD #4: Urine Legionella antigen test returned positive </a:t>
            </a:r>
          </a:p>
          <a:p>
            <a:pPr marL="685800" indent="-685800" eaLnBrk="0" hangingPunct="0">
              <a:buFont typeface="Arial" panose="020B0604020202020204" pitchFamily="34" charset="0"/>
              <a:buChar char="•"/>
            </a:pPr>
            <a:r>
              <a:rPr lang="en-US" sz="1800" dirty="0">
                <a:cs typeface="Times New Roman" panose="02020603050405020304" pitchFamily="18" charset="0"/>
              </a:rPr>
              <a:t>patient improved w/ levofloxacin</a:t>
            </a:r>
          </a:p>
          <a:p>
            <a:pPr marL="685800" indent="-685800" eaLnBrk="0" hangingPunct="0">
              <a:buFont typeface="Arial" panose="020B0604020202020204" pitchFamily="34" charset="0"/>
              <a:buChar char="•"/>
            </a:pPr>
            <a:r>
              <a:rPr lang="en-US" sz="1800" dirty="0">
                <a:cs typeface="Times New Roman" panose="02020603050405020304" pitchFamily="18" charset="0"/>
              </a:rPr>
              <a:t>discharged to his facility to complete a a 14-day  PO course of levofloxacin for Legionella pneumonia </a:t>
            </a:r>
          </a:p>
          <a:p>
            <a:pPr eaLnBrk="1" hangingPunct="1"/>
            <a:endParaRPr lang="en-US" sz="1800" kern="0">
              <a:solidFill>
                <a:srgbClr val="000000"/>
              </a:solidFill>
              <a:effectLst/>
              <a:latin typeface="Calibri" panose="020F0502020204030204" pitchFamily="34" charset="0"/>
              <a:ea typeface="Times New Roman" panose="02020603050405020304" pitchFamily="18" charset="0"/>
            </a:endParaRPr>
          </a:p>
          <a:p>
            <a:pPr eaLnBrk="1" hangingPunct="1"/>
            <a:endParaRPr lang="en-US" sz="1800" kern="0">
              <a:solidFill>
                <a:srgbClr val="000000"/>
              </a:solidFill>
              <a:effectLst/>
              <a:latin typeface="Calibri" panose="020F0502020204030204" pitchFamily="34" charset="0"/>
            </a:endParaRPr>
          </a:p>
          <a:p>
            <a:pPr eaLnBrk="1" hangingPunct="1"/>
            <a:r>
              <a:rPr lang="en-US" sz="1800">
                <a:effectLst/>
                <a:latin typeface="Calibri" panose="020F0502020204030204" pitchFamily="34" charset="0"/>
                <a:ea typeface="Calibri" panose="020F0502020204030204" pitchFamily="34" charset="0"/>
                <a:cs typeface="Times New Roman" panose="02020603050405020304" pitchFamily="18" charset="0"/>
              </a:rPr>
              <a:t>Neurological symptoms of legionella pneumophila infections often lead to extensive, time-consuming diagnostic workups and may considerably influence patient outcomes. Mental status changes, dysarthria, and hallucinations are the most frequent neurological findings, while headache and neck stiffness have also been reported. The exact pathogenic mechanism of legionella-induced neurological dysfunction is unknown. However, it has been hypothesized that immunologic effects or toxin accounts for neurological symptoms (5). Although most cases of Legionnaires disease present with normal CSF leukocyte counts and sterile cultures with few exceptions(6,7), our patient presented with a physical exam and lab findings concerning aseptic meningitis ultimately determined to be neurological symptoms secondary to Legionella pneumonia infection with late-onset pulmonary symptoms confirmed with urinary antigen testing for legionella pneumophila</a:t>
            </a:r>
            <a:r>
              <a:rPr lang="en-US" sz="3200">
                <a:effectLst/>
              </a:rPr>
              <a:t> </a:t>
            </a:r>
            <a:endParaRPr lang="en-US" sz="1800" kern="0">
              <a:solidFill>
                <a:srgbClr val="000000"/>
              </a:solidFill>
              <a:effectLst/>
              <a:latin typeface="Calibri" panose="020F0502020204030204" pitchFamily="34" charset="0"/>
            </a:endParaRPr>
          </a:p>
          <a:p>
            <a:pPr eaLnBrk="1" hangingPunct="1"/>
            <a:endParaRPr lang="en-US" sz="1800" kern="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Although pneumonia is the most commonly described feature of a Legionella infection, it can cause a broad spectrum of illness, and respiratory symptoms may not be present at onset (4). A</a:t>
            </a:r>
            <a:r>
              <a:rPr lang="en-US" sz="1800" kern="100">
                <a:effectLst/>
                <a:latin typeface="Arial" panose="020B0604020202020204" pitchFamily="34" charset="0"/>
                <a:ea typeface="Calibri" panose="020F0502020204030204" pitchFamily="34" charset="0"/>
                <a:cs typeface="Times New Roman" panose="02020603050405020304" pitchFamily="18" charset="0"/>
              </a:rPr>
              <a:t>round 40-50% of legionella pneumophila infections present with neurological symptoms regardless of pulmonary involvement and may be considered in the workup of patients presenting with physical exam and lab findings concerning for meningitis or other unexplained neurologic symptoms (5).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8445"/>
            <a:ext cx="34198560" cy="6663599"/>
          </a:xfrm>
        </p:spPr>
        <p:txBody>
          <a:bodyPr/>
          <a:lstStyle/>
          <a:p>
            <a:r>
              <a:rPr lang="en-US"/>
              <a:t>Click to edit Master title style</a:t>
            </a:r>
          </a:p>
        </p:txBody>
      </p:sp>
      <p:sp>
        <p:nvSpPr>
          <p:cNvPr id="3" name="Subtitle 2"/>
          <p:cNvSpPr>
            <a:spLocks noGrp="1"/>
          </p:cNvSpPr>
          <p:nvPr>
            <p:ph type="subTitle" idx="1"/>
          </p:nvPr>
        </p:nvSpPr>
        <p:spPr>
          <a:xfrm>
            <a:off x="6035040" y="17617440"/>
            <a:ext cx="28163520" cy="7945120"/>
          </a:xfrm>
        </p:spPr>
        <p:txBody>
          <a:bodyPr/>
          <a:lstStyle>
            <a:lvl1pPr marL="0" indent="0" algn="ctr">
              <a:buNone/>
              <a:defRPr/>
            </a:lvl1pPr>
            <a:lvl2pPr marL="429631" indent="0" algn="ctr">
              <a:buNone/>
              <a:defRPr/>
            </a:lvl2pPr>
            <a:lvl3pPr marL="859262" indent="0" algn="ctr">
              <a:buNone/>
              <a:defRPr/>
            </a:lvl3pPr>
            <a:lvl4pPr marL="1288893" indent="0" algn="ctr">
              <a:buNone/>
              <a:defRPr/>
            </a:lvl4pPr>
            <a:lvl5pPr marL="1718523" indent="0" algn="ctr">
              <a:buNone/>
              <a:defRPr/>
            </a:lvl5pPr>
            <a:lvl6pPr marL="2148154" indent="0" algn="ctr">
              <a:buNone/>
              <a:defRPr/>
            </a:lvl6pPr>
            <a:lvl7pPr marL="2577785" indent="0" algn="ctr">
              <a:buNone/>
              <a:defRPr/>
            </a:lvl7pPr>
            <a:lvl8pPr marL="3007416" indent="0" algn="ctr">
              <a:buNone/>
              <a:defRPr/>
            </a:lvl8pPr>
            <a:lvl9pPr marL="34370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64613" y="37013"/>
            <a:ext cx="9146540" cy="2759818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2452" y="37013"/>
            <a:ext cx="27320241" cy="275981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92321" y="37015"/>
            <a:ext cx="31048960" cy="3210741"/>
          </a:xfrm>
        </p:spPr>
        <p:txBody>
          <a:bodyPr/>
          <a:lstStyle/>
          <a:p>
            <a:r>
              <a:rPr lang="en-US"/>
              <a:t>Click to edit Master title style</a:t>
            </a:r>
          </a:p>
        </p:txBody>
      </p:sp>
      <p:sp>
        <p:nvSpPr>
          <p:cNvPr id="3" name="Text Placeholder 2"/>
          <p:cNvSpPr>
            <a:spLocks noGrp="1"/>
          </p:cNvSpPr>
          <p:nvPr>
            <p:ph type="body" sz="half" idx="1"/>
          </p:nvPr>
        </p:nvSpPr>
        <p:spPr>
          <a:xfrm>
            <a:off x="1822454" y="5109120"/>
            <a:ext cx="18233389" cy="22526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77761" y="5109120"/>
            <a:ext cx="18233390" cy="1118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77761" y="16445413"/>
            <a:ext cx="18233390" cy="11189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810" y="19978461"/>
            <a:ext cx="34198560" cy="6174740"/>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3178810" y="13177613"/>
            <a:ext cx="34198560" cy="6800850"/>
          </a:xfrm>
        </p:spPr>
        <p:txBody>
          <a:bodyPr anchor="b"/>
          <a:lstStyle>
            <a:lvl1pPr marL="0" indent="0">
              <a:buNone/>
              <a:defRPr sz="1900"/>
            </a:lvl1pPr>
            <a:lvl2pPr marL="429631" indent="0">
              <a:buNone/>
              <a:defRPr sz="1700"/>
            </a:lvl2pPr>
            <a:lvl3pPr marL="859262" indent="0">
              <a:buNone/>
              <a:defRPr sz="1500"/>
            </a:lvl3pPr>
            <a:lvl4pPr marL="1288893" indent="0">
              <a:buNone/>
              <a:defRPr sz="1300"/>
            </a:lvl4pPr>
            <a:lvl5pPr marL="1718523" indent="0">
              <a:buNone/>
              <a:defRPr sz="1300"/>
            </a:lvl5pPr>
            <a:lvl6pPr marL="2148154" indent="0">
              <a:buNone/>
              <a:defRPr sz="1300"/>
            </a:lvl6pPr>
            <a:lvl7pPr marL="2577785" indent="0">
              <a:buNone/>
              <a:defRPr sz="1300"/>
            </a:lvl7pPr>
            <a:lvl8pPr marL="3007416" indent="0">
              <a:buNone/>
              <a:defRPr sz="1300"/>
            </a:lvl8pPr>
            <a:lvl9pPr marL="3437047"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2454" y="5109120"/>
            <a:ext cx="18233389"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7761" y="5109120"/>
            <a:ext cx="18233390"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4510"/>
            <a:ext cx="36210240"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1" y="6959693"/>
            <a:ext cx="1777746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4" name="Content Placeholder 3"/>
          <p:cNvSpPr>
            <a:spLocks noGrp="1"/>
          </p:cNvSpPr>
          <p:nvPr>
            <p:ph sz="half" idx="2"/>
          </p:nvPr>
        </p:nvSpPr>
        <p:spPr>
          <a:xfrm>
            <a:off x="2011681" y="9858922"/>
            <a:ext cx="1777746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6959693"/>
            <a:ext cx="1778381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0438112" y="9858922"/>
            <a:ext cx="1778381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238341"/>
            <a:ext cx="13237210" cy="526796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15730220" y="1238343"/>
            <a:ext cx="22491700" cy="265341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3" y="6506303"/>
            <a:ext cx="13237210" cy="2126615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2721"/>
            <a:ext cx="24140160" cy="256921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7886700" y="2777400"/>
            <a:ext cx="24140160" cy="18653760"/>
          </a:xfrm>
        </p:spPr>
        <p:txBody>
          <a:bodyPr/>
          <a:lstStyle>
            <a:lvl1pPr marL="0" indent="0">
              <a:buNone/>
              <a:defRPr sz="3000"/>
            </a:lvl1pPr>
            <a:lvl2pPr marL="429631" indent="0">
              <a:buNone/>
              <a:defRPr sz="2600"/>
            </a:lvl2pPr>
            <a:lvl3pPr marL="859262" indent="0">
              <a:buNone/>
              <a:defRPr sz="2300"/>
            </a:lvl3pPr>
            <a:lvl4pPr marL="1288893" indent="0">
              <a:buNone/>
              <a:defRPr sz="1900"/>
            </a:lvl4pPr>
            <a:lvl5pPr marL="1718523" indent="0">
              <a:buNone/>
              <a:defRPr sz="1900"/>
            </a:lvl5pPr>
            <a:lvl6pPr marL="2148154" indent="0">
              <a:buNone/>
              <a:defRPr sz="1900"/>
            </a:lvl6pPr>
            <a:lvl7pPr marL="2577785" indent="0">
              <a:buNone/>
              <a:defRPr sz="1900"/>
            </a:lvl7pPr>
            <a:lvl8pPr marL="3007416" indent="0">
              <a:buNone/>
              <a:defRPr sz="1900"/>
            </a:lvl8pPr>
            <a:lvl9pPr marL="3437047" indent="0">
              <a:buNone/>
              <a:defRPr sz="1900"/>
            </a:lvl9pPr>
          </a:lstStyle>
          <a:p>
            <a:pPr lvl="0"/>
            <a:endParaRPr lang="en-US" noProof="0"/>
          </a:p>
        </p:txBody>
      </p:sp>
      <p:sp>
        <p:nvSpPr>
          <p:cNvPr id="4" name="Text Placeholder 3"/>
          <p:cNvSpPr>
            <a:spLocks noGrp="1"/>
          </p:cNvSpPr>
          <p:nvPr>
            <p:ph type="body" sz="half" idx="2"/>
          </p:nvPr>
        </p:nvSpPr>
        <p:spPr>
          <a:xfrm>
            <a:off x="7886700" y="24331931"/>
            <a:ext cx="24140160" cy="364871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92321" y="37015"/>
            <a:ext cx="31048960" cy="3210741"/>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22451" y="5109120"/>
            <a:ext cx="36588700" cy="22526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01879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60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745211" y="28326080"/>
            <a:ext cx="1274318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60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883281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6000">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7488064" rtl="0" eaLnBrk="0" fontAlgn="base" hangingPunct="0">
        <a:spcBef>
          <a:spcPct val="0"/>
        </a:spcBef>
        <a:spcAft>
          <a:spcPct val="0"/>
        </a:spcAft>
        <a:defRPr sz="7600" b="1">
          <a:solidFill>
            <a:schemeClr val="bg1"/>
          </a:solidFill>
          <a:latin typeface="+mj-lt"/>
          <a:ea typeface="+mj-ea"/>
          <a:cs typeface="+mj-cs"/>
        </a:defRPr>
      </a:lvl1pPr>
      <a:lvl2pPr algn="ctr" defTabSz="17488064" rtl="0" eaLnBrk="0" fontAlgn="base" hangingPunct="0">
        <a:spcBef>
          <a:spcPct val="0"/>
        </a:spcBef>
        <a:spcAft>
          <a:spcPct val="0"/>
        </a:spcAft>
        <a:defRPr sz="7600" b="1">
          <a:solidFill>
            <a:schemeClr val="bg1"/>
          </a:solidFill>
          <a:latin typeface="Arial" charset="0"/>
        </a:defRPr>
      </a:lvl2pPr>
      <a:lvl3pPr algn="ctr" defTabSz="17488064" rtl="0" eaLnBrk="0" fontAlgn="base" hangingPunct="0">
        <a:spcBef>
          <a:spcPct val="0"/>
        </a:spcBef>
        <a:spcAft>
          <a:spcPct val="0"/>
        </a:spcAft>
        <a:defRPr sz="7600" b="1">
          <a:solidFill>
            <a:schemeClr val="bg1"/>
          </a:solidFill>
          <a:latin typeface="Arial" charset="0"/>
        </a:defRPr>
      </a:lvl3pPr>
      <a:lvl4pPr algn="ctr" defTabSz="17488064" rtl="0" eaLnBrk="0" fontAlgn="base" hangingPunct="0">
        <a:spcBef>
          <a:spcPct val="0"/>
        </a:spcBef>
        <a:spcAft>
          <a:spcPct val="0"/>
        </a:spcAft>
        <a:defRPr sz="7600" b="1">
          <a:solidFill>
            <a:schemeClr val="bg1"/>
          </a:solidFill>
          <a:latin typeface="Arial" charset="0"/>
        </a:defRPr>
      </a:lvl4pPr>
      <a:lvl5pPr algn="ctr" defTabSz="17488064" rtl="0" eaLnBrk="0" fontAlgn="base" hangingPunct="0">
        <a:spcBef>
          <a:spcPct val="0"/>
        </a:spcBef>
        <a:spcAft>
          <a:spcPct val="0"/>
        </a:spcAft>
        <a:defRPr sz="7600" b="1">
          <a:solidFill>
            <a:schemeClr val="bg1"/>
          </a:solidFill>
          <a:latin typeface="Arial" charset="0"/>
        </a:defRPr>
      </a:lvl5pPr>
      <a:lvl6pPr marL="429631" algn="ctr" defTabSz="17488064" rtl="0" fontAlgn="base">
        <a:spcBef>
          <a:spcPct val="0"/>
        </a:spcBef>
        <a:spcAft>
          <a:spcPct val="0"/>
        </a:spcAft>
        <a:defRPr sz="7600" b="1">
          <a:solidFill>
            <a:schemeClr val="bg1"/>
          </a:solidFill>
          <a:latin typeface="Arial" charset="0"/>
        </a:defRPr>
      </a:lvl6pPr>
      <a:lvl7pPr marL="859262" algn="ctr" defTabSz="17488064" rtl="0" fontAlgn="base">
        <a:spcBef>
          <a:spcPct val="0"/>
        </a:spcBef>
        <a:spcAft>
          <a:spcPct val="0"/>
        </a:spcAft>
        <a:defRPr sz="7600" b="1">
          <a:solidFill>
            <a:schemeClr val="bg1"/>
          </a:solidFill>
          <a:latin typeface="Arial" charset="0"/>
        </a:defRPr>
      </a:lvl7pPr>
      <a:lvl8pPr marL="1288893" algn="ctr" defTabSz="17488064" rtl="0" fontAlgn="base">
        <a:spcBef>
          <a:spcPct val="0"/>
        </a:spcBef>
        <a:spcAft>
          <a:spcPct val="0"/>
        </a:spcAft>
        <a:defRPr sz="7600" b="1">
          <a:solidFill>
            <a:schemeClr val="bg1"/>
          </a:solidFill>
          <a:latin typeface="Arial" charset="0"/>
        </a:defRPr>
      </a:lvl8pPr>
      <a:lvl9pPr marL="1718523" algn="ctr" defTabSz="17488064" rtl="0" fontAlgn="base">
        <a:spcBef>
          <a:spcPct val="0"/>
        </a:spcBef>
        <a:spcAft>
          <a:spcPct val="0"/>
        </a:spcAft>
        <a:defRPr sz="7600" b="1">
          <a:solidFill>
            <a:schemeClr val="bg1"/>
          </a:solidFill>
          <a:latin typeface="Arial" charset="0"/>
        </a:defRPr>
      </a:lvl9pPr>
    </p:titleStyle>
    <p:bodyStyle>
      <a:lvl1pPr marL="1491774" indent="-1491774" algn="l" defTabSz="17488064" rtl="0" eaLnBrk="0" fontAlgn="base" hangingPunct="0">
        <a:spcBef>
          <a:spcPct val="20000"/>
        </a:spcBef>
        <a:spcAft>
          <a:spcPct val="0"/>
        </a:spcAft>
        <a:defRPr sz="2300">
          <a:solidFill>
            <a:schemeClr val="tx1"/>
          </a:solidFill>
          <a:latin typeface="+mn-lt"/>
          <a:ea typeface="+mn-ea"/>
          <a:cs typeface="+mn-cs"/>
        </a:defRPr>
      </a:lvl1pPr>
      <a:lvl2pPr marL="3226707" indent="-1239664" algn="l" defTabSz="17488064" rtl="0" eaLnBrk="0" fontAlgn="base" hangingPunct="0">
        <a:spcBef>
          <a:spcPct val="20000"/>
        </a:spcBef>
        <a:spcAft>
          <a:spcPct val="0"/>
        </a:spcAft>
        <a:defRPr sz="12800">
          <a:solidFill>
            <a:schemeClr val="tx1"/>
          </a:solidFill>
          <a:latin typeface="Times New Roman" charset="0"/>
        </a:defRPr>
      </a:lvl2pPr>
      <a:lvl3pPr marL="4967607" indent="-992030" algn="l" defTabSz="17488064" rtl="0" eaLnBrk="0" fontAlgn="base" hangingPunct="0">
        <a:spcBef>
          <a:spcPct val="20000"/>
        </a:spcBef>
        <a:spcAft>
          <a:spcPct val="0"/>
        </a:spcAft>
        <a:defRPr sz="10900">
          <a:solidFill>
            <a:schemeClr val="tx1"/>
          </a:solidFill>
          <a:latin typeface="Times New Roman" charset="0"/>
        </a:defRPr>
      </a:lvl3pPr>
      <a:lvl4pPr marL="6953158" indent="-993521" algn="l" defTabSz="17488064" rtl="0" eaLnBrk="0" fontAlgn="base" hangingPunct="0">
        <a:spcBef>
          <a:spcPct val="20000"/>
        </a:spcBef>
        <a:spcAft>
          <a:spcPct val="0"/>
        </a:spcAft>
        <a:defRPr sz="9100">
          <a:solidFill>
            <a:schemeClr val="tx1"/>
          </a:solidFill>
          <a:latin typeface="Times New Roman" charset="0"/>
        </a:defRPr>
      </a:lvl4pPr>
      <a:lvl5pPr marL="8943184" indent="-997997" algn="l" defTabSz="17488064" rtl="0" eaLnBrk="0" fontAlgn="base" hangingPunct="0">
        <a:spcBef>
          <a:spcPct val="20000"/>
        </a:spcBef>
        <a:spcAft>
          <a:spcPct val="0"/>
        </a:spcAft>
        <a:defRPr sz="9100">
          <a:solidFill>
            <a:schemeClr val="tx1"/>
          </a:solidFill>
          <a:latin typeface="Times New Roman" charset="0"/>
        </a:defRPr>
      </a:lvl5pPr>
      <a:lvl6pPr marL="9372815" indent="-997997" algn="l" defTabSz="17488064" rtl="0" fontAlgn="base">
        <a:spcBef>
          <a:spcPct val="20000"/>
        </a:spcBef>
        <a:spcAft>
          <a:spcPct val="0"/>
        </a:spcAft>
        <a:defRPr sz="9100">
          <a:solidFill>
            <a:schemeClr val="tx1"/>
          </a:solidFill>
          <a:latin typeface="Times New Roman" charset="0"/>
        </a:defRPr>
      </a:lvl6pPr>
      <a:lvl7pPr marL="9802446" indent="-997997" algn="l" defTabSz="17488064" rtl="0" fontAlgn="base">
        <a:spcBef>
          <a:spcPct val="20000"/>
        </a:spcBef>
        <a:spcAft>
          <a:spcPct val="0"/>
        </a:spcAft>
        <a:defRPr sz="9100">
          <a:solidFill>
            <a:schemeClr val="tx1"/>
          </a:solidFill>
          <a:latin typeface="Times New Roman" charset="0"/>
        </a:defRPr>
      </a:lvl7pPr>
      <a:lvl8pPr marL="10232077" indent="-997997" algn="l" defTabSz="17488064" rtl="0" fontAlgn="base">
        <a:spcBef>
          <a:spcPct val="20000"/>
        </a:spcBef>
        <a:spcAft>
          <a:spcPct val="0"/>
        </a:spcAft>
        <a:defRPr sz="9100">
          <a:solidFill>
            <a:schemeClr val="tx1"/>
          </a:solidFill>
          <a:latin typeface="Times New Roman" charset="0"/>
        </a:defRPr>
      </a:lvl8pPr>
      <a:lvl9pPr marL="10661707" indent="-997997" algn="l" defTabSz="17488064" rtl="0" fontAlgn="base">
        <a:spcBef>
          <a:spcPct val="20000"/>
        </a:spcBef>
        <a:spcAft>
          <a:spcPct val="0"/>
        </a:spcAft>
        <a:defRPr sz="9100">
          <a:solidFill>
            <a:schemeClr val="tx1"/>
          </a:solidFill>
          <a:latin typeface="Times New Roman" charset="0"/>
        </a:defRPr>
      </a:lvl9pPr>
    </p:bodyStyle>
    <p:otherStyle>
      <a:defPPr>
        <a:defRPr lang="en-US"/>
      </a:defPPr>
      <a:lvl1pPr marL="0" algn="l" defTabSz="859262" rtl="0" eaLnBrk="1" latinLnBrk="0" hangingPunct="1">
        <a:defRPr sz="1700" kern="1200">
          <a:solidFill>
            <a:schemeClr val="tx1"/>
          </a:solidFill>
          <a:latin typeface="+mn-lt"/>
          <a:ea typeface="+mn-ea"/>
          <a:cs typeface="+mn-cs"/>
        </a:defRPr>
      </a:lvl1pPr>
      <a:lvl2pPr marL="429631" algn="l" defTabSz="859262" rtl="0" eaLnBrk="1" latinLnBrk="0" hangingPunct="1">
        <a:defRPr sz="1700" kern="1200">
          <a:solidFill>
            <a:schemeClr val="tx1"/>
          </a:solidFill>
          <a:latin typeface="+mn-lt"/>
          <a:ea typeface="+mn-ea"/>
          <a:cs typeface="+mn-cs"/>
        </a:defRPr>
      </a:lvl2pPr>
      <a:lvl3pPr marL="859262" algn="l" defTabSz="859262" rtl="0" eaLnBrk="1" latinLnBrk="0" hangingPunct="1">
        <a:defRPr sz="1700" kern="1200">
          <a:solidFill>
            <a:schemeClr val="tx1"/>
          </a:solidFill>
          <a:latin typeface="+mn-lt"/>
          <a:ea typeface="+mn-ea"/>
          <a:cs typeface="+mn-cs"/>
        </a:defRPr>
      </a:lvl3pPr>
      <a:lvl4pPr marL="1288893" algn="l" defTabSz="859262" rtl="0" eaLnBrk="1" latinLnBrk="0" hangingPunct="1">
        <a:defRPr sz="1700" kern="1200">
          <a:solidFill>
            <a:schemeClr val="tx1"/>
          </a:solidFill>
          <a:latin typeface="+mn-lt"/>
          <a:ea typeface="+mn-ea"/>
          <a:cs typeface="+mn-cs"/>
        </a:defRPr>
      </a:lvl4pPr>
      <a:lvl5pPr marL="1718523" algn="l" defTabSz="859262" rtl="0" eaLnBrk="1" latinLnBrk="0" hangingPunct="1">
        <a:defRPr sz="1700" kern="1200">
          <a:solidFill>
            <a:schemeClr val="tx1"/>
          </a:solidFill>
          <a:latin typeface="+mn-lt"/>
          <a:ea typeface="+mn-ea"/>
          <a:cs typeface="+mn-cs"/>
        </a:defRPr>
      </a:lvl5pPr>
      <a:lvl6pPr marL="2148154" algn="l" defTabSz="859262" rtl="0" eaLnBrk="1" latinLnBrk="0" hangingPunct="1">
        <a:defRPr sz="1700" kern="1200">
          <a:solidFill>
            <a:schemeClr val="tx1"/>
          </a:solidFill>
          <a:latin typeface="+mn-lt"/>
          <a:ea typeface="+mn-ea"/>
          <a:cs typeface="+mn-cs"/>
        </a:defRPr>
      </a:lvl6pPr>
      <a:lvl7pPr marL="2577785" algn="l" defTabSz="859262" rtl="0" eaLnBrk="1" latinLnBrk="0" hangingPunct="1">
        <a:defRPr sz="1700" kern="1200">
          <a:solidFill>
            <a:schemeClr val="tx1"/>
          </a:solidFill>
          <a:latin typeface="+mn-lt"/>
          <a:ea typeface="+mn-ea"/>
          <a:cs typeface="+mn-cs"/>
        </a:defRPr>
      </a:lvl7pPr>
      <a:lvl8pPr marL="3007416" algn="l" defTabSz="859262" rtl="0" eaLnBrk="1" latinLnBrk="0" hangingPunct="1">
        <a:defRPr sz="1700" kern="1200">
          <a:solidFill>
            <a:schemeClr val="tx1"/>
          </a:solidFill>
          <a:latin typeface="+mn-lt"/>
          <a:ea typeface="+mn-ea"/>
          <a:cs typeface="+mn-cs"/>
        </a:defRPr>
      </a:lvl8pPr>
      <a:lvl9pPr marL="3437047" algn="l" defTabSz="8592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40233600" cy="5455655"/>
          </a:xfrm>
          <a:prstGeom prst="rect">
            <a:avLst/>
          </a:prstGeom>
          <a:solidFill>
            <a:schemeClr val="accent5"/>
          </a:solidFill>
          <a:ln w="9525">
            <a:noFill/>
            <a:miter lim="800000"/>
            <a:headEnd/>
            <a:tailEnd/>
          </a:ln>
        </p:spPr>
        <p:txBody>
          <a:bodyPr wrap="none" lIns="85926" tIns="42963" rIns="85926" bIns="42963" anchor="ctr"/>
          <a:lstStyle/>
          <a:p>
            <a:endParaRPr lang="en-US">
              <a:solidFill>
                <a:srgbClr val="7030A0"/>
              </a:solidFill>
            </a:endParaRPr>
          </a:p>
        </p:txBody>
      </p:sp>
      <p:sp>
        <p:nvSpPr>
          <p:cNvPr id="1028" name="Rectangle 4"/>
          <p:cNvSpPr>
            <a:spLocks noGrp="1" noChangeAspect="1" noChangeArrowheads="1"/>
          </p:cNvSpPr>
          <p:nvPr>
            <p:ph type="title"/>
          </p:nvPr>
        </p:nvSpPr>
        <p:spPr>
          <a:xfrm>
            <a:off x="6549859" y="41507"/>
            <a:ext cx="29375432" cy="5201424"/>
          </a:xfrm>
          <a:noFill/>
        </p:spPr>
        <p:txBody>
          <a:bodyPr wrap="square" lIns="0" tIns="0" rIns="0" bIns="0">
            <a:spAutoFit/>
          </a:bodyPr>
          <a:lstStyle/>
          <a:p>
            <a:r>
              <a:rPr lang="en-US" sz="9000" dirty="0">
                <a:solidFill>
                  <a:schemeClr val="tx1"/>
                </a:solidFill>
              </a:rPr>
              <a:t>Aseptic Meningitis as the Sole Presenting Symptom of Legionnaire’s Disease</a:t>
            </a:r>
            <a:br>
              <a:rPr lang="en-US" sz="11000" dirty="0">
                <a:solidFill>
                  <a:schemeClr val="tx1"/>
                </a:solidFill>
              </a:rPr>
            </a:br>
            <a:r>
              <a:rPr lang="en-US" sz="7000" dirty="0">
                <a:solidFill>
                  <a:srgbClr val="000000"/>
                </a:solidFill>
              </a:rPr>
              <a:t>Michael Forte</a:t>
            </a:r>
            <a:r>
              <a:rPr lang="en-US" sz="7000" baseline="30000" dirty="0">
                <a:solidFill>
                  <a:srgbClr val="000000"/>
                </a:solidFill>
              </a:rPr>
              <a:t>1</a:t>
            </a:r>
            <a:r>
              <a:rPr lang="en-US" sz="7000" dirty="0">
                <a:solidFill>
                  <a:srgbClr val="000000"/>
                </a:solidFill>
              </a:rPr>
              <a:t> William Benton, M.D.</a:t>
            </a:r>
            <a:r>
              <a:rPr lang="en-US" sz="7000" baseline="30000" dirty="0">
                <a:solidFill>
                  <a:srgbClr val="000000"/>
                </a:solidFill>
              </a:rPr>
              <a:t>1,2</a:t>
            </a:r>
            <a:r>
              <a:rPr lang="en-US" sz="7000" dirty="0">
                <a:solidFill>
                  <a:srgbClr val="000000"/>
                </a:solidFill>
              </a:rPr>
              <a:t>  </a:t>
            </a:r>
            <a:br>
              <a:rPr lang="en-US" sz="8300" dirty="0">
                <a:solidFill>
                  <a:srgbClr val="000000"/>
                </a:solidFill>
              </a:rPr>
            </a:br>
            <a:r>
              <a:rPr lang="en-US" sz="4400" dirty="0">
                <a:solidFill>
                  <a:srgbClr val="000000"/>
                </a:solidFill>
              </a:rPr>
              <a:t>1School of Medicine, Louisiana State University Health Science Center, New Orleans.</a:t>
            </a:r>
            <a:br>
              <a:rPr lang="en-US" sz="4400" dirty="0">
                <a:solidFill>
                  <a:srgbClr val="000000"/>
                </a:solidFill>
              </a:rPr>
            </a:br>
            <a:r>
              <a:rPr lang="en-US" sz="4400" dirty="0">
                <a:solidFill>
                  <a:srgbClr val="000000"/>
                </a:solidFill>
              </a:rPr>
              <a:t>2Department of Internal Medicine, Louisiana State University Health Sciences Center, Baton Rouge</a:t>
            </a:r>
            <a:endParaRPr lang="en-US" sz="4400" b="0" dirty="0">
              <a:solidFill>
                <a:srgbClr val="000000"/>
              </a:solidFill>
            </a:endParaRPr>
          </a:p>
        </p:txBody>
      </p:sp>
      <p:graphicFrame>
        <p:nvGraphicFramePr>
          <p:cNvPr id="1026" name="Object 1173"/>
          <p:cNvGraphicFramePr>
            <a:graphicFrameLocks noGrp="1" noChangeAspect="1"/>
          </p:cNvGraphicFramePr>
          <p:nvPr>
            <p:ph sz="quarter" idx="2"/>
          </p:nvPr>
        </p:nvGraphicFramePr>
        <p:xfrm>
          <a:off x="29088080" y="10420262"/>
          <a:ext cx="411480" cy="564424"/>
        </p:xfrm>
        <a:graphic>
          <a:graphicData uri="http://schemas.openxmlformats.org/presentationml/2006/ole">
            <mc:AlternateContent xmlns:mc="http://schemas.openxmlformats.org/markup-compatibility/2006">
              <mc:Choice xmlns:v="urn:schemas-microsoft-com:vml" Requires="v">
                <p:oleObj name="Bitmap Image" r:id="rId3" imgW="514422" imgH="581106" progId="PBrush">
                  <p:embed/>
                </p:oleObj>
              </mc:Choice>
              <mc:Fallback>
                <p:oleObj name="Bitmap Image" r:id="rId3" imgW="514422" imgH="581106" progId="PBrush">
                  <p:embed/>
                  <p:pic>
                    <p:nvPicPr>
                      <p:cNvPr id="0" name="Object 1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8080" y="10420262"/>
                        <a:ext cx="411480" cy="56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1147"/>
          <p:cNvSpPr txBox="1">
            <a:spLocks noChangeArrowheads="1"/>
          </p:cNvSpPr>
          <p:nvPr/>
        </p:nvSpPr>
        <p:spPr bwMode="auto">
          <a:xfrm>
            <a:off x="52070" y="6852167"/>
            <a:ext cx="13670180" cy="7391587"/>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eaLnBrk="0" hangingPunct="0"/>
            <a:r>
              <a:rPr lang="en-US" sz="5400" b="1" dirty="0"/>
              <a:t>Aseptic meningitis is the most common form of meningitis, with an incidence of 7.6 per 100,00 adults</a:t>
            </a:r>
          </a:p>
          <a:p>
            <a:pPr marL="1286881" lvl="1" indent="-857250" eaLnBrk="0" hangingPunct="0">
              <a:buFont typeface="Arial" panose="020B0604020202020204" pitchFamily="34" charset="0"/>
              <a:buChar char="•"/>
            </a:pPr>
            <a:r>
              <a:rPr lang="en-US" sz="5400" dirty="0"/>
              <a:t>Characterized by signs and symptoms of meningeal inflammation without bacterial growth on cultures of the CSF (1).</a:t>
            </a:r>
          </a:p>
          <a:p>
            <a:pPr lvl="1" eaLnBrk="0" hangingPunct="0"/>
            <a:r>
              <a:rPr lang="en-US" sz="5400" b="1" dirty="0"/>
              <a:t>Most cases of aseptic meningitis are viral but can occasionally occur in bacterial infections with negative CSF cultures (2,3)</a:t>
            </a:r>
          </a:p>
          <a:p>
            <a:pPr eaLnBrk="0" hangingPunct="0"/>
            <a:endParaRPr lang="en-US" dirty="0"/>
          </a:p>
        </p:txBody>
      </p:sp>
      <p:sp>
        <p:nvSpPr>
          <p:cNvPr id="1035" name="Rectangle 1154"/>
          <p:cNvSpPr>
            <a:spLocks noChangeArrowheads="1"/>
          </p:cNvSpPr>
          <p:nvPr/>
        </p:nvSpPr>
        <p:spPr bwMode="auto">
          <a:xfrm>
            <a:off x="4339588" y="14508480"/>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rgbClr val="7030A0"/>
                </a:solidFill>
                <a:latin typeface="Arial" charset="0"/>
              </a:rPr>
              <a:t>Case</a:t>
            </a:r>
          </a:p>
        </p:txBody>
      </p:sp>
      <p:sp>
        <p:nvSpPr>
          <p:cNvPr id="1037" name="Rectangle 1156"/>
          <p:cNvSpPr>
            <a:spLocks noChangeArrowheads="1"/>
          </p:cNvSpPr>
          <p:nvPr/>
        </p:nvSpPr>
        <p:spPr bwMode="auto">
          <a:xfrm>
            <a:off x="30519046" y="5815847"/>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rgbClr val="7030A0"/>
                </a:solidFill>
                <a:latin typeface="Arial" charset="0"/>
              </a:rPr>
              <a:t>Case Con’t</a:t>
            </a:r>
          </a:p>
        </p:txBody>
      </p:sp>
      <p:sp>
        <p:nvSpPr>
          <p:cNvPr id="1039" name="Rectangle 1158"/>
          <p:cNvSpPr>
            <a:spLocks noChangeArrowheads="1"/>
          </p:cNvSpPr>
          <p:nvPr/>
        </p:nvSpPr>
        <p:spPr bwMode="auto">
          <a:xfrm>
            <a:off x="18006695" y="5685897"/>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rgbClr val="7030A0"/>
                </a:solidFill>
                <a:latin typeface="Arial" charset="0"/>
              </a:rPr>
              <a:t>Imaging</a:t>
            </a:r>
          </a:p>
        </p:txBody>
      </p:sp>
      <p:sp>
        <p:nvSpPr>
          <p:cNvPr id="1041" name="Rectangle 1160"/>
          <p:cNvSpPr>
            <a:spLocks noChangeArrowheads="1"/>
          </p:cNvSpPr>
          <p:nvPr/>
        </p:nvSpPr>
        <p:spPr bwMode="auto">
          <a:xfrm>
            <a:off x="31442745" y="22867240"/>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rgbClr val="7030A0"/>
                </a:solidFill>
                <a:latin typeface="Arial" charset="0"/>
              </a:rPr>
              <a:t>Conclusions</a:t>
            </a:r>
          </a:p>
        </p:txBody>
      </p:sp>
      <p:sp>
        <p:nvSpPr>
          <p:cNvPr id="1044" name="Text Box 1163"/>
          <p:cNvSpPr txBox="1">
            <a:spLocks noChangeArrowheads="1"/>
          </p:cNvSpPr>
          <p:nvPr/>
        </p:nvSpPr>
        <p:spPr bwMode="auto">
          <a:xfrm>
            <a:off x="52070" y="15640266"/>
            <a:ext cx="13670180" cy="15227262"/>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eaLnBrk="0" hangingPunct="0"/>
            <a:r>
              <a:rPr lang="en-US" sz="5400"/>
              <a:t>A 41-year-old incarcerated male with a PMH of migraines and prior tobacco use presented in late summer with fevers to 104, headaches, neck stiffness, and body aches for 4 days.  </a:t>
            </a:r>
          </a:p>
          <a:p>
            <a:pPr marL="685800" indent="-685800" eaLnBrk="0" hangingPunct="0">
              <a:buFont typeface="Arial" panose="020B0604020202020204" pitchFamily="34" charset="0"/>
              <a:buChar char="•"/>
            </a:pPr>
            <a:r>
              <a:rPr lang="en-US" sz="5400"/>
              <a:t>On exam, (AF, VSS), patient was diaphoretic, and neck flexion elicited pain. Lungs CTAB, no focal neurologic deficits.</a:t>
            </a:r>
          </a:p>
          <a:p>
            <a:pPr marL="685800" indent="-685800" eaLnBrk="0" hangingPunct="0">
              <a:buFont typeface="Arial" panose="020B0604020202020204" pitchFamily="34" charset="0"/>
              <a:buChar char="•"/>
            </a:pPr>
            <a:r>
              <a:rPr lang="en-US" sz="5400"/>
              <a:t>Laboratory studies showed a WBC of 12,000/µL (74% PMN, 14% lymphocytes). CMP WNL</a:t>
            </a:r>
          </a:p>
          <a:p>
            <a:pPr eaLnBrk="0" hangingPunct="0"/>
            <a:r>
              <a:rPr lang="en-US" sz="5400"/>
              <a:t>HD #1: multitarget respiratory PCR swab was negative for any pathogens. </a:t>
            </a:r>
          </a:p>
          <a:p>
            <a:pPr marL="685800" indent="-685800" eaLnBrk="0" hangingPunct="0">
              <a:buFont typeface="Arial" panose="020B0604020202020204" pitchFamily="34" charset="0"/>
              <a:buChar char="•"/>
            </a:pPr>
            <a:r>
              <a:rPr lang="en-US" sz="5400"/>
              <a:t>Patient started on IV steroids, vancomycin, and ceftriaxone.  </a:t>
            </a:r>
          </a:p>
          <a:p>
            <a:pPr marL="685800" indent="-685800" eaLnBrk="0" hangingPunct="0">
              <a:buFont typeface="Arial" panose="020B0604020202020204" pitchFamily="34" charset="0"/>
              <a:buChar char="•"/>
            </a:pPr>
            <a:r>
              <a:rPr lang="en-US" sz="5400" kern="0">
                <a:solidFill>
                  <a:srgbClr val="000000"/>
                </a:solidFill>
                <a:effectLst/>
                <a:ea typeface="Times New Roman" panose="02020603050405020304" pitchFamily="18" charset="0"/>
                <a:cs typeface="Times New Roman" panose="02020603050405020304" pitchFamily="18" charset="0"/>
              </a:rPr>
              <a:t>LP showed 14 WBC/µL (2% PMN, 85% lymphocytes, and 13% monocytes). Total protein and glucose WNL</a:t>
            </a:r>
          </a:p>
          <a:p>
            <a:pPr marL="685800" indent="-685800" eaLnBrk="0" hangingPunct="0">
              <a:buFont typeface="Arial" panose="020B0604020202020204" pitchFamily="34" charset="0"/>
              <a:buChar char="•"/>
            </a:pPr>
            <a:endParaRPr lang="en-US" sz="5400"/>
          </a:p>
        </p:txBody>
      </p:sp>
      <p:sp>
        <p:nvSpPr>
          <p:cNvPr id="1045" name="Text Box 1164"/>
          <p:cNvSpPr txBox="1">
            <a:spLocks noChangeArrowheads="1"/>
          </p:cNvSpPr>
          <p:nvPr/>
        </p:nvSpPr>
        <p:spPr bwMode="auto">
          <a:xfrm>
            <a:off x="26228921" y="6877729"/>
            <a:ext cx="14004679" cy="15753672"/>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685800" indent="-685800" eaLnBrk="0" hangingPunct="0">
              <a:buFont typeface="Arial" panose="020B0604020202020204" pitchFamily="34" charset="0"/>
              <a:buChar char="•"/>
            </a:pPr>
            <a:r>
              <a:rPr lang="en-US" sz="5400" kern="0">
                <a:solidFill>
                  <a:srgbClr val="000000"/>
                </a:solidFill>
                <a:effectLst/>
                <a:ea typeface="Times New Roman" panose="02020603050405020304" pitchFamily="18" charset="0"/>
                <a:cs typeface="Times New Roman" panose="02020603050405020304" pitchFamily="18" charset="0"/>
              </a:rPr>
              <a:t>Multitarget PCR of spinal fluid negative for common causes of menigitis</a:t>
            </a:r>
          </a:p>
          <a:p>
            <a:pPr marL="685800" indent="-685800" eaLnBrk="0" hangingPunct="0">
              <a:buFont typeface="Arial" panose="020B0604020202020204" pitchFamily="34" charset="0"/>
              <a:buChar char="•"/>
            </a:pPr>
            <a:r>
              <a:rPr lang="en-US" sz="5400" dirty="0">
                <a:cs typeface="Times New Roman" panose="02020603050405020304" pitchFamily="18" charset="0"/>
              </a:rPr>
              <a:t>CSF sent for culture and abx d/c given LP findings</a:t>
            </a:r>
          </a:p>
          <a:p>
            <a:pPr eaLnBrk="0" hangingPunct="0"/>
            <a:r>
              <a:rPr lang="en-US" sz="5400"/>
              <a:t>HD #2: WBC rose to 14,200/µL, and fevers continued, so ceftriaxone and vancomycin were reinitiated </a:t>
            </a:r>
          </a:p>
          <a:p>
            <a:pPr marL="685800" indent="-685800" eaLnBrk="0" hangingPunct="0">
              <a:buFont typeface="Arial" panose="020B0604020202020204" pitchFamily="34" charset="0"/>
              <a:buChar char="•"/>
            </a:pPr>
            <a:r>
              <a:rPr lang="en-US" sz="5400" dirty="0">
                <a:cs typeface="Times New Roman" panose="02020603050405020304" pitchFamily="18" charset="0"/>
              </a:rPr>
              <a:t>West Nile and AFB cultures were added to cerebrospinal fluid studies</a:t>
            </a:r>
          </a:p>
          <a:p>
            <a:pPr eaLnBrk="0" hangingPunct="0"/>
            <a:r>
              <a:rPr lang="en-US" sz="5400"/>
              <a:t>HD #3: Crackles and egophony in the left lower lung zone were auscultated</a:t>
            </a:r>
          </a:p>
          <a:p>
            <a:pPr marL="685800" indent="-685800" eaLnBrk="0" hangingPunct="0">
              <a:buFont typeface="Arial" panose="020B0604020202020204" pitchFamily="34" charset="0"/>
              <a:buChar char="•"/>
            </a:pPr>
            <a:r>
              <a:rPr lang="en-US" sz="5400"/>
              <a:t>CXR confirmed an airspace opacity and Lvofloxacin added</a:t>
            </a:r>
          </a:p>
          <a:p>
            <a:pPr eaLnBrk="0" hangingPunct="0"/>
            <a:r>
              <a:rPr lang="en-US" sz="5400"/>
              <a:t>HD #4: Urine Legionella antigen test returned positive </a:t>
            </a:r>
          </a:p>
          <a:p>
            <a:pPr marL="685800" indent="-685800" eaLnBrk="0" hangingPunct="0">
              <a:buFont typeface="Arial" panose="020B0604020202020204" pitchFamily="34" charset="0"/>
              <a:buChar char="•"/>
            </a:pPr>
            <a:r>
              <a:rPr lang="en-US" sz="5400" dirty="0">
                <a:cs typeface="Times New Roman" panose="02020603050405020304" pitchFamily="18" charset="0"/>
              </a:rPr>
              <a:t>patient improved w/ levofloxacin</a:t>
            </a:r>
          </a:p>
          <a:p>
            <a:pPr marL="685800" indent="-685800" eaLnBrk="0" hangingPunct="0">
              <a:buFont typeface="Arial" panose="020B0604020202020204" pitchFamily="34" charset="0"/>
              <a:buChar char="•"/>
            </a:pPr>
            <a:r>
              <a:rPr lang="en-US" sz="5400" dirty="0">
                <a:cs typeface="Times New Roman" panose="02020603050405020304" pitchFamily="18" charset="0"/>
              </a:rPr>
              <a:t>discharged to his facility to complete a a 14-day  PO course of levofloxacin for Legionella pneumonia </a:t>
            </a:r>
          </a:p>
        </p:txBody>
      </p:sp>
      <p:sp>
        <p:nvSpPr>
          <p:cNvPr id="1048" name="Text Box 1167"/>
          <p:cNvSpPr txBox="1">
            <a:spLocks noChangeArrowheads="1"/>
          </p:cNvSpPr>
          <p:nvPr/>
        </p:nvSpPr>
        <p:spPr bwMode="auto">
          <a:xfrm>
            <a:off x="26228921" y="23903560"/>
            <a:ext cx="13952609" cy="6963968"/>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685800" indent="-685800" eaLnBrk="0" hangingPunct="0">
              <a:buFont typeface="Arial" panose="020B0604020202020204" pitchFamily="34" charset="0"/>
              <a:buChar char="•"/>
            </a:pPr>
            <a:r>
              <a:rPr lang="en-US" sz="5400"/>
              <a:t>Pneumonia is the most common symptom</a:t>
            </a:r>
          </a:p>
          <a:p>
            <a:pPr marL="685800" indent="-685800" eaLnBrk="0" hangingPunct="0">
              <a:buFont typeface="Arial" panose="020B0604020202020204" pitchFamily="34" charset="0"/>
              <a:buChar char="•"/>
            </a:pPr>
            <a:r>
              <a:rPr lang="en-US" sz="5400"/>
              <a:t>40-50% of legionella pneumophila infections present with neurological symptoms (5) </a:t>
            </a:r>
          </a:p>
          <a:p>
            <a:pPr marL="685800" indent="-685800" eaLnBrk="0" hangingPunct="0">
              <a:buFont typeface="Arial" panose="020B0604020202020204" pitchFamily="34" charset="0"/>
              <a:buChar char="•"/>
            </a:pPr>
            <a:r>
              <a:rPr lang="en-US" sz="5400"/>
              <a:t>should be considered in the workup of patients presenting with meningitis or other unexplained neurologic symptoms when initial CSF cultures and viral meningitis panels are negative. </a:t>
            </a:r>
          </a:p>
          <a:p>
            <a:pPr eaLnBrk="0" hangingPunct="0"/>
            <a:endParaRPr lang="en-US" sz="5400" b="1"/>
          </a:p>
        </p:txBody>
      </p:sp>
      <p:sp>
        <p:nvSpPr>
          <p:cNvPr id="1049" name="Rectangle 1149"/>
          <p:cNvSpPr>
            <a:spLocks noGrp="1" noChangeArrowheads="1"/>
          </p:cNvSpPr>
          <p:nvPr>
            <p:ph type="body" sz="half" idx="1"/>
          </p:nvPr>
        </p:nvSpPr>
        <p:spPr>
          <a:xfrm>
            <a:off x="3733634" y="5738056"/>
            <a:ext cx="5632450" cy="908958"/>
          </a:xfrm>
          <a:noFill/>
        </p:spPr>
        <p:txBody>
          <a:bodyPr/>
          <a:lstStyle/>
          <a:p>
            <a:pPr marL="0" indent="0" eaLnBrk="1" hangingPunct="1"/>
            <a:r>
              <a:rPr lang="en-US" sz="6200" b="1" dirty="0">
                <a:solidFill>
                  <a:srgbClr val="7030A0"/>
                </a:solidFill>
              </a:rPr>
              <a:t>Introduction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588" y="1855967"/>
            <a:ext cx="7620000" cy="3104444"/>
          </a:xfrm>
          <a:prstGeom prst="rect">
            <a:avLst/>
          </a:prstGeom>
        </p:spPr>
      </p:pic>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04999" y="1554151"/>
            <a:ext cx="3599013" cy="3708076"/>
          </a:xfrm>
          <a:prstGeom prst="rect">
            <a:avLst/>
          </a:prstGeom>
          <a:noFill/>
        </p:spPr>
      </p:pic>
      <p:pic>
        <p:nvPicPr>
          <p:cNvPr id="9" name="Picture 8" descr="A x-ray of a person's chest&#10;&#10;Description automatically generated">
            <a:extLst>
              <a:ext uri="{FF2B5EF4-FFF2-40B4-BE49-F238E27FC236}">
                <a16:creationId xmlns:a16="http://schemas.microsoft.com/office/drawing/2014/main" id="{D568041E-F5E8-1E84-A66C-2D7B69393A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64074" y="17227262"/>
            <a:ext cx="12223022" cy="8645552"/>
          </a:xfrm>
          <a:prstGeom prst="rect">
            <a:avLst/>
          </a:prstGeom>
        </p:spPr>
      </p:pic>
      <p:pic>
        <p:nvPicPr>
          <p:cNvPr id="11" name="Picture 10" descr="A x-ray of a person's chest&#10;&#10;Description automatically generated">
            <a:extLst>
              <a:ext uri="{FF2B5EF4-FFF2-40B4-BE49-F238E27FC236}">
                <a16:creationId xmlns:a16="http://schemas.microsoft.com/office/drawing/2014/main" id="{C04EDC02-0740-B8E2-CF52-679ED403B1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91941" y="7426595"/>
            <a:ext cx="12257892" cy="8764777"/>
          </a:xfrm>
          <a:prstGeom prst="rect">
            <a:avLst/>
          </a:prstGeom>
        </p:spPr>
      </p:pic>
      <p:sp>
        <p:nvSpPr>
          <p:cNvPr id="13" name="TextBox 12">
            <a:extLst>
              <a:ext uri="{FF2B5EF4-FFF2-40B4-BE49-F238E27FC236}">
                <a16:creationId xmlns:a16="http://schemas.microsoft.com/office/drawing/2014/main" id="{B4285C5B-2138-0CF6-A006-0038CD5B7639}"/>
              </a:ext>
            </a:extLst>
          </p:cNvPr>
          <p:cNvSpPr txBox="1"/>
          <p:nvPr/>
        </p:nvSpPr>
        <p:spPr>
          <a:xfrm>
            <a:off x="16249087" y="6475165"/>
            <a:ext cx="7386956" cy="923330"/>
          </a:xfrm>
          <a:prstGeom prst="rect">
            <a:avLst/>
          </a:prstGeom>
          <a:noFill/>
        </p:spPr>
        <p:txBody>
          <a:bodyPr wrap="square" rtlCol="0">
            <a:spAutoFit/>
          </a:bodyPr>
          <a:lstStyle/>
          <a:p>
            <a:pPr algn="ctr"/>
            <a:r>
              <a:rPr lang="en-US" sz="5400" b="1"/>
              <a:t>CXR on admission:</a:t>
            </a:r>
          </a:p>
        </p:txBody>
      </p:sp>
      <p:sp>
        <p:nvSpPr>
          <p:cNvPr id="14" name="TextBox 13">
            <a:extLst>
              <a:ext uri="{FF2B5EF4-FFF2-40B4-BE49-F238E27FC236}">
                <a16:creationId xmlns:a16="http://schemas.microsoft.com/office/drawing/2014/main" id="{CC34D0D7-7F06-B7A9-8CDE-CE6D4E1EF5D2}"/>
              </a:ext>
            </a:extLst>
          </p:cNvPr>
          <p:cNvSpPr txBox="1"/>
          <p:nvPr/>
        </p:nvSpPr>
        <p:spPr>
          <a:xfrm>
            <a:off x="16282107" y="16219472"/>
            <a:ext cx="7386956" cy="923330"/>
          </a:xfrm>
          <a:prstGeom prst="rect">
            <a:avLst/>
          </a:prstGeom>
          <a:noFill/>
        </p:spPr>
        <p:txBody>
          <a:bodyPr wrap="square" rtlCol="0">
            <a:spAutoFit/>
          </a:bodyPr>
          <a:lstStyle/>
          <a:p>
            <a:pPr algn="ctr"/>
            <a:r>
              <a:rPr lang="en-US" sz="5400" b="1"/>
              <a:t>CXR on HD#3:</a:t>
            </a:r>
          </a:p>
        </p:txBody>
      </p:sp>
      <p:sp>
        <p:nvSpPr>
          <p:cNvPr id="15" name="Right Arrow 14">
            <a:extLst>
              <a:ext uri="{FF2B5EF4-FFF2-40B4-BE49-F238E27FC236}">
                <a16:creationId xmlns:a16="http://schemas.microsoft.com/office/drawing/2014/main" id="{D27A6BF8-C6D3-E559-F453-5ED8062CB380}"/>
              </a:ext>
            </a:extLst>
          </p:cNvPr>
          <p:cNvSpPr/>
          <p:nvPr/>
        </p:nvSpPr>
        <p:spPr bwMode="auto">
          <a:xfrm rot="7485364">
            <a:off x="23213975" y="20806182"/>
            <a:ext cx="2602288" cy="1981200"/>
          </a:xfrm>
          <a:prstGeom prst="rightArrow">
            <a:avLst/>
          </a:prstGeom>
          <a:solidFill>
            <a:srgbClr val="FFFF00"/>
          </a:solidFill>
          <a:ln w="12700" cap="flat" cmpd="sng" algn="ctr">
            <a:solidFill>
              <a:srgbClr val="7030A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7" name="TextBox 16">
            <a:extLst>
              <a:ext uri="{FF2B5EF4-FFF2-40B4-BE49-F238E27FC236}">
                <a16:creationId xmlns:a16="http://schemas.microsoft.com/office/drawing/2014/main" id="{696AEB47-9DDF-6597-DBE3-B0DF21FD42AA}"/>
              </a:ext>
            </a:extLst>
          </p:cNvPr>
          <p:cNvSpPr txBox="1"/>
          <p:nvPr/>
        </p:nvSpPr>
        <p:spPr>
          <a:xfrm>
            <a:off x="17981295" y="25957274"/>
            <a:ext cx="3531736" cy="1277273"/>
          </a:xfrm>
          <a:prstGeom prst="rect">
            <a:avLst/>
          </a:prstGeom>
          <a:noFill/>
        </p:spPr>
        <p:txBody>
          <a:bodyPr wrap="none" rtlCol="0">
            <a:spAutoFit/>
          </a:bodyPr>
          <a:lstStyle/>
          <a:p>
            <a:r>
              <a:rPr lang="en-US" sz="5400" b="1" dirty="0">
                <a:solidFill>
                  <a:srgbClr val="7030A0"/>
                </a:solidFill>
                <a:latin typeface="Arial" charset="0"/>
              </a:rPr>
              <a:t>Reference</a:t>
            </a:r>
          </a:p>
          <a:p>
            <a:endParaRPr lang="en-US"/>
          </a:p>
        </p:txBody>
      </p:sp>
      <p:sp>
        <p:nvSpPr>
          <p:cNvPr id="18" name="Text Box 1167">
            <a:extLst>
              <a:ext uri="{FF2B5EF4-FFF2-40B4-BE49-F238E27FC236}">
                <a16:creationId xmlns:a16="http://schemas.microsoft.com/office/drawing/2014/main" id="{B734266B-E511-68F8-664D-09DC93F6BFF6}"/>
              </a:ext>
            </a:extLst>
          </p:cNvPr>
          <p:cNvSpPr txBox="1">
            <a:spLocks noChangeArrowheads="1"/>
          </p:cNvSpPr>
          <p:nvPr/>
        </p:nvSpPr>
        <p:spPr bwMode="auto">
          <a:xfrm>
            <a:off x="13864074" y="26908703"/>
            <a:ext cx="12206670" cy="4180897"/>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eaLnBrk="0" hangingPunct="0"/>
            <a:r>
              <a:rPr lang="en-US" sz="2400" b="1"/>
              <a:t>1.	Mount HR, Boyle SD. Aseptic and Bacterial Meningitis: Evaluation, Treatment, and Prevention. Am Fam Physician. 2017 Sep 1;96(5):314–22. </a:t>
            </a:r>
          </a:p>
          <a:p>
            <a:pPr eaLnBrk="0" hangingPunct="0"/>
            <a:r>
              <a:rPr lang="en-US" sz="2400" b="1"/>
              <a:t>2.	de Almeida SM, Nogueira MB, Raboni SM, Vidal LR. Laboratorial diagnosis of lymphocytic meningitis. Braz J Infect Dis. 2007 Oct;11(5):489–95. </a:t>
            </a:r>
          </a:p>
          <a:p>
            <a:pPr eaLnBrk="0" hangingPunct="0"/>
            <a:r>
              <a:rPr lang="en-US" sz="2400" b="1"/>
              <a:t>3.	Sigurdardóttir B, Björnsson OM, Jónsdóttir KE, Erlendsdóttir H, Gudmundsson S. Acute bacterial meningitis in adults. A 20-year overview. Arch Intern Med. 1997 Feb 24;157(4):425–30. </a:t>
            </a:r>
          </a:p>
          <a:p>
            <a:pPr eaLnBrk="0" hangingPunct="0"/>
            <a:r>
              <a:rPr lang="en-US" sz="2400" b="1"/>
              <a:t>4.	Castillo NE, Rajasekaran A, Ali SK. Legionnaires’ Disease: A Review. Infect Dis Clin Pract. 2016 Sep;24(5):248–53. </a:t>
            </a:r>
          </a:p>
          <a:p>
            <a:pPr eaLnBrk="0" hangingPunct="0"/>
            <a:r>
              <a:rPr lang="en-US" sz="2400" b="1"/>
              <a:t>5.	Johnson JD, Raff MJ, Van Arsdall JA. Neurologic Manifestations of Legionnairesʼ Disease: Medicine. 1984 Sep;63(5):303–10. </a:t>
            </a:r>
          </a:p>
          <a:p>
            <a:pPr eaLnBrk="0" hangingPunct="0"/>
            <a:endParaRPr lang="en-US" sz="5400" b="1"/>
          </a:p>
        </p:txBody>
      </p:sp>
    </p:spTree>
  </p:cSld>
  <p:clrMapOvr>
    <a:masterClrMapping/>
  </p:clrMapOvr>
  <mc:AlternateContent xmlns:mc="http://schemas.openxmlformats.org/markup-compatibility/2006" xmlns:p14="http://schemas.microsoft.com/office/powerpoint/2010/main">
    <mc:Choice Requires="p14">
      <p:transition spd="slow" p14:dur="2000" advTm="4340"/>
    </mc:Choice>
    <mc:Fallback xmlns="">
      <p:transition spd="slow" advTm="4340"/>
    </mc:Fallback>
  </mc:AlternateContent>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5" ma:contentTypeDescription="Create a new document." ma:contentTypeScope="" ma:versionID="75c0977e1c47a1886d60bb98314b8582">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382c23757ef5a562f98fc1160f1922d"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296F87FA-4E22-4D64-B76C-6B18A89C8E86}"/>
</file>

<file path=customXml/itemProps2.xml><?xml version="1.0" encoding="utf-8"?>
<ds:datastoreItem xmlns:ds="http://schemas.openxmlformats.org/officeDocument/2006/customXml" ds:itemID="{A4F2D2B3-B4A7-42F3-A025-F8289D7F426A}"/>
</file>

<file path=customXml/itemProps3.xml><?xml version="1.0" encoding="utf-8"?>
<ds:datastoreItem xmlns:ds="http://schemas.openxmlformats.org/officeDocument/2006/customXml" ds:itemID="{739DB75D-CC89-4941-9236-3681B3BBD0B6}"/>
</file>

<file path=docProps/app.xml><?xml version="1.0" encoding="utf-8"?>
<Properties xmlns="http://schemas.openxmlformats.org/officeDocument/2006/extended-properties" xmlns:vt="http://schemas.openxmlformats.org/officeDocument/2006/docPropsVTypes">
  <Template>C:\MSOffice\Templates\Blank Presentation.pot</Template>
  <TotalTime>33453</TotalTime>
  <Words>1265</Words>
  <Application>Microsoft Macintosh PowerPoint</Application>
  <PresentationFormat>Custom</PresentationFormat>
  <Paragraphs>57</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Times New Roman</vt:lpstr>
      <vt:lpstr>Blank Presentation</vt:lpstr>
      <vt:lpstr>Bitmap Image</vt:lpstr>
      <vt:lpstr>Aseptic Meningitis as the Sole Presenting Symptom of Legionnaire’s Disease Michael Forte1 William Benton, M.D.1,2   1School of Medicine, Louisiana State University Health Science Center, New Orleans. 2Department of Internal Medicine, Louisiana State University Health Sciences Center, Baton Rouge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Forte, Michael V.</cp:lastModifiedBy>
  <cp:revision>183</cp:revision>
  <cp:lastPrinted>2000-03-29T22:47:03Z</cp:lastPrinted>
  <dcterms:created xsi:type="dcterms:W3CDTF">1995-06-17T23:31:02Z</dcterms:created>
  <dcterms:modified xsi:type="dcterms:W3CDTF">2024-03-11T00:33:34Z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