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6"/>
  </p:notesMasterIdLst>
  <p:sldIdLst>
    <p:sldId id="259" r:id="rId5"/>
  </p:sldIdLst>
  <p:sldSz cx="43891200" cy="31089600"/>
  <p:notesSz cx="6858000" cy="9144000"/>
  <p:defaultText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5" algn="l" defTabSz="457155" rtl="0" eaLnBrk="1" latinLnBrk="0" hangingPunct="1">
      <a:defRPr sz="1800" kern="1200">
        <a:solidFill>
          <a:schemeClr val="tx1"/>
        </a:solidFill>
        <a:latin typeface="+mn-lt"/>
        <a:ea typeface="+mn-ea"/>
        <a:cs typeface="+mn-cs"/>
      </a:defRPr>
    </a:lvl4pPr>
    <a:lvl5pPr marL="1828620" algn="l" defTabSz="457155" rtl="0" eaLnBrk="1" latinLnBrk="0" hangingPunct="1">
      <a:defRPr sz="1800" kern="1200">
        <a:solidFill>
          <a:schemeClr val="tx1"/>
        </a:solidFill>
        <a:latin typeface="+mn-lt"/>
        <a:ea typeface="+mn-ea"/>
        <a:cs typeface="+mn-cs"/>
      </a:defRPr>
    </a:lvl5pPr>
    <a:lvl6pPr marL="2285774" algn="l" defTabSz="457155" rtl="0" eaLnBrk="1" latinLnBrk="0" hangingPunct="1">
      <a:defRPr sz="1800" kern="1200">
        <a:solidFill>
          <a:schemeClr val="tx1"/>
        </a:solidFill>
        <a:latin typeface="+mn-lt"/>
        <a:ea typeface="+mn-ea"/>
        <a:cs typeface="+mn-cs"/>
      </a:defRPr>
    </a:lvl6pPr>
    <a:lvl7pPr marL="2742930" algn="l" defTabSz="457155" rtl="0" eaLnBrk="1" latinLnBrk="0" hangingPunct="1">
      <a:defRPr sz="1800" kern="1200">
        <a:solidFill>
          <a:schemeClr val="tx1"/>
        </a:solidFill>
        <a:latin typeface="+mn-lt"/>
        <a:ea typeface="+mn-ea"/>
        <a:cs typeface="+mn-cs"/>
      </a:defRPr>
    </a:lvl7pPr>
    <a:lvl8pPr marL="3200084" algn="l" defTabSz="457155" rtl="0" eaLnBrk="1" latinLnBrk="0" hangingPunct="1">
      <a:defRPr sz="1800" kern="1200">
        <a:solidFill>
          <a:schemeClr val="tx1"/>
        </a:solidFill>
        <a:latin typeface="+mn-lt"/>
        <a:ea typeface="+mn-ea"/>
        <a:cs typeface="+mn-cs"/>
      </a:defRPr>
    </a:lvl8pPr>
    <a:lvl9pPr marL="3657239" algn="l" defTabSz="45715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userDrawn="1">
          <p15:clr>
            <a:srgbClr val="A4A3A4"/>
          </p15:clr>
        </p15:guide>
        <p15:guide id="2" pos="1383" userDrawn="1">
          <p15:clr>
            <a:srgbClr val="A4A3A4"/>
          </p15:clr>
        </p15:guide>
        <p15:guide id="3" pos="2765" userDrawn="1">
          <p15:clr>
            <a:srgbClr val="A4A3A4"/>
          </p15:clr>
        </p15:guide>
        <p15:guide id="4" pos="12441" userDrawn="1">
          <p15:clr>
            <a:srgbClr val="A4A3A4"/>
          </p15:clr>
        </p15:guide>
        <p15:guide id="5" pos="5529" userDrawn="1">
          <p15:clr>
            <a:srgbClr val="A4A3A4"/>
          </p15:clr>
        </p15:guide>
        <p15:guide id="6" pos="4147" userDrawn="1">
          <p15:clr>
            <a:srgbClr val="A4A3A4"/>
          </p15:clr>
        </p15:guide>
        <p15:guide id="7" pos="8295" userDrawn="1">
          <p15:clr>
            <a:srgbClr val="A4A3A4"/>
          </p15:clr>
        </p15:guide>
        <p15:guide id="8" pos="6912" userDrawn="1">
          <p15:clr>
            <a:srgbClr val="A4A3A4"/>
          </p15:clr>
        </p15:guide>
        <p15:guide id="9" pos="9677" userDrawn="1">
          <p15:clr>
            <a:srgbClr val="A4A3A4"/>
          </p15:clr>
        </p15:guide>
        <p15:guide id="10" pos="11059" userDrawn="1">
          <p15:clr>
            <a:srgbClr val="A4A3A4"/>
          </p15:clr>
        </p15:guide>
        <p15:guide id="11" orient="horz" pos="11098" userDrawn="1">
          <p15:clr>
            <a:srgbClr val="A4A3A4"/>
          </p15:clr>
        </p15:guide>
        <p15:guide id="12" orient="horz" pos="8486" userDrawn="1">
          <p15:clr>
            <a:srgbClr val="A4A3A4"/>
          </p15:clr>
        </p15:guide>
        <p15:guide id="13" orient="horz" pos="7183" userDrawn="1">
          <p15:clr>
            <a:srgbClr val="A4A3A4"/>
          </p15:clr>
        </p15:guide>
        <p15:guide id="14" orient="horz" pos="5935" userDrawn="1">
          <p15:clr>
            <a:srgbClr val="A4A3A4"/>
          </p15:clr>
        </p15:guide>
        <p15:guide id="15" orient="horz" pos="4570" userDrawn="1">
          <p15:clr>
            <a:srgbClr val="A4A3A4"/>
          </p15:clr>
        </p15:guide>
        <p15:guide id="16" orient="horz" pos="12403" userDrawn="1">
          <p15:clr>
            <a:srgbClr val="A4A3A4"/>
          </p15:clr>
        </p15:guide>
        <p15:guide id="17" orient="horz" pos="13711" userDrawn="1">
          <p15:clr>
            <a:srgbClr val="A4A3A4"/>
          </p15:clr>
        </p15:guide>
        <p15:guide id="18" orient="horz" pos="15014" userDrawn="1">
          <p15:clr>
            <a:srgbClr val="A4A3A4"/>
          </p15:clr>
        </p15:guide>
        <p15:guide id="19" orient="horz" pos="16380" userDrawn="1">
          <p15:clr>
            <a:srgbClr val="A4A3A4"/>
          </p15:clr>
        </p15:guide>
        <p15:guide id="20" orient="horz" pos="17626" userDrawn="1">
          <p15:clr>
            <a:srgbClr val="A4A3A4"/>
          </p15:clr>
        </p15:guide>
        <p15:guide id="21" orient="horz" pos="18931" userDrawn="1">
          <p15:clr>
            <a:srgbClr val="A4A3A4"/>
          </p15:clr>
        </p15:guide>
        <p15:guide id="22" orient="horz" pos="3264" userDrawn="1">
          <p15:clr>
            <a:srgbClr val="A4A3A4"/>
          </p15:clr>
        </p15:guide>
        <p15:guide id="23" orient="horz" pos="1958" userDrawn="1">
          <p15:clr>
            <a:srgbClr val="A4A3A4"/>
          </p15:clr>
        </p15:guide>
        <p15:guide id="24" orient="horz" pos="655" userDrawn="1">
          <p15:clr>
            <a:srgbClr val="A4A3A4"/>
          </p15:clr>
        </p15:guide>
        <p15:guide id="25" pos="13824" userDrawn="1">
          <p15:clr>
            <a:srgbClr val="A4A3A4"/>
          </p15:clr>
        </p15:guide>
        <p15:guide id="26" pos="15207" userDrawn="1">
          <p15:clr>
            <a:srgbClr val="A4A3A4"/>
          </p15:clr>
        </p15:guide>
        <p15:guide id="27" pos="16589" userDrawn="1">
          <p15:clr>
            <a:srgbClr val="A4A3A4"/>
          </p15:clr>
        </p15:guide>
        <p15:guide id="28" pos="17971" userDrawn="1">
          <p15:clr>
            <a:srgbClr val="A4A3A4"/>
          </p15:clr>
        </p15:guide>
        <p15:guide id="29" pos="19353" userDrawn="1">
          <p15:clr>
            <a:srgbClr val="A4A3A4"/>
          </p15:clr>
        </p15:guide>
        <p15:guide id="30" pos="20736" userDrawn="1">
          <p15:clr>
            <a:srgbClr val="A4A3A4"/>
          </p15:clr>
        </p15:guide>
        <p15:guide id="31" pos="22119" userDrawn="1">
          <p15:clr>
            <a:srgbClr val="A4A3A4"/>
          </p15:clr>
        </p15:guide>
        <p15:guide id="32" pos="23501" userDrawn="1">
          <p15:clr>
            <a:srgbClr val="A4A3A4"/>
          </p15:clr>
        </p15:guide>
        <p15:guide id="33" pos="24883" userDrawn="1">
          <p15:clr>
            <a:srgbClr val="A4A3A4"/>
          </p15:clr>
        </p15:guide>
        <p15:guide id="34" pos="26265" userDrawn="1">
          <p15:clr>
            <a:srgbClr val="A4A3A4"/>
          </p15:clr>
        </p15:guide>
        <p15:guide id="35" pos="2764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163AA2-68E5-7A69-B016-85B5E80E1832}" name="Christopher Axelrod" initials="CA" userId="S::christopher.axelrod@pbrc.edu::cf50a4c0-e08b-4270-983c-496306d57e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C84"/>
    <a:srgbClr val="EDC322"/>
    <a:srgbClr val="D5D7D8"/>
    <a:srgbClr val="B8BBBD"/>
    <a:srgbClr val="8FF2C3"/>
    <a:srgbClr val="00C65A"/>
    <a:srgbClr val="00A2D6"/>
    <a:srgbClr val="78399D"/>
    <a:srgbClr val="50555B"/>
    <a:srgbClr val="9498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86385" autoAdjust="0"/>
  </p:normalViewPr>
  <p:slideViewPr>
    <p:cSldViewPr snapToObjects="1">
      <p:cViewPr varScale="1">
        <p:scale>
          <a:sx n="17" d="100"/>
          <a:sy n="17" d="100"/>
        </p:scale>
        <p:origin x="1132" y="72"/>
      </p:cViewPr>
      <p:guideLst>
        <p:guide orient="horz" pos="9792"/>
        <p:guide pos="1383"/>
        <p:guide pos="2765"/>
        <p:guide pos="12441"/>
        <p:guide pos="5529"/>
        <p:guide pos="4147"/>
        <p:guide pos="8295"/>
        <p:guide pos="6912"/>
        <p:guide pos="9677"/>
        <p:guide pos="11059"/>
        <p:guide orient="horz" pos="11098"/>
        <p:guide orient="horz" pos="8486"/>
        <p:guide orient="horz" pos="7183"/>
        <p:guide orient="horz" pos="5935"/>
        <p:guide orient="horz" pos="4570"/>
        <p:guide orient="horz" pos="12403"/>
        <p:guide orient="horz" pos="13711"/>
        <p:guide orient="horz" pos="15014"/>
        <p:guide orient="horz" pos="16380"/>
        <p:guide orient="horz" pos="17626"/>
        <p:guide orient="horz" pos="18931"/>
        <p:guide orient="horz" pos="3264"/>
        <p:guide orient="horz" pos="1958"/>
        <p:guide orient="horz" pos="655"/>
        <p:guide pos="13824"/>
        <p:guide pos="15207"/>
        <p:guide pos="16589"/>
        <p:guide pos="17971"/>
        <p:guide pos="19353"/>
        <p:guide pos="20736"/>
        <p:guide pos="22119"/>
        <p:guide pos="23501"/>
        <p:guide pos="24883"/>
        <p:guide pos="26265"/>
        <p:guide pos="276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5C9C21-B1AF-924E-AA3B-1C7ED7530DE4}" type="datetimeFigureOut">
              <a:rPr lang="en-US" smtClean="0"/>
              <a:t>3/31/2024</a:t>
            </a:fld>
            <a:endParaRPr lang="en-US"/>
          </a:p>
        </p:txBody>
      </p:sp>
      <p:sp>
        <p:nvSpPr>
          <p:cNvPr id="4" name="Slide Image Placeholder 3"/>
          <p:cNvSpPr>
            <a:spLocks noGrp="1" noRot="1" noChangeAspect="1"/>
          </p:cNvSpPr>
          <p:nvPr>
            <p:ph type="sldImg" idx="2"/>
          </p:nvPr>
        </p:nvSpPr>
        <p:spPr>
          <a:xfrm>
            <a:off x="1250950" y="1143000"/>
            <a:ext cx="435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EFC4B2-40F0-0042-8C17-3834BD96A6DE}" type="slidenum">
              <a:rPr lang="en-US" smtClean="0"/>
              <a:t>‹#›</a:t>
            </a:fld>
            <a:endParaRPr lang="en-US"/>
          </a:p>
        </p:txBody>
      </p:sp>
    </p:spTree>
    <p:extLst>
      <p:ext uri="{BB962C8B-B14F-4D97-AF65-F5344CB8AC3E}">
        <p14:creationId xmlns:p14="http://schemas.microsoft.com/office/powerpoint/2010/main" val="1570238325"/>
      </p:ext>
    </p:extLst>
  </p:cSld>
  <p:clrMap bg1="lt1" tx1="dk1" bg2="lt2" tx2="dk2" accent1="accent1" accent2="accent2" accent3="accent3" accent4="accent4" accent5="accent5" accent6="accent6" hlink="hlink" folHlink="folHlink"/>
  <p:notesStyle>
    <a:lvl1pPr marL="0" algn="l" defTabSz="4386578" rtl="0" eaLnBrk="1" latinLnBrk="0" hangingPunct="1">
      <a:defRPr sz="5758" kern="1200">
        <a:solidFill>
          <a:schemeClr val="tx1"/>
        </a:solidFill>
        <a:latin typeface="+mn-lt"/>
        <a:ea typeface="+mn-ea"/>
        <a:cs typeface="+mn-cs"/>
      </a:defRPr>
    </a:lvl1pPr>
    <a:lvl2pPr marL="2193290" algn="l" defTabSz="4386578" rtl="0" eaLnBrk="1" latinLnBrk="0" hangingPunct="1">
      <a:defRPr sz="5758" kern="1200">
        <a:solidFill>
          <a:schemeClr val="tx1"/>
        </a:solidFill>
        <a:latin typeface="+mn-lt"/>
        <a:ea typeface="+mn-ea"/>
        <a:cs typeface="+mn-cs"/>
      </a:defRPr>
    </a:lvl2pPr>
    <a:lvl3pPr marL="4386578" algn="l" defTabSz="4386578" rtl="0" eaLnBrk="1" latinLnBrk="0" hangingPunct="1">
      <a:defRPr sz="5758" kern="1200">
        <a:solidFill>
          <a:schemeClr val="tx1"/>
        </a:solidFill>
        <a:latin typeface="+mn-lt"/>
        <a:ea typeface="+mn-ea"/>
        <a:cs typeface="+mn-cs"/>
      </a:defRPr>
    </a:lvl3pPr>
    <a:lvl4pPr marL="6579864" algn="l" defTabSz="4386578" rtl="0" eaLnBrk="1" latinLnBrk="0" hangingPunct="1">
      <a:defRPr sz="5758" kern="1200">
        <a:solidFill>
          <a:schemeClr val="tx1"/>
        </a:solidFill>
        <a:latin typeface="+mn-lt"/>
        <a:ea typeface="+mn-ea"/>
        <a:cs typeface="+mn-cs"/>
      </a:defRPr>
    </a:lvl4pPr>
    <a:lvl5pPr marL="8773153" algn="l" defTabSz="4386578" rtl="0" eaLnBrk="1" latinLnBrk="0" hangingPunct="1">
      <a:defRPr sz="5758" kern="1200">
        <a:solidFill>
          <a:schemeClr val="tx1"/>
        </a:solidFill>
        <a:latin typeface="+mn-lt"/>
        <a:ea typeface="+mn-ea"/>
        <a:cs typeface="+mn-cs"/>
      </a:defRPr>
    </a:lvl5pPr>
    <a:lvl6pPr marL="10966443" algn="l" defTabSz="4386578" rtl="0" eaLnBrk="1" latinLnBrk="0" hangingPunct="1">
      <a:defRPr sz="5758" kern="1200">
        <a:solidFill>
          <a:schemeClr val="tx1"/>
        </a:solidFill>
        <a:latin typeface="+mn-lt"/>
        <a:ea typeface="+mn-ea"/>
        <a:cs typeface="+mn-cs"/>
      </a:defRPr>
    </a:lvl6pPr>
    <a:lvl7pPr marL="13159733" algn="l" defTabSz="4386578" rtl="0" eaLnBrk="1" latinLnBrk="0" hangingPunct="1">
      <a:defRPr sz="5758" kern="1200">
        <a:solidFill>
          <a:schemeClr val="tx1"/>
        </a:solidFill>
        <a:latin typeface="+mn-lt"/>
        <a:ea typeface="+mn-ea"/>
        <a:cs typeface="+mn-cs"/>
      </a:defRPr>
    </a:lvl7pPr>
    <a:lvl8pPr marL="15353020" algn="l" defTabSz="4386578" rtl="0" eaLnBrk="1" latinLnBrk="0" hangingPunct="1">
      <a:defRPr sz="5758" kern="1200">
        <a:solidFill>
          <a:schemeClr val="tx1"/>
        </a:solidFill>
        <a:latin typeface="+mn-lt"/>
        <a:ea typeface="+mn-ea"/>
        <a:cs typeface="+mn-cs"/>
      </a:defRPr>
    </a:lvl8pPr>
    <a:lvl9pPr marL="17546309" algn="l" defTabSz="4386578" rtl="0" eaLnBrk="1" latinLnBrk="0" hangingPunct="1">
      <a:defRPr sz="57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1143000"/>
            <a:ext cx="4356100" cy="3086100"/>
          </a:xfrm>
        </p:spPr>
      </p:sp>
      <p:sp>
        <p:nvSpPr>
          <p:cNvPr id="3" name="Notes Placeholder 2"/>
          <p:cNvSpPr>
            <a:spLocks noGrp="1"/>
          </p:cNvSpPr>
          <p:nvPr>
            <p:ph type="body" idx="1"/>
          </p:nvPr>
        </p:nvSpPr>
        <p:spPr/>
        <p:txBody>
          <a:bodyPr/>
          <a:lstStyle/>
          <a:p>
            <a:r>
              <a:rPr lang="en-US" dirty="0"/>
              <a:t>-DGA aimed to help people meet their nutrient need, promote healthy, and ultimately PREVENT DISEASE</a:t>
            </a:r>
          </a:p>
          <a:p>
            <a:r>
              <a:rPr lang="en-US" dirty="0"/>
              <a:t>-DYNAMMO looks at how mitochondria in muscle play a role in DM and IS in healthy and sedentary individuals</a:t>
            </a:r>
          </a:p>
          <a:p>
            <a:r>
              <a:rPr lang="en-US" dirty="0"/>
              <a:t>-does habitual diet protect from this experimental insult?</a:t>
            </a:r>
          </a:p>
          <a:p>
            <a:r>
              <a:rPr lang="en-US" dirty="0"/>
              <a:t>10mg/kg/min of glucose may be the infusion needed for a prime athlete; would expect 3-7 for a </a:t>
            </a:r>
            <a:r>
              <a:rPr lang="en-US" dirty="0" err="1"/>
              <a:t>seintary</a:t>
            </a:r>
            <a:r>
              <a:rPr lang="en-US" dirty="0"/>
              <a:t> but lean individuals</a:t>
            </a:r>
          </a:p>
          <a:p>
            <a:r>
              <a:rPr lang="en-US" dirty="0"/>
              <a:t>M/I gives your “glucose disposal rate” </a:t>
            </a:r>
            <a:r>
              <a:rPr lang="en-US" dirty="0" err="1"/>
              <a:t>i.e</a:t>
            </a:r>
            <a:r>
              <a:rPr lang="en-US" dirty="0"/>
              <a:t> amount of glucose being metabolized</a:t>
            </a:r>
          </a:p>
          <a:p>
            <a:r>
              <a:rPr lang="en-US" dirty="0"/>
              <a:t>Being below 0 on the y-axis would mean that the lipid infusion caused insulin resistance (did what it’s supposed to)</a:t>
            </a:r>
          </a:p>
          <a:p>
            <a:r>
              <a:rPr lang="en-US" dirty="0"/>
              <a:t>We did not use heparin in our infusion which normally causes a greater magnitude of insulin resistance</a:t>
            </a:r>
          </a:p>
          <a:p>
            <a:r>
              <a:rPr lang="en-US" dirty="0"/>
              <a:t>We chose 55 HEI because it was right in the middle of our data set and is in line with the US average</a:t>
            </a:r>
          </a:p>
          <a:p>
            <a:r>
              <a:rPr lang="en-US" dirty="0"/>
              <a:t>HEI components to name a few: fruits, vegetable, whole grains, dairy, fatty acids</a:t>
            </a:r>
          </a:p>
          <a:p>
            <a:r>
              <a:rPr lang="en-US" dirty="0"/>
              <a:t>Important not to overinterpret this data, but worth mentioning this is not the first time we have seen similar results when comparing habitual diets and gold standard of health</a:t>
            </a:r>
          </a:p>
          <a:p>
            <a:endParaRPr lang="en-US" dirty="0"/>
          </a:p>
          <a:p>
            <a:r>
              <a:rPr lang="en-US" dirty="0"/>
              <a:t>ELEVATOR PITCHL: We wanted to study if the components of a person’s habitual diet will give them “protection” or a better response to an acute and imposed “unhealthy state”. To do this we found a reasonable participant set of both “healthy” and “unhealthy” diets and induced a DM-like state using a </a:t>
            </a:r>
            <a:r>
              <a:rPr lang="en-US" dirty="0" err="1"/>
              <a:t>hyperinsulinemic</a:t>
            </a:r>
            <a:r>
              <a:rPr lang="en-US" dirty="0"/>
              <a:t>-euglycemic clamp. We compared the amount of insulin sensitivity among these individuals and largely saw the opposite of our hypothesis. The folks with the “unhealthy” diets had greater insulin sensitivity (less insulin resistance) than the “healthy” diet group.</a:t>
            </a:r>
          </a:p>
        </p:txBody>
      </p:sp>
      <p:sp>
        <p:nvSpPr>
          <p:cNvPr id="4" name="Slide Number Placeholder 3"/>
          <p:cNvSpPr>
            <a:spLocks noGrp="1"/>
          </p:cNvSpPr>
          <p:nvPr>
            <p:ph type="sldNum" sz="quarter" idx="5"/>
          </p:nvPr>
        </p:nvSpPr>
        <p:spPr/>
        <p:txBody>
          <a:bodyPr/>
          <a:lstStyle/>
          <a:p>
            <a:fld id="{CBEFC4B2-40F0-0042-8C17-3834BD96A6DE}" type="slidenum">
              <a:rPr lang="en-US" smtClean="0"/>
              <a:t>1</a:t>
            </a:fld>
            <a:endParaRPr lang="en-US"/>
          </a:p>
        </p:txBody>
      </p:sp>
    </p:spTree>
    <p:extLst>
      <p:ext uri="{BB962C8B-B14F-4D97-AF65-F5344CB8AC3E}">
        <p14:creationId xmlns:p14="http://schemas.microsoft.com/office/powerpoint/2010/main" val="1865202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088046"/>
            <a:ext cx="37307520" cy="10823787"/>
          </a:xfrm>
        </p:spPr>
        <p:txBody>
          <a:bodyPr anchor="b"/>
          <a:lstStyle>
            <a:lvl1pPr algn="ctr">
              <a:defRPr sz="27200"/>
            </a:lvl1pPr>
          </a:lstStyle>
          <a:p>
            <a:r>
              <a:rPr lang="en-US"/>
              <a:t>Click to edit Master title style</a:t>
            </a:r>
            <a:endParaRPr lang="en-US" dirty="0"/>
          </a:p>
        </p:txBody>
      </p:sp>
      <p:sp>
        <p:nvSpPr>
          <p:cNvPr id="3" name="Subtitle 2"/>
          <p:cNvSpPr>
            <a:spLocks noGrp="1"/>
          </p:cNvSpPr>
          <p:nvPr>
            <p:ph type="subTitle" idx="1"/>
          </p:nvPr>
        </p:nvSpPr>
        <p:spPr>
          <a:xfrm>
            <a:off x="5486400" y="16329239"/>
            <a:ext cx="32918400" cy="7506121"/>
          </a:xfrm>
        </p:spPr>
        <p:txBody>
          <a:bodyPr/>
          <a:lstStyle>
            <a:lvl1pPr marL="0" indent="0" algn="ctr">
              <a:buNone/>
              <a:defRPr sz="10880"/>
            </a:lvl1pPr>
            <a:lvl2pPr marL="2072625" indent="0" algn="ctr">
              <a:buNone/>
              <a:defRPr sz="9067"/>
            </a:lvl2pPr>
            <a:lvl3pPr marL="4145250" indent="0" algn="ctr">
              <a:buNone/>
              <a:defRPr sz="8160"/>
            </a:lvl3pPr>
            <a:lvl4pPr marL="6217874" indent="0" algn="ctr">
              <a:buNone/>
              <a:defRPr sz="7253"/>
            </a:lvl4pPr>
            <a:lvl5pPr marL="8290499" indent="0" algn="ctr">
              <a:buNone/>
              <a:defRPr sz="7253"/>
            </a:lvl5pPr>
            <a:lvl6pPr marL="10363124" indent="0" algn="ctr">
              <a:buNone/>
              <a:defRPr sz="7253"/>
            </a:lvl6pPr>
            <a:lvl7pPr marL="12435749" indent="0" algn="ctr">
              <a:buNone/>
              <a:defRPr sz="7253"/>
            </a:lvl7pPr>
            <a:lvl8pPr marL="14508373" indent="0" algn="ctr">
              <a:buNone/>
              <a:defRPr sz="7253"/>
            </a:lvl8pPr>
            <a:lvl9pPr marL="16580998" indent="0" algn="ctr">
              <a:buNone/>
              <a:defRPr sz="725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A73104C-E731-4EF7-5114-B495FCAA6091}"/>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8" name="Rectangle 7">
            <a:extLst>
              <a:ext uri="{FF2B5EF4-FFF2-40B4-BE49-F238E27FC236}">
                <a16:creationId xmlns:a16="http://schemas.microsoft.com/office/drawing/2014/main" id="{C5F56EFA-1196-C15E-E5B1-22299C54C892}"/>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9" name="Graphic 8">
            <a:extLst>
              <a:ext uri="{FF2B5EF4-FFF2-40B4-BE49-F238E27FC236}">
                <a16:creationId xmlns:a16="http://schemas.microsoft.com/office/drawing/2014/main" id="{DF794E66-AD23-F41A-83F7-39F7672B66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46817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93F42CC-5310-4411-4AC2-43644489F768}"/>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8" name="Rectangle 7">
            <a:extLst>
              <a:ext uri="{FF2B5EF4-FFF2-40B4-BE49-F238E27FC236}">
                <a16:creationId xmlns:a16="http://schemas.microsoft.com/office/drawing/2014/main" id="{7FA20CF7-1C43-9C01-F1F7-4A44BB21FE61}"/>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9" name="Graphic 8">
            <a:extLst>
              <a:ext uri="{FF2B5EF4-FFF2-40B4-BE49-F238E27FC236}">
                <a16:creationId xmlns:a16="http://schemas.microsoft.com/office/drawing/2014/main" id="{F15DFE5C-2E98-836A-11CD-03775562EE6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215847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3" y="1655233"/>
            <a:ext cx="9464040" cy="26347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3" y="1655233"/>
            <a:ext cx="27843480" cy="2634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EAF22C9D-BD6C-6A3B-A3F6-87015278554D}"/>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8" name="Rectangle 7">
            <a:extLst>
              <a:ext uri="{FF2B5EF4-FFF2-40B4-BE49-F238E27FC236}">
                <a16:creationId xmlns:a16="http://schemas.microsoft.com/office/drawing/2014/main" id="{811FA581-AABD-A3A0-C130-57A1EC1C51FC}"/>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9" name="Graphic 8">
            <a:extLst>
              <a:ext uri="{FF2B5EF4-FFF2-40B4-BE49-F238E27FC236}">
                <a16:creationId xmlns:a16="http://schemas.microsoft.com/office/drawing/2014/main" id="{BE77B10E-2923-B775-7B00-FF7C1AA4D79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4240321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3" y="2072645"/>
            <a:ext cx="37856160" cy="3454400"/>
          </a:xfrm>
        </p:spPr>
        <p:txBody>
          <a:bodyPr anchor="b"/>
          <a:lstStyle>
            <a:lvl1pPr>
              <a:defRPr sz="11516"/>
            </a:lvl1pPr>
          </a:lstStyle>
          <a:p>
            <a:r>
              <a:rPr lang="en-US" dirty="0"/>
              <a:t>Click to edit Master title style</a:t>
            </a:r>
          </a:p>
        </p:txBody>
      </p:sp>
      <p:sp>
        <p:nvSpPr>
          <p:cNvPr id="3" name="Text Placeholder 2"/>
          <p:cNvSpPr>
            <a:spLocks noGrp="1"/>
          </p:cNvSpPr>
          <p:nvPr>
            <p:ph type="body" idx="1"/>
          </p:nvPr>
        </p:nvSpPr>
        <p:spPr>
          <a:xfrm>
            <a:off x="2994663" y="6908811"/>
            <a:ext cx="37856160" cy="6800849"/>
          </a:xfrm>
        </p:spPr>
        <p:txBody>
          <a:bodyPr/>
          <a:lstStyle>
            <a:lvl1pPr marL="0" indent="0">
              <a:buNone/>
              <a:defRPr sz="7679" b="0" i="0">
                <a:solidFill>
                  <a:srgbClr val="3E1C84"/>
                </a:solidFill>
                <a:latin typeface="NeueHaasGroteskDisp Pro" panose="020B0504020202020204" pitchFamily="34" charset="77"/>
              </a:defRPr>
            </a:lvl1pPr>
            <a:lvl2pPr marL="1462722" indent="0">
              <a:buNone/>
              <a:defRPr sz="6398">
                <a:solidFill>
                  <a:schemeClr val="tx1">
                    <a:tint val="75000"/>
                  </a:schemeClr>
                </a:solidFill>
              </a:defRPr>
            </a:lvl2pPr>
            <a:lvl3pPr marL="2925446" indent="0">
              <a:buNone/>
              <a:defRPr sz="5760">
                <a:solidFill>
                  <a:schemeClr val="tx1">
                    <a:tint val="75000"/>
                  </a:schemeClr>
                </a:solidFill>
              </a:defRPr>
            </a:lvl3pPr>
            <a:lvl4pPr marL="4388169" indent="0">
              <a:buNone/>
              <a:defRPr sz="5120">
                <a:solidFill>
                  <a:schemeClr val="tx1">
                    <a:tint val="75000"/>
                  </a:schemeClr>
                </a:solidFill>
              </a:defRPr>
            </a:lvl4pPr>
            <a:lvl5pPr marL="5850891" indent="0">
              <a:buNone/>
              <a:defRPr sz="5120">
                <a:solidFill>
                  <a:schemeClr val="tx1">
                    <a:tint val="75000"/>
                  </a:schemeClr>
                </a:solidFill>
              </a:defRPr>
            </a:lvl5pPr>
            <a:lvl6pPr marL="7313614" indent="0">
              <a:buNone/>
              <a:defRPr sz="5120">
                <a:solidFill>
                  <a:schemeClr val="tx1">
                    <a:tint val="75000"/>
                  </a:schemeClr>
                </a:solidFill>
              </a:defRPr>
            </a:lvl6pPr>
            <a:lvl7pPr marL="8776337" indent="0">
              <a:buNone/>
              <a:defRPr sz="5120">
                <a:solidFill>
                  <a:schemeClr val="tx1">
                    <a:tint val="75000"/>
                  </a:schemeClr>
                </a:solidFill>
              </a:defRPr>
            </a:lvl7pPr>
            <a:lvl8pPr marL="10239061" indent="0">
              <a:buNone/>
              <a:defRPr sz="5120">
                <a:solidFill>
                  <a:schemeClr val="tx1">
                    <a:tint val="75000"/>
                  </a:schemeClr>
                </a:solidFill>
              </a:defRPr>
            </a:lvl8pPr>
            <a:lvl9pPr marL="11701782" indent="0">
              <a:buNone/>
              <a:defRPr sz="5120">
                <a:solidFill>
                  <a:schemeClr val="tx1">
                    <a:tint val="75000"/>
                  </a:schemeClr>
                </a:solidFill>
              </a:defRPr>
            </a:lvl9pPr>
          </a:lstStyle>
          <a:p>
            <a:pPr lvl="0"/>
            <a:r>
              <a:rPr lang="en-US" dirty="0"/>
              <a:t>Click to edit Master text styles</a:t>
            </a:r>
          </a:p>
        </p:txBody>
      </p:sp>
      <p:sp>
        <p:nvSpPr>
          <p:cNvPr id="7" name="Content Placeholder 2">
            <a:extLst>
              <a:ext uri="{FF2B5EF4-FFF2-40B4-BE49-F238E27FC236}">
                <a16:creationId xmlns:a16="http://schemas.microsoft.com/office/drawing/2014/main" id="{FBA19CCC-EC54-5242-81B6-E504BDB3D7C8}"/>
              </a:ext>
            </a:extLst>
          </p:cNvPr>
          <p:cNvSpPr>
            <a:spLocks noGrp="1"/>
          </p:cNvSpPr>
          <p:nvPr>
            <p:ph idx="10"/>
          </p:nvPr>
        </p:nvSpPr>
        <p:spPr>
          <a:xfrm>
            <a:off x="3017520" y="14508480"/>
            <a:ext cx="37856160" cy="1001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2F47716A-F081-4520-A119-7D0D8BFD935B}"/>
              </a:ext>
            </a:extLst>
          </p:cNvPr>
          <p:cNvSpPr/>
          <p:nvPr userDrawn="1"/>
        </p:nvSpPr>
        <p:spPr>
          <a:xfrm>
            <a:off x="-39832" y="282640"/>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p>
        </p:txBody>
      </p:sp>
      <p:sp>
        <p:nvSpPr>
          <p:cNvPr id="6" name="Rectangle 5">
            <a:extLst>
              <a:ext uri="{FF2B5EF4-FFF2-40B4-BE49-F238E27FC236}">
                <a16:creationId xmlns:a16="http://schemas.microsoft.com/office/drawing/2014/main" id="{7D0C8D33-889F-4127-8C6B-0B9648202B75}"/>
              </a:ext>
            </a:extLst>
          </p:cNvPr>
          <p:cNvSpPr/>
          <p:nvPr userDrawn="1"/>
        </p:nvSpPr>
        <p:spPr>
          <a:xfrm>
            <a:off x="266011" y="3580019"/>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p>
        </p:txBody>
      </p:sp>
      <p:pic>
        <p:nvPicPr>
          <p:cNvPr id="8" name="Graphic 7">
            <a:extLst>
              <a:ext uri="{FF2B5EF4-FFF2-40B4-BE49-F238E27FC236}">
                <a16:creationId xmlns:a16="http://schemas.microsoft.com/office/drawing/2014/main" id="{6F3B9DF4-D2A1-4758-B880-2A6C6F0493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2"/>
            <a:ext cx="7605188" cy="4715785"/>
          </a:xfrm>
          <a:prstGeom prst="rect">
            <a:avLst/>
          </a:prstGeom>
        </p:spPr>
      </p:pic>
    </p:spTree>
    <p:extLst>
      <p:ext uri="{BB962C8B-B14F-4D97-AF65-F5344CB8AC3E}">
        <p14:creationId xmlns:p14="http://schemas.microsoft.com/office/powerpoint/2010/main" val="3116157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2" y="4836170"/>
            <a:ext cx="33192720" cy="3644027"/>
          </a:xfrm>
        </p:spPr>
        <p:txBody>
          <a:bodyPr/>
          <a:lstStyle/>
          <a:p>
            <a:r>
              <a:rPr lang="en-US" dirty="0"/>
              <a:t>Click to edit Master title style</a:t>
            </a:r>
          </a:p>
        </p:txBody>
      </p:sp>
      <p:sp>
        <p:nvSpPr>
          <p:cNvPr id="3" name="Rectangle 2">
            <a:extLst>
              <a:ext uri="{FF2B5EF4-FFF2-40B4-BE49-F238E27FC236}">
                <a16:creationId xmlns:a16="http://schemas.microsoft.com/office/drawing/2014/main" id="{6683EB0F-D2A0-4DF9-AB82-4C63E6FAFC4F}"/>
              </a:ext>
            </a:extLst>
          </p:cNvPr>
          <p:cNvSpPr/>
          <p:nvPr userDrawn="1"/>
        </p:nvSpPr>
        <p:spPr>
          <a:xfrm>
            <a:off x="-39832" y="282640"/>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p>
        </p:txBody>
      </p:sp>
      <p:sp>
        <p:nvSpPr>
          <p:cNvPr id="4" name="Rectangle 3">
            <a:extLst>
              <a:ext uri="{FF2B5EF4-FFF2-40B4-BE49-F238E27FC236}">
                <a16:creationId xmlns:a16="http://schemas.microsoft.com/office/drawing/2014/main" id="{1ACFBA41-1996-477F-A9BA-30813FF31E51}"/>
              </a:ext>
            </a:extLst>
          </p:cNvPr>
          <p:cNvSpPr/>
          <p:nvPr userDrawn="1"/>
        </p:nvSpPr>
        <p:spPr>
          <a:xfrm>
            <a:off x="266011" y="3580019"/>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p>
        </p:txBody>
      </p:sp>
      <p:pic>
        <p:nvPicPr>
          <p:cNvPr id="5" name="Graphic 4">
            <a:extLst>
              <a:ext uri="{FF2B5EF4-FFF2-40B4-BE49-F238E27FC236}">
                <a16:creationId xmlns:a16="http://schemas.microsoft.com/office/drawing/2014/main" id="{C1D2FF6E-48C3-4F01-90FC-765F6ED28C9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2"/>
            <a:ext cx="7605188" cy="4715785"/>
          </a:xfrm>
          <a:prstGeom prst="rect">
            <a:avLst/>
          </a:prstGeom>
        </p:spPr>
      </p:pic>
    </p:spTree>
    <p:extLst>
      <p:ext uri="{BB962C8B-B14F-4D97-AF65-F5344CB8AC3E}">
        <p14:creationId xmlns:p14="http://schemas.microsoft.com/office/powerpoint/2010/main" val="1665673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C5361F-2E77-4BAE-97DE-32CEB06F17DE}"/>
              </a:ext>
            </a:extLst>
          </p:cNvPr>
          <p:cNvSpPr/>
          <p:nvPr userDrawn="1"/>
        </p:nvSpPr>
        <p:spPr>
          <a:xfrm>
            <a:off x="-39832" y="282640"/>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p>
        </p:txBody>
      </p:sp>
      <p:sp>
        <p:nvSpPr>
          <p:cNvPr id="3" name="Rectangle 2">
            <a:extLst>
              <a:ext uri="{FF2B5EF4-FFF2-40B4-BE49-F238E27FC236}">
                <a16:creationId xmlns:a16="http://schemas.microsoft.com/office/drawing/2014/main" id="{BF93ED42-10D6-4B28-A192-CC276EA15F21}"/>
              </a:ext>
            </a:extLst>
          </p:cNvPr>
          <p:cNvSpPr/>
          <p:nvPr userDrawn="1"/>
        </p:nvSpPr>
        <p:spPr>
          <a:xfrm>
            <a:off x="266011" y="3580019"/>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p>
        </p:txBody>
      </p:sp>
      <p:pic>
        <p:nvPicPr>
          <p:cNvPr id="4" name="Graphic 3">
            <a:extLst>
              <a:ext uri="{FF2B5EF4-FFF2-40B4-BE49-F238E27FC236}">
                <a16:creationId xmlns:a16="http://schemas.microsoft.com/office/drawing/2014/main" id="{06B25CA1-8DE1-40B3-A551-583B95045FD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2"/>
            <a:ext cx="7605188" cy="4715785"/>
          </a:xfrm>
          <a:prstGeom prst="rect">
            <a:avLst/>
          </a:prstGeom>
        </p:spPr>
      </p:pic>
    </p:spTree>
    <p:extLst>
      <p:ext uri="{BB962C8B-B14F-4D97-AF65-F5344CB8AC3E}">
        <p14:creationId xmlns:p14="http://schemas.microsoft.com/office/powerpoint/2010/main" val="250141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9E3FA38C-F4A6-C5D8-3BC5-14A242D25E54}"/>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8" name="Rectangle 7">
            <a:extLst>
              <a:ext uri="{FF2B5EF4-FFF2-40B4-BE49-F238E27FC236}">
                <a16:creationId xmlns:a16="http://schemas.microsoft.com/office/drawing/2014/main" id="{89D68448-C527-7E61-5756-87140A04E1C1}"/>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9" name="Graphic 8">
            <a:extLst>
              <a:ext uri="{FF2B5EF4-FFF2-40B4-BE49-F238E27FC236}">
                <a16:creationId xmlns:a16="http://schemas.microsoft.com/office/drawing/2014/main" id="{AE33CDC7-965E-AD30-F6DA-1832177CBD5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179813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7750820"/>
            <a:ext cx="37856160" cy="12932408"/>
          </a:xfrm>
        </p:spPr>
        <p:txBody>
          <a:bodyPr anchor="b"/>
          <a:lstStyle>
            <a:lvl1pPr>
              <a:defRPr sz="27200"/>
            </a:lvl1pPr>
          </a:lstStyle>
          <a:p>
            <a:r>
              <a:rPr lang="en-US"/>
              <a:t>Click to edit Master title style</a:t>
            </a:r>
            <a:endParaRPr lang="en-US" dirty="0"/>
          </a:p>
        </p:txBody>
      </p:sp>
      <p:sp>
        <p:nvSpPr>
          <p:cNvPr id="3" name="Text Placeholder 2"/>
          <p:cNvSpPr>
            <a:spLocks noGrp="1"/>
          </p:cNvSpPr>
          <p:nvPr>
            <p:ph type="body" idx="1"/>
          </p:nvPr>
        </p:nvSpPr>
        <p:spPr>
          <a:xfrm>
            <a:off x="2994662" y="20805572"/>
            <a:ext cx="37856160" cy="6800848"/>
          </a:xfrm>
        </p:spPr>
        <p:txBody>
          <a:bodyPr/>
          <a:lstStyle>
            <a:lvl1pPr marL="0" indent="0">
              <a:buNone/>
              <a:defRPr sz="10880">
                <a:solidFill>
                  <a:schemeClr val="tx1"/>
                </a:solidFill>
              </a:defRPr>
            </a:lvl1pPr>
            <a:lvl2pPr marL="2072625" indent="0">
              <a:buNone/>
              <a:defRPr sz="9067">
                <a:solidFill>
                  <a:schemeClr val="tx1">
                    <a:tint val="75000"/>
                  </a:schemeClr>
                </a:solidFill>
              </a:defRPr>
            </a:lvl2pPr>
            <a:lvl3pPr marL="4145250" indent="0">
              <a:buNone/>
              <a:defRPr sz="8160">
                <a:solidFill>
                  <a:schemeClr val="tx1">
                    <a:tint val="75000"/>
                  </a:schemeClr>
                </a:solidFill>
              </a:defRPr>
            </a:lvl3pPr>
            <a:lvl4pPr marL="6217874" indent="0">
              <a:buNone/>
              <a:defRPr sz="7253">
                <a:solidFill>
                  <a:schemeClr val="tx1">
                    <a:tint val="75000"/>
                  </a:schemeClr>
                </a:solidFill>
              </a:defRPr>
            </a:lvl4pPr>
            <a:lvl5pPr marL="8290499" indent="0">
              <a:buNone/>
              <a:defRPr sz="7253">
                <a:solidFill>
                  <a:schemeClr val="tx1">
                    <a:tint val="75000"/>
                  </a:schemeClr>
                </a:solidFill>
              </a:defRPr>
            </a:lvl5pPr>
            <a:lvl6pPr marL="10363124" indent="0">
              <a:buNone/>
              <a:defRPr sz="7253">
                <a:solidFill>
                  <a:schemeClr val="tx1">
                    <a:tint val="75000"/>
                  </a:schemeClr>
                </a:solidFill>
              </a:defRPr>
            </a:lvl6pPr>
            <a:lvl7pPr marL="12435749" indent="0">
              <a:buNone/>
              <a:defRPr sz="7253">
                <a:solidFill>
                  <a:schemeClr val="tx1">
                    <a:tint val="75000"/>
                  </a:schemeClr>
                </a:solidFill>
              </a:defRPr>
            </a:lvl7pPr>
            <a:lvl8pPr marL="14508373" indent="0">
              <a:buNone/>
              <a:defRPr sz="7253">
                <a:solidFill>
                  <a:schemeClr val="tx1">
                    <a:tint val="75000"/>
                  </a:schemeClr>
                </a:solidFill>
              </a:defRPr>
            </a:lvl8pPr>
            <a:lvl9pPr marL="16580998" indent="0">
              <a:buNone/>
              <a:defRPr sz="725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809B45BE-BCBD-D5F6-0FC5-B0207CD13D50}"/>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8" name="Rectangle 7">
            <a:extLst>
              <a:ext uri="{FF2B5EF4-FFF2-40B4-BE49-F238E27FC236}">
                <a16:creationId xmlns:a16="http://schemas.microsoft.com/office/drawing/2014/main" id="{5A28681B-818E-03CB-A473-90FA137D123D}"/>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9" name="Graphic 8">
            <a:extLst>
              <a:ext uri="{FF2B5EF4-FFF2-40B4-BE49-F238E27FC236}">
                <a16:creationId xmlns:a16="http://schemas.microsoft.com/office/drawing/2014/main" id="{A3C5E49D-8B31-01F8-91B1-56C3075E4B4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18504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276167"/>
            <a:ext cx="18653760" cy="19726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276167"/>
            <a:ext cx="18653760" cy="19726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a:extLst>
              <a:ext uri="{FF2B5EF4-FFF2-40B4-BE49-F238E27FC236}">
                <a16:creationId xmlns:a16="http://schemas.microsoft.com/office/drawing/2014/main" id="{021A4CDE-3F9D-B3D3-9565-FC9255A8839F}"/>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9" name="Rectangle 8">
            <a:extLst>
              <a:ext uri="{FF2B5EF4-FFF2-40B4-BE49-F238E27FC236}">
                <a16:creationId xmlns:a16="http://schemas.microsoft.com/office/drawing/2014/main" id="{E2EF0D69-5DB6-154D-61DA-3A4CC6A1107D}"/>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10" name="Graphic 9">
            <a:extLst>
              <a:ext uri="{FF2B5EF4-FFF2-40B4-BE49-F238E27FC236}">
                <a16:creationId xmlns:a16="http://schemas.microsoft.com/office/drawing/2014/main" id="{DE64EF02-FF6D-29FA-8037-51BA4559440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27197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655240"/>
            <a:ext cx="37856160" cy="60092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7621272"/>
            <a:ext cx="18568032" cy="3735068"/>
          </a:xfrm>
        </p:spPr>
        <p:txBody>
          <a:bodyPr anchor="b"/>
          <a:lstStyle>
            <a:lvl1pPr marL="0" indent="0">
              <a:buNone/>
              <a:defRPr sz="10880" b="1"/>
            </a:lvl1pPr>
            <a:lvl2pPr marL="2072625" indent="0">
              <a:buNone/>
              <a:defRPr sz="9067" b="1"/>
            </a:lvl2pPr>
            <a:lvl3pPr marL="4145250" indent="0">
              <a:buNone/>
              <a:defRPr sz="8160" b="1"/>
            </a:lvl3pPr>
            <a:lvl4pPr marL="6217874" indent="0">
              <a:buNone/>
              <a:defRPr sz="7253" b="1"/>
            </a:lvl4pPr>
            <a:lvl5pPr marL="8290499" indent="0">
              <a:buNone/>
              <a:defRPr sz="7253" b="1"/>
            </a:lvl5pPr>
            <a:lvl6pPr marL="10363124" indent="0">
              <a:buNone/>
              <a:defRPr sz="7253" b="1"/>
            </a:lvl6pPr>
            <a:lvl7pPr marL="12435749" indent="0">
              <a:buNone/>
              <a:defRPr sz="7253" b="1"/>
            </a:lvl7pPr>
            <a:lvl8pPr marL="14508373" indent="0">
              <a:buNone/>
              <a:defRPr sz="7253" b="1"/>
            </a:lvl8pPr>
            <a:lvl9pPr marL="16580998" indent="0">
              <a:buNone/>
              <a:defRPr sz="7253" b="1"/>
            </a:lvl9pPr>
          </a:lstStyle>
          <a:p>
            <a:pPr lvl="0"/>
            <a:r>
              <a:rPr lang="en-US"/>
              <a:t>Click to edit Master text styles</a:t>
            </a:r>
          </a:p>
        </p:txBody>
      </p:sp>
      <p:sp>
        <p:nvSpPr>
          <p:cNvPr id="4" name="Content Placeholder 3"/>
          <p:cNvSpPr>
            <a:spLocks noGrp="1"/>
          </p:cNvSpPr>
          <p:nvPr>
            <p:ph sz="half" idx="2"/>
          </p:nvPr>
        </p:nvSpPr>
        <p:spPr>
          <a:xfrm>
            <a:off x="3023242" y="11356340"/>
            <a:ext cx="18568032" cy="16703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7621272"/>
            <a:ext cx="18659477" cy="3735068"/>
          </a:xfrm>
        </p:spPr>
        <p:txBody>
          <a:bodyPr anchor="b"/>
          <a:lstStyle>
            <a:lvl1pPr marL="0" indent="0">
              <a:buNone/>
              <a:defRPr sz="10880" b="1"/>
            </a:lvl1pPr>
            <a:lvl2pPr marL="2072625" indent="0">
              <a:buNone/>
              <a:defRPr sz="9067" b="1"/>
            </a:lvl2pPr>
            <a:lvl3pPr marL="4145250" indent="0">
              <a:buNone/>
              <a:defRPr sz="8160" b="1"/>
            </a:lvl3pPr>
            <a:lvl4pPr marL="6217874" indent="0">
              <a:buNone/>
              <a:defRPr sz="7253" b="1"/>
            </a:lvl4pPr>
            <a:lvl5pPr marL="8290499" indent="0">
              <a:buNone/>
              <a:defRPr sz="7253" b="1"/>
            </a:lvl5pPr>
            <a:lvl6pPr marL="10363124" indent="0">
              <a:buNone/>
              <a:defRPr sz="7253" b="1"/>
            </a:lvl6pPr>
            <a:lvl7pPr marL="12435749" indent="0">
              <a:buNone/>
              <a:defRPr sz="7253" b="1"/>
            </a:lvl7pPr>
            <a:lvl8pPr marL="14508373" indent="0">
              <a:buNone/>
              <a:defRPr sz="7253" b="1"/>
            </a:lvl8pPr>
            <a:lvl9pPr marL="16580998" indent="0">
              <a:buNone/>
              <a:defRPr sz="7253" b="1"/>
            </a:lvl9pPr>
          </a:lstStyle>
          <a:p>
            <a:pPr lvl="0"/>
            <a:r>
              <a:rPr lang="en-US"/>
              <a:t>Click to edit Master text styles</a:t>
            </a:r>
          </a:p>
        </p:txBody>
      </p:sp>
      <p:sp>
        <p:nvSpPr>
          <p:cNvPr id="6" name="Content Placeholder 5"/>
          <p:cNvSpPr>
            <a:spLocks noGrp="1"/>
          </p:cNvSpPr>
          <p:nvPr>
            <p:ph sz="quarter" idx="4"/>
          </p:nvPr>
        </p:nvSpPr>
        <p:spPr>
          <a:xfrm>
            <a:off x="22219923" y="11356340"/>
            <a:ext cx="18659477" cy="16703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a:extLst>
              <a:ext uri="{FF2B5EF4-FFF2-40B4-BE49-F238E27FC236}">
                <a16:creationId xmlns:a16="http://schemas.microsoft.com/office/drawing/2014/main" id="{95D057ED-3AE2-3169-210E-C41E2C3C7355}"/>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11" name="Rectangle 10">
            <a:extLst>
              <a:ext uri="{FF2B5EF4-FFF2-40B4-BE49-F238E27FC236}">
                <a16:creationId xmlns:a16="http://schemas.microsoft.com/office/drawing/2014/main" id="{6356589E-28B5-10A5-4134-C45148569618}"/>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12" name="Graphic 11">
            <a:extLst>
              <a:ext uri="{FF2B5EF4-FFF2-40B4-BE49-F238E27FC236}">
                <a16:creationId xmlns:a16="http://schemas.microsoft.com/office/drawing/2014/main" id="{4E1D04D9-A0CB-13C7-18F8-879E9CF882F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324506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6" name="Rectangle 5">
            <a:extLst>
              <a:ext uri="{FF2B5EF4-FFF2-40B4-BE49-F238E27FC236}">
                <a16:creationId xmlns:a16="http://schemas.microsoft.com/office/drawing/2014/main" id="{EC9E182C-76AD-3FE9-63A2-B57D724B4A93}"/>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7" name="Rectangle 6">
            <a:extLst>
              <a:ext uri="{FF2B5EF4-FFF2-40B4-BE49-F238E27FC236}">
                <a16:creationId xmlns:a16="http://schemas.microsoft.com/office/drawing/2014/main" id="{6D7B2F6D-00F8-83C0-69AE-36B4E9F56E2B}"/>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8" name="Graphic 7">
            <a:extLst>
              <a:ext uri="{FF2B5EF4-FFF2-40B4-BE49-F238E27FC236}">
                <a16:creationId xmlns:a16="http://schemas.microsoft.com/office/drawing/2014/main" id="{2BF51057-2FF9-CE9E-527A-1A13407B9EC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3866342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
        <p:nvSpPr>
          <p:cNvPr id="5" name="Rectangle 4">
            <a:extLst>
              <a:ext uri="{FF2B5EF4-FFF2-40B4-BE49-F238E27FC236}">
                <a16:creationId xmlns:a16="http://schemas.microsoft.com/office/drawing/2014/main" id="{39B6F58B-E154-7645-F949-23CF871A6463}"/>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6" name="Rectangle 5">
            <a:extLst>
              <a:ext uri="{FF2B5EF4-FFF2-40B4-BE49-F238E27FC236}">
                <a16:creationId xmlns:a16="http://schemas.microsoft.com/office/drawing/2014/main" id="{DB27C56C-747A-DC0C-2F0D-2436B693C02E}"/>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7" name="Graphic 6">
            <a:extLst>
              <a:ext uri="{FF2B5EF4-FFF2-40B4-BE49-F238E27FC236}">
                <a16:creationId xmlns:a16="http://schemas.microsoft.com/office/drawing/2014/main" id="{4C93BD31-8C27-76EF-DDCD-7D0852A621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73448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72640"/>
            <a:ext cx="14156054" cy="7254240"/>
          </a:xfrm>
        </p:spPr>
        <p:txBody>
          <a:bodyPr anchor="b"/>
          <a:lstStyle>
            <a:lvl1pPr>
              <a:defRPr sz="14507"/>
            </a:lvl1pPr>
          </a:lstStyle>
          <a:p>
            <a:r>
              <a:rPr lang="en-US"/>
              <a:t>Click to edit Master title style</a:t>
            </a:r>
            <a:endParaRPr lang="en-US" dirty="0"/>
          </a:p>
        </p:txBody>
      </p:sp>
      <p:sp>
        <p:nvSpPr>
          <p:cNvPr id="3" name="Content Placeholder 2"/>
          <p:cNvSpPr>
            <a:spLocks noGrp="1"/>
          </p:cNvSpPr>
          <p:nvPr>
            <p:ph idx="1"/>
          </p:nvPr>
        </p:nvSpPr>
        <p:spPr>
          <a:xfrm>
            <a:off x="18659477" y="4476334"/>
            <a:ext cx="22219920" cy="22093767"/>
          </a:xfrm>
        </p:spPr>
        <p:txBody>
          <a:bodyPr/>
          <a:lstStyle>
            <a:lvl1pPr>
              <a:defRPr sz="14507"/>
            </a:lvl1pPr>
            <a:lvl2pPr>
              <a:defRPr sz="12693"/>
            </a:lvl2pPr>
            <a:lvl3pPr>
              <a:defRPr sz="10880"/>
            </a:lvl3pPr>
            <a:lvl4pPr>
              <a:defRPr sz="9067"/>
            </a:lvl4pPr>
            <a:lvl5pPr>
              <a:defRPr sz="9067"/>
            </a:lvl5pPr>
            <a:lvl6pPr>
              <a:defRPr sz="9067"/>
            </a:lvl6pPr>
            <a:lvl7pPr>
              <a:defRPr sz="9067"/>
            </a:lvl7pPr>
            <a:lvl8pPr>
              <a:defRPr sz="9067"/>
            </a:lvl8pPr>
            <a:lvl9pPr>
              <a:defRPr sz="9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326880"/>
            <a:ext cx="14156054" cy="17279200"/>
          </a:xfrm>
        </p:spPr>
        <p:txBody>
          <a:bodyPr/>
          <a:lstStyle>
            <a:lvl1pPr marL="0" indent="0">
              <a:buNone/>
              <a:defRPr sz="7253"/>
            </a:lvl1pPr>
            <a:lvl2pPr marL="2072625" indent="0">
              <a:buNone/>
              <a:defRPr sz="6347"/>
            </a:lvl2pPr>
            <a:lvl3pPr marL="4145250" indent="0">
              <a:buNone/>
              <a:defRPr sz="5440"/>
            </a:lvl3pPr>
            <a:lvl4pPr marL="6217874" indent="0">
              <a:buNone/>
              <a:defRPr sz="4533"/>
            </a:lvl4pPr>
            <a:lvl5pPr marL="8290499" indent="0">
              <a:buNone/>
              <a:defRPr sz="4533"/>
            </a:lvl5pPr>
            <a:lvl6pPr marL="10363124" indent="0">
              <a:buNone/>
              <a:defRPr sz="4533"/>
            </a:lvl6pPr>
            <a:lvl7pPr marL="12435749" indent="0">
              <a:buNone/>
              <a:defRPr sz="4533"/>
            </a:lvl7pPr>
            <a:lvl8pPr marL="14508373" indent="0">
              <a:buNone/>
              <a:defRPr sz="4533"/>
            </a:lvl8pPr>
            <a:lvl9pPr marL="16580998" indent="0">
              <a:buNone/>
              <a:defRPr sz="45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a:extLst>
              <a:ext uri="{FF2B5EF4-FFF2-40B4-BE49-F238E27FC236}">
                <a16:creationId xmlns:a16="http://schemas.microsoft.com/office/drawing/2014/main" id="{848E4B8D-F7AA-BBCB-C5EC-7D107F6E2842}"/>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9" name="Rectangle 8">
            <a:extLst>
              <a:ext uri="{FF2B5EF4-FFF2-40B4-BE49-F238E27FC236}">
                <a16:creationId xmlns:a16="http://schemas.microsoft.com/office/drawing/2014/main" id="{9EA71DE2-256B-EAF8-F2AF-7CD39D34A055}"/>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10" name="Graphic 9">
            <a:extLst>
              <a:ext uri="{FF2B5EF4-FFF2-40B4-BE49-F238E27FC236}">
                <a16:creationId xmlns:a16="http://schemas.microsoft.com/office/drawing/2014/main" id="{3A45FC41-F0DF-8F86-4A6B-53B96A8D291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214757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72640"/>
            <a:ext cx="14156054" cy="7254240"/>
          </a:xfrm>
        </p:spPr>
        <p:txBody>
          <a:bodyPr anchor="b"/>
          <a:lstStyle>
            <a:lvl1pPr>
              <a:defRPr sz="1450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476334"/>
            <a:ext cx="22219920" cy="22093767"/>
          </a:xfrm>
        </p:spPr>
        <p:txBody>
          <a:bodyPr anchor="t"/>
          <a:lstStyle>
            <a:lvl1pPr marL="0" indent="0">
              <a:buNone/>
              <a:defRPr sz="14507"/>
            </a:lvl1pPr>
            <a:lvl2pPr marL="2072625" indent="0">
              <a:buNone/>
              <a:defRPr sz="12693"/>
            </a:lvl2pPr>
            <a:lvl3pPr marL="4145250" indent="0">
              <a:buNone/>
              <a:defRPr sz="10880"/>
            </a:lvl3pPr>
            <a:lvl4pPr marL="6217874" indent="0">
              <a:buNone/>
              <a:defRPr sz="9067"/>
            </a:lvl4pPr>
            <a:lvl5pPr marL="8290499" indent="0">
              <a:buNone/>
              <a:defRPr sz="9067"/>
            </a:lvl5pPr>
            <a:lvl6pPr marL="10363124" indent="0">
              <a:buNone/>
              <a:defRPr sz="9067"/>
            </a:lvl6pPr>
            <a:lvl7pPr marL="12435749" indent="0">
              <a:buNone/>
              <a:defRPr sz="9067"/>
            </a:lvl7pPr>
            <a:lvl8pPr marL="14508373" indent="0">
              <a:buNone/>
              <a:defRPr sz="9067"/>
            </a:lvl8pPr>
            <a:lvl9pPr marL="16580998" indent="0">
              <a:buNone/>
              <a:defRPr sz="9067"/>
            </a:lvl9pPr>
          </a:lstStyle>
          <a:p>
            <a:r>
              <a:rPr lang="en-US"/>
              <a:t>Click icon to add picture</a:t>
            </a:r>
            <a:endParaRPr lang="en-US" dirty="0"/>
          </a:p>
        </p:txBody>
      </p:sp>
      <p:sp>
        <p:nvSpPr>
          <p:cNvPr id="4" name="Text Placeholder 3"/>
          <p:cNvSpPr>
            <a:spLocks noGrp="1"/>
          </p:cNvSpPr>
          <p:nvPr>
            <p:ph type="body" sz="half" idx="2"/>
          </p:nvPr>
        </p:nvSpPr>
        <p:spPr>
          <a:xfrm>
            <a:off x="3023237" y="9326880"/>
            <a:ext cx="14156054" cy="17279200"/>
          </a:xfrm>
        </p:spPr>
        <p:txBody>
          <a:bodyPr/>
          <a:lstStyle>
            <a:lvl1pPr marL="0" indent="0">
              <a:buNone/>
              <a:defRPr sz="7253"/>
            </a:lvl1pPr>
            <a:lvl2pPr marL="2072625" indent="0">
              <a:buNone/>
              <a:defRPr sz="6347"/>
            </a:lvl2pPr>
            <a:lvl3pPr marL="4145250" indent="0">
              <a:buNone/>
              <a:defRPr sz="5440"/>
            </a:lvl3pPr>
            <a:lvl4pPr marL="6217874" indent="0">
              <a:buNone/>
              <a:defRPr sz="4533"/>
            </a:lvl4pPr>
            <a:lvl5pPr marL="8290499" indent="0">
              <a:buNone/>
              <a:defRPr sz="4533"/>
            </a:lvl5pPr>
            <a:lvl6pPr marL="10363124" indent="0">
              <a:buNone/>
              <a:defRPr sz="4533"/>
            </a:lvl6pPr>
            <a:lvl7pPr marL="12435749" indent="0">
              <a:buNone/>
              <a:defRPr sz="4533"/>
            </a:lvl7pPr>
            <a:lvl8pPr marL="14508373" indent="0">
              <a:buNone/>
              <a:defRPr sz="4533"/>
            </a:lvl8pPr>
            <a:lvl9pPr marL="16580998" indent="0">
              <a:buNone/>
              <a:defRPr sz="45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a:extLst>
              <a:ext uri="{FF2B5EF4-FFF2-40B4-BE49-F238E27FC236}">
                <a16:creationId xmlns:a16="http://schemas.microsoft.com/office/drawing/2014/main" id="{C4ACF2DE-EFF5-3CA7-B619-CE035EE524DF}"/>
              </a:ext>
            </a:extLst>
          </p:cNvPr>
          <p:cNvSpPr/>
          <p:nvPr userDrawn="1"/>
        </p:nvSpPr>
        <p:spPr>
          <a:xfrm>
            <a:off x="-39832" y="282637"/>
            <a:ext cx="43970863" cy="3031445"/>
          </a:xfrm>
          <a:prstGeom prst="rect">
            <a:avLst/>
          </a:prstGeom>
          <a:solidFill>
            <a:srgbClr val="3E1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sp>
        <p:nvSpPr>
          <p:cNvPr id="9" name="Rectangle 8">
            <a:extLst>
              <a:ext uri="{FF2B5EF4-FFF2-40B4-BE49-F238E27FC236}">
                <a16:creationId xmlns:a16="http://schemas.microsoft.com/office/drawing/2014/main" id="{FF73B30A-1DB9-647F-D151-BD50C851F6DD}"/>
              </a:ext>
            </a:extLst>
          </p:cNvPr>
          <p:cNvSpPr/>
          <p:nvPr userDrawn="1"/>
        </p:nvSpPr>
        <p:spPr>
          <a:xfrm>
            <a:off x="266011" y="3580017"/>
            <a:ext cx="43651793" cy="1638701"/>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53" dirty="0"/>
          </a:p>
        </p:txBody>
      </p:sp>
      <p:pic>
        <p:nvPicPr>
          <p:cNvPr id="10" name="Graphic 9">
            <a:extLst>
              <a:ext uri="{FF2B5EF4-FFF2-40B4-BE49-F238E27FC236}">
                <a16:creationId xmlns:a16="http://schemas.microsoft.com/office/drawing/2014/main" id="{D3283597-9232-B21C-A035-1D5C3B7E00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511" y="-585333"/>
            <a:ext cx="7605188" cy="4715785"/>
          </a:xfrm>
          <a:prstGeom prst="rect">
            <a:avLst/>
          </a:prstGeom>
        </p:spPr>
      </p:pic>
    </p:spTree>
    <p:extLst>
      <p:ext uri="{BB962C8B-B14F-4D97-AF65-F5344CB8AC3E}">
        <p14:creationId xmlns:p14="http://schemas.microsoft.com/office/powerpoint/2010/main" val="362973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655240"/>
            <a:ext cx="37856160" cy="60092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276167"/>
            <a:ext cx="37856160" cy="19726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8815461"/>
            <a:ext cx="9875520" cy="1655233"/>
          </a:xfrm>
          <a:prstGeom prst="rect">
            <a:avLst/>
          </a:prstGeom>
        </p:spPr>
        <p:txBody>
          <a:bodyPr vert="horz" lIns="91440" tIns="45720" rIns="91440" bIns="45720" rtlCol="0" anchor="ctr"/>
          <a:lstStyle>
            <a:lvl1pPr algn="l">
              <a:defRPr sz="5440">
                <a:solidFill>
                  <a:schemeClr val="tx1">
                    <a:tint val="75000"/>
                  </a:schemeClr>
                </a:solidFill>
              </a:defRPr>
            </a:lvl1pPr>
          </a:lstStyle>
          <a:p>
            <a:fld id="{C764DE79-268F-4C1A-8933-263129D2AF90}" type="datetimeFigureOut">
              <a:rPr lang="en-US" smtClean="0"/>
              <a:t>3/31/2024</a:t>
            </a:fld>
            <a:endParaRPr lang="en-US" dirty="0"/>
          </a:p>
        </p:txBody>
      </p:sp>
      <p:sp>
        <p:nvSpPr>
          <p:cNvPr id="5" name="Footer Placeholder 4"/>
          <p:cNvSpPr>
            <a:spLocks noGrp="1"/>
          </p:cNvSpPr>
          <p:nvPr>
            <p:ph type="ftr" sz="quarter" idx="3"/>
          </p:nvPr>
        </p:nvSpPr>
        <p:spPr>
          <a:xfrm>
            <a:off x="14538960" y="28815461"/>
            <a:ext cx="14813280" cy="1655233"/>
          </a:xfrm>
          <a:prstGeom prst="rect">
            <a:avLst/>
          </a:prstGeom>
        </p:spPr>
        <p:txBody>
          <a:bodyPr vert="horz" lIns="91440" tIns="45720" rIns="91440" bIns="45720" rtlCol="0" anchor="ctr"/>
          <a:lstStyle>
            <a:lvl1pPr algn="ctr">
              <a:defRPr sz="54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8815461"/>
            <a:ext cx="9875520" cy="1655233"/>
          </a:xfrm>
          <a:prstGeom prst="rect">
            <a:avLst/>
          </a:prstGeom>
        </p:spPr>
        <p:txBody>
          <a:bodyPr vert="horz" lIns="91440" tIns="45720" rIns="91440" bIns="45720" rtlCol="0" anchor="ctr"/>
          <a:lstStyle>
            <a:lvl1pPr algn="r">
              <a:defRPr sz="544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9901739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663" r:id="rId12"/>
    <p:sldLayoutId id="2147483670" r:id="rId13"/>
    <p:sldLayoutId id="2147483671" r:id="rId14"/>
  </p:sldLayoutIdLst>
  <p:txStyles>
    <p:titleStyle>
      <a:lvl1pPr algn="l" defTabSz="4145250" rtl="0" eaLnBrk="1" latinLnBrk="0" hangingPunct="1">
        <a:lnSpc>
          <a:spcPct val="90000"/>
        </a:lnSpc>
        <a:spcBef>
          <a:spcPct val="0"/>
        </a:spcBef>
        <a:buNone/>
        <a:defRPr sz="19947" kern="1200">
          <a:solidFill>
            <a:schemeClr val="tx1"/>
          </a:solidFill>
          <a:latin typeface="+mj-lt"/>
          <a:ea typeface="+mj-ea"/>
          <a:cs typeface="+mj-cs"/>
        </a:defRPr>
      </a:lvl1pPr>
    </p:titleStyle>
    <p:bodyStyle>
      <a:lvl1pPr marL="1036312" indent="-1036312" algn="l" defTabSz="4145250" rtl="0" eaLnBrk="1" latinLnBrk="0" hangingPunct="1">
        <a:lnSpc>
          <a:spcPct val="90000"/>
        </a:lnSpc>
        <a:spcBef>
          <a:spcPts val="4533"/>
        </a:spcBef>
        <a:buFont typeface="Arial" panose="020B0604020202020204" pitchFamily="34" charset="0"/>
        <a:buChar char="•"/>
        <a:defRPr sz="12693" kern="1200">
          <a:solidFill>
            <a:schemeClr val="tx1"/>
          </a:solidFill>
          <a:latin typeface="+mn-lt"/>
          <a:ea typeface="+mn-ea"/>
          <a:cs typeface="+mn-cs"/>
        </a:defRPr>
      </a:lvl1pPr>
      <a:lvl2pPr marL="3108937" indent="-1036312" algn="l" defTabSz="4145250" rtl="0" eaLnBrk="1" latinLnBrk="0" hangingPunct="1">
        <a:lnSpc>
          <a:spcPct val="90000"/>
        </a:lnSpc>
        <a:spcBef>
          <a:spcPts val="2267"/>
        </a:spcBef>
        <a:buFont typeface="Arial" panose="020B0604020202020204" pitchFamily="34" charset="0"/>
        <a:buChar char="•"/>
        <a:defRPr sz="10880" kern="1200">
          <a:solidFill>
            <a:schemeClr val="tx1"/>
          </a:solidFill>
          <a:latin typeface="+mn-lt"/>
          <a:ea typeface="+mn-ea"/>
          <a:cs typeface="+mn-cs"/>
        </a:defRPr>
      </a:lvl2pPr>
      <a:lvl3pPr marL="5181562" indent="-1036312" algn="l" defTabSz="4145250" rtl="0" eaLnBrk="1" latinLnBrk="0" hangingPunct="1">
        <a:lnSpc>
          <a:spcPct val="90000"/>
        </a:lnSpc>
        <a:spcBef>
          <a:spcPts val="2267"/>
        </a:spcBef>
        <a:buFont typeface="Arial" panose="020B0604020202020204" pitchFamily="34" charset="0"/>
        <a:buChar char="•"/>
        <a:defRPr sz="9067" kern="1200">
          <a:solidFill>
            <a:schemeClr val="tx1"/>
          </a:solidFill>
          <a:latin typeface="+mn-lt"/>
          <a:ea typeface="+mn-ea"/>
          <a:cs typeface="+mn-cs"/>
        </a:defRPr>
      </a:lvl3pPr>
      <a:lvl4pPr marL="7254187" indent="-1036312" algn="l" defTabSz="4145250" rtl="0" eaLnBrk="1" latinLnBrk="0" hangingPunct="1">
        <a:lnSpc>
          <a:spcPct val="90000"/>
        </a:lnSpc>
        <a:spcBef>
          <a:spcPts val="2267"/>
        </a:spcBef>
        <a:buFont typeface="Arial" panose="020B0604020202020204" pitchFamily="34" charset="0"/>
        <a:buChar char="•"/>
        <a:defRPr sz="8160" kern="1200">
          <a:solidFill>
            <a:schemeClr val="tx1"/>
          </a:solidFill>
          <a:latin typeface="+mn-lt"/>
          <a:ea typeface="+mn-ea"/>
          <a:cs typeface="+mn-cs"/>
        </a:defRPr>
      </a:lvl4pPr>
      <a:lvl5pPr marL="9326811" indent="-1036312" algn="l" defTabSz="4145250" rtl="0" eaLnBrk="1" latinLnBrk="0" hangingPunct="1">
        <a:lnSpc>
          <a:spcPct val="90000"/>
        </a:lnSpc>
        <a:spcBef>
          <a:spcPts val="2267"/>
        </a:spcBef>
        <a:buFont typeface="Arial" panose="020B0604020202020204" pitchFamily="34" charset="0"/>
        <a:buChar char="•"/>
        <a:defRPr sz="8160" kern="1200">
          <a:solidFill>
            <a:schemeClr val="tx1"/>
          </a:solidFill>
          <a:latin typeface="+mn-lt"/>
          <a:ea typeface="+mn-ea"/>
          <a:cs typeface="+mn-cs"/>
        </a:defRPr>
      </a:lvl5pPr>
      <a:lvl6pPr marL="11399436" indent="-1036312" algn="l" defTabSz="4145250" rtl="0" eaLnBrk="1" latinLnBrk="0" hangingPunct="1">
        <a:lnSpc>
          <a:spcPct val="90000"/>
        </a:lnSpc>
        <a:spcBef>
          <a:spcPts val="2267"/>
        </a:spcBef>
        <a:buFont typeface="Arial" panose="020B0604020202020204" pitchFamily="34" charset="0"/>
        <a:buChar char="•"/>
        <a:defRPr sz="8160" kern="1200">
          <a:solidFill>
            <a:schemeClr val="tx1"/>
          </a:solidFill>
          <a:latin typeface="+mn-lt"/>
          <a:ea typeface="+mn-ea"/>
          <a:cs typeface="+mn-cs"/>
        </a:defRPr>
      </a:lvl6pPr>
      <a:lvl7pPr marL="13472061" indent="-1036312" algn="l" defTabSz="4145250" rtl="0" eaLnBrk="1" latinLnBrk="0" hangingPunct="1">
        <a:lnSpc>
          <a:spcPct val="90000"/>
        </a:lnSpc>
        <a:spcBef>
          <a:spcPts val="2267"/>
        </a:spcBef>
        <a:buFont typeface="Arial" panose="020B0604020202020204" pitchFamily="34" charset="0"/>
        <a:buChar char="•"/>
        <a:defRPr sz="8160" kern="1200">
          <a:solidFill>
            <a:schemeClr val="tx1"/>
          </a:solidFill>
          <a:latin typeface="+mn-lt"/>
          <a:ea typeface="+mn-ea"/>
          <a:cs typeface="+mn-cs"/>
        </a:defRPr>
      </a:lvl7pPr>
      <a:lvl8pPr marL="15544686" indent="-1036312" algn="l" defTabSz="4145250" rtl="0" eaLnBrk="1" latinLnBrk="0" hangingPunct="1">
        <a:lnSpc>
          <a:spcPct val="90000"/>
        </a:lnSpc>
        <a:spcBef>
          <a:spcPts val="2267"/>
        </a:spcBef>
        <a:buFont typeface="Arial" panose="020B0604020202020204" pitchFamily="34" charset="0"/>
        <a:buChar char="•"/>
        <a:defRPr sz="8160" kern="1200">
          <a:solidFill>
            <a:schemeClr val="tx1"/>
          </a:solidFill>
          <a:latin typeface="+mn-lt"/>
          <a:ea typeface="+mn-ea"/>
          <a:cs typeface="+mn-cs"/>
        </a:defRPr>
      </a:lvl8pPr>
      <a:lvl9pPr marL="17617310" indent="-1036312" algn="l" defTabSz="4145250" rtl="0" eaLnBrk="1" latinLnBrk="0" hangingPunct="1">
        <a:lnSpc>
          <a:spcPct val="90000"/>
        </a:lnSpc>
        <a:spcBef>
          <a:spcPts val="2267"/>
        </a:spcBef>
        <a:buFont typeface="Arial" panose="020B0604020202020204" pitchFamily="34" charset="0"/>
        <a:buChar char="•"/>
        <a:defRPr sz="8160" kern="1200">
          <a:solidFill>
            <a:schemeClr val="tx1"/>
          </a:solidFill>
          <a:latin typeface="+mn-lt"/>
          <a:ea typeface="+mn-ea"/>
          <a:cs typeface="+mn-cs"/>
        </a:defRPr>
      </a:lvl9pPr>
    </p:bodyStyle>
    <p:otherStyle>
      <a:defPPr>
        <a:defRPr lang="en-US"/>
      </a:defPPr>
      <a:lvl1pPr marL="0" algn="l" defTabSz="4145250" rtl="0" eaLnBrk="1" latinLnBrk="0" hangingPunct="1">
        <a:defRPr sz="8160" kern="1200">
          <a:solidFill>
            <a:schemeClr val="tx1"/>
          </a:solidFill>
          <a:latin typeface="+mn-lt"/>
          <a:ea typeface="+mn-ea"/>
          <a:cs typeface="+mn-cs"/>
        </a:defRPr>
      </a:lvl1pPr>
      <a:lvl2pPr marL="2072625" algn="l" defTabSz="4145250" rtl="0" eaLnBrk="1" latinLnBrk="0" hangingPunct="1">
        <a:defRPr sz="8160" kern="1200">
          <a:solidFill>
            <a:schemeClr val="tx1"/>
          </a:solidFill>
          <a:latin typeface="+mn-lt"/>
          <a:ea typeface="+mn-ea"/>
          <a:cs typeface="+mn-cs"/>
        </a:defRPr>
      </a:lvl2pPr>
      <a:lvl3pPr marL="4145250" algn="l" defTabSz="4145250" rtl="0" eaLnBrk="1" latinLnBrk="0" hangingPunct="1">
        <a:defRPr sz="8160" kern="1200">
          <a:solidFill>
            <a:schemeClr val="tx1"/>
          </a:solidFill>
          <a:latin typeface="+mn-lt"/>
          <a:ea typeface="+mn-ea"/>
          <a:cs typeface="+mn-cs"/>
        </a:defRPr>
      </a:lvl3pPr>
      <a:lvl4pPr marL="6217874" algn="l" defTabSz="4145250" rtl="0" eaLnBrk="1" latinLnBrk="0" hangingPunct="1">
        <a:defRPr sz="8160" kern="1200">
          <a:solidFill>
            <a:schemeClr val="tx1"/>
          </a:solidFill>
          <a:latin typeface="+mn-lt"/>
          <a:ea typeface="+mn-ea"/>
          <a:cs typeface="+mn-cs"/>
        </a:defRPr>
      </a:lvl4pPr>
      <a:lvl5pPr marL="8290499" algn="l" defTabSz="4145250" rtl="0" eaLnBrk="1" latinLnBrk="0" hangingPunct="1">
        <a:defRPr sz="8160" kern="1200">
          <a:solidFill>
            <a:schemeClr val="tx1"/>
          </a:solidFill>
          <a:latin typeface="+mn-lt"/>
          <a:ea typeface="+mn-ea"/>
          <a:cs typeface="+mn-cs"/>
        </a:defRPr>
      </a:lvl5pPr>
      <a:lvl6pPr marL="10363124" algn="l" defTabSz="4145250" rtl="0" eaLnBrk="1" latinLnBrk="0" hangingPunct="1">
        <a:defRPr sz="8160" kern="1200">
          <a:solidFill>
            <a:schemeClr val="tx1"/>
          </a:solidFill>
          <a:latin typeface="+mn-lt"/>
          <a:ea typeface="+mn-ea"/>
          <a:cs typeface="+mn-cs"/>
        </a:defRPr>
      </a:lvl6pPr>
      <a:lvl7pPr marL="12435749" algn="l" defTabSz="4145250" rtl="0" eaLnBrk="1" latinLnBrk="0" hangingPunct="1">
        <a:defRPr sz="8160" kern="1200">
          <a:solidFill>
            <a:schemeClr val="tx1"/>
          </a:solidFill>
          <a:latin typeface="+mn-lt"/>
          <a:ea typeface="+mn-ea"/>
          <a:cs typeface="+mn-cs"/>
        </a:defRPr>
      </a:lvl7pPr>
      <a:lvl8pPr marL="14508373" algn="l" defTabSz="4145250" rtl="0" eaLnBrk="1" latinLnBrk="0" hangingPunct="1">
        <a:defRPr sz="8160" kern="1200">
          <a:solidFill>
            <a:schemeClr val="tx1"/>
          </a:solidFill>
          <a:latin typeface="+mn-lt"/>
          <a:ea typeface="+mn-ea"/>
          <a:cs typeface="+mn-cs"/>
        </a:defRPr>
      </a:lvl8pPr>
      <a:lvl9pPr marL="16580998" algn="l" defTabSz="4145250" rtl="0" eaLnBrk="1" latinLnBrk="0" hangingPunct="1">
        <a:defRPr sz="8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77DA241-247D-F44B-8A42-F32FA1623096}"/>
              </a:ext>
            </a:extLst>
          </p:cNvPr>
          <p:cNvSpPr txBox="1"/>
          <p:nvPr/>
        </p:nvSpPr>
        <p:spPr>
          <a:xfrm>
            <a:off x="7118447" y="762000"/>
            <a:ext cx="32099161" cy="2306152"/>
          </a:xfrm>
          <a:prstGeom prst="rect">
            <a:avLst/>
          </a:prstGeom>
          <a:noFill/>
        </p:spPr>
        <p:txBody>
          <a:bodyPr wrap="square" rtlCol="0">
            <a:spAutoFit/>
          </a:bodyPr>
          <a:lstStyle/>
          <a:p>
            <a:pPr algn="ctr"/>
            <a:r>
              <a:rPr lang="en-US" sz="7199" dirty="0">
                <a:solidFill>
                  <a:schemeClr val="bg1"/>
                </a:solidFill>
                <a:latin typeface="NeueHaasGroteskDisp Pro" panose="020B0504020202020204" pitchFamily="34" charset="0"/>
                <a:cs typeface="Narkisim" panose="020B0604020202020204" pitchFamily="34" charset="-79"/>
              </a:rPr>
              <a:t>Habitual Dietary Intake Aligning with the Dietary Guidelines for Americans is Associated with Greater Lipid-Induced Insulin Resistance In Lean, Healthy Individuals.</a:t>
            </a:r>
          </a:p>
        </p:txBody>
      </p:sp>
      <p:grpSp>
        <p:nvGrpSpPr>
          <p:cNvPr id="12" name="Group 11">
            <a:extLst>
              <a:ext uri="{FF2B5EF4-FFF2-40B4-BE49-F238E27FC236}">
                <a16:creationId xmlns:a16="http://schemas.microsoft.com/office/drawing/2014/main" id="{766AEC75-AFF9-4608-88A9-3627E6156BCB}"/>
              </a:ext>
            </a:extLst>
          </p:cNvPr>
          <p:cNvGrpSpPr/>
          <p:nvPr/>
        </p:nvGrpSpPr>
        <p:grpSpPr>
          <a:xfrm>
            <a:off x="304803" y="6529635"/>
            <a:ext cx="7896804" cy="913007"/>
            <a:chOff x="980341" y="2589278"/>
            <a:chExt cx="7770704" cy="3179859"/>
          </a:xfrm>
        </p:grpSpPr>
        <p:sp>
          <p:nvSpPr>
            <p:cNvPr id="9" name="TextBox 8">
              <a:extLst>
                <a:ext uri="{FF2B5EF4-FFF2-40B4-BE49-F238E27FC236}">
                  <a16:creationId xmlns:a16="http://schemas.microsoft.com/office/drawing/2014/main" id="{9E652A1B-CC57-A340-8778-DC0F74C85A34}"/>
                </a:ext>
              </a:extLst>
            </p:cNvPr>
            <p:cNvSpPr txBox="1"/>
            <p:nvPr/>
          </p:nvSpPr>
          <p:spPr>
            <a:xfrm>
              <a:off x="980341" y="2589278"/>
              <a:ext cx="7651152" cy="3179413"/>
            </a:xfrm>
            <a:prstGeom prst="rect">
              <a:avLst/>
            </a:prstGeom>
            <a:noFill/>
          </p:spPr>
          <p:txBody>
            <a:bodyPr wrap="square" rtlCol="0">
              <a:spAutoFit/>
            </a:bodyPr>
            <a:lstStyle/>
            <a:p>
              <a:r>
                <a:rPr lang="en-US" sz="5332" dirty="0">
                  <a:latin typeface="NeueHaasGroteskDisp Pro" panose="020B0504020202020204" pitchFamily="34" charset="0"/>
                </a:rPr>
                <a:t>Rationale </a:t>
              </a:r>
            </a:p>
          </p:txBody>
        </p:sp>
        <p:cxnSp>
          <p:nvCxnSpPr>
            <p:cNvPr id="11" name="Straight Connector 10">
              <a:extLst>
                <a:ext uri="{FF2B5EF4-FFF2-40B4-BE49-F238E27FC236}">
                  <a16:creationId xmlns:a16="http://schemas.microsoft.com/office/drawing/2014/main" id="{1516A176-054A-3E47-93CB-F8E4C3305308}"/>
                </a:ext>
              </a:extLst>
            </p:cNvPr>
            <p:cNvCxnSpPr>
              <a:cxnSpLocks/>
            </p:cNvCxnSpPr>
            <p:nvPr/>
          </p:nvCxnSpPr>
          <p:spPr>
            <a:xfrm>
              <a:off x="990600" y="5769137"/>
              <a:ext cx="7760445" cy="0"/>
            </a:xfrm>
            <a:prstGeom prst="line">
              <a:avLst/>
            </a:prstGeom>
            <a:ln>
              <a:solidFill>
                <a:srgbClr val="3E1C84"/>
              </a:solidFill>
            </a:ln>
          </p:spPr>
          <p:style>
            <a:lnRef idx="2">
              <a:schemeClr val="accent2"/>
            </a:lnRef>
            <a:fillRef idx="0">
              <a:schemeClr val="accent2"/>
            </a:fillRef>
            <a:effectRef idx="1">
              <a:schemeClr val="accent2"/>
            </a:effectRef>
            <a:fontRef idx="minor">
              <a:schemeClr val="tx1"/>
            </a:fontRef>
          </p:style>
        </p:cxnSp>
      </p:grpSp>
      <p:sp>
        <p:nvSpPr>
          <p:cNvPr id="14" name="TextBox 13">
            <a:extLst>
              <a:ext uri="{FF2B5EF4-FFF2-40B4-BE49-F238E27FC236}">
                <a16:creationId xmlns:a16="http://schemas.microsoft.com/office/drawing/2014/main" id="{1AE5EF9F-E2EB-0141-9850-E0A7499B05BF}"/>
              </a:ext>
            </a:extLst>
          </p:cNvPr>
          <p:cNvSpPr txBox="1"/>
          <p:nvPr/>
        </p:nvSpPr>
        <p:spPr>
          <a:xfrm>
            <a:off x="160087" y="7410169"/>
            <a:ext cx="12429207" cy="6985759"/>
          </a:xfrm>
          <a:prstGeom prst="rect">
            <a:avLst/>
          </a:prstGeom>
          <a:noFill/>
        </p:spPr>
        <p:txBody>
          <a:bodyPr wrap="square" rtlCol="0">
            <a:spAutoFit/>
          </a:bodyPr>
          <a:lstStyle/>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The Dietary Guidelines for Americans (DGA) provide nutritional guidance to prevent disease in healthy individuals</a:t>
            </a:r>
            <a:r>
              <a:rPr lang="en-US" sz="3732" baseline="30000" dirty="0">
                <a:latin typeface="NeueHaasGroteskDisp Pro" panose="020B0504020202020204" pitchFamily="34" charset="0"/>
                <a:ea typeface="Calibri" panose="020F0502020204030204" pitchFamily="34" charset="0"/>
              </a:rPr>
              <a:t>1</a:t>
            </a:r>
            <a:r>
              <a:rPr lang="en-US" sz="3732" dirty="0">
                <a:latin typeface="NeueHaasGroteskDisp Pro" panose="020B0504020202020204" pitchFamily="34" charset="0"/>
                <a:ea typeface="Calibri" panose="020F0502020204030204" pitchFamily="34" charset="0"/>
              </a:rPr>
              <a:t>.</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In healthy individuals, experimental procedures can induce insulin resistance – a prerequisite factor to the development of type 2 diabetes. </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Therefore, we hypothesized that healthy individuals consuming a habitual diet in alignment with the DGA would be protected from experimentally induced insulin resistance.</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p:txBody>
      </p:sp>
      <p:grpSp>
        <p:nvGrpSpPr>
          <p:cNvPr id="18" name="Group 17">
            <a:extLst>
              <a:ext uri="{FF2B5EF4-FFF2-40B4-BE49-F238E27FC236}">
                <a16:creationId xmlns:a16="http://schemas.microsoft.com/office/drawing/2014/main" id="{1DDA0621-A933-4E7C-B6CF-F5F5D693F742}"/>
              </a:ext>
            </a:extLst>
          </p:cNvPr>
          <p:cNvGrpSpPr/>
          <p:nvPr/>
        </p:nvGrpSpPr>
        <p:grpSpPr>
          <a:xfrm>
            <a:off x="434321" y="14833596"/>
            <a:ext cx="7896804" cy="974192"/>
            <a:chOff x="1059180" y="13121589"/>
            <a:chExt cx="7760445" cy="787215"/>
          </a:xfrm>
        </p:grpSpPr>
        <p:sp>
          <p:nvSpPr>
            <p:cNvPr id="15" name="TextBox 14">
              <a:extLst>
                <a:ext uri="{FF2B5EF4-FFF2-40B4-BE49-F238E27FC236}">
                  <a16:creationId xmlns:a16="http://schemas.microsoft.com/office/drawing/2014/main" id="{0D0F5371-7D0B-FF46-95A3-40522594BD40}"/>
                </a:ext>
              </a:extLst>
            </p:cNvPr>
            <p:cNvSpPr txBox="1"/>
            <p:nvPr/>
          </p:nvSpPr>
          <p:spPr>
            <a:xfrm>
              <a:off x="1074119" y="13121589"/>
              <a:ext cx="7745506" cy="736072"/>
            </a:xfrm>
            <a:prstGeom prst="rect">
              <a:avLst/>
            </a:prstGeom>
            <a:noFill/>
          </p:spPr>
          <p:txBody>
            <a:bodyPr wrap="square" rtlCol="0">
              <a:spAutoFit/>
            </a:bodyPr>
            <a:lstStyle/>
            <a:p>
              <a:r>
                <a:rPr lang="en-US" sz="5332" dirty="0">
                  <a:latin typeface="NeueHaasGroteskDisp Pro" panose="020B0504020202020204" pitchFamily="34" charset="0"/>
                </a:rPr>
                <a:t>Methods</a:t>
              </a:r>
            </a:p>
          </p:txBody>
        </p:sp>
        <p:cxnSp>
          <p:nvCxnSpPr>
            <p:cNvPr id="16" name="Straight Connector 15">
              <a:extLst>
                <a:ext uri="{FF2B5EF4-FFF2-40B4-BE49-F238E27FC236}">
                  <a16:creationId xmlns:a16="http://schemas.microsoft.com/office/drawing/2014/main" id="{F667DE33-6972-DD42-8C80-B0C10C7FC1DC}"/>
                </a:ext>
              </a:extLst>
            </p:cNvPr>
            <p:cNvCxnSpPr>
              <a:cxnSpLocks/>
            </p:cNvCxnSpPr>
            <p:nvPr/>
          </p:nvCxnSpPr>
          <p:spPr>
            <a:xfrm>
              <a:off x="1059180" y="13908804"/>
              <a:ext cx="7760445" cy="0"/>
            </a:xfrm>
            <a:prstGeom prst="line">
              <a:avLst/>
            </a:prstGeom>
            <a:ln>
              <a:solidFill>
                <a:srgbClr val="3E1C84"/>
              </a:solidFill>
            </a:ln>
          </p:spPr>
          <p:style>
            <a:lnRef idx="2">
              <a:schemeClr val="accent2"/>
            </a:lnRef>
            <a:fillRef idx="0">
              <a:schemeClr val="accent2"/>
            </a:fillRef>
            <a:effectRef idx="1">
              <a:schemeClr val="accent2"/>
            </a:effectRef>
            <a:fontRef idx="minor">
              <a:schemeClr val="tx1"/>
            </a:fontRef>
          </p:style>
        </p:cxnSp>
      </p:grpSp>
      <p:sp>
        <p:nvSpPr>
          <p:cNvPr id="17" name="TextBox 16">
            <a:extLst>
              <a:ext uri="{FF2B5EF4-FFF2-40B4-BE49-F238E27FC236}">
                <a16:creationId xmlns:a16="http://schemas.microsoft.com/office/drawing/2014/main" id="{44151384-DAA1-1C4B-8EAD-8640B20D9157}"/>
              </a:ext>
            </a:extLst>
          </p:cNvPr>
          <p:cNvSpPr txBox="1"/>
          <p:nvPr/>
        </p:nvSpPr>
        <p:spPr>
          <a:xfrm>
            <a:off x="160087" y="15994273"/>
            <a:ext cx="12429207" cy="13304732"/>
          </a:xfrm>
          <a:prstGeom prst="rect">
            <a:avLst/>
          </a:prstGeom>
          <a:noFill/>
        </p:spPr>
        <p:txBody>
          <a:bodyPr wrap="square" rtlCol="0">
            <a:spAutoFit/>
          </a:bodyPr>
          <a:lstStyle/>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This is a secondary analysis of a cross-over design, randomized control trial (NCT02697201)</a:t>
            </a:r>
            <a:r>
              <a:rPr lang="en-US" sz="3732" baseline="30000" dirty="0">
                <a:latin typeface="NeueHaasGroteskDisp Pro" panose="020B0504020202020204" pitchFamily="34" charset="0"/>
                <a:ea typeface="Calibri" panose="020F0502020204030204" pitchFamily="34" charset="0"/>
              </a:rPr>
              <a:t>2</a:t>
            </a:r>
            <a:r>
              <a:rPr lang="en-US" sz="3732" dirty="0">
                <a:latin typeface="NeueHaasGroteskDisp Pro" panose="020B0504020202020204" pitchFamily="34" charset="0"/>
                <a:ea typeface="Calibri" panose="020F0502020204030204" pitchFamily="34" charset="0"/>
              </a:rPr>
              <a:t>. Participants were randomized to receive an overnight lipid infusion or a saline control, receiving the alternate condition after a washout period.</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Of the original 19 study participants, 15 (8 male, 7 female; age: 28.9 ± 7.6 years; BMI: 22 .± 1.5 kg/m</a:t>
            </a:r>
            <a:r>
              <a:rPr lang="en-US" sz="3732" baseline="30000" dirty="0">
                <a:latin typeface="NeueHaasGroteskDisp Pro" panose="020B0504020202020204" pitchFamily="34" charset="0"/>
                <a:ea typeface="Calibri" panose="020F0502020204030204" pitchFamily="34" charset="0"/>
              </a:rPr>
              <a:t>2</a:t>
            </a:r>
            <a:r>
              <a:rPr lang="en-US" sz="3732" dirty="0">
                <a:latin typeface="NeueHaasGroteskDisp Pro" panose="020B0504020202020204" pitchFamily="34" charset="0"/>
                <a:ea typeface="Calibri" panose="020F0502020204030204" pitchFamily="34" charset="0"/>
              </a:rPr>
              <a:t>; body fat: 32.2 ± 8.8%) provided adequate dietary records for analysis and were included in this report.</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Habitual diet was quantified by 3-day food records and the Healthy Eating Index (HEI) was used to assess DGA alignment. </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Insulin resistance was experimentally induced by an overnight lipid infusion of 20% Intralipid for 12 hours at 0.55 mL/kg/hr. </a:t>
            </a:r>
          </a:p>
          <a:p>
            <a:pPr marL="548520" indent="-548520"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548520" indent="-548520"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Lipid-induced insulin resistance was measured as the difference in insulin sensitivity calculated during a 3-hour </a:t>
            </a:r>
            <a:r>
              <a:rPr lang="en-US" sz="3732" dirty="0" err="1">
                <a:latin typeface="NeueHaasGroteskDisp Pro" panose="020B0504020202020204" pitchFamily="34" charset="0"/>
                <a:ea typeface="Calibri" panose="020F0502020204030204" pitchFamily="34" charset="0"/>
              </a:rPr>
              <a:t>hyperinsulinemic</a:t>
            </a:r>
            <a:r>
              <a:rPr lang="en-US" sz="3732" dirty="0">
                <a:latin typeface="NeueHaasGroteskDisp Pro" panose="020B0504020202020204" pitchFamily="34" charset="0"/>
                <a:ea typeface="Calibri" panose="020F0502020204030204" pitchFamily="34" charset="0"/>
              </a:rPr>
              <a:t> (40 </a:t>
            </a:r>
            <a:r>
              <a:rPr lang="en-US" sz="3732" dirty="0" err="1">
                <a:latin typeface="NeueHaasGroteskDisp Pro" panose="020B0504020202020204" pitchFamily="34" charset="0"/>
                <a:ea typeface="Calibri" panose="020F0502020204030204" pitchFamily="34" charset="0"/>
              </a:rPr>
              <a:t>mU</a:t>
            </a:r>
            <a:r>
              <a:rPr lang="en-US" sz="3732" dirty="0">
                <a:latin typeface="NeueHaasGroteskDisp Pro" panose="020B0504020202020204" pitchFamily="34" charset="0"/>
                <a:ea typeface="Calibri" panose="020F0502020204030204" pitchFamily="34" charset="0"/>
              </a:rPr>
              <a:t>/m</a:t>
            </a:r>
            <a:r>
              <a:rPr lang="en-US" sz="3732" baseline="30000" dirty="0">
                <a:latin typeface="NeueHaasGroteskDisp Pro" panose="020B0504020202020204" pitchFamily="34" charset="0"/>
                <a:ea typeface="Calibri" panose="020F0502020204030204" pitchFamily="34" charset="0"/>
              </a:rPr>
              <a:t>2</a:t>
            </a:r>
            <a:r>
              <a:rPr lang="en-US" sz="3732" dirty="0">
                <a:latin typeface="NeueHaasGroteskDisp Pro" panose="020B0504020202020204" pitchFamily="34" charset="0"/>
                <a:ea typeface="Calibri" panose="020F0502020204030204" pitchFamily="34" charset="0"/>
              </a:rPr>
              <a:t>/min)-euglycemic (90 mg/dl) clamp between lipid or control (saline) conditions.</a:t>
            </a:r>
            <a:endParaRPr lang="en-US" sz="3732" dirty="0">
              <a:latin typeface="NeueHaasGroteskDisp Pro" panose="020B0504020202020204" pitchFamily="34" charset="0"/>
            </a:endParaRPr>
          </a:p>
        </p:txBody>
      </p:sp>
      <p:grpSp>
        <p:nvGrpSpPr>
          <p:cNvPr id="8" name="Group 7">
            <a:extLst>
              <a:ext uri="{FF2B5EF4-FFF2-40B4-BE49-F238E27FC236}">
                <a16:creationId xmlns:a16="http://schemas.microsoft.com/office/drawing/2014/main" id="{23C18DC5-1FCD-418B-A382-2EE50322D1F6}"/>
              </a:ext>
            </a:extLst>
          </p:cNvPr>
          <p:cNvGrpSpPr/>
          <p:nvPr/>
        </p:nvGrpSpPr>
        <p:grpSpPr>
          <a:xfrm>
            <a:off x="29667205" y="17881600"/>
            <a:ext cx="9429539" cy="910902"/>
            <a:chOff x="35204400" y="4837437"/>
            <a:chExt cx="7799204" cy="1043742"/>
          </a:xfrm>
        </p:grpSpPr>
        <p:sp>
          <p:nvSpPr>
            <p:cNvPr id="39" name="TextBox 38">
              <a:extLst>
                <a:ext uri="{FF2B5EF4-FFF2-40B4-BE49-F238E27FC236}">
                  <a16:creationId xmlns:a16="http://schemas.microsoft.com/office/drawing/2014/main" id="{9675BFF8-B919-2B41-AB86-AAF8B6FC60F2}"/>
                </a:ext>
              </a:extLst>
            </p:cNvPr>
            <p:cNvSpPr txBox="1"/>
            <p:nvPr/>
          </p:nvSpPr>
          <p:spPr>
            <a:xfrm>
              <a:off x="35204400" y="4837437"/>
              <a:ext cx="7760442" cy="1043742"/>
            </a:xfrm>
            <a:prstGeom prst="rect">
              <a:avLst/>
            </a:prstGeom>
            <a:noFill/>
          </p:spPr>
          <p:txBody>
            <a:bodyPr wrap="square" rtlCol="0">
              <a:spAutoFit/>
            </a:bodyPr>
            <a:lstStyle/>
            <a:p>
              <a:r>
                <a:rPr lang="en-US" sz="5332" dirty="0">
                  <a:latin typeface="NeueHaasGroteskDisp Pro" panose="020B0504020202020204" pitchFamily="34" charset="0"/>
                </a:rPr>
                <a:t>References</a:t>
              </a:r>
            </a:p>
          </p:txBody>
        </p:sp>
        <p:cxnSp>
          <p:nvCxnSpPr>
            <p:cNvPr id="40" name="Straight Connector 39">
              <a:extLst>
                <a:ext uri="{FF2B5EF4-FFF2-40B4-BE49-F238E27FC236}">
                  <a16:creationId xmlns:a16="http://schemas.microsoft.com/office/drawing/2014/main" id="{A30AD5BA-9760-2341-92A3-77C73A18B6A2}"/>
                </a:ext>
              </a:extLst>
            </p:cNvPr>
            <p:cNvCxnSpPr>
              <a:cxnSpLocks/>
            </p:cNvCxnSpPr>
            <p:nvPr/>
          </p:nvCxnSpPr>
          <p:spPr>
            <a:xfrm>
              <a:off x="35243159" y="5769137"/>
              <a:ext cx="7760445" cy="0"/>
            </a:xfrm>
            <a:prstGeom prst="line">
              <a:avLst/>
            </a:prstGeom>
            <a:ln>
              <a:solidFill>
                <a:srgbClr val="3E1C84"/>
              </a:solidFill>
            </a:ln>
          </p:spPr>
          <p:style>
            <a:lnRef idx="2">
              <a:schemeClr val="accent2"/>
            </a:lnRef>
            <a:fillRef idx="0">
              <a:schemeClr val="accent2"/>
            </a:fillRef>
            <a:effectRef idx="1">
              <a:schemeClr val="accent2"/>
            </a:effectRef>
            <a:fontRef idx="minor">
              <a:schemeClr val="tx1"/>
            </a:fontRef>
          </p:style>
        </p:cxnSp>
      </p:grpSp>
      <p:sp>
        <p:nvSpPr>
          <p:cNvPr id="41" name="TextBox 40">
            <a:extLst>
              <a:ext uri="{FF2B5EF4-FFF2-40B4-BE49-F238E27FC236}">
                <a16:creationId xmlns:a16="http://schemas.microsoft.com/office/drawing/2014/main" id="{0FA66A4A-7F8E-4C4E-A1C2-D05FB128C266}"/>
              </a:ext>
            </a:extLst>
          </p:cNvPr>
          <p:cNvSpPr txBox="1"/>
          <p:nvPr/>
        </p:nvSpPr>
        <p:spPr>
          <a:xfrm>
            <a:off x="29934177" y="18758881"/>
            <a:ext cx="13578296" cy="4684600"/>
          </a:xfrm>
          <a:prstGeom prst="rect">
            <a:avLst/>
          </a:prstGeom>
          <a:noFill/>
        </p:spPr>
        <p:txBody>
          <a:bodyPr wrap="square" rtlCol="0">
            <a:spAutoFit/>
          </a:bodyPr>
          <a:lstStyle/>
          <a:p>
            <a:pPr marL="685692" indent="-685692" algn="just">
              <a:buFont typeface="+mj-lt"/>
              <a:buAutoNum type="arabicPeriod"/>
            </a:pPr>
            <a:r>
              <a:rPr lang="en-US" sz="3732" dirty="0">
                <a:latin typeface="NeueHaasGroteskDisp Pro" panose="020B0504020202020204" pitchFamily="34" charset="0"/>
              </a:rPr>
              <a:t>U.S. Department of Agriculture and U.S. Department of Health and Human Services. Dietary Guidelines for Americans, 2020-2025. 9th ed. December 2020: Available at DietaryGuidelines.gov.</a:t>
            </a:r>
          </a:p>
          <a:p>
            <a:pPr marL="685692" indent="-685692" algn="just">
              <a:buFont typeface="+mj-lt"/>
              <a:buAutoNum type="arabicPeriod"/>
            </a:pPr>
            <a:endParaRPr lang="en-US" sz="3732" dirty="0">
              <a:latin typeface="NeueHaasGroteskDisp Pro" panose="020B0504020202020204" pitchFamily="34" charset="0"/>
            </a:endParaRPr>
          </a:p>
          <a:p>
            <a:pPr marL="685692" indent="-685692" algn="just">
              <a:buFont typeface="+mj-lt"/>
              <a:buAutoNum type="arabicPeriod"/>
            </a:pPr>
            <a:r>
              <a:rPr lang="en-US" sz="3732" dirty="0">
                <a:latin typeface="NeueHaasGroteskDisp Pro" panose="020B0504020202020204" pitchFamily="34" charset="0"/>
              </a:rPr>
              <a:t>Axelrod CL, </a:t>
            </a:r>
            <a:r>
              <a:rPr lang="en-US" sz="3732" dirty="0" err="1">
                <a:latin typeface="NeueHaasGroteskDisp Pro" panose="020B0504020202020204" pitchFamily="34" charset="0"/>
              </a:rPr>
              <a:t>Fealy</a:t>
            </a:r>
            <a:r>
              <a:rPr lang="en-US" sz="3732" dirty="0">
                <a:latin typeface="NeueHaasGroteskDisp Pro" panose="020B0504020202020204" pitchFamily="34" charset="0"/>
              </a:rPr>
              <a:t> CE, Erickson ML, et al. Lipids activate skeletal muscle mitochondrial fission and quality control networks to induce insulin resistance in humans. Metabolism. 2021;121:154803.</a:t>
            </a:r>
          </a:p>
        </p:txBody>
      </p:sp>
      <p:grpSp>
        <p:nvGrpSpPr>
          <p:cNvPr id="24" name="Group 23">
            <a:extLst>
              <a:ext uri="{FF2B5EF4-FFF2-40B4-BE49-F238E27FC236}">
                <a16:creationId xmlns:a16="http://schemas.microsoft.com/office/drawing/2014/main" id="{BCCB5F9A-9347-4AB8-8579-291BAB87A269}"/>
              </a:ext>
            </a:extLst>
          </p:cNvPr>
          <p:cNvGrpSpPr/>
          <p:nvPr/>
        </p:nvGrpSpPr>
        <p:grpSpPr>
          <a:xfrm>
            <a:off x="29667209" y="24000352"/>
            <a:ext cx="9429537" cy="910902"/>
            <a:chOff x="35173557" y="21537338"/>
            <a:chExt cx="7821768" cy="1043743"/>
          </a:xfrm>
        </p:grpSpPr>
        <p:sp>
          <p:nvSpPr>
            <p:cNvPr id="45" name="TextBox 44">
              <a:extLst>
                <a:ext uri="{FF2B5EF4-FFF2-40B4-BE49-F238E27FC236}">
                  <a16:creationId xmlns:a16="http://schemas.microsoft.com/office/drawing/2014/main" id="{23BC3376-E6F4-4E41-B90C-FD5A87C15772}"/>
                </a:ext>
              </a:extLst>
            </p:cNvPr>
            <p:cNvSpPr txBox="1"/>
            <p:nvPr/>
          </p:nvSpPr>
          <p:spPr>
            <a:xfrm>
              <a:off x="35173557" y="21537338"/>
              <a:ext cx="7791282" cy="1043743"/>
            </a:xfrm>
            <a:prstGeom prst="rect">
              <a:avLst/>
            </a:prstGeom>
            <a:noFill/>
          </p:spPr>
          <p:txBody>
            <a:bodyPr wrap="square" rtlCol="0">
              <a:spAutoFit/>
            </a:bodyPr>
            <a:lstStyle/>
            <a:p>
              <a:r>
                <a:rPr lang="en-US" sz="5332" dirty="0">
                  <a:latin typeface="NeueHaasGroteskDisp Pro" panose="020B0504020202020204" pitchFamily="34" charset="0"/>
                </a:rPr>
                <a:t>Acknowledgements</a:t>
              </a:r>
            </a:p>
          </p:txBody>
        </p:sp>
        <p:cxnSp>
          <p:nvCxnSpPr>
            <p:cNvPr id="47" name="Straight Connector 46">
              <a:extLst>
                <a:ext uri="{FF2B5EF4-FFF2-40B4-BE49-F238E27FC236}">
                  <a16:creationId xmlns:a16="http://schemas.microsoft.com/office/drawing/2014/main" id="{8FE5AA84-CC98-DD4D-BCA4-AEFDD410E8FC}"/>
                </a:ext>
              </a:extLst>
            </p:cNvPr>
            <p:cNvCxnSpPr>
              <a:cxnSpLocks/>
            </p:cNvCxnSpPr>
            <p:nvPr/>
          </p:nvCxnSpPr>
          <p:spPr>
            <a:xfrm>
              <a:off x="35234880" y="22460662"/>
              <a:ext cx="7760445" cy="0"/>
            </a:xfrm>
            <a:prstGeom prst="line">
              <a:avLst/>
            </a:prstGeom>
            <a:ln>
              <a:solidFill>
                <a:srgbClr val="3E1C84"/>
              </a:solidFill>
            </a:ln>
          </p:spPr>
          <p:style>
            <a:lnRef idx="2">
              <a:schemeClr val="accent2"/>
            </a:lnRef>
            <a:fillRef idx="0">
              <a:schemeClr val="accent2"/>
            </a:fillRef>
            <a:effectRef idx="1">
              <a:schemeClr val="accent2"/>
            </a:effectRef>
            <a:fontRef idx="minor">
              <a:schemeClr val="tx1"/>
            </a:fontRef>
          </p:style>
        </p:cxnSp>
      </p:grpSp>
      <p:sp>
        <p:nvSpPr>
          <p:cNvPr id="48" name="TextBox 47">
            <a:extLst>
              <a:ext uri="{FF2B5EF4-FFF2-40B4-BE49-F238E27FC236}">
                <a16:creationId xmlns:a16="http://schemas.microsoft.com/office/drawing/2014/main" id="{69B036DF-015A-6E4C-9506-B9A0BB3546F4}"/>
              </a:ext>
            </a:extLst>
          </p:cNvPr>
          <p:cNvSpPr txBox="1"/>
          <p:nvPr/>
        </p:nvSpPr>
        <p:spPr>
          <a:xfrm>
            <a:off x="29934176" y="24907242"/>
            <a:ext cx="13686488" cy="4684600"/>
          </a:xfrm>
          <a:prstGeom prst="rect">
            <a:avLst/>
          </a:prstGeom>
          <a:noFill/>
        </p:spPr>
        <p:txBody>
          <a:bodyPr wrap="square" rtlCol="0">
            <a:spAutoFit/>
          </a:bodyPr>
          <a:lstStyle/>
          <a:p>
            <a:pPr algn="just"/>
            <a:r>
              <a:rPr lang="en-US" sz="3732" dirty="0">
                <a:latin typeface="NeueHaasGroteskDisp Pro" panose="020B0504020202020204" pitchFamily="34" charset="0"/>
              </a:rPr>
              <a:t>Supported in part by a grant from the National Institute of General Medical Sciences (U54 GM104940), which funds the Louisiana Clinical and Translational Science Center, an investigator-initiated grant from National Institute of Diabetes and Digestive and Kidney Diseases (R01 DK108089) and a career development grant from the National Heart, Lung and Blood Institute (K01 HL169491). The content is solely the responsibility of the authors and does not necessarily represent the official views of the National Institutes of Health.</a:t>
            </a:r>
            <a:endParaRPr lang="en-US" sz="4266" dirty="0">
              <a:latin typeface="NeueHaasGroteskDisp Pro" panose="020B0504020202020204" pitchFamily="34" charset="0"/>
            </a:endParaRPr>
          </a:p>
        </p:txBody>
      </p:sp>
      <p:sp>
        <p:nvSpPr>
          <p:cNvPr id="28" name="Rectangle 27">
            <a:extLst>
              <a:ext uri="{FF2B5EF4-FFF2-40B4-BE49-F238E27FC236}">
                <a16:creationId xmlns:a16="http://schemas.microsoft.com/office/drawing/2014/main" id="{7A239E75-9848-2741-AE30-86A5A66803FA}"/>
              </a:ext>
            </a:extLst>
          </p:cNvPr>
          <p:cNvSpPr/>
          <p:nvPr/>
        </p:nvSpPr>
        <p:spPr>
          <a:xfrm>
            <a:off x="-35857" y="3581400"/>
            <a:ext cx="43917801" cy="2186483"/>
          </a:xfrm>
          <a:prstGeom prst="rect">
            <a:avLst/>
          </a:prstGeom>
          <a:solidFill>
            <a:srgbClr val="EDC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149" dirty="0">
              <a:solidFill>
                <a:srgbClr val="3E1C84"/>
              </a:solidFill>
            </a:endParaRPr>
          </a:p>
        </p:txBody>
      </p:sp>
      <p:sp>
        <p:nvSpPr>
          <p:cNvPr id="49" name="TextBox 48">
            <a:extLst>
              <a:ext uri="{FF2B5EF4-FFF2-40B4-BE49-F238E27FC236}">
                <a16:creationId xmlns:a16="http://schemas.microsoft.com/office/drawing/2014/main" id="{BCE4AAEC-2DB2-42BB-B593-F316FBB007FB}"/>
              </a:ext>
            </a:extLst>
          </p:cNvPr>
          <p:cNvSpPr txBox="1"/>
          <p:nvPr/>
        </p:nvSpPr>
        <p:spPr>
          <a:xfrm>
            <a:off x="895015" y="3733800"/>
            <a:ext cx="41155823" cy="1979901"/>
          </a:xfrm>
          <a:prstGeom prst="rect">
            <a:avLst/>
          </a:prstGeom>
          <a:noFill/>
        </p:spPr>
        <p:txBody>
          <a:bodyPr wrap="square" rtlCol="0">
            <a:spAutoFit/>
          </a:bodyPr>
          <a:lstStyle/>
          <a:p>
            <a:pPr algn="ctr"/>
            <a:r>
              <a:rPr lang="en-US" sz="4799" dirty="0">
                <a:latin typeface="NeueHaasGroteskDisp Pro" panose="020B0504020202020204" pitchFamily="34" charset="0"/>
              </a:rPr>
              <a:t>Jacob T. Mey, PhD, RD</a:t>
            </a:r>
            <a:r>
              <a:rPr lang="en-US" sz="4799" baseline="30000" dirty="0">
                <a:latin typeface="NeueHaasGroteskDisp Pro" panose="020B0504020202020204" pitchFamily="34" charset="0"/>
              </a:rPr>
              <a:t>1</a:t>
            </a:r>
            <a:r>
              <a:rPr lang="en-US" sz="4799" dirty="0">
                <a:latin typeface="NeueHaasGroteskDisp Pro" panose="020B0504020202020204" pitchFamily="34" charset="0"/>
              </a:rPr>
              <a:t>, </a:t>
            </a:r>
            <a:r>
              <a:rPr lang="en-US" sz="4799" dirty="0">
                <a:latin typeface="NeueHaasGroteskDisp Pro" panose="020B0504020202020204" pitchFamily="34" charset="0"/>
                <a:ea typeface="Times New Roman" panose="02020603050405020304" pitchFamily="18" charset="0"/>
              </a:rPr>
              <a:t>Brett C. Haaga Jr. BS</a:t>
            </a:r>
            <a:r>
              <a:rPr lang="en-US" sz="4799" baseline="30000" dirty="0">
                <a:latin typeface="NeueHaasGroteskDisp Pro" panose="020B0504020202020204" pitchFamily="34" charset="0"/>
                <a:ea typeface="Times New Roman" panose="02020603050405020304" pitchFamily="18" charset="0"/>
              </a:rPr>
              <a:t>2</a:t>
            </a:r>
            <a:r>
              <a:rPr lang="en-US" sz="4799" dirty="0">
                <a:latin typeface="NeueHaasGroteskDisp Pro" panose="020B0504020202020204" pitchFamily="34" charset="0"/>
                <a:ea typeface="Times New Roman" panose="02020603050405020304" pitchFamily="18" charset="0"/>
              </a:rPr>
              <a:t>,</a:t>
            </a:r>
            <a:r>
              <a:rPr lang="en-US" sz="4799" baseline="30000" dirty="0">
                <a:latin typeface="NeueHaasGroteskDisp Pro" panose="020B0504020202020204" pitchFamily="34" charset="0"/>
                <a:ea typeface="Times New Roman" panose="02020603050405020304" pitchFamily="18" charset="0"/>
              </a:rPr>
              <a:t>  </a:t>
            </a:r>
            <a:r>
              <a:rPr lang="en-US" sz="4799" dirty="0">
                <a:latin typeface="NeueHaasGroteskDisp Pro" panose="020B0504020202020204" pitchFamily="34" charset="0"/>
              </a:rPr>
              <a:t>John P. Kirwan, PhD</a:t>
            </a:r>
            <a:r>
              <a:rPr lang="en-US" sz="4799" baseline="30000" dirty="0">
                <a:latin typeface="NeueHaasGroteskDisp Pro" panose="020B0504020202020204" pitchFamily="34" charset="0"/>
              </a:rPr>
              <a:t>3</a:t>
            </a:r>
          </a:p>
          <a:p>
            <a:pPr algn="ctr"/>
            <a:r>
              <a:rPr lang="en-US" sz="3732" baseline="30000" dirty="0">
                <a:solidFill>
                  <a:srgbClr val="3E1C84"/>
                </a:solidFill>
                <a:latin typeface="NeueHaasGroteskDisp Pro" panose="020B0504020202020204" pitchFamily="34" charset="77"/>
                <a:cs typeface="Arial" panose="020B0604020202020204" pitchFamily="34" charset="0"/>
              </a:rPr>
              <a:t>1</a:t>
            </a:r>
            <a:r>
              <a:rPr lang="en-US" sz="3732" dirty="0">
                <a:solidFill>
                  <a:srgbClr val="3E1C84"/>
                </a:solidFill>
                <a:latin typeface="NeueHaasGroteskDisp Pro" panose="020B0504020202020204" pitchFamily="34" charset="77"/>
                <a:cs typeface="Arial" panose="020B0604020202020204" pitchFamily="34" charset="0"/>
              </a:rPr>
              <a:t>Mitochondrial Energetics and Nutrient Utilization (MENU) Laboratory, Pennington Biomedical Research Center, Baton Rouge, LA; </a:t>
            </a:r>
            <a:r>
              <a:rPr lang="en-US" sz="3732" baseline="30000" dirty="0">
                <a:solidFill>
                  <a:srgbClr val="3E1C84"/>
                </a:solidFill>
                <a:latin typeface="NeueHaasGroteskDisp Pro" panose="020B0504020202020204" pitchFamily="34" charset="77"/>
                <a:cs typeface="Arial" panose="020B0604020202020204" pitchFamily="34" charset="0"/>
              </a:rPr>
              <a:t>2</a:t>
            </a:r>
            <a:r>
              <a:rPr lang="en-US" sz="3732" dirty="0">
                <a:solidFill>
                  <a:srgbClr val="3E1C84"/>
                </a:solidFill>
                <a:latin typeface="NeueHaasGroteskDisp Pro" panose="020B0504020202020204" pitchFamily="34" charset="77"/>
                <a:cs typeface="Arial" panose="020B0604020202020204" pitchFamily="34" charset="0"/>
              </a:rPr>
              <a:t>Louisiana State University Health Sciences Center, New Orleans, LA;</a:t>
            </a:r>
          </a:p>
          <a:p>
            <a:pPr algn="ctr"/>
            <a:r>
              <a:rPr lang="en-US" sz="3732" baseline="30000" dirty="0">
                <a:solidFill>
                  <a:srgbClr val="3E1C84"/>
                </a:solidFill>
                <a:latin typeface="NeueHaasGroteskDisp Pro" panose="020B0504020202020204" pitchFamily="34" charset="77"/>
                <a:cs typeface="Arial" panose="020B0604020202020204" pitchFamily="34" charset="0"/>
              </a:rPr>
              <a:t>3</a:t>
            </a:r>
            <a:r>
              <a:rPr lang="en-US" sz="3732" dirty="0">
                <a:solidFill>
                  <a:srgbClr val="3E1C84"/>
                </a:solidFill>
                <a:latin typeface="NeueHaasGroteskDisp Pro" panose="020B0504020202020204" pitchFamily="34" charset="77"/>
                <a:cs typeface="Arial" panose="020B0604020202020204" pitchFamily="34" charset="0"/>
              </a:rPr>
              <a:t>Integrated Physiology and Molecular Medicine Laboratory, Pennington Biomedical Research Center, Baton Rouge, LA</a:t>
            </a:r>
          </a:p>
        </p:txBody>
      </p:sp>
      <p:grpSp>
        <p:nvGrpSpPr>
          <p:cNvPr id="85" name="Group 84">
            <a:extLst>
              <a:ext uri="{FF2B5EF4-FFF2-40B4-BE49-F238E27FC236}">
                <a16:creationId xmlns:a16="http://schemas.microsoft.com/office/drawing/2014/main" id="{23C18DC5-1FCD-418B-A382-2EE50322D1F6}"/>
              </a:ext>
            </a:extLst>
          </p:cNvPr>
          <p:cNvGrpSpPr/>
          <p:nvPr/>
        </p:nvGrpSpPr>
        <p:grpSpPr>
          <a:xfrm>
            <a:off x="29667201" y="6472952"/>
            <a:ext cx="12200408" cy="910902"/>
            <a:chOff x="35204400" y="4837437"/>
            <a:chExt cx="7799204" cy="1043742"/>
          </a:xfrm>
        </p:grpSpPr>
        <p:sp>
          <p:nvSpPr>
            <p:cNvPr id="86" name="TextBox 85">
              <a:extLst>
                <a:ext uri="{FF2B5EF4-FFF2-40B4-BE49-F238E27FC236}">
                  <a16:creationId xmlns:a16="http://schemas.microsoft.com/office/drawing/2014/main" id="{9675BFF8-B919-2B41-AB86-AAF8B6FC60F2}"/>
                </a:ext>
              </a:extLst>
            </p:cNvPr>
            <p:cNvSpPr txBox="1"/>
            <p:nvPr/>
          </p:nvSpPr>
          <p:spPr>
            <a:xfrm>
              <a:off x="35204400" y="4837437"/>
              <a:ext cx="7760442" cy="1043742"/>
            </a:xfrm>
            <a:prstGeom prst="rect">
              <a:avLst/>
            </a:prstGeom>
            <a:noFill/>
          </p:spPr>
          <p:txBody>
            <a:bodyPr wrap="square" rtlCol="0">
              <a:spAutoFit/>
            </a:bodyPr>
            <a:lstStyle/>
            <a:p>
              <a:r>
                <a:rPr lang="en-US" sz="5332" dirty="0">
                  <a:latin typeface="NeueHaasGroteskDisp Pro" panose="020B0504020202020204" pitchFamily="34" charset="0"/>
                </a:rPr>
                <a:t>Conclusions</a:t>
              </a:r>
            </a:p>
          </p:txBody>
        </p:sp>
        <p:cxnSp>
          <p:nvCxnSpPr>
            <p:cNvPr id="87" name="Straight Connector 86">
              <a:extLst>
                <a:ext uri="{FF2B5EF4-FFF2-40B4-BE49-F238E27FC236}">
                  <a16:creationId xmlns:a16="http://schemas.microsoft.com/office/drawing/2014/main" id="{A30AD5BA-9760-2341-92A3-77C73A18B6A2}"/>
                </a:ext>
              </a:extLst>
            </p:cNvPr>
            <p:cNvCxnSpPr>
              <a:cxnSpLocks/>
            </p:cNvCxnSpPr>
            <p:nvPr/>
          </p:nvCxnSpPr>
          <p:spPr>
            <a:xfrm>
              <a:off x="35243159" y="5769137"/>
              <a:ext cx="7760445" cy="0"/>
            </a:xfrm>
            <a:prstGeom prst="line">
              <a:avLst/>
            </a:prstGeom>
            <a:ln>
              <a:solidFill>
                <a:srgbClr val="3E1C84"/>
              </a:solidFill>
            </a:ln>
          </p:spPr>
          <p:style>
            <a:lnRef idx="2">
              <a:schemeClr val="accent2"/>
            </a:lnRef>
            <a:fillRef idx="0">
              <a:schemeClr val="accent2"/>
            </a:fillRef>
            <a:effectRef idx="1">
              <a:schemeClr val="accent2"/>
            </a:effectRef>
            <a:fontRef idx="minor">
              <a:schemeClr val="tx1"/>
            </a:fontRef>
          </p:style>
        </p:cxnSp>
      </p:grpSp>
      <p:sp>
        <p:nvSpPr>
          <p:cNvPr id="32" name="Rectangle 31"/>
          <p:cNvSpPr/>
          <p:nvPr/>
        </p:nvSpPr>
        <p:spPr>
          <a:xfrm>
            <a:off x="29934177" y="7410169"/>
            <a:ext cx="13578296" cy="10427388"/>
          </a:xfrm>
          <a:prstGeom prst="rect">
            <a:avLst/>
          </a:prstGeom>
        </p:spPr>
        <p:txBody>
          <a:bodyPr wrap="square">
            <a:spAutoFit/>
          </a:bodyPr>
          <a:lstStyle/>
          <a:p>
            <a:pPr marL="609504" indent="-609504"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HEI scores from this trial align with reported US population averages. A high HEI according to the premise of the DGA, should be associated with reduced risk of disease.</a:t>
            </a:r>
          </a:p>
          <a:p>
            <a:pPr marL="609504" indent="-609504"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609504" indent="-609504"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However, in this small study, when insulin resistance (a risk factor for disease development) was experimentally induced in healthy individuals, a higher HEI was associated with greater insulin resistance. This contrasts with our initial hypothesis and prevailing epidemiologic reports that support beneficial effects of HEI on reducing the risk of disease in healthy individuals.</a:t>
            </a:r>
          </a:p>
          <a:p>
            <a:pPr marL="609504" indent="-609504"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609504" indent="-609504"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Notably, it is prudent to avoid overinterpretation of this report given the landscape of the literature supports that a diet aligning with the DGA reduces insulin resistance and disease risk.</a:t>
            </a:r>
          </a:p>
          <a:p>
            <a:pPr marL="609504" indent="-609504" algn="just">
              <a:buFont typeface="Arial" panose="020B0604020202020204" pitchFamily="34" charset="0"/>
              <a:buChar char="•"/>
            </a:pPr>
            <a:endParaRPr lang="en-US" sz="3732" dirty="0">
              <a:latin typeface="NeueHaasGroteskDisp Pro" panose="020B0504020202020204" pitchFamily="34" charset="0"/>
              <a:ea typeface="Calibri" panose="020F0502020204030204" pitchFamily="34" charset="0"/>
            </a:endParaRPr>
          </a:p>
          <a:p>
            <a:pPr marL="609504" indent="-609504" algn="just">
              <a:buFont typeface="Arial" panose="020B0604020202020204" pitchFamily="34" charset="0"/>
              <a:buChar char="•"/>
            </a:pPr>
            <a:r>
              <a:rPr lang="en-US" sz="3732" dirty="0">
                <a:latin typeface="NeueHaasGroteskDisp Pro" panose="020B0504020202020204" pitchFamily="34" charset="0"/>
                <a:ea typeface="Calibri" panose="020F0502020204030204" pitchFamily="34" charset="0"/>
              </a:rPr>
              <a:t>This unexpected finding needs to be reproduced and the underlying biological mechanism needs to be determined before strong conclusions can be drawn.</a:t>
            </a:r>
          </a:p>
        </p:txBody>
      </p:sp>
      <p:pic>
        <p:nvPicPr>
          <p:cNvPr id="4" name="Picture 3">
            <a:extLst>
              <a:ext uri="{FF2B5EF4-FFF2-40B4-BE49-F238E27FC236}">
                <a16:creationId xmlns:a16="http://schemas.microsoft.com/office/drawing/2014/main" id="{A1E1ED06-F604-045D-495A-837278AF49AE}"/>
              </a:ext>
            </a:extLst>
          </p:cNvPr>
          <p:cNvPicPr>
            <a:picLocks noChangeAspect="1"/>
          </p:cNvPicPr>
          <p:nvPr/>
        </p:nvPicPr>
        <p:blipFill>
          <a:blip r:embed="rId3"/>
          <a:stretch>
            <a:fillRect/>
          </a:stretch>
        </p:blipFill>
        <p:spPr>
          <a:xfrm>
            <a:off x="14625147" y="6529635"/>
            <a:ext cx="12749533" cy="9516472"/>
          </a:xfrm>
          <a:prstGeom prst="rect">
            <a:avLst/>
          </a:prstGeom>
        </p:spPr>
      </p:pic>
      <p:sp>
        <p:nvSpPr>
          <p:cNvPr id="10" name="TextBox 9">
            <a:extLst>
              <a:ext uri="{FF2B5EF4-FFF2-40B4-BE49-F238E27FC236}">
                <a16:creationId xmlns:a16="http://schemas.microsoft.com/office/drawing/2014/main" id="{0618883D-EC3A-7EB2-CF51-7F593E40D4B0}"/>
              </a:ext>
            </a:extLst>
          </p:cNvPr>
          <p:cNvSpPr txBox="1"/>
          <p:nvPr/>
        </p:nvSpPr>
        <p:spPr>
          <a:xfrm>
            <a:off x="13086510" y="16034945"/>
            <a:ext cx="16083487" cy="1813205"/>
          </a:xfrm>
          <a:prstGeom prst="rect">
            <a:avLst/>
          </a:prstGeom>
          <a:noFill/>
        </p:spPr>
        <p:txBody>
          <a:bodyPr wrap="square">
            <a:spAutoFit/>
          </a:bodyPr>
          <a:lstStyle/>
          <a:p>
            <a:pPr algn="just"/>
            <a:r>
              <a:rPr lang="en-US" sz="3732" dirty="0">
                <a:solidFill>
                  <a:srgbClr val="000000"/>
                </a:solidFill>
                <a:latin typeface="NeueHaasGroteskDisp Pro" panose="020B0504020202020204" pitchFamily="34" charset="0"/>
              </a:rPr>
              <a:t>Figure 1. In contrast to our hypothesis, HEI was associated with greater lipid-induced insulin resistance (r=0.579, p=0.024). Solid line represents the best fit line. Dotted lines represent the 95% confidence interval. </a:t>
            </a:r>
            <a:endParaRPr lang="en-US" sz="3732" dirty="0">
              <a:latin typeface="NeueHaasGroteskDisp Pro" panose="020B0504020202020204" pitchFamily="34" charset="0"/>
            </a:endParaRPr>
          </a:p>
        </p:txBody>
      </p:sp>
      <p:pic>
        <p:nvPicPr>
          <p:cNvPr id="23" name="Picture 22">
            <a:extLst>
              <a:ext uri="{FF2B5EF4-FFF2-40B4-BE49-F238E27FC236}">
                <a16:creationId xmlns:a16="http://schemas.microsoft.com/office/drawing/2014/main" id="{7AEAB95E-B359-A81B-5E0D-2DAB4126C695}"/>
              </a:ext>
            </a:extLst>
          </p:cNvPr>
          <p:cNvPicPr>
            <a:picLocks noChangeAspect="1"/>
          </p:cNvPicPr>
          <p:nvPr/>
        </p:nvPicPr>
        <p:blipFill>
          <a:blip r:embed="rId4"/>
          <a:stretch>
            <a:fillRect/>
          </a:stretch>
        </p:blipFill>
        <p:spPr>
          <a:xfrm>
            <a:off x="14027093" y="17852524"/>
            <a:ext cx="14202321" cy="10112948"/>
          </a:xfrm>
          <a:prstGeom prst="rect">
            <a:avLst/>
          </a:prstGeom>
        </p:spPr>
      </p:pic>
      <p:sp>
        <p:nvSpPr>
          <p:cNvPr id="27" name="TextBox 26">
            <a:extLst>
              <a:ext uri="{FF2B5EF4-FFF2-40B4-BE49-F238E27FC236}">
                <a16:creationId xmlns:a16="http://schemas.microsoft.com/office/drawing/2014/main" id="{5D0B1998-91FD-BA55-94AA-C89F6BD55DB3}"/>
              </a:ext>
            </a:extLst>
          </p:cNvPr>
          <p:cNvSpPr txBox="1"/>
          <p:nvPr/>
        </p:nvSpPr>
        <p:spPr>
          <a:xfrm>
            <a:off x="12995698" y="27144427"/>
            <a:ext cx="16265111" cy="2387484"/>
          </a:xfrm>
          <a:prstGeom prst="rect">
            <a:avLst/>
          </a:prstGeom>
          <a:noFill/>
        </p:spPr>
        <p:txBody>
          <a:bodyPr wrap="square">
            <a:spAutoFit/>
          </a:bodyPr>
          <a:lstStyle/>
          <a:p>
            <a:pPr algn="just"/>
            <a:r>
              <a:rPr lang="en-US" sz="3732" dirty="0">
                <a:solidFill>
                  <a:srgbClr val="000000"/>
                </a:solidFill>
                <a:latin typeface="NeueHaasGroteskDisp Pro" panose="020B0504020202020204" pitchFamily="34" charset="0"/>
              </a:rPr>
              <a:t>Figure 2. Individuals with an adequate HEI score (HEI&gt;55; "healthy diet") consumed more fruits (1.28 cup equivalents, p=0.002) and less saturated fatty acids (SFA; -11.6 grams, equivalent to -4% of total kcal intake, p=0.019) than those with HEI&lt;55 ("unhealthy diet"). </a:t>
            </a:r>
            <a:endParaRPr lang="en-US" sz="3732" dirty="0">
              <a:latin typeface="NeueHaasGroteskDisp Pro" panose="020B0504020202020204" pitchFamily="34" charset="0"/>
            </a:endParaRPr>
          </a:p>
        </p:txBody>
      </p:sp>
      <p:pic>
        <p:nvPicPr>
          <p:cNvPr id="2" name="Picture 1" descr="LSUHSC_Seal.jpg">
            <a:extLst>
              <a:ext uri="{FF2B5EF4-FFF2-40B4-BE49-F238E27FC236}">
                <a16:creationId xmlns:a16="http://schemas.microsoft.com/office/drawing/2014/main" id="{3B01F828-0A02-6826-A102-42F26A37CD0A}"/>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667" b="97917" l="0" r="98542">
                        <a14:foregroundMark x1="14312" y1="18764" x2="12917" y2="20208"/>
                        <a14:foregroundMark x1="12917" y1="20208" x2="27083" y2="23333"/>
                        <a14:foregroundMark x1="27083" y1="23333" x2="29583" y2="10417"/>
                        <a14:foregroundMark x1="29583" y1="10417" x2="25634" y2="8502"/>
                        <a14:foregroundMark x1="958" y1="42292" x2="3333" y2="54167"/>
                        <a14:foregroundMark x1="757" y1="41288" x2="958" y2="42292"/>
                        <a14:foregroundMark x1="3333" y1="54167" x2="14583" y2="43333"/>
                        <a14:foregroundMark x1="14583" y1="43333" x2="16042" y2="30000"/>
                        <a14:foregroundMark x1="16042" y1="30000" x2="22292" y2="16875"/>
                        <a14:foregroundMark x1="22292" y1="16875" x2="18064" y2="16106"/>
                        <a14:foregroundMark x1="14375" y1="20625" x2="6547" y2="30161"/>
                        <a14:foregroundMark x1="4386" y1="42292" x2="5417" y2="47708"/>
                        <a14:foregroundMark x1="4269" y1="41677" x2="4386" y2="42292"/>
                        <a14:foregroundMark x1="5417" y1="47708" x2="18542" y2="41875"/>
                        <a14:foregroundMark x1="18542" y1="41875" x2="27500" y2="30625"/>
                        <a14:foregroundMark x1="27500" y1="30625" x2="11579" y2="20700"/>
                        <a14:foregroundMark x1="15417" y1="29167" x2="5208" y2="40833"/>
                        <a14:foregroundMark x1="5836" y1="40604" x2="18333" y2="36042"/>
                        <a14:foregroundMark x1="18333" y1="36042" x2="13333" y2="29792"/>
                        <a14:foregroundMark x1="0" y1="55000" x2="1693" y2="62500"/>
                        <a14:foregroundMark x1="10012" y1="79110" x2="29243" y2="95264"/>
                        <a14:foregroundMark x1="31309" y1="96291" x2="43958" y2="96875"/>
                        <a14:foregroundMark x1="43958" y1="96875" x2="35833" y2="85417"/>
                        <a14:foregroundMark x1="35833" y1="85417" x2="24375" y2="76875"/>
                        <a14:foregroundMark x1="24375" y1="76875" x2="15833" y2="56667"/>
                        <a14:foregroundMark x1="15833" y1="56667" x2="3333" y2="50625"/>
                        <a14:foregroundMark x1="3333" y1="50625" x2="208" y2="53542"/>
                        <a14:foregroundMark x1="7083" y1="50833" x2="25208" y2="85833"/>
                        <a14:foregroundMark x1="25208" y1="85833" x2="36042" y2="92708"/>
                        <a14:foregroundMark x1="6667" y1="61875" x2="24583" y2="84792"/>
                        <a14:foregroundMark x1="5625" y1="53125" x2="11667" y2="75417"/>
                        <a14:foregroundMark x1="13178" y1="77431" x2="14792" y2="79583"/>
                        <a14:foregroundMark x1="22917" y1="67917" x2="39583" y2="87083"/>
                        <a14:foregroundMark x1="39583" y1="87083" x2="57500" y2="90417"/>
                        <a14:foregroundMark x1="57500" y1="90417" x2="81250" y2="80417"/>
                        <a14:foregroundMark x1="81250" y1="80417" x2="85000" y2="77083"/>
                        <a14:foregroundMark x1="28333" y1="90417" x2="42292" y2="94792"/>
                        <a14:foregroundMark x1="42292" y1="94792" x2="57917" y2="93542"/>
                        <a14:foregroundMark x1="57917" y1="93542" x2="79583" y2="85208"/>
                        <a14:foregroundMark x1="79583" y1="85208" x2="83542" y2="79583"/>
                        <a14:foregroundMark x1="30625" y1="91667" x2="49375" y2="96458"/>
                        <a14:foregroundMark x1="49375" y1="96458" x2="66250" y2="94583"/>
                        <a14:foregroundMark x1="66250" y1="94583" x2="90417" y2="75833"/>
                        <a14:foregroundMark x1="84375" y1="80833" x2="95000" y2="69167"/>
                        <a14:foregroundMark x1="95000" y1="69167" x2="96875" y2="42708"/>
                        <a14:foregroundMark x1="89792" y1="69792" x2="91875" y2="41458"/>
                        <a14:foregroundMark x1="94792" y1="45208" x2="73542" y2="18750"/>
                        <a14:foregroundMark x1="98542" y1="41667" x2="73542" y2="16458"/>
                        <a14:foregroundMark x1="73542" y1="16458" x2="72708" y2="16250"/>
                        <a14:foregroundMark x1="96667" y1="36667" x2="90417" y2="24792"/>
                        <a14:foregroundMark x1="90417" y1="24792" x2="76667" y2="10417"/>
                        <a14:foregroundMark x1="76667" y1="10417" x2="55000" y2="5833"/>
                        <a14:foregroundMark x1="55000" y1="5833" x2="41042" y2="6458"/>
                        <a14:foregroundMark x1="59375" y1="1667" x2="25316" y2="8154"/>
                        <a14:foregroundMark x1="50833" y1="8125" x2="65000" y2="10000"/>
                        <a14:foregroundMark x1="42292" y1="11667" x2="25833" y2="14167"/>
                        <a14:foregroundMark x1="25833" y1="14167" x2="18333" y2="17708"/>
                        <a14:foregroundMark x1="2917" y1="55208" x2="4948" y2="61752"/>
                        <a14:foregroundMark x1="5417" y1="63750" x2="10833" y2="74583"/>
                        <a14:foregroundMark x1="41458" y1="97500" x2="56250" y2="97917"/>
                        <a14:foregroundMark x1="56250" y1="97917" x2="62500" y2="96250"/>
                        <a14:foregroundMark x1="15417" y1="78958" x2="23958" y2="84583"/>
                        <a14:foregroundMark x1="67083" y1="93958" x2="83542" y2="83125"/>
                        <a14:foregroundMark x1="28333" y1="11667" x2="20833" y2="13333"/>
                        <a14:foregroundMark x1="7917" y1="32292" x2="6042" y2="39375"/>
                        <a14:foregroundMark x1="89375" y1="63542" x2="76458" y2="82917"/>
                        <a14:foregroundMark x1="92292" y1="66042" x2="85833" y2="74167"/>
                        <a14:foregroundMark x1="66250" y1="9792" x2="74167" y2="13750"/>
                        <a14:foregroundMark x1="57500" y1="4167" x2="67708" y2="6875"/>
                        <a14:foregroundMark x1="64375" y1="2917" x2="70000" y2="5833"/>
                        <a14:backgroundMark x1="93125" y1="6458" x2="96667" y2="11042"/>
                        <a14:backgroundMark x1="3202" y1="74060" x2="833" y2="70625"/>
                        <a14:backgroundMark x1="5000" y1="76667" x2="3705" y2="74789"/>
                        <a14:backgroundMark x1="4792" y1="76667" x2="4460" y2="74562"/>
                        <a14:backgroundMark x1="18125" y1="9671" x2="3542" y2="20000"/>
                        <a14:backgroundMark x1="3542" y1="20000" x2="208" y2="33750"/>
                        <a14:backgroundMark x1="208" y1="33750" x2="208" y2="33750"/>
                        <a14:backgroundMark x1="1042" y1="33333" x2="0" y2="35208"/>
                        <a14:backgroundMark x1="625" y1="37083" x2="208" y2="38333"/>
                        <a14:backgroundMark x1="22292" y1="7292" x2="22292" y2="7292"/>
                        <a14:backgroundMark x1="18125" y1="9671" x2="17083" y2="10208"/>
                        <a14:backgroundMark x1="23958" y1="6667" x2="20556" y2="8419"/>
                        <a14:backgroundMark x1="625" y1="35417" x2="0" y2="39375"/>
                        <a14:backgroundMark x1="625" y1="39375" x2="417" y2="41250"/>
                        <a14:backgroundMark x1="0" y1="42292" x2="0" y2="42292"/>
                        <a14:backgroundMark x1="417" y1="59167" x2="208" y2="55417"/>
                        <a14:backgroundMark x1="6371" y1="76652" x2="8333" y2="80000"/>
                        <a14:backgroundMark x1="976" y1="65809" x2="0" y2="62500"/>
                        <a14:backgroundMark x1="3750" y1="75208" x2="1653" y2="68103"/>
                        <a14:backgroundMark x1="0" y1="62500" x2="0" y2="62500"/>
                        <a14:backgroundMark x1="3127" y1="71051" x2="3958" y2="74375"/>
                        <a14:backgroundMark x1="1042" y1="62708" x2="1730" y2="65460"/>
                        <a14:backgroundMark x1="28542" y1="96250" x2="31042" y2="96667"/>
                      </a14:backgroundRemoval>
                    </a14:imgEffect>
                  </a14:imgLayer>
                </a14:imgProps>
              </a:ext>
              <a:ext uri="{28A0092B-C50C-407E-A947-70E740481C1C}">
                <a14:useLocalDpi xmlns:a14="http://schemas.microsoft.com/office/drawing/2010/main" val="0"/>
              </a:ext>
            </a:extLst>
          </a:blip>
          <a:stretch>
            <a:fillRect/>
          </a:stretch>
        </p:blipFill>
        <p:spPr>
          <a:xfrm>
            <a:off x="39759284" y="685800"/>
            <a:ext cx="2291555" cy="2360997"/>
          </a:xfrm>
          <a:prstGeom prst="rect">
            <a:avLst/>
          </a:prstGeom>
          <a:noFill/>
        </p:spPr>
      </p:pic>
    </p:spTree>
    <p:extLst>
      <p:ext uri="{BB962C8B-B14F-4D97-AF65-F5344CB8AC3E}">
        <p14:creationId xmlns:p14="http://schemas.microsoft.com/office/powerpoint/2010/main" val="6041252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7FB867B7-6BD9-44B1-88B5-A4E0123AC53C}"/>
</file>

<file path=customXml/itemProps2.xml><?xml version="1.0" encoding="utf-8"?>
<ds:datastoreItem xmlns:ds="http://schemas.openxmlformats.org/officeDocument/2006/customXml" ds:itemID="{ADDA55B9-8544-4DF4-BF14-BC9A66533026}">
  <ds:schemaRefs>
    <ds:schemaRef ds:uri="http://schemas.microsoft.com/sharepoint/v3/contenttype/forms"/>
  </ds:schemaRefs>
</ds:datastoreItem>
</file>

<file path=customXml/itemProps3.xml><?xml version="1.0" encoding="utf-8"?>
<ds:datastoreItem xmlns:ds="http://schemas.openxmlformats.org/officeDocument/2006/customXml" ds:itemID="{A803739C-6FD7-42AD-8D97-8EC09B659FAF}">
  <ds:schemaRefs>
    <ds:schemaRef ds:uri="http://purl.org/dc/elements/1.1/"/>
    <ds:schemaRef ds:uri="http://www.w3.org/XML/1998/namespace"/>
    <ds:schemaRef ds:uri="31182a0b-ca6d-4f5b-a07b-2edb93dc1b1e"/>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schemas.microsoft.com/office/infopath/2007/PartnerControls"/>
    <ds:schemaRef ds:uri="36fc0a2a-fa7c-4fc0-8dde-436285946f3f"/>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27499</TotalTime>
  <Words>1068</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NeueHaasGroteskDisp Pro</vt:lpstr>
      <vt:lpstr>Office 2013 - 2022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Mey</dc:creator>
  <cp:lastModifiedBy>Haaga, Brett C.</cp:lastModifiedBy>
  <cp:revision>117</cp:revision>
  <dcterms:created xsi:type="dcterms:W3CDTF">2021-03-10T18:17:58Z</dcterms:created>
  <dcterms:modified xsi:type="dcterms:W3CDTF">2024-04-01T00:54:38Z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