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29260800"/>
  <p:notesSz cx="32461200" cy="3977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80" b="1" kern="1200">
        <a:solidFill>
          <a:schemeClr val="tx1"/>
        </a:solidFill>
        <a:latin typeface="Arial" charset="0"/>
        <a:ea typeface="+mn-ea"/>
        <a:cs typeface="+mn-cs"/>
      </a:defRPr>
    </a:lvl1pPr>
    <a:lvl2pPr marL="365760" algn="l" rtl="0" eaLnBrk="0" fontAlgn="base" hangingPunct="0">
      <a:spcBef>
        <a:spcPct val="0"/>
      </a:spcBef>
      <a:spcAft>
        <a:spcPct val="0"/>
      </a:spcAft>
      <a:defRPr sz="2880" b="1" kern="1200">
        <a:solidFill>
          <a:schemeClr val="tx1"/>
        </a:solidFill>
        <a:latin typeface="Arial" charset="0"/>
        <a:ea typeface="+mn-ea"/>
        <a:cs typeface="+mn-cs"/>
      </a:defRPr>
    </a:lvl2pPr>
    <a:lvl3pPr marL="731520" algn="l" rtl="0" eaLnBrk="0" fontAlgn="base" hangingPunct="0">
      <a:spcBef>
        <a:spcPct val="0"/>
      </a:spcBef>
      <a:spcAft>
        <a:spcPct val="0"/>
      </a:spcAft>
      <a:defRPr sz="2880" b="1" kern="1200">
        <a:solidFill>
          <a:schemeClr val="tx1"/>
        </a:solidFill>
        <a:latin typeface="Arial" charset="0"/>
        <a:ea typeface="+mn-ea"/>
        <a:cs typeface="+mn-cs"/>
      </a:defRPr>
    </a:lvl3pPr>
    <a:lvl4pPr marL="1097280" algn="l" rtl="0" eaLnBrk="0" fontAlgn="base" hangingPunct="0">
      <a:spcBef>
        <a:spcPct val="0"/>
      </a:spcBef>
      <a:spcAft>
        <a:spcPct val="0"/>
      </a:spcAft>
      <a:defRPr sz="2880" b="1" kern="1200">
        <a:solidFill>
          <a:schemeClr val="tx1"/>
        </a:solidFill>
        <a:latin typeface="Arial" charset="0"/>
        <a:ea typeface="+mn-ea"/>
        <a:cs typeface="+mn-cs"/>
      </a:defRPr>
    </a:lvl4pPr>
    <a:lvl5pPr marL="1463040" algn="l" rtl="0" eaLnBrk="0" fontAlgn="base" hangingPunct="0">
      <a:spcBef>
        <a:spcPct val="0"/>
      </a:spcBef>
      <a:spcAft>
        <a:spcPct val="0"/>
      </a:spcAft>
      <a:defRPr sz="2880" b="1" kern="1200">
        <a:solidFill>
          <a:schemeClr val="tx1"/>
        </a:solidFill>
        <a:latin typeface="Arial" charset="0"/>
        <a:ea typeface="+mn-ea"/>
        <a:cs typeface="+mn-cs"/>
      </a:defRPr>
    </a:lvl5pPr>
    <a:lvl6pPr marL="1828800" algn="l" defTabSz="731520" rtl="0" eaLnBrk="1" latinLnBrk="0" hangingPunct="1">
      <a:defRPr sz="2880" b="1" kern="1200">
        <a:solidFill>
          <a:schemeClr val="tx1"/>
        </a:solidFill>
        <a:latin typeface="Arial" charset="0"/>
        <a:ea typeface="+mn-ea"/>
        <a:cs typeface="+mn-cs"/>
      </a:defRPr>
    </a:lvl6pPr>
    <a:lvl7pPr marL="2194560" algn="l" defTabSz="731520" rtl="0" eaLnBrk="1" latinLnBrk="0" hangingPunct="1">
      <a:defRPr sz="2880" b="1" kern="1200">
        <a:solidFill>
          <a:schemeClr val="tx1"/>
        </a:solidFill>
        <a:latin typeface="Arial" charset="0"/>
        <a:ea typeface="+mn-ea"/>
        <a:cs typeface="+mn-cs"/>
      </a:defRPr>
    </a:lvl7pPr>
    <a:lvl8pPr marL="2560320" algn="l" defTabSz="731520" rtl="0" eaLnBrk="1" latinLnBrk="0" hangingPunct="1">
      <a:defRPr sz="2880" b="1" kern="1200">
        <a:solidFill>
          <a:schemeClr val="tx1"/>
        </a:solidFill>
        <a:latin typeface="Arial" charset="0"/>
        <a:ea typeface="+mn-ea"/>
        <a:cs typeface="+mn-cs"/>
      </a:defRPr>
    </a:lvl8pPr>
    <a:lvl9pPr marL="2926080" algn="l" defTabSz="731520" rtl="0" eaLnBrk="1" latinLnBrk="0" hangingPunct="1">
      <a:defRPr sz="288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9" userDrawn="1">
          <p15:clr>
            <a:srgbClr val="A4A3A4"/>
          </p15:clr>
        </p15:guide>
        <p15:guide id="2" pos="214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23"/>
    <a:srgbClr val="461D7C"/>
    <a:srgbClr val="4C216D"/>
    <a:srgbClr val="B17ED8"/>
    <a:srgbClr val="800000"/>
    <a:srgbClr val="BFC6D5"/>
    <a:srgbClr val="D4D9E4"/>
    <a:srgbClr val="D6D6E2"/>
    <a:srgbClr val="D9DDDF"/>
    <a:srgbClr val="DCD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93" autoAdjust="0"/>
    <p:restoredTop sz="96698" autoAdjust="0"/>
  </p:normalViewPr>
  <p:slideViewPr>
    <p:cSldViewPr snapToGrid="0">
      <p:cViewPr>
        <p:scale>
          <a:sx n="90" d="100"/>
          <a:sy n="90" d="100"/>
        </p:scale>
        <p:origin x="-15264" y="-13204"/>
      </p:cViewPr>
      <p:guideLst>
        <p:guide orient="horz" pos="1229"/>
        <p:guide pos="214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on Schafer" userId="720c763bc3acb658" providerId="LiveId" clId="{2A8E5AC8-CC8A-46C0-8D12-8291726EC54D}"/>
    <pc:docChg chg="modSld">
      <pc:chgData name="Alison Schafer" userId="720c763bc3acb658" providerId="LiveId" clId="{2A8E5AC8-CC8A-46C0-8D12-8291726EC54D}" dt="2024-04-04T19:57:28.789" v="1" actId="255"/>
      <pc:docMkLst>
        <pc:docMk/>
      </pc:docMkLst>
      <pc:sldChg chg="modSp mod">
        <pc:chgData name="Alison Schafer" userId="720c763bc3acb658" providerId="LiveId" clId="{2A8E5AC8-CC8A-46C0-8D12-8291726EC54D}" dt="2024-04-04T19:57:28.789" v="1" actId="255"/>
        <pc:sldMkLst>
          <pc:docMk/>
          <pc:sldMk cId="0" sldId="256"/>
        </pc:sldMkLst>
        <pc:spChg chg="mod">
          <ac:chgData name="Alison Schafer" userId="720c763bc3acb658" providerId="LiveId" clId="{2A8E5AC8-CC8A-46C0-8D12-8291726EC54D}" dt="2024-04-04T19:50:42.318" v="0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Alison Schafer" userId="720c763bc3acb658" providerId="LiveId" clId="{2A8E5AC8-CC8A-46C0-8D12-8291726EC54D}" dt="2024-04-04T19:57:28.789" v="1" actId="255"/>
          <ac:spMkLst>
            <pc:docMk/>
            <pc:sldMk cId="0" sldId="256"/>
            <ac:spMk id="9" creationId="{0CC9ADFC-AE6C-DCBE-1E62-F6E252E5929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231737" cy="189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3084" tIns="196544" rIns="393084" bIns="196544" numCol="1" anchor="t" anchorCtr="0" compatLnSpc="1">
            <a:prstTxWarp prst="textNoShape">
              <a:avLst/>
            </a:prstTxWarp>
          </a:bodyPr>
          <a:lstStyle>
            <a:lvl1pPr defTabSz="3905349" eaLnBrk="0" hangingPunct="0">
              <a:defRPr sz="5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96521" y="0"/>
            <a:ext cx="14231737" cy="189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3084" tIns="196544" rIns="393084" bIns="196544" numCol="1" anchor="t" anchorCtr="0" compatLnSpc="1">
            <a:prstTxWarp prst="textNoShape">
              <a:avLst/>
            </a:prstTxWarp>
          </a:bodyPr>
          <a:lstStyle>
            <a:lvl1pPr algn="r" defTabSz="3905349" eaLnBrk="0" hangingPunct="0">
              <a:defRPr sz="5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7628688"/>
            <a:ext cx="14231737" cy="221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3084" tIns="196544" rIns="393084" bIns="196544" numCol="1" anchor="b" anchorCtr="0" compatLnSpc="1">
            <a:prstTxWarp prst="textNoShape">
              <a:avLst/>
            </a:prstTxWarp>
          </a:bodyPr>
          <a:lstStyle>
            <a:lvl1pPr defTabSz="3905349" eaLnBrk="0" hangingPunct="0">
              <a:defRPr sz="5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96521" y="37628688"/>
            <a:ext cx="14231737" cy="221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3084" tIns="196544" rIns="393084" bIns="196544" numCol="1" anchor="b" anchorCtr="0" compatLnSpc="1">
            <a:prstTxWarp prst="textNoShape">
              <a:avLst/>
            </a:prstTxWarp>
          </a:bodyPr>
          <a:lstStyle>
            <a:lvl1pPr algn="r" defTabSz="3905014">
              <a:defRPr sz="5000" b="0">
                <a:latin typeface="Times New Roman" pitchFamily="18" charset="0"/>
              </a:defRPr>
            </a:lvl1pPr>
          </a:lstStyle>
          <a:p>
            <a:pPr>
              <a:defRPr/>
            </a:pPr>
            <a:fld id="{208C43C5-0F9F-41B8-9A87-07BEB46E8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40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779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6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65760" algn="l" rtl="0" eaLnBrk="0" fontAlgn="base" hangingPunct="0">
      <a:spcBef>
        <a:spcPct val="30000"/>
      </a:spcBef>
      <a:spcAft>
        <a:spcPct val="0"/>
      </a:spcAft>
      <a:defRPr sz="96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31520" algn="l" rtl="0" eaLnBrk="0" fontAlgn="base" hangingPunct="0">
      <a:spcBef>
        <a:spcPct val="30000"/>
      </a:spcBef>
      <a:spcAft>
        <a:spcPct val="0"/>
      </a:spcAft>
      <a:defRPr sz="96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97280" algn="l" rtl="0" eaLnBrk="0" fontAlgn="base" hangingPunct="0">
      <a:spcBef>
        <a:spcPct val="30000"/>
      </a:spcBef>
      <a:spcAft>
        <a:spcPct val="0"/>
      </a:spcAft>
      <a:defRPr sz="96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463040" algn="l" rtl="0" eaLnBrk="0" fontAlgn="base" hangingPunct="0">
      <a:spcBef>
        <a:spcPct val="30000"/>
      </a:spcBef>
      <a:spcAft>
        <a:spcPct val="0"/>
      </a:spcAft>
      <a:defRPr sz="96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82880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843588" y="2859088"/>
            <a:ext cx="20848637" cy="151622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2922" y="18972097"/>
            <a:ext cx="23722415" cy="17706276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3084" tIns="196544" rIns="393084" bIns="196544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37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9090299"/>
            <a:ext cx="34198560" cy="62716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6581120"/>
            <a:ext cx="28163520" cy="7477760"/>
          </a:xfrm>
        </p:spPr>
        <p:txBody>
          <a:bodyPr/>
          <a:lstStyle>
            <a:lvl1pPr marL="0" indent="0" algn="ctr">
              <a:buNone/>
              <a:defRPr/>
            </a:lvl1pPr>
            <a:lvl2pPr marL="365760" indent="0" algn="ctr">
              <a:buNone/>
              <a:defRPr/>
            </a:lvl2pPr>
            <a:lvl3pPr marL="731520" indent="0" algn="ctr">
              <a:buNone/>
              <a:defRPr/>
            </a:lvl3pPr>
            <a:lvl4pPr marL="1097280" indent="0" algn="ctr">
              <a:buNone/>
              <a:defRPr/>
            </a:lvl4pPr>
            <a:lvl5pPr marL="1463040" indent="0" algn="ctr">
              <a:buNone/>
              <a:defRPr/>
            </a:lvl5pPr>
            <a:lvl6pPr marL="1828800" indent="0" algn="ctr">
              <a:buNone/>
              <a:defRPr/>
            </a:lvl6pPr>
            <a:lvl7pPr marL="2194560" indent="0" algn="ctr">
              <a:buNone/>
              <a:defRPr/>
            </a:lvl7pPr>
            <a:lvl8pPr marL="2560320" indent="0" algn="ctr">
              <a:buNone/>
              <a:defRPr/>
            </a:lvl8pPr>
            <a:lvl9pPr marL="292608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6EA2-AF3E-4B61-9A92-AF1DB2EBE1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73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FA205-9ACC-4E34-A832-E0D6EA7ACC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20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264613" y="34835"/>
            <a:ext cx="9146540" cy="259747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2450" y="34835"/>
            <a:ext cx="27320240" cy="259747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32F06-0957-48E0-96BC-7F188D1118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261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320" y="34837"/>
            <a:ext cx="31048960" cy="30218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2453" y="4808584"/>
            <a:ext cx="18233390" cy="212010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0177760" y="4808583"/>
            <a:ext cx="18233390" cy="10530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0177760" y="15478035"/>
            <a:ext cx="18233390" cy="105315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E599F-DAFC-421B-B6CB-C10E1DDDE5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90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C97BD-B796-4312-BCD4-C555103D6A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31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810" y="18803258"/>
            <a:ext cx="34198560" cy="5811520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810" y="12402459"/>
            <a:ext cx="34198560" cy="6400800"/>
          </a:xfrm>
        </p:spPr>
        <p:txBody>
          <a:bodyPr anchor="b"/>
          <a:lstStyle>
            <a:lvl1pPr marL="0" indent="0">
              <a:buNone/>
              <a:defRPr sz="1600"/>
            </a:lvl1pPr>
            <a:lvl2pPr marL="365760" indent="0">
              <a:buNone/>
              <a:defRPr sz="1440"/>
            </a:lvl2pPr>
            <a:lvl3pPr marL="731520" indent="0">
              <a:buNone/>
              <a:defRPr sz="1280"/>
            </a:lvl3pPr>
            <a:lvl4pPr marL="1097280" indent="0">
              <a:buNone/>
              <a:defRPr sz="1120"/>
            </a:lvl4pPr>
            <a:lvl5pPr marL="1463040" indent="0">
              <a:buNone/>
              <a:defRPr sz="1120"/>
            </a:lvl5pPr>
            <a:lvl6pPr marL="1828800" indent="0">
              <a:buNone/>
              <a:defRPr sz="1120"/>
            </a:lvl6pPr>
            <a:lvl7pPr marL="2194560" indent="0">
              <a:buNone/>
              <a:defRPr sz="1120"/>
            </a:lvl7pPr>
            <a:lvl8pPr marL="2560320" indent="0">
              <a:buNone/>
              <a:defRPr sz="1120"/>
            </a:lvl8pPr>
            <a:lvl9pPr marL="2926080" indent="0">
              <a:buNone/>
              <a:defRPr sz="11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57522-2F25-49A4-9F82-7A15304F5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41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2453" y="4808584"/>
            <a:ext cx="18233390" cy="21201017"/>
          </a:xfrm>
        </p:spPr>
        <p:txBody>
          <a:bodyPr/>
          <a:lstStyle>
            <a:lvl1pPr>
              <a:defRPr sz="2240"/>
            </a:lvl1pPr>
            <a:lvl2pPr>
              <a:defRPr sz="1920"/>
            </a:lvl2pPr>
            <a:lvl3pPr>
              <a:defRPr sz="160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77760" y="4808584"/>
            <a:ext cx="18233390" cy="21201017"/>
          </a:xfrm>
        </p:spPr>
        <p:txBody>
          <a:bodyPr/>
          <a:lstStyle>
            <a:lvl1pPr>
              <a:defRPr sz="2240"/>
            </a:lvl1pPr>
            <a:lvl2pPr>
              <a:defRPr sz="1920"/>
            </a:lvl2pPr>
            <a:lvl3pPr>
              <a:defRPr sz="160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2D5E8-0C98-4679-9A27-20B8743660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0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1171303"/>
            <a:ext cx="36210240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6550298"/>
            <a:ext cx="17777460" cy="2728686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9278984"/>
            <a:ext cx="17777460" cy="16859794"/>
          </a:xfrm>
        </p:spPr>
        <p:txBody>
          <a:bodyPr/>
          <a:lstStyle>
            <a:lvl1pPr>
              <a:defRPr sz="1920"/>
            </a:lvl1pPr>
            <a:lvl2pPr>
              <a:defRPr sz="1600"/>
            </a:lvl2pPr>
            <a:lvl3pPr>
              <a:defRPr sz="144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0" y="6550298"/>
            <a:ext cx="17783810" cy="2728686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0" y="9278984"/>
            <a:ext cx="17783810" cy="16859794"/>
          </a:xfrm>
        </p:spPr>
        <p:txBody>
          <a:bodyPr/>
          <a:lstStyle>
            <a:lvl1pPr>
              <a:defRPr sz="1920"/>
            </a:lvl1pPr>
            <a:lvl2pPr>
              <a:defRPr sz="1600"/>
            </a:lvl2pPr>
            <a:lvl3pPr>
              <a:defRPr sz="144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770A9-3B13-4556-A1C4-B9BA7FDB85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89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9C683-265D-44BF-B93C-31065270B5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59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7B043-0E3F-4D60-973F-7B0F3BA77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25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3" y="1165498"/>
            <a:ext cx="13237210" cy="495808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3" y="1165499"/>
            <a:ext cx="22491700" cy="2497328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3" y="6123579"/>
            <a:ext cx="13237210" cy="20015200"/>
          </a:xfrm>
        </p:spPr>
        <p:txBody>
          <a:bodyPr/>
          <a:lstStyle>
            <a:lvl1pPr marL="0" indent="0">
              <a:buNone/>
              <a:defRPr sz="1120"/>
            </a:lvl1pPr>
            <a:lvl2pPr marL="365760" indent="0">
              <a:buNone/>
              <a:defRPr sz="960"/>
            </a:lvl2pPr>
            <a:lvl3pPr marL="731520" indent="0">
              <a:buNone/>
              <a:defRPr sz="800"/>
            </a:lvl3pPr>
            <a:lvl4pPr marL="1097280" indent="0">
              <a:buNone/>
              <a:defRPr sz="720"/>
            </a:lvl4pPr>
            <a:lvl5pPr marL="1463040" indent="0">
              <a:buNone/>
              <a:defRPr sz="720"/>
            </a:lvl5pPr>
            <a:lvl6pPr marL="1828800" indent="0">
              <a:buNone/>
              <a:defRPr sz="720"/>
            </a:lvl6pPr>
            <a:lvl7pPr marL="2194560" indent="0">
              <a:buNone/>
              <a:defRPr sz="720"/>
            </a:lvl7pPr>
            <a:lvl8pPr marL="2560320" indent="0">
              <a:buNone/>
              <a:defRPr sz="720"/>
            </a:lvl8pPr>
            <a:lvl9pPr marL="2926080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02DD3-294E-4A20-A8F6-E5E582EB00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76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0" y="20482562"/>
            <a:ext cx="24140160" cy="241808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700" y="2614023"/>
            <a:ext cx="24140160" cy="17556480"/>
          </a:xfrm>
        </p:spPr>
        <p:txBody>
          <a:bodyPr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700" y="22900642"/>
            <a:ext cx="24140160" cy="3434080"/>
          </a:xfrm>
        </p:spPr>
        <p:txBody>
          <a:bodyPr/>
          <a:lstStyle>
            <a:lvl1pPr marL="0" indent="0">
              <a:buNone/>
              <a:defRPr sz="1120"/>
            </a:lvl1pPr>
            <a:lvl2pPr marL="365760" indent="0">
              <a:buNone/>
              <a:defRPr sz="960"/>
            </a:lvl2pPr>
            <a:lvl3pPr marL="731520" indent="0">
              <a:buNone/>
              <a:defRPr sz="800"/>
            </a:lvl3pPr>
            <a:lvl4pPr marL="1097280" indent="0">
              <a:buNone/>
              <a:defRPr sz="720"/>
            </a:lvl4pPr>
            <a:lvl5pPr marL="1463040" indent="0">
              <a:buNone/>
              <a:defRPr sz="720"/>
            </a:lvl5pPr>
            <a:lvl6pPr marL="1828800" indent="0">
              <a:buNone/>
              <a:defRPr sz="720"/>
            </a:lvl6pPr>
            <a:lvl7pPr marL="2194560" indent="0">
              <a:buNone/>
              <a:defRPr sz="720"/>
            </a:lvl7pPr>
            <a:lvl8pPr marL="2560320" indent="0">
              <a:buNone/>
              <a:defRPr sz="720"/>
            </a:lvl8pPr>
            <a:lvl9pPr marL="2926080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29F48-5486-4F88-A0CE-BD3A04814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28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92320" y="34290"/>
            <a:ext cx="3104896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5404" tIns="212701" rIns="425404" bIns="212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2451" y="4808220"/>
            <a:ext cx="36588700" cy="2120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8790" y="26659840"/>
            <a:ext cx="8382000" cy="195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25404" tIns="212701" rIns="425404" bIns="212701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512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45211" y="26659840"/>
            <a:ext cx="12743180" cy="195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25404" tIns="212701" rIns="425404" bIns="212701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512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32810" y="26659840"/>
            <a:ext cx="8382000" cy="195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25404" tIns="212701" rIns="425404" bIns="212701" numCol="1" anchor="ctr" anchorCtr="0" compatLnSpc="1">
            <a:prstTxWarp prst="textNoShape">
              <a:avLst/>
            </a:prstTxWarp>
          </a:bodyPr>
          <a:lstStyle>
            <a:lvl1pPr algn="r">
              <a:defRPr sz="5120" b="0">
                <a:latin typeface="Times New Roman" pitchFamily="18" charset="0"/>
              </a:defRPr>
            </a:lvl1pPr>
          </a:lstStyle>
          <a:p>
            <a:pPr>
              <a:defRPr/>
            </a:pPr>
            <a:fld id="{EE4A02AE-C491-45B0-93EA-0F56D85A1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4888210" rtl="0" eaLnBrk="0" fontAlgn="base" hangingPunct="0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14888210" rtl="0" eaLnBrk="0" fontAlgn="base" hangingPunct="0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2pPr>
      <a:lvl3pPr algn="ctr" defTabSz="14888210" rtl="0" eaLnBrk="0" fontAlgn="base" hangingPunct="0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3pPr>
      <a:lvl4pPr algn="ctr" defTabSz="14888210" rtl="0" eaLnBrk="0" fontAlgn="base" hangingPunct="0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4pPr>
      <a:lvl5pPr algn="ctr" defTabSz="14888210" rtl="0" eaLnBrk="0" fontAlgn="base" hangingPunct="0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5pPr>
      <a:lvl6pPr marL="365760" algn="ctr" defTabSz="14888210" rtl="0" fontAlgn="base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6pPr>
      <a:lvl7pPr marL="731520" algn="ctr" defTabSz="14888210" rtl="0" fontAlgn="base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7pPr>
      <a:lvl8pPr marL="1097280" algn="ctr" defTabSz="14888210" rtl="0" fontAlgn="base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8pPr>
      <a:lvl9pPr marL="1463040" algn="ctr" defTabSz="14888210" rtl="0" fontAlgn="base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9pPr>
    </p:titleStyle>
    <p:bodyStyle>
      <a:lvl1pPr marL="1270000" indent="-1270000" algn="l" defTabSz="14888210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747010" indent="-1055370" algn="l" defTabSz="14888210" rtl="0" eaLnBrk="0" fontAlgn="base" hangingPunct="0">
        <a:spcBef>
          <a:spcPct val="20000"/>
        </a:spcBef>
        <a:spcAft>
          <a:spcPct val="0"/>
        </a:spcAft>
        <a:defRPr sz="10880">
          <a:solidFill>
            <a:schemeClr val="tx1"/>
          </a:solidFill>
          <a:latin typeface="Times New Roman" pitchFamily="18" charset="0"/>
        </a:defRPr>
      </a:lvl2pPr>
      <a:lvl3pPr marL="4229100" indent="-844550" algn="l" defTabSz="14888210" rtl="0" eaLnBrk="0" fontAlgn="base" hangingPunct="0">
        <a:spcBef>
          <a:spcPct val="20000"/>
        </a:spcBef>
        <a:spcAft>
          <a:spcPct val="0"/>
        </a:spcAft>
        <a:defRPr sz="9280">
          <a:solidFill>
            <a:schemeClr val="tx1"/>
          </a:solidFill>
          <a:latin typeface="Times New Roman" pitchFamily="18" charset="0"/>
        </a:defRPr>
      </a:lvl3pPr>
      <a:lvl4pPr marL="5919470" indent="-845820" algn="l" defTabSz="14888210" rtl="0" eaLnBrk="0" fontAlgn="base" hangingPunct="0">
        <a:spcBef>
          <a:spcPct val="20000"/>
        </a:spcBef>
        <a:spcAft>
          <a:spcPct val="0"/>
        </a:spcAft>
        <a:defRPr sz="7760">
          <a:solidFill>
            <a:schemeClr val="tx1"/>
          </a:solidFill>
          <a:latin typeface="Times New Roman" pitchFamily="18" charset="0"/>
        </a:defRPr>
      </a:lvl4pPr>
      <a:lvl5pPr marL="7613650" indent="-849630" algn="l" defTabSz="14888210" rtl="0" eaLnBrk="0" fontAlgn="base" hangingPunct="0">
        <a:spcBef>
          <a:spcPct val="20000"/>
        </a:spcBef>
        <a:spcAft>
          <a:spcPct val="0"/>
        </a:spcAft>
        <a:defRPr sz="7760">
          <a:solidFill>
            <a:schemeClr val="tx1"/>
          </a:solidFill>
          <a:latin typeface="Times New Roman" pitchFamily="18" charset="0"/>
        </a:defRPr>
      </a:lvl5pPr>
      <a:lvl6pPr marL="7979410" indent="-849630" algn="l" defTabSz="14888210" rtl="0" fontAlgn="base">
        <a:spcBef>
          <a:spcPct val="20000"/>
        </a:spcBef>
        <a:spcAft>
          <a:spcPct val="0"/>
        </a:spcAft>
        <a:defRPr sz="7760">
          <a:solidFill>
            <a:schemeClr val="tx1"/>
          </a:solidFill>
          <a:latin typeface="Times New Roman" pitchFamily="18" charset="0"/>
        </a:defRPr>
      </a:lvl6pPr>
      <a:lvl7pPr marL="8345170" indent="-849630" algn="l" defTabSz="14888210" rtl="0" fontAlgn="base">
        <a:spcBef>
          <a:spcPct val="20000"/>
        </a:spcBef>
        <a:spcAft>
          <a:spcPct val="0"/>
        </a:spcAft>
        <a:defRPr sz="7760">
          <a:solidFill>
            <a:schemeClr val="tx1"/>
          </a:solidFill>
          <a:latin typeface="Times New Roman" pitchFamily="18" charset="0"/>
        </a:defRPr>
      </a:lvl7pPr>
      <a:lvl8pPr marL="8710930" indent="-849630" algn="l" defTabSz="14888210" rtl="0" fontAlgn="base">
        <a:spcBef>
          <a:spcPct val="20000"/>
        </a:spcBef>
        <a:spcAft>
          <a:spcPct val="0"/>
        </a:spcAft>
        <a:defRPr sz="7760">
          <a:solidFill>
            <a:schemeClr val="tx1"/>
          </a:solidFill>
          <a:latin typeface="Times New Roman" pitchFamily="18" charset="0"/>
        </a:defRPr>
      </a:lvl8pPr>
      <a:lvl9pPr marL="9076690" indent="-849630" algn="l" defTabSz="14888210" rtl="0" fontAlgn="base">
        <a:spcBef>
          <a:spcPct val="20000"/>
        </a:spcBef>
        <a:spcAft>
          <a:spcPct val="0"/>
        </a:spcAft>
        <a:defRPr sz="776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665839" y="883823"/>
            <a:ext cx="28651971" cy="3777633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z="2880" dirty="0">
              <a:highlight>
                <a:srgbClr val="800080"/>
              </a:highlight>
            </a:endParaRPr>
          </a:p>
        </p:txBody>
      </p:sp>
      <p:sp>
        <p:nvSpPr>
          <p:cNvPr id="2051" name="Rectangle 1148"/>
          <p:cNvSpPr>
            <a:spLocks noChangeArrowheads="1"/>
          </p:cNvSpPr>
          <p:nvPr/>
        </p:nvSpPr>
        <p:spPr bwMode="auto">
          <a:xfrm>
            <a:off x="798595" y="5098099"/>
            <a:ext cx="10782300" cy="9144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dirty="0">
                <a:solidFill>
                  <a:srgbClr val="FDD023"/>
                </a:solidFill>
              </a:rPr>
              <a:t>Introduction</a:t>
            </a:r>
          </a:p>
        </p:txBody>
      </p:sp>
      <p:sp>
        <p:nvSpPr>
          <p:cNvPr id="2054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5599617" y="2945442"/>
            <a:ext cx="29270325" cy="1600438"/>
          </a:xfr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4000" b="0" dirty="0">
                <a:solidFill>
                  <a:srgbClr val="FDD023"/>
                </a:solidFill>
              </a:rPr>
              <a:t>Hai Vu Tran MD</a:t>
            </a:r>
            <a:r>
              <a:rPr lang="en-US" altLang="en-US" sz="4000" b="0" baseline="30000" dirty="0">
                <a:solidFill>
                  <a:srgbClr val="FDD023"/>
                </a:solidFill>
              </a:rPr>
              <a:t>1</a:t>
            </a:r>
            <a:r>
              <a:rPr lang="en-US" altLang="en-US" sz="4000" b="0" dirty="0">
                <a:solidFill>
                  <a:srgbClr val="FDD023"/>
                </a:solidFill>
              </a:rPr>
              <a:t>, Christopher Van </a:t>
            </a:r>
            <a:r>
              <a:rPr lang="en-US" altLang="en-US" sz="4000" b="0" dirty="0" err="1">
                <a:solidFill>
                  <a:srgbClr val="FDD023"/>
                </a:solidFill>
              </a:rPr>
              <a:t>Dreumel</a:t>
            </a:r>
            <a:r>
              <a:rPr lang="en-US" altLang="en-US" sz="4000" b="0" dirty="0">
                <a:solidFill>
                  <a:srgbClr val="FDD023"/>
                </a:solidFill>
              </a:rPr>
              <a:t> MD</a:t>
            </a:r>
            <a:r>
              <a:rPr lang="en-US" altLang="en-US" sz="4000" b="0" baseline="30000" dirty="0">
                <a:solidFill>
                  <a:srgbClr val="FDD023"/>
                </a:solidFill>
              </a:rPr>
              <a:t>1</a:t>
            </a:r>
            <a:r>
              <a:rPr lang="en-US" altLang="en-US" sz="4000" b="0" dirty="0">
                <a:solidFill>
                  <a:srgbClr val="FDD023"/>
                </a:solidFill>
              </a:rPr>
              <a:t>, Alison Schafer BS</a:t>
            </a:r>
            <a:r>
              <a:rPr lang="en-US" altLang="en-US" sz="4000" b="0" baseline="30000" dirty="0">
                <a:solidFill>
                  <a:srgbClr val="FDD023"/>
                </a:solidFill>
              </a:rPr>
              <a:t>1</a:t>
            </a:r>
            <a:r>
              <a:rPr lang="en-US" altLang="en-US" sz="4000" b="0" dirty="0">
                <a:solidFill>
                  <a:srgbClr val="FDD023"/>
                </a:solidFill>
              </a:rPr>
              <a:t>, Bennett </a:t>
            </a:r>
            <a:r>
              <a:rPr lang="en-US" altLang="en-US" sz="4000" b="0" dirty="0" err="1">
                <a:solidFill>
                  <a:srgbClr val="FDD023"/>
                </a:solidFill>
              </a:rPr>
              <a:t>deBoisblanc</a:t>
            </a:r>
            <a:r>
              <a:rPr lang="en-US" altLang="en-US" sz="4000" b="0" dirty="0">
                <a:solidFill>
                  <a:srgbClr val="FDD023"/>
                </a:solidFill>
              </a:rPr>
              <a:t> MD</a:t>
            </a:r>
            <a:r>
              <a:rPr lang="en-US" altLang="en-US" sz="4000" b="0" baseline="30000" dirty="0">
                <a:solidFill>
                  <a:srgbClr val="FDD023"/>
                </a:solidFill>
              </a:rPr>
              <a:t>1</a:t>
            </a:r>
            <a:r>
              <a:rPr lang="en-US" altLang="en-US" sz="4000" b="0" dirty="0">
                <a:solidFill>
                  <a:srgbClr val="FDD023"/>
                </a:solidFill>
              </a:rPr>
              <a:t>, Matthew </a:t>
            </a:r>
            <a:r>
              <a:rPr lang="en-US" altLang="en-US" sz="4000" b="0" dirty="0" err="1">
                <a:solidFill>
                  <a:srgbClr val="FDD023"/>
                </a:solidFill>
              </a:rPr>
              <a:t>Lammi</a:t>
            </a:r>
            <a:r>
              <a:rPr lang="en-US" altLang="en-US" sz="4000" b="0" dirty="0">
                <a:solidFill>
                  <a:srgbClr val="FDD023"/>
                </a:solidFill>
              </a:rPr>
              <a:t> MD</a:t>
            </a:r>
            <a:r>
              <a:rPr lang="en-US" altLang="en-US" sz="4000" b="0" baseline="30000" dirty="0">
                <a:solidFill>
                  <a:srgbClr val="FDD023"/>
                </a:solidFill>
              </a:rPr>
              <a:t>2</a:t>
            </a:r>
            <a:br>
              <a:rPr lang="en-US" altLang="en-US" sz="3200" b="0" dirty="0">
                <a:solidFill>
                  <a:srgbClr val="FDD023"/>
                </a:solidFill>
              </a:rPr>
            </a:br>
            <a:r>
              <a:rPr lang="en-US" altLang="en-US" sz="3200" b="0" baseline="30000" dirty="0">
                <a:solidFill>
                  <a:srgbClr val="FDD023"/>
                </a:solidFill>
              </a:rPr>
              <a:t>1</a:t>
            </a:r>
            <a:r>
              <a:rPr lang="en-US" altLang="en-US" sz="3200" b="0" dirty="0">
                <a:solidFill>
                  <a:srgbClr val="FDD023"/>
                </a:solidFill>
              </a:rPr>
              <a:t>Section of Pulmonary/Critical Care &amp; Allergy/Immunology, Department of Internal Medicine, LSU Health Sciences Center, New Orleans, LA</a:t>
            </a:r>
            <a:br>
              <a:rPr lang="en-US" altLang="en-US" sz="3200" b="0" dirty="0">
                <a:solidFill>
                  <a:srgbClr val="FDD023"/>
                </a:solidFill>
              </a:rPr>
            </a:br>
            <a:r>
              <a:rPr lang="en-US" altLang="en-US" sz="3200" b="0" baseline="30000" dirty="0">
                <a:solidFill>
                  <a:srgbClr val="FDD023"/>
                </a:solidFill>
              </a:rPr>
              <a:t>2</a:t>
            </a:r>
            <a:r>
              <a:rPr lang="en-US" altLang="en-US" sz="3200" b="0" dirty="0">
                <a:solidFill>
                  <a:srgbClr val="FDD023"/>
                </a:solidFill>
              </a:rPr>
              <a:t>Pulmonary and Critical Care, Johns Hopkins School of Medicine, Baltimore, MD</a:t>
            </a:r>
          </a:p>
        </p:txBody>
      </p:sp>
      <p:sp>
        <p:nvSpPr>
          <p:cNvPr id="2056" name="Text Box 1541"/>
          <p:cNvSpPr txBox="1">
            <a:spLocks noChangeArrowheads="1"/>
          </p:cNvSpPr>
          <p:nvPr/>
        </p:nvSpPr>
        <p:spPr bwMode="auto">
          <a:xfrm>
            <a:off x="5675363" y="932142"/>
            <a:ext cx="2926080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6000" dirty="0">
                <a:solidFill>
                  <a:srgbClr val="FDD023"/>
                </a:solidFill>
              </a:rPr>
              <a:t>Blood Pressure Change During Six-Minute Walk Test is an Independent Predictor of Clinical Worsening in Patients with Pulmonary Hypertension</a:t>
            </a:r>
          </a:p>
        </p:txBody>
      </p:sp>
      <p:sp>
        <p:nvSpPr>
          <p:cNvPr id="2059" name="Rectangle 39"/>
          <p:cNvSpPr>
            <a:spLocks noChangeArrowheads="1"/>
          </p:cNvSpPr>
          <p:nvPr/>
        </p:nvSpPr>
        <p:spPr bwMode="auto">
          <a:xfrm>
            <a:off x="-12488027" y="10756612"/>
            <a:ext cx="115366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566738" indent="-566738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SzPct val="85000"/>
              <a:buFont typeface="Wingdings" pitchFamily="2" charset="2"/>
              <a:buChar char="v"/>
            </a:pPr>
            <a:endParaRPr lang="en-US" altLang="en-US" sz="3200"/>
          </a:p>
        </p:txBody>
      </p:sp>
      <p:sp>
        <p:nvSpPr>
          <p:cNvPr id="2071" name="TextBox 2"/>
          <p:cNvSpPr txBox="1">
            <a:spLocks noChangeArrowheads="1"/>
          </p:cNvSpPr>
          <p:nvPr/>
        </p:nvSpPr>
        <p:spPr bwMode="auto">
          <a:xfrm>
            <a:off x="28218367" y="18137164"/>
            <a:ext cx="1121663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en-US" b="0" dirty="0"/>
              <a:t>While BP response during a 6MWT in PH patients are variable and does not strongly correlate with RV dysfunction, insufficient sBP change in response to exercise independently predicted time to clinical worsening in PH patients.​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0" dirty="0"/>
              <a:t>If externally validated, this easily obtained parameter may be useful for risk stratification.</a:t>
            </a:r>
          </a:p>
        </p:txBody>
      </p:sp>
      <p:sp>
        <p:nvSpPr>
          <p:cNvPr id="2073" name="TextBox 2"/>
          <p:cNvSpPr txBox="1">
            <a:spLocks noChangeArrowheads="1"/>
          </p:cNvSpPr>
          <p:nvPr/>
        </p:nvSpPr>
        <p:spPr bwMode="auto">
          <a:xfrm>
            <a:off x="798594" y="13676457"/>
            <a:ext cx="10782299" cy="13388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altLang="en-US" b="0" dirty="0"/>
              <a:t>This retrospective study included outpatients in a single comprehensive PH center evaluated from August 2016 to December 2022.</a:t>
            </a: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altLang="en-US" b="0" dirty="0"/>
              <a:t>Patients had a 6MWT performed at that facility within 6 months of their initial visit. ​</a:t>
            </a: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altLang="en-US" b="0" dirty="0"/>
              <a:t>Pre-exercise and immediate post-exercise systolic blood pressures (sBP) were recorded, with sBP change calculated as sBP(post)-sBP(pre). ​</a:t>
            </a: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altLang="en-US" b="0" dirty="0"/>
              <a:t>We compared sBP change in patients with and without right ventricular (RV) dysfunction or enlargement using Mann Whitney U, and sBP change was correlated to TAPSE using Spearman correlation. ​ </a:t>
            </a: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altLang="en-US" b="0" dirty="0"/>
              <a:t>Receiver operating characteristics curve analysis determined the optimal cutoff of sBP change for clinical worsening events, defined as the first occurrence of death, lung transplant, PH-related hospitalization, or worsened functional class leading to PH medication escalation.​ </a:t>
            </a: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altLang="en-US" b="0" dirty="0"/>
              <a:t>Cox regression models were used to assess the relationship between change in sBP and time to clinical worsening (TTCW), adjusted for REVEAL lite 2 risk score.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8594" y="6584255"/>
            <a:ext cx="107823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/>
              <a:t>Risk stratification has emerged as standard of care in treating patients with pulmonary hypertension (PH), but further refinements may improve patient care.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/>
              <a:t>Six-minute walk tests (6MWT) are routinely used to monitor patients, but there are parameters beyond walking distance that may be informative.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/>
              <a:t>Our aim was to investigate blood pressure response to exercise during a 6MWT in PH.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031" y="904484"/>
            <a:ext cx="4285714" cy="3600000"/>
          </a:xfrm>
          <a:prstGeom prst="rect">
            <a:avLst/>
          </a:prstGeom>
        </p:spPr>
      </p:pic>
      <p:sp>
        <p:nvSpPr>
          <p:cNvPr id="41" name="Rectangle 1148">
            <a:extLst>
              <a:ext uri="{FF2B5EF4-FFF2-40B4-BE49-F238E27FC236}">
                <a16:creationId xmlns:a16="http://schemas.microsoft.com/office/drawing/2014/main" id="{5209548E-A993-47ED-880F-F438F0C85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8365" y="5098099"/>
            <a:ext cx="11141937" cy="9144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dirty="0">
                <a:solidFill>
                  <a:srgbClr val="FDD023"/>
                </a:solidFill>
              </a:rPr>
              <a:t>Results</a:t>
            </a:r>
          </a:p>
        </p:txBody>
      </p:sp>
      <p:sp>
        <p:nvSpPr>
          <p:cNvPr id="42" name="Rectangle 1148">
            <a:extLst>
              <a:ext uri="{FF2B5EF4-FFF2-40B4-BE49-F238E27FC236}">
                <a16:creationId xmlns:a16="http://schemas.microsoft.com/office/drawing/2014/main" id="{F30552DC-A62B-4A42-AC2C-168204EDA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94" y="12249445"/>
            <a:ext cx="10782299" cy="9144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dirty="0">
                <a:solidFill>
                  <a:srgbClr val="FDD023"/>
                </a:solidFill>
              </a:rPr>
              <a:t>Methods</a:t>
            </a:r>
          </a:p>
        </p:txBody>
      </p:sp>
      <p:sp>
        <p:nvSpPr>
          <p:cNvPr id="43" name="Rectangle 1148">
            <a:extLst>
              <a:ext uri="{FF2B5EF4-FFF2-40B4-BE49-F238E27FC236}">
                <a16:creationId xmlns:a16="http://schemas.microsoft.com/office/drawing/2014/main" id="{D2AE0965-ADCD-4528-89CA-261B87AF7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8366" y="17011904"/>
            <a:ext cx="11216639" cy="9144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dirty="0">
                <a:solidFill>
                  <a:srgbClr val="FDD023"/>
                </a:solidFill>
              </a:rPr>
              <a:t>Discussion</a:t>
            </a:r>
          </a:p>
        </p:txBody>
      </p:sp>
      <p:sp>
        <p:nvSpPr>
          <p:cNvPr id="44" name="Rectangle 1148">
            <a:extLst>
              <a:ext uri="{FF2B5EF4-FFF2-40B4-BE49-F238E27FC236}">
                <a16:creationId xmlns:a16="http://schemas.microsoft.com/office/drawing/2014/main" id="{91CA5CDC-C4E2-4E80-AD6D-FAE3FD118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5316" y="25681531"/>
            <a:ext cx="11219688" cy="9144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dirty="0">
                <a:solidFill>
                  <a:srgbClr val="FDD023"/>
                </a:solidFill>
              </a:rPr>
              <a:t>References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A6CE44-27BA-8966-D291-2D36A361D672}"/>
              </a:ext>
            </a:extLst>
          </p:cNvPr>
          <p:cNvSpPr txBox="1"/>
          <p:nvPr/>
        </p:nvSpPr>
        <p:spPr>
          <a:xfrm>
            <a:off x="11966849" y="27414168"/>
            <a:ext cx="15911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/>
              <a:t>Table 2: Hazard Ratios of sBP change and when adjusted for multiple variables</a:t>
            </a:r>
          </a:p>
          <a:p>
            <a:r>
              <a:rPr lang="en-US" sz="2400" b="0" dirty="0"/>
              <a:t>Figure 2: Cox regression models for TTCW (sBP changes are per 5mmHg)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6151225-AB68-EBF1-94F1-3E5515A5C0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81123" y="792990"/>
            <a:ext cx="5041452" cy="3884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076875-9719-9B00-20DC-EEA2126B0FF9}"/>
              </a:ext>
            </a:extLst>
          </p:cNvPr>
          <p:cNvSpPr txBox="1"/>
          <p:nvPr/>
        </p:nvSpPr>
        <p:spPr>
          <a:xfrm>
            <a:off x="28218365" y="6263074"/>
            <a:ext cx="11141937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/>
              <a:t>One hundred two patients with PH were studied (80% Group 1, 13% Group 4, age 54 ± 15 years, pulmonary vascular resistance 7.5 ± 4.5 Wood units). ​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/>
              <a:t>Median sBP change post-exercise was 9mmHg (interquartile range 4, 16). sBP change did not significantly correlate with TAPSE (r=0.14, p=0.22). ​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/>
              <a:t>While sBP change was similar in those with or without RV dysfunction (p=0.18), those with RV enlargement showed a smaller increase in sBP (p=0.02). Fifty-six percent of patients had a worsening event. Patients unable to generate a sBP change &gt;6 mmHg during 6MWT had approximately a 2-fold increased risk of clinical worsening (hazard ratio 1.92, 95% confidence interval [CI], 1.15 to 3.13, p=0.01, Figure). ​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/>
              <a:t>When adjusting for REVEAL lite 2, there remained a significant association of sBP change with TTCW (hazard ratio, 1.82; 95% CI, 1.07-3.03, p=0.03).​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B9CB769-5AC6-6F39-88DE-9B09360219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81133" y="19610080"/>
            <a:ext cx="15482465" cy="7804088"/>
          </a:xfrm>
          <a:prstGeom prst="rect">
            <a:avLst/>
          </a:prstGeom>
        </p:spPr>
      </p:pic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4773B669-4C74-E541-5250-3573EABF2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054447"/>
              </p:ext>
            </p:extLst>
          </p:nvPr>
        </p:nvGraphicFramePr>
        <p:xfrm>
          <a:off x="12181133" y="13700125"/>
          <a:ext cx="15482466" cy="592429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869789">
                  <a:extLst>
                    <a:ext uri="{9D8B030D-6E8A-4147-A177-3AD203B41FA5}">
                      <a16:colId xmlns:a16="http://schemas.microsoft.com/office/drawing/2014/main" val="3988098671"/>
                    </a:ext>
                  </a:extLst>
                </a:gridCol>
                <a:gridCol w="3869789">
                  <a:extLst>
                    <a:ext uri="{9D8B030D-6E8A-4147-A177-3AD203B41FA5}">
                      <a16:colId xmlns:a16="http://schemas.microsoft.com/office/drawing/2014/main" val="349874738"/>
                    </a:ext>
                  </a:extLst>
                </a:gridCol>
                <a:gridCol w="3871444">
                  <a:extLst>
                    <a:ext uri="{9D8B030D-6E8A-4147-A177-3AD203B41FA5}">
                      <a16:colId xmlns:a16="http://schemas.microsoft.com/office/drawing/2014/main" val="1974225298"/>
                    </a:ext>
                  </a:extLst>
                </a:gridCol>
                <a:gridCol w="3871444">
                  <a:extLst>
                    <a:ext uri="{9D8B030D-6E8A-4147-A177-3AD203B41FA5}">
                      <a16:colId xmlns:a16="http://schemas.microsoft.com/office/drawing/2014/main" val="2499086886"/>
                    </a:ext>
                  </a:extLst>
                </a:gridCol>
              </a:tblGrid>
              <a:tr h="3881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solidFill>
                            <a:srgbClr val="FDD023"/>
                          </a:solidFill>
                          <a:effectLst/>
                        </a:rPr>
                        <a:t>Model</a:t>
                      </a:r>
                      <a:endParaRPr lang="en-US" sz="2400" kern="100" dirty="0">
                        <a:solidFill>
                          <a:srgbClr val="FDD02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solidFill>
                            <a:srgbClr val="FDD023"/>
                          </a:solidFill>
                          <a:effectLst/>
                        </a:rPr>
                        <a:t>HR</a:t>
                      </a:r>
                      <a:endParaRPr lang="en-US" sz="2400" kern="100" dirty="0">
                        <a:solidFill>
                          <a:srgbClr val="FDD02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>
                          <a:solidFill>
                            <a:srgbClr val="FDD023"/>
                          </a:solidFill>
                          <a:effectLst/>
                        </a:rPr>
                        <a:t>95% CI</a:t>
                      </a:r>
                      <a:endParaRPr lang="en-US" sz="2400" kern="100">
                        <a:solidFill>
                          <a:srgbClr val="FDD02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kern="100" dirty="0">
                          <a:solidFill>
                            <a:srgbClr val="FDD023"/>
                          </a:solidFill>
                          <a:effectLst/>
                        </a:rPr>
                        <a:t>p value</a:t>
                      </a:r>
                      <a:endParaRPr lang="en-US" sz="2400" kern="100" dirty="0">
                        <a:solidFill>
                          <a:srgbClr val="FDD02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1D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648343"/>
                  </a:ext>
                </a:extLst>
              </a:tr>
              <a:tr h="3881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FDD023"/>
                          </a:solidFill>
                          <a:effectLst/>
                        </a:rPr>
                        <a:t>sBP change</a:t>
                      </a:r>
                      <a:endParaRPr lang="en-US" sz="2400" b="0" kern="100" dirty="0">
                        <a:solidFill>
                          <a:srgbClr val="FDD02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0.91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0.81 to 1.02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0.11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151665"/>
                  </a:ext>
                </a:extLst>
              </a:tr>
              <a:tr h="796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FDD023"/>
                          </a:solidFill>
                          <a:effectLst/>
                        </a:rPr>
                        <a:t>sBP change (1000 bootstraps)</a:t>
                      </a:r>
                      <a:endParaRPr lang="en-US" sz="2400" b="0" kern="100" dirty="0">
                        <a:solidFill>
                          <a:srgbClr val="FDD02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0.91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0.80 to 1.03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0.15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837241"/>
                  </a:ext>
                </a:extLst>
              </a:tr>
              <a:tr h="3881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FDD023"/>
                          </a:solidFill>
                          <a:effectLst/>
                        </a:rPr>
                        <a:t>sBP change + age</a:t>
                      </a:r>
                      <a:endParaRPr lang="en-US" sz="2400" b="0" kern="100" dirty="0">
                        <a:solidFill>
                          <a:srgbClr val="FDD02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0.91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0.81 to 1.02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0.11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11467"/>
                  </a:ext>
                </a:extLst>
              </a:tr>
              <a:tr h="796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FDD023"/>
                          </a:solidFill>
                          <a:effectLst/>
                        </a:rPr>
                        <a:t>sBP change + REVEAL</a:t>
                      </a:r>
                      <a:endParaRPr lang="en-US" sz="2400" b="0" kern="100" dirty="0">
                        <a:solidFill>
                          <a:srgbClr val="FDD02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0.93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0.84 to 1.05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0.24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93852"/>
                  </a:ext>
                </a:extLst>
              </a:tr>
              <a:tr h="796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FDD023"/>
                          </a:solidFill>
                          <a:effectLst/>
                        </a:rPr>
                        <a:t>sBP change + HTN </a:t>
                      </a:r>
                      <a:r>
                        <a:rPr lang="en-US" sz="2400" b="0" kern="100" dirty="0" err="1">
                          <a:solidFill>
                            <a:srgbClr val="FDD023"/>
                          </a:solidFill>
                          <a:effectLst/>
                        </a:rPr>
                        <a:t>hx</a:t>
                      </a:r>
                      <a:endParaRPr lang="en-US" sz="2400" b="0" kern="100" dirty="0">
                        <a:solidFill>
                          <a:srgbClr val="FDD02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0.92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0.92 to 1.04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0.18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4192487"/>
                  </a:ext>
                </a:extLst>
              </a:tr>
              <a:tr h="796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FDD023"/>
                          </a:solidFill>
                          <a:effectLst/>
                        </a:rPr>
                        <a:t>sBP change + BP med</a:t>
                      </a:r>
                      <a:endParaRPr lang="en-US" sz="2400" b="0" kern="100" dirty="0">
                        <a:solidFill>
                          <a:srgbClr val="FDD02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0.91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0.91 to 1.02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0.11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221368"/>
                  </a:ext>
                </a:extLst>
              </a:tr>
              <a:tr h="3881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FDD023"/>
                          </a:solidFill>
                          <a:effectLst/>
                        </a:rPr>
                        <a:t>sBP ≤ 6 or &gt;6</a:t>
                      </a:r>
                      <a:endParaRPr lang="en-US" sz="2400" b="0" kern="100" dirty="0">
                        <a:solidFill>
                          <a:srgbClr val="FDD02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0.52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0.32 to 0.87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0.01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823823"/>
                  </a:ext>
                </a:extLst>
              </a:tr>
              <a:tr h="796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FDD023"/>
                          </a:solidFill>
                          <a:effectLst/>
                        </a:rPr>
                        <a:t>sBP ≤ 6 or &gt;6 + REVEAL</a:t>
                      </a:r>
                      <a:endParaRPr lang="en-US" sz="2400" b="0" kern="100" dirty="0">
                        <a:solidFill>
                          <a:srgbClr val="FDD02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0.55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0.33 to 0.93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0.03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125560"/>
                  </a:ext>
                </a:extLst>
              </a:tr>
              <a:tr h="3881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FDD023"/>
                          </a:solidFill>
                          <a:effectLst/>
                        </a:rPr>
                        <a:t>sBP ≤ 6 or &gt;6 + HRR</a:t>
                      </a:r>
                      <a:endParaRPr lang="en-US" sz="2400" b="0" kern="100" dirty="0">
                        <a:solidFill>
                          <a:srgbClr val="FDD02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0.48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0.24 to 0.84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0.01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838763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96838374-A666-5071-1C3E-4DAB122F66F4}"/>
              </a:ext>
            </a:extLst>
          </p:cNvPr>
          <p:cNvSpPr txBox="1"/>
          <p:nvPr/>
        </p:nvSpPr>
        <p:spPr>
          <a:xfrm>
            <a:off x="12119249" y="12707568"/>
            <a:ext cx="15911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/>
              <a:t>Figure 1: Plot depicting correlations of RV dysfunction &amp; RV enlargement to change in sBP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CC36CF5-B9F8-52F6-289E-E9D8127B535C}"/>
              </a:ext>
            </a:extLst>
          </p:cNvPr>
          <p:cNvGrpSpPr/>
          <p:nvPr/>
        </p:nvGrpSpPr>
        <p:grpSpPr>
          <a:xfrm>
            <a:off x="11966849" y="5254731"/>
            <a:ext cx="15696749" cy="7432569"/>
            <a:chOff x="0" y="0"/>
            <a:chExt cx="4598153" cy="2551114"/>
          </a:xfrm>
          <a:solidFill>
            <a:schemeClr val="bg1"/>
          </a:solidFill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C6A2F78F-18BC-D054-9E4A-37DB475A8E3C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2233613" cy="2551113"/>
            </a:xfrm>
            <a:prstGeom prst="rect">
              <a:avLst/>
            </a:prstGeom>
            <a:grpFill/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5F185F73-7309-9BE3-3CB3-08F6891767DB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2351840" y="1"/>
              <a:ext cx="2246313" cy="2551113"/>
            </a:xfrm>
            <a:prstGeom prst="rect">
              <a:avLst/>
            </a:prstGeom>
            <a:grpFill/>
          </p:spPr>
        </p:pic>
      </p:grpSp>
      <p:sp>
        <p:nvSpPr>
          <p:cNvPr id="2" name="Rectangle 1148">
            <a:extLst>
              <a:ext uri="{FF2B5EF4-FFF2-40B4-BE49-F238E27FC236}">
                <a16:creationId xmlns:a16="http://schemas.microsoft.com/office/drawing/2014/main" id="{7C5471E4-FE60-5B1D-0110-BD257A9B3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8365" y="22499687"/>
            <a:ext cx="11216639" cy="9144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dirty="0">
                <a:solidFill>
                  <a:srgbClr val="FDD023"/>
                </a:solidFill>
              </a:rPr>
              <a:t>Future Studies?</a:t>
            </a:r>
          </a:p>
        </p:txBody>
      </p:sp>
      <p:sp>
        <p:nvSpPr>
          <p:cNvPr id="6" name="Rectangle 1148">
            <a:extLst>
              <a:ext uri="{FF2B5EF4-FFF2-40B4-BE49-F238E27FC236}">
                <a16:creationId xmlns:a16="http://schemas.microsoft.com/office/drawing/2014/main" id="{E08EC91D-DEA2-52A9-BD85-F02040B66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8365" y="22499687"/>
            <a:ext cx="11219688" cy="9144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dirty="0">
                <a:solidFill>
                  <a:srgbClr val="FDD023"/>
                </a:solidFill>
              </a:rPr>
              <a:t>Future Studies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E7A99A-A22B-B0B1-54D9-E47265055F63}"/>
              </a:ext>
            </a:extLst>
          </p:cNvPr>
          <p:cNvSpPr txBox="1"/>
          <p:nvPr/>
        </p:nvSpPr>
        <p:spPr>
          <a:xfrm>
            <a:off x="28215316" y="23743078"/>
            <a:ext cx="112166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b="0" dirty="0"/>
              <a:t>Analysis of additional dataset (PVDOMICS) which has collected data from multiple centers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b="0" dirty="0"/>
              <a:t>If confirmed, would validate our single center study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9ADFC-AE6C-DCBE-1E62-F6E252E5929B}"/>
              </a:ext>
            </a:extLst>
          </p:cNvPr>
          <p:cNvSpPr txBox="1"/>
          <p:nvPr/>
        </p:nvSpPr>
        <p:spPr>
          <a:xfrm>
            <a:off x="28215316" y="26694459"/>
            <a:ext cx="11144985" cy="2440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000" b="0" kern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Blumberg FC, </a:t>
            </a:r>
            <a:r>
              <a:rPr lang="en-US" sz="1000" b="0" kern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Arzt</a:t>
            </a:r>
            <a:r>
              <a:rPr lang="en-US" sz="1000" b="0" kern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M, Lange T, </a:t>
            </a:r>
            <a:r>
              <a:rPr lang="en-US" sz="1000" b="0" kern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Schroll</a:t>
            </a:r>
            <a:r>
              <a:rPr lang="en-US" sz="1000" b="0" kern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S, Pfeifer M, </a:t>
            </a:r>
            <a:r>
              <a:rPr lang="en-US" sz="1000" b="0" kern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Wensel</a:t>
            </a:r>
            <a:r>
              <a:rPr lang="en-US" sz="1000" b="0" kern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R. Impact of right ventricular reserve on exercise capacity and survival in patients with pulmonary hypertension. </a:t>
            </a:r>
            <a:r>
              <a:rPr lang="en-US" sz="1000" b="0" kern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en-US" sz="1000" b="0" kern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J Heart Fail. 2013 Jul;15(7):771-5. </a:t>
            </a:r>
            <a:r>
              <a:rPr lang="en-US" sz="1000" b="0" kern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000" b="0" kern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10.1093/</a:t>
            </a:r>
            <a:r>
              <a:rPr lang="en-US" sz="1000" b="0" kern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eurjhf</a:t>
            </a:r>
            <a:r>
              <a:rPr lang="en-US" sz="1000" b="0" kern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/hft044. </a:t>
            </a:r>
            <a:r>
              <a:rPr lang="en-US" sz="1000" b="0" kern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Epub</a:t>
            </a:r>
            <a:r>
              <a:rPr lang="en-US" sz="1000" b="0" kern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2013 Mar 18. PMID: 23507788.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000" b="0" kern="0" dirty="0" err="1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Forfia</a:t>
            </a:r>
            <a:r>
              <a:rPr lang="en-US" sz="1000" b="0" kern="0" dirty="0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 PR, Fisher MR, Mathai SC, </a:t>
            </a:r>
            <a:r>
              <a:rPr lang="en-US" sz="1000" b="0" kern="0" dirty="0" err="1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Housten</a:t>
            </a:r>
            <a:r>
              <a:rPr lang="en-US" sz="1000" b="0" kern="0" dirty="0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-Harris T, </a:t>
            </a:r>
            <a:r>
              <a:rPr lang="en-US" sz="1000" b="0" kern="0" dirty="0" err="1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Hemnes</a:t>
            </a:r>
            <a:r>
              <a:rPr lang="en-US" sz="1000" b="0" kern="0" dirty="0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 AR, Borlaug BA, </a:t>
            </a:r>
            <a:r>
              <a:rPr lang="en-US" sz="1000" b="0" kern="0" dirty="0" err="1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Chamera</a:t>
            </a:r>
            <a:r>
              <a:rPr lang="en-US" sz="1000" b="0" kern="0" dirty="0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 E, </a:t>
            </a:r>
            <a:r>
              <a:rPr lang="en-US" sz="1000" b="0" kern="0" dirty="0" err="1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Corretti</a:t>
            </a:r>
            <a:r>
              <a:rPr lang="en-US" sz="1000" b="0" kern="0" dirty="0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 MC, Champion HC, Abraham TP, Girgis RE, Hassoun PM. Tricuspid annular displacement predicts survival in pulmonary hypertension. Am J Respir Crit Care Med. 2006 Nov 1;174(9):1034-41. </a:t>
            </a:r>
            <a:r>
              <a:rPr lang="en-US" sz="1000" b="0" kern="0" dirty="0" err="1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doi</a:t>
            </a:r>
            <a:r>
              <a:rPr lang="en-US" sz="1000" b="0" kern="0" dirty="0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: 10.1164/rccm.200604-547OC. </a:t>
            </a:r>
            <a:r>
              <a:rPr lang="en-US" sz="1000" b="0" kern="0" dirty="0" err="1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Epub</a:t>
            </a:r>
            <a:r>
              <a:rPr lang="en-US" sz="1000" b="0" kern="0" dirty="0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</a:rPr>
              <a:t> 2006 Aug 3. PMID: 16888289.</a:t>
            </a:r>
            <a:endParaRPr lang="en-US" sz="1000" b="0" kern="0" dirty="0">
              <a:solidFill>
                <a:srgbClr val="212121"/>
              </a:solidFill>
              <a:effectLst/>
              <a:highlight>
                <a:srgbClr val="FFFFFF"/>
              </a:highlight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000" b="0" kern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Grünig</a:t>
            </a:r>
            <a:r>
              <a:rPr lang="en-US" sz="1000" b="0" kern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E, Eichstaedt CA, Seeger R, Benjamin N. Right Heart Size and Right Ventricular Reserve in Pulmonary Hypertension: Impact on Management and Prognosis. Diagnostics (Basel). 2020 Dec 21;10(12):1110. </a:t>
            </a:r>
            <a:r>
              <a:rPr lang="en-US" sz="1000" b="0" kern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000" b="0" kern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10.3390/diagnostics10121110. PMID: 33371372; PMCID: PMC7767391.</a:t>
            </a:r>
            <a:endParaRPr lang="en-US" sz="1000" b="0" kern="100" dirty="0">
              <a:effectLst/>
              <a:highlight>
                <a:srgbClr val="FFFFFF"/>
              </a:highligh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000" b="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Miyamoto S, Nagaya N, Satoh T, </a:t>
            </a:r>
            <a:r>
              <a:rPr lang="en-US" sz="1000" b="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Kyotani</a:t>
            </a:r>
            <a:r>
              <a:rPr lang="en-US" sz="1000" b="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S, </a:t>
            </a:r>
            <a:r>
              <a:rPr lang="en-US" sz="1000" b="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Sakamaki</a:t>
            </a:r>
            <a:r>
              <a:rPr lang="en-US" sz="1000" b="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F, Fujita M, Nakanishi N, </a:t>
            </a:r>
            <a:r>
              <a:rPr lang="en-US" sz="1000" b="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Miyatake</a:t>
            </a:r>
            <a:r>
              <a:rPr lang="en-US" sz="1000" b="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K. Clinical correlates and prognostic significance of six-minute walk test in patients with primary pulmonary hypertension. Comparison with cardiopulmonary exercise testing. Am J Respir Crit Care Med. 2000 Feb;161(2 Pt 1):487-92. </a:t>
            </a:r>
            <a:r>
              <a:rPr lang="en-US" sz="1000" b="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US" sz="1000" b="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10.1164/ajrccm.161.2.9906015. PMID: 10673190.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000" b="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Yogeswaran</a:t>
            </a:r>
            <a:r>
              <a:rPr lang="en-US" sz="1000" b="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A, Richter MJ, Sommer N, </a:t>
            </a:r>
            <a:r>
              <a:rPr lang="en-US" sz="1000" b="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Ghofrani</a:t>
            </a:r>
            <a:r>
              <a:rPr lang="en-US" sz="1000" b="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HA, Seeger W, Tello K, Gall H. Advanced risk stratification of intermediate risk group in pulmonary arterial hypertension. </a:t>
            </a:r>
            <a:r>
              <a:rPr lang="en-US" sz="1000" b="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Pulm</a:t>
            </a:r>
            <a:r>
              <a:rPr lang="en-US" sz="1000" b="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Circ. 2020 Oct 7;10(4):2045894020961739. </a:t>
            </a:r>
            <a:r>
              <a:rPr lang="en-US" sz="1000" b="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US" sz="1000" b="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10.1177/2045894020961739. PMID: 33088480; PMCID: PMC7545769.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sz="1200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D38AC8AF65FC44A5930A185282003F" ma:contentTypeVersion="16" ma:contentTypeDescription="Create a new document." ma:contentTypeScope="" ma:versionID="c72e11820eafd39577becae5fc2d582c">
  <xsd:schema xmlns:xsd="http://www.w3.org/2001/XMLSchema" xmlns:xs="http://www.w3.org/2001/XMLSchema" xmlns:p="http://schemas.microsoft.com/office/2006/metadata/properties" xmlns:ns2="298685dc-3108-4774-bcc7-e09e36048492" xmlns:ns3="ad1e1e7b-e6e3-4f67-b32e-9611d25e734e" targetNamespace="http://schemas.microsoft.com/office/2006/metadata/properties" ma:root="true" ma:fieldsID="72960a7444922a68309ca9d34688bb3b" ns2:_="" ns3:_="">
    <xsd:import namespace="298685dc-3108-4774-bcc7-e09e36048492"/>
    <xsd:import namespace="ad1e1e7b-e6e3-4f67-b32e-9611d25e7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8685dc-3108-4774-bcc7-e09e360484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f5d7b13-30af-4d25-abfc-e38a113a1b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e1e7b-e6e3-4f67-b32e-9611d25e73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26612f2-7025-46ff-94bc-ac828c41b3e8}" ma:internalName="TaxCatchAll" ma:showField="CatchAllData" ma:web="ad1e1e7b-e6e3-4f67-b32e-9611d25e7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8685dc-3108-4774-bcc7-e09e36048492">
      <Terms xmlns="http://schemas.microsoft.com/office/infopath/2007/PartnerControls"/>
    </lcf76f155ced4ddcb4097134ff3c332f>
    <TaxCatchAll xmlns="ad1e1e7b-e6e3-4f67-b32e-9611d25e734e" xsi:nil="true"/>
  </documentManagement>
</p:properties>
</file>

<file path=customXml/itemProps1.xml><?xml version="1.0" encoding="utf-8"?>
<ds:datastoreItem xmlns:ds="http://schemas.openxmlformats.org/officeDocument/2006/customXml" ds:itemID="{054D3CC3-EBBE-4104-AE7E-3B0EEF76DED3}"/>
</file>

<file path=customXml/itemProps2.xml><?xml version="1.0" encoding="utf-8"?>
<ds:datastoreItem xmlns:ds="http://schemas.openxmlformats.org/officeDocument/2006/customXml" ds:itemID="{F5998899-0B50-4779-9DC8-ACA559B3C0B8}"/>
</file>

<file path=customXml/itemProps3.xml><?xml version="1.0" encoding="utf-8"?>
<ds:datastoreItem xmlns:ds="http://schemas.openxmlformats.org/officeDocument/2006/customXml" ds:itemID="{F04A8853-676C-4904-A592-599C7A7695AB}"/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5685</TotalTime>
  <Words>1050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Blank Presentation</vt:lpstr>
      <vt:lpstr>Hai Vu Tran MD1, Christopher Van Dreumel MD1, Alison Schafer BS1, Bennett deBoisblanc MD1, Matthew Lammi MD2 1Section of Pulmonary/Critical Care &amp; Allergy/Immunology, Department of Internal Medicine, LSU Health Sciences Center, New Orleans, LA 2Pulmonary and Critical Care, Johns Hopkins School of Medicine, Baltimore, MD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Library</dc:creator>
  <cp:lastModifiedBy>Schafer, Alison K.</cp:lastModifiedBy>
  <cp:revision>389</cp:revision>
  <cp:lastPrinted>2017-02-03T02:15:45Z</cp:lastPrinted>
  <dcterms:created xsi:type="dcterms:W3CDTF">1995-06-17T23:31:02Z</dcterms:created>
  <dcterms:modified xsi:type="dcterms:W3CDTF">2024-04-04T19:57:31Z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0x0101007CD38AC8AF65FC44A5930A185282003F</vt:lpwstr>
  </property>
</Properties>
</file>