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1D7C"/>
    <a:srgbClr val="FDD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431482-F158-FD15-9818-8AA904D6FA0E}" v="2065" dt="2024-04-02T01:27:58.5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13F61D-9C08-2952-E3C4-EEA8D4F3EF6C}"/>
              </a:ext>
            </a:extLst>
          </p:cNvPr>
          <p:cNvSpPr txBox="1"/>
          <p:nvPr/>
        </p:nvSpPr>
        <p:spPr>
          <a:xfrm>
            <a:off x="3218400" y="188400"/>
            <a:ext cx="499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rgbClr val="282828"/>
                </a:solidFill>
                <a:latin typeface="Helvetica"/>
                <a:cs typeface="Helvetica"/>
              </a:rPr>
              <a:t>Caring for the Incarcerated Patient: </a:t>
            </a:r>
            <a:endParaRPr lang="en-US" b="1">
              <a:solidFill>
                <a:srgbClr val="000000"/>
              </a:solidFill>
              <a:latin typeface="Helvetica"/>
              <a:ea typeface="Calibri"/>
              <a:cs typeface="Calibri"/>
            </a:endParaRPr>
          </a:p>
          <a:p>
            <a:pPr algn="ctr"/>
            <a:r>
              <a:rPr lang="en-US" b="1" dirty="0">
                <a:solidFill>
                  <a:srgbClr val="282828"/>
                </a:solidFill>
                <a:latin typeface="Helvetica"/>
                <a:cs typeface="Helvetica"/>
              </a:rPr>
              <a:t>Provider Perceptions of Quality of Care</a:t>
            </a:r>
            <a:endParaRPr lang="en-US" b="1" dirty="0">
              <a:latin typeface="Helvetica"/>
              <a:ea typeface="Calibri"/>
              <a:cs typeface="Calibri"/>
            </a:endParaRPr>
          </a:p>
        </p:txBody>
      </p:sp>
      <p:sp>
        <p:nvSpPr>
          <p:cNvPr id="5" name="TextBox 4">
            <a:extLst>
              <a:ext uri="{FF2B5EF4-FFF2-40B4-BE49-F238E27FC236}">
                <a16:creationId xmlns:a16="http://schemas.microsoft.com/office/drawing/2014/main" id="{329FB524-27E3-07F3-510A-CFD1CE7D7211}"/>
              </a:ext>
            </a:extLst>
          </p:cNvPr>
          <p:cNvSpPr txBox="1"/>
          <p:nvPr/>
        </p:nvSpPr>
        <p:spPr>
          <a:xfrm>
            <a:off x="3491186" y="712780"/>
            <a:ext cx="445301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latin typeface="Helvetica"/>
                <a:ea typeface="Calibri"/>
                <a:cs typeface="Calibri"/>
              </a:rPr>
              <a:t>Haley Beavers Khoury</a:t>
            </a:r>
            <a:endParaRPr lang="en-US" sz="1600" dirty="0">
              <a:latin typeface="Helvetica"/>
              <a:ea typeface="Calibri"/>
              <a:cs typeface="Helvetica"/>
            </a:endParaRPr>
          </a:p>
          <a:p>
            <a:pPr algn="ctr"/>
            <a:r>
              <a:rPr lang="en-US" sz="1600" dirty="0">
                <a:latin typeface="Helvetica"/>
                <a:ea typeface="Calibri"/>
                <a:cs typeface="Calibri"/>
              </a:rPr>
              <a:t>Ashley Wennerstrom, PhD, MPH</a:t>
            </a:r>
            <a:endParaRPr lang="en-US" sz="1600" dirty="0">
              <a:latin typeface="Helvetica"/>
              <a:cs typeface="Helvetica"/>
            </a:endParaRPr>
          </a:p>
        </p:txBody>
      </p:sp>
      <p:pic>
        <p:nvPicPr>
          <p:cNvPr id="7" name="Picture 6" descr="A black background with yellow and purple letters&#10;&#10;Description automatically generated">
            <a:extLst>
              <a:ext uri="{FF2B5EF4-FFF2-40B4-BE49-F238E27FC236}">
                <a16:creationId xmlns:a16="http://schemas.microsoft.com/office/drawing/2014/main" id="{B0D5F0F5-7E9C-6DEF-C5C0-FB3FC398B264}"/>
              </a:ext>
            </a:extLst>
          </p:cNvPr>
          <p:cNvPicPr>
            <a:picLocks noChangeAspect="1"/>
          </p:cNvPicPr>
          <p:nvPr/>
        </p:nvPicPr>
        <p:blipFill>
          <a:blip r:embed="rId2"/>
          <a:stretch>
            <a:fillRect/>
          </a:stretch>
        </p:blipFill>
        <p:spPr>
          <a:xfrm>
            <a:off x="640391" y="231900"/>
            <a:ext cx="2499218" cy="1018200"/>
          </a:xfrm>
          <a:prstGeom prst="rect">
            <a:avLst/>
          </a:prstGeom>
        </p:spPr>
      </p:pic>
      <p:grpSp>
        <p:nvGrpSpPr>
          <p:cNvPr id="63" name="Group 62">
            <a:extLst>
              <a:ext uri="{FF2B5EF4-FFF2-40B4-BE49-F238E27FC236}">
                <a16:creationId xmlns:a16="http://schemas.microsoft.com/office/drawing/2014/main" id="{48A22B8E-5119-4144-3567-E566255D34F6}"/>
              </a:ext>
            </a:extLst>
          </p:cNvPr>
          <p:cNvGrpSpPr/>
          <p:nvPr/>
        </p:nvGrpSpPr>
        <p:grpSpPr>
          <a:xfrm>
            <a:off x="315457" y="1403062"/>
            <a:ext cx="3693418" cy="2490663"/>
            <a:chOff x="315457" y="1403062"/>
            <a:chExt cx="3693418" cy="2490663"/>
          </a:xfrm>
        </p:grpSpPr>
        <p:sp>
          <p:nvSpPr>
            <p:cNvPr id="10" name="Rectangle 9">
              <a:extLst>
                <a:ext uri="{FF2B5EF4-FFF2-40B4-BE49-F238E27FC236}">
                  <a16:creationId xmlns:a16="http://schemas.microsoft.com/office/drawing/2014/main" id="{CBA750C8-E7BD-BA0E-8F04-82C630BFA502}"/>
                </a:ext>
              </a:extLst>
            </p:cNvPr>
            <p:cNvSpPr/>
            <p:nvPr/>
          </p:nvSpPr>
          <p:spPr>
            <a:xfrm>
              <a:off x="315457" y="1406237"/>
              <a:ext cx="3690000" cy="2454000"/>
            </a:xfrm>
            <a:prstGeom prst="rect">
              <a:avLst/>
            </a:prstGeom>
            <a:no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D00CDA0-B5A5-0E9E-ECAD-88F7FC157AB9}"/>
                </a:ext>
              </a:extLst>
            </p:cNvPr>
            <p:cNvSpPr/>
            <p:nvPr/>
          </p:nvSpPr>
          <p:spPr>
            <a:xfrm>
              <a:off x="324875" y="1403062"/>
              <a:ext cx="3684000" cy="456000"/>
            </a:xfrm>
            <a:prstGeom prst="rect">
              <a:avLst/>
            </a:prstGeom>
            <a:solidFill>
              <a:srgbClr val="461D7C"/>
            </a:solid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FB5091E-B68E-E9DE-D380-C95171F6C8C9}"/>
                </a:ext>
              </a:extLst>
            </p:cNvPr>
            <p:cNvSpPr txBox="1"/>
            <p:nvPr/>
          </p:nvSpPr>
          <p:spPr>
            <a:xfrm>
              <a:off x="1304400" y="1442400"/>
              <a:ext cx="1717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rgbClr val="FDD023"/>
                  </a:solidFill>
                  <a:latin typeface="Helvetica"/>
                  <a:cs typeface="Helvetica"/>
                </a:rPr>
                <a:t>Background</a:t>
              </a:r>
            </a:p>
          </p:txBody>
        </p:sp>
        <p:sp>
          <p:nvSpPr>
            <p:cNvPr id="13" name="TextBox 12">
              <a:extLst>
                <a:ext uri="{FF2B5EF4-FFF2-40B4-BE49-F238E27FC236}">
                  <a16:creationId xmlns:a16="http://schemas.microsoft.com/office/drawing/2014/main" id="{5C94E7BA-317E-AC6F-9F89-74322C4CF426}"/>
                </a:ext>
              </a:extLst>
            </p:cNvPr>
            <p:cNvSpPr txBox="1"/>
            <p:nvPr/>
          </p:nvSpPr>
          <p:spPr>
            <a:xfrm>
              <a:off x="332400" y="1862400"/>
              <a:ext cx="366720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US" sz="1050" dirty="0">
                  <a:latin typeface="Helvetica"/>
                  <a:cs typeface="Arial"/>
                </a:rPr>
                <a:t>Louisiana has the highest rate of incarceration in the United States, with a rate of 1,094 people per 100,000.</a:t>
              </a:r>
              <a:r>
                <a:rPr lang="en-US" sz="1050" baseline="30000" dirty="0">
                  <a:latin typeface="Helvetica"/>
                  <a:cs typeface="Arial"/>
                </a:rPr>
                <a:t>1</a:t>
              </a:r>
            </a:p>
            <a:p>
              <a:pPr marL="171450" indent="-171450">
                <a:buFont typeface="Arial" panose="020B0604020202020204" pitchFamily="34" charset="0"/>
                <a:buChar char="•"/>
              </a:pPr>
              <a:r>
                <a:rPr lang="en-US" sz="1050" dirty="0">
                  <a:latin typeface="Helvetica"/>
                  <a:ea typeface="+mn-lt"/>
                  <a:cs typeface="+mn-lt"/>
                </a:rPr>
                <a:t>A recent lawsuit against Louisiana Department of Public Safety and Corrections (DPSC), Lewis v. Cain, found the healthcare offered at its flagship facility, Louisiana State Penitentiary (widely known as Angola) is inadequate under constitutional standards (Lewis v. Cain).</a:t>
              </a:r>
            </a:p>
            <a:p>
              <a:pPr marL="171450" indent="-171450">
                <a:buFont typeface="Arial" panose="020B0604020202020204" pitchFamily="34" charset="0"/>
                <a:buChar char="•"/>
              </a:pPr>
              <a:r>
                <a:rPr lang="en-US" sz="1050" dirty="0">
                  <a:latin typeface="Helvetica"/>
                  <a:ea typeface="+mn-lt"/>
                  <a:cs typeface="+mn-lt"/>
                </a:rPr>
                <a:t>Prisons and jails contract with local hospitals and clinics in order to obtain medical care for incarcerated individuals, as most prisons and jails do not have the capacity to provide healthcare in-house.</a:t>
              </a:r>
              <a:endParaRPr lang="en-US" sz="1050" dirty="0">
                <a:latin typeface="Helvetica"/>
                <a:ea typeface="Calibri"/>
                <a:cs typeface="Calibri"/>
              </a:endParaRPr>
            </a:p>
          </p:txBody>
        </p:sp>
      </p:grpSp>
      <p:grpSp>
        <p:nvGrpSpPr>
          <p:cNvPr id="62" name="Group 61">
            <a:extLst>
              <a:ext uri="{FF2B5EF4-FFF2-40B4-BE49-F238E27FC236}">
                <a16:creationId xmlns:a16="http://schemas.microsoft.com/office/drawing/2014/main" id="{A88E5CB8-82B2-3686-27D2-2D4E5DA04413}"/>
              </a:ext>
            </a:extLst>
          </p:cNvPr>
          <p:cNvGrpSpPr/>
          <p:nvPr/>
        </p:nvGrpSpPr>
        <p:grpSpPr>
          <a:xfrm>
            <a:off x="321456" y="3929062"/>
            <a:ext cx="3687418" cy="1215175"/>
            <a:chOff x="321456" y="3959062"/>
            <a:chExt cx="3687418" cy="1215175"/>
          </a:xfrm>
        </p:grpSpPr>
        <p:sp>
          <p:nvSpPr>
            <p:cNvPr id="16" name="Rectangle 15">
              <a:extLst>
                <a:ext uri="{FF2B5EF4-FFF2-40B4-BE49-F238E27FC236}">
                  <a16:creationId xmlns:a16="http://schemas.microsoft.com/office/drawing/2014/main" id="{D03BA2CB-9ACC-7AF9-BEC1-F331BAAF2763}"/>
                </a:ext>
              </a:extLst>
            </p:cNvPr>
            <p:cNvSpPr/>
            <p:nvPr/>
          </p:nvSpPr>
          <p:spPr>
            <a:xfrm>
              <a:off x="321456" y="3962237"/>
              <a:ext cx="3684000" cy="1212000"/>
            </a:xfrm>
            <a:prstGeom prst="rect">
              <a:avLst/>
            </a:prstGeom>
            <a:no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E69E39C-8EF1-DED7-B28A-B2FC81984B76}"/>
                </a:ext>
              </a:extLst>
            </p:cNvPr>
            <p:cNvSpPr/>
            <p:nvPr/>
          </p:nvSpPr>
          <p:spPr>
            <a:xfrm>
              <a:off x="336874" y="3959062"/>
              <a:ext cx="3672000" cy="456000"/>
            </a:xfrm>
            <a:prstGeom prst="rect">
              <a:avLst/>
            </a:prstGeom>
            <a:solidFill>
              <a:srgbClr val="461D7C"/>
            </a:solid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EC01F5F-EBCC-DF07-1D7D-132A12CCB721}"/>
                </a:ext>
              </a:extLst>
            </p:cNvPr>
            <p:cNvSpPr txBox="1"/>
            <p:nvPr/>
          </p:nvSpPr>
          <p:spPr>
            <a:xfrm>
              <a:off x="1298399" y="3998400"/>
              <a:ext cx="1717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rgbClr val="FDD023"/>
                  </a:solidFill>
                  <a:latin typeface="Helvetica"/>
                  <a:cs typeface="Helvetica"/>
                </a:rPr>
                <a:t>Objective</a:t>
              </a:r>
            </a:p>
          </p:txBody>
        </p:sp>
        <p:sp>
          <p:nvSpPr>
            <p:cNvPr id="19" name="TextBox 18">
              <a:extLst>
                <a:ext uri="{FF2B5EF4-FFF2-40B4-BE49-F238E27FC236}">
                  <a16:creationId xmlns:a16="http://schemas.microsoft.com/office/drawing/2014/main" id="{6621DEF2-3DA9-05EE-F066-39FFAA9ABFF7}"/>
                </a:ext>
              </a:extLst>
            </p:cNvPr>
            <p:cNvSpPr txBox="1"/>
            <p:nvPr/>
          </p:nvSpPr>
          <p:spPr>
            <a:xfrm>
              <a:off x="338399" y="4412400"/>
              <a:ext cx="3655200" cy="750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US" sz="1050" dirty="0">
                  <a:latin typeface="Helvetica"/>
                  <a:cs typeface="Arial"/>
                </a:rPr>
                <a:t>Determine</a:t>
              </a:r>
              <a:r>
                <a:rPr lang="en-US" sz="1050" dirty="0">
                  <a:latin typeface="Helvetica"/>
                  <a:ea typeface="+mn-lt"/>
                  <a:cs typeface="Arial"/>
                </a:rPr>
                <a:t> themes among healthcare providers' perceptions </a:t>
              </a:r>
              <a:r>
                <a:rPr lang="en-US" sz="1050" dirty="0">
                  <a:latin typeface="Helvetica"/>
                  <a:cs typeface="Arial"/>
                </a:rPr>
                <a:t>of the quality</a:t>
              </a:r>
              <a:r>
                <a:rPr lang="en-US" sz="1050" dirty="0">
                  <a:latin typeface="Helvetica"/>
                  <a:ea typeface="+mn-lt"/>
                  <a:cs typeface="Arial"/>
                </a:rPr>
                <a:t> of care provided to incarcerated patients both inside and outside of the prison system</a:t>
              </a:r>
              <a:endParaRPr lang="en-US" sz="900">
                <a:latin typeface="Helvetica"/>
                <a:ea typeface="Calibri"/>
                <a:cs typeface="Arial"/>
              </a:endParaRPr>
            </a:p>
          </p:txBody>
        </p:sp>
      </p:grpSp>
      <p:grpSp>
        <p:nvGrpSpPr>
          <p:cNvPr id="32" name="Group 31">
            <a:extLst>
              <a:ext uri="{FF2B5EF4-FFF2-40B4-BE49-F238E27FC236}">
                <a16:creationId xmlns:a16="http://schemas.microsoft.com/office/drawing/2014/main" id="{997D26E7-A12E-55E5-4648-02BFA30C4704}"/>
              </a:ext>
            </a:extLst>
          </p:cNvPr>
          <p:cNvGrpSpPr/>
          <p:nvPr/>
        </p:nvGrpSpPr>
        <p:grpSpPr>
          <a:xfrm>
            <a:off x="4296874" y="1403062"/>
            <a:ext cx="3506582" cy="2155498"/>
            <a:chOff x="4122874" y="1439062"/>
            <a:chExt cx="3506582" cy="2155498"/>
          </a:xfrm>
        </p:grpSpPr>
        <p:sp>
          <p:nvSpPr>
            <p:cNvPr id="24" name="Rectangle 23">
              <a:extLst>
                <a:ext uri="{FF2B5EF4-FFF2-40B4-BE49-F238E27FC236}">
                  <a16:creationId xmlns:a16="http://schemas.microsoft.com/office/drawing/2014/main" id="{6EEB911D-F37D-06D8-FE42-4EF5086D5A71}"/>
                </a:ext>
              </a:extLst>
            </p:cNvPr>
            <p:cNvSpPr/>
            <p:nvPr/>
          </p:nvSpPr>
          <p:spPr>
            <a:xfrm>
              <a:off x="4125456" y="1442237"/>
              <a:ext cx="3504000" cy="2148000"/>
            </a:xfrm>
            <a:prstGeom prst="rect">
              <a:avLst/>
            </a:prstGeom>
            <a:no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FABEAB8-9922-7AA3-34D1-F1E5A06E6912}"/>
                </a:ext>
              </a:extLst>
            </p:cNvPr>
            <p:cNvSpPr/>
            <p:nvPr/>
          </p:nvSpPr>
          <p:spPr>
            <a:xfrm>
              <a:off x="4122874" y="1439062"/>
              <a:ext cx="3498000" cy="456000"/>
            </a:xfrm>
            <a:prstGeom prst="rect">
              <a:avLst/>
            </a:prstGeom>
            <a:solidFill>
              <a:srgbClr val="461D7C"/>
            </a:solid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8E7AA317-9A3A-F41C-6CE4-A27E3FAE7105}"/>
                </a:ext>
              </a:extLst>
            </p:cNvPr>
            <p:cNvSpPr txBox="1"/>
            <p:nvPr/>
          </p:nvSpPr>
          <p:spPr>
            <a:xfrm>
              <a:off x="5018399" y="1478400"/>
              <a:ext cx="1717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rgbClr val="FDD023"/>
                  </a:solidFill>
                  <a:latin typeface="Helvetica"/>
                  <a:cs typeface="Helvetica"/>
                </a:rPr>
                <a:t>Methods</a:t>
              </a:r>
            </a:p>
          </p:txBody>
        </p:sp>
        <p:sp>
          <p:nvSpPr>
            <p:cNvPr id="27" name="TextBox 26">
              <a:extLst>
                <a:ext uri="{FF2B5EF4-FFF2-40B4-BE49-F238E27FC236}">
                  <a16:creationId xmlns:a16="http://schemas.microsoft.com/office/drawing/2014/main" id="{BFAF9BB6-CBA7-E7F1-F878-5C7F8750B12A}"/>
                </a:ext>
              </a:extLst>
            </p:cNvPr>
            <p:cNvSpPr txBox="1"/>
            <p:nvPr/>
          </p:nvSpPr>
          <p:spPr>
            <a:xfrm>
              <a:off x="4124399" y="1892400"/>
              <a:ext cx="3487200" cy="17021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US" sz="1050" dirty="0">
                  <a:latin typeface="Helvetica"/>
                  <a:cs typeface="Arial"/>
                </a:rPr>
                <a:t>Conduct semi-structured interview s with healthcare providers about their experiences with providing services for currently and formerly incarcerated people.</a:t>
              </a:r>
            </a:p>
            <a:p>
              <a:pPr marL="171450" indent="-171450">
                <a:buFont typeface="Arial" panose="020B0604020202020204" pitchFamily="34" charset="0"/>
                <a:buChar char="•"/>
              </a:pPr>
              <a:r>
                <a:rPr lang="en-US" sz="1050" dirty="0">
                  <a:latin typeface="Helvetica"/>
                  <a:cs typeface="Arial"/>
                </a:rPr>
                <a:t>Questions covered professional experience, interactions with incarcerated patients, and perceived barriers and facilitators to care.</a:t>
              </a:r>
            </a:p>
            <a:p>
              <a:pPr marL="171450" indent="-171450">
                <a:buFont typeface="Arial" panose="020B0604020202020204" pitchFamily="34" charset="0"/>
                <a:buChar char="•"/>
              </a:pPr>
              <a:r>
                <a:rPr lang="en-US" sz="1050" dirty="0">
                  <a:latin typeface="Helvetica"/>
                  <a:cs typeface="Arial"/>
                </a:rPr>
                <a:t>Applied thematic analysis techniques were used to analyze qualitative data and identify themes and subthemes.</a:t>
              </a:r>
            </a:p>
          </p:txBody>
        </p:sp>
      </p:grpSp>
      <p:graphicFrame>
        <p:nvGraphicFramePr>
          <p:cNvPr id="31" name="Table 30">
            <a:extLst>
              <a:ext uri="{FF2B5EF4-FFF2-40B4-BE49-F238E27FC236}">
                <a16:creationId xmlns:a16="http://schemas.microsoft.com/office/drawing/2014/main" id="{5CDD6192-ED0B-6F24-263D-674A46704916}"/>
              </a:ext>
            </a:extLst>
          </p:cNvPr>
          <p:cNvGraphicFramePr>
            <a:graphicFrameLocks noGrp="1"/>
          </p:cNvGraphicFramePr>
          <p:nvPr>
            <p:extLst>
              <p:ext uri="{D42A27DB-BD31-4B8C-83A1-F6EECF244321}">
                <p14:modId xmlns:p14="http://schemas.microsoft.com/office/powerpoint/2010/main" val="250743038"/>
              </p:ext>
            </p:extLst>
          </p:nvPr>
        </p:nvGraphicFramePr>
        <p:xfrm>
          <a:off x="4308000" y="3618000"/>
          <a:ext cx="3500020" cy="2944158"/>
        </p:xfrm>
        <a:graphic>
          <a:graphicData uri="http://schemas.openxmlformats.org/drawingml/2006/table">
            <a:tbl>
              <a:tblPr firstRow="1" bandRow="1">
                <a:tableStyleId>{2D5ABB26-0587-4C30-8999-92F81FD0307C}</a:tableStyleId>
              </a:tblPr>
              <a:tblGrid>
                <a:gridCol w="1756474">
                  <a:extLst>
                    <a:ext uri="{9D8B030D-6E8A-4147-A177-3AD203B41FA5}">
                      <a16:colId xmlns:a16="http://schemas.microsoft.com/office/drawing/2014/main" val="867626460"/>
                    </a:ext>
                  </a:extLst>
                </a:gridCol>
                <a:gridCol w="981556">
                  <a:extLst>
                    <a:ext uri="{9D8B030D-6E8A-4147-A177-3AD203B41FA5}">
                      <a16:colId xmlns:a16="http://schemas.microsoft.com/office/drawing/2014/main" val="2298095562"/>
                    </a:ext>
                  </a:extLst>
                </a:gridCol>
                <a:gridCol w="761990">
                  <a:extLst>
                    <a:ext uri="{9D8B030D-6E8A-4147-A177-3AD203B41FA5}">
                      <a16:colId xmlns:a16="http://schemas.microsoft.com/office/drawing/2014/main" val="1635292875"/>
                    </a:ext>
                  </a:extLst>
                </a:gridCol>
              </a:tblGrid>
              <a:tr h="245389">
                <a:tc>
                  <a:txBody>
                    <a:bodyPr/>
                    <a:lstStyle/>
                    <a:p>
                      <a:pPr lvl="0" algn="ctr">
                        <a:buNone/>
                      </a:pPr>
                      <a:r>
                        <a:rPr lang="en-US" sz="1000" dirty="0">
                          <a:latin typeface="Helvetica"/>
                        </a:rPr>
                        <a:t>Variable</a:t>
                      </a:r>
                    </a:p>
                  </a:txBody>
                  <a:tcPr anchor="b">
                    <a:lnL w="12700">
                      <a:solidFill>
                        <a:srgbClr val="461D7C"/>
                      </a:solidFill>
                    </a:lnL>
                    <a:lnT w="12700">
                      <a:solidFill>
                        <a:srgbClr val="461D7C"/>
                      </a:solidFill>
                    </a:lnT>
                    <a:lnB w="12700">
                      <a:solidFill>
                        <a:srgbClr val="461D7C"/>
                      </a:solidFill>
                    </a:lnB>
                  </a:tcPr>
                </a:tc>
                <a:tc>
                  <a:txBody>
                    <a:bodyPr/>
                    <a:lstStyle/>
                    <a:p>
                      <a:pPr lvl="0" algn="ctr">
                        <a:buNone/>
                      </a:pPr>
                      <a:endParaRPr lang="en-US" sz="1000" dirty="0">
                        <a:latin typeface="Helvetica"/>
                      </a:endParaRPr>
                    </a:p>
                  </a:txBody>
                  <a:tcPr anchor="b">
                    <a:lnT w="12700">
                      <a:solidFill>
                        <a:srgbClr val="461D7C"/>
                      </a:solidFill>
                    </a:lnT>
                    <a:lnB w="12700">
                      <a:solidFill>
                        <a:srgbClr val="461D7C"/>
                      </a:solidFill>
                    </a:lnB>
                  </a:tcPr>
                </a:tc>
                <a:tc>
                  <a:txBody>
                    <a:bodyPr/>
                    <a:lstStyle/>
                    <a:p>
                      <a:pPr lvl="0" algn="ctr">
                        <a:buNone/>
                      </a:pPr>
                      <a:endParaRPr lang="en-US" sz="1000" dirty="0">
                        <a:latin typeface="Helvetica"/>
                      </a:endParaRPr>
                    </a:p>
                  </a:txBody>
                  <a:tcPr anchor="b">
                    <a:lnR w="12700">
                      <a:solidFill>
                        <a:srgbClr val="461D7C"/>
                      </a:solidFill>
                    </a:lnR>
                    <a:lnT w="12700">
                      <a:solidFill>
                        <a:srgbClr val="461D7C"/>
                      </a:solidFill>
                    </a:lnT>
                    <a:lnB w="12700">
                      <a:solidFill>
                        <a:srgbClr val="461D7C"/>
                      </a:solidFill>
                    </a:lnB>
                  </a:tcPr>
                </a:tc>
                <a:extLst>
                  <a:ext uri="{0D108BD9-81ED-4DB2-BD59-A6C34878D82A}">
                    <a16:rowId xmlns:a16="http://schemas.microsoft.com/office/drawing/2014/main" val="2201760080"/>
                  </a:ext>
                </a:extLst>
              </a:tr>
              <a:tr h="245389">
                <a:tc>
                  <a:txBody>
                    <a:bodyPr/>
                    <a:lstStyle/>
                    <a:p>
                      <a:pPr algn="ctr"/>
                      <a:endParaRPr lang="en-US" sz="1000" dirty="0">
                        <a:latin typeface="Helvetica"/>
                      </a:endParaRPr>
                    </a:p>
                  </a:txBody>
                  <a:tcPr anchor="b">
                    <a:lnL w="12700">
                      <a:solidFill>
                        <a:srgbClr val="461D7C"/>
                      </a:solidFill>
                    </a:lnL>
                    <a:lnT w="12700">
                      <a:solidFill>
                        <a:srgbClr val="461D7C"/>
                      </a:solidFill>
                    </a:lnT>
                  </a:tcPr>
                </a:tc>
                <a:tc>
                  <a:txBody>
                    <a:bodyPr/>
                    <a:lstStyle/>
                    <a:p>
                      <a:pPr algn="ctr"/>
                      <a:r>
                        <a:rPr lang="en-US" sz="1000" dirty="0">
                          <a:latin typeface="Helvetica"/>
                        </a:rPr>
                        <a:t>Mean (SD)</a:t>
                      </a:r>
                    </a:p>
                  </a:txBody>
                  <a:tcPr anchor="b">
                    <a:lnT w="12700">
                      <a:solidFill>
                        <a:srgbClr val="461D7C"/>
                      </a:solidFill>
                    </a:lnT>
                    <a:lnB w="12700">
                      <a:solidFill>
                        <a:srgbClr val="461D7C"/>
                      </a:solidFill>
                    </a:lnB>
                  </a:tcPr>
                </a:tc>
                <a:tc>
                  <a:txBody>
                    <a:bodyPr/>
                    <a:lstStyle/>
                    <a:p>
                      <a:pPr algn="ctr"/>
                      <a:r>
                        <a:rPr lang="en-US" sz="1000" dirty="0">
                          <a:latin typeface="Helvetica"/>
                        </a:rPr>
                        <a:t>Range</a:t>
                      </a:r>
                    </a:p>
                  </a:txBody>
                  <a:tcPr anchor="b">
                    <a:lnR w="12700">
                      <a:solidFill>
                        <a:srgbClr val="461D7C"/>
                      </a:solidFill>
                    </a:lnR>
                    <a:lnT w="12700">
                      <a:solidFill>
                        <a:srgbClr val="461D7C"/>
                      </a:solidFill>
                    </a:lnT>
                    <a:lnB w="12700">
                      <a:solidFill>
                        <a:srgbClr val="461D7C"/>
                      </a:solidFill>
                    </a:lnB>
                  </a:tcPr>
                </a:tc>
                <a:extLst>
                  <a:ext uri="{0D108BD9-81ED-4DB2-BD59-A6C34878D82A}">
                    <a16:rowId xmlns:a16="http://schemas.microsoft.com/office/drawing/2014/main" val="816906154"/>
                  </a:ext>
                </a:extLst>
              </a:tr>
              <a:tr h="245389">
                <a:tc>
                  <a:txBody>
                    <a:bodyPr/>
                    <a:lstStyle/>
                    <a:p>
                      <a:r>
                        <a:rPr lang="en-US" sz="1000" dirty="0">
                          <a:latin typeface="Helvetica"/>
                        </a:rPr>
                        <a:t>Age</a:t>
                      </a:r>
                    </a:p>
                  </a:txBody>
                  <a:tcPr>
                    <a:lnL w="12700">
                      <a:solidFill>
                        <a:srgbClr val="461D7C"/>
                      </a:solidFill>
                    </a:lnL>
                  </a:tcPr>
                </a:tc>
                <a:tc>
                  <a:txBody>
                    <a:bodyPr/>
                    <a:lstStyle/>
                    <a:p>
                      <a:pPr algn="ctr"/>
                      <a:r>
                        <a:rPr lang="en-US" sz="1000" dirty="0">
                          <a:latin typeface="Helvetica"/>
                        </a:rPr>
                        <a:t>48.2 (12.7)</a:t>
                      </a:r>
                    </a:p>
                  </a:txBody>
                  <a:tcPr>
                    <a:lnT w="12700">
                      <a:solidFill>
                        <a:srgbClr val="461D7C"/>
                      </a:solidFill>
                    </a:lnT>
                  </a:tcPr>
                </a:tc>
                <a:tc>
                  <a:txBody>
                    <a:bodyPr/>
                    <a:lstStyle/>
                    <a:p>
                      <a:pPr lvl="0" algn="ctr">
                        <a:buNone/>
                      </a:pPr>
                      <a:r>
                        <a:rPr lang="en-US" sz="1000" u="none" strike="noStrike" noProof="0" dirty="0">
                          <a:latin typeface="Helvetica"/>
                        </a:rPr>
                        <a:t>31-69</a:t>
                      </a:r>
                      <a:endParaRPr lang="en-US" sz="1000">
                        <a:latin typeface="Helvetica"/>
                      </a:endParaRPr>
                    </a:p>
                  </a:txBody>
                  <a:tcPr>
                    <a:lnR w="12700">
                      <a:solidFill>
                        <a:srgbClr val="461D7C"/>
                      </a:solidFill>
                    </a:lnR>
                    <a:lnT w="12700">
                      <a:solidFill>
                        <a:srgbClr val="461D7C"/>
                      </a:solidFill>
                    </a:lnT>
                  </a:tcPr>
                </a:tc>
                <a:extLst>
                  <a:ext uri="{0D108BD9-81ED-4DB2-BD59-A6C34878D82A}">
                    <a16:rowId xmlns:a16="http://schemas.microsoft.com/office/drawing/2014/main" val="3643059254"/>
                  </a:ext>
                </a:extLst>
              </a:tr>
              <a:tr h="245389">
                <a:tc>
                  <a:txBody>
                    <a:bodyPr/>
                    <a:lstStyle/>
                    <a:p>
                      <a:endParaRPr lang="en-US" sz="1000" dirty="0">
                        <a:latin typeface="Helvetica"/>
                      </a:endParaRPr>
                    </a:p>
                  </a:txBody>
                  <a:tcPr>
                    <a:lnL w="12700">
                      <a:solidFill>
                        <a:srgbClr val="461D7C"/>
                      </a:solidFill>
                    </a:lnL>
                  </a:tcPr>
                </a:tc>
                <a:tc>
                  <a:txBody>
                    <a:bodyPr/>
                    <a:lstStyle/>
                    <a:p>
                      <a:pPr algn="ctr"/>
                      <a:r>
                        <a:rPr lang="en-US" sz="1000" dirty="0">
                          <a:latin typeface="Helvetica"/>
                        </a:rPr>
                        <a:t>n</a:t>
                      </a:r>
                    </a:p>
                  </a:txBody>
                  <a:tcPr>
                    <a:lnB w="12700">
                      <a:solidFill>
                        <a:srgbClr val="461D7C"/>
                      </a:solidFill>
                    </a:lnB>
                  </a:tcPr>
                </a:tc>
                <a:tc>
                  <a:txBody>
                    <a:bodyPr/>
                    <a:lstStyle/>
                    <a:p>
                      <a:pPr lvl="0" algn="ctr">
                        <a:buNone/>
                      </a:pPr>
                      <a:r>
                        <a:rPr lang="en-US" sz="1000" dirty="0">
                          <a:latin typeface="Helvetica"/>
                        </a:rPr>
                        <a:t>%</a:t>
                      </a:r>
                    </a:p>
                  </a:txBody>
                  <a:tcPr>
                    <a:lnR w="12700">
                      <a:solidFill>
                        <a:srgbClr val="461D7C"/>
                      </a:solidFill>
                    </a:lnR>
                    <a:lnB w="12700">
                      <a:solidFill>
                        <a:srgbClr val="461D7C"/>
                      </a:solidFill>
                    </a:lnB>
                  </a:tcPr>
                </a:tc>
                <a:extLst>
                  <a:ext uri="{0D108BD9-81ED-4DB2-BD59-A6C34878D82A}">
                    <a16:rowId xmlns:a16="http://schemas.microsoft.com/office/drawing/2014/main" val="3470833497"/>
                  </a:ext>
                </a:extLst>
              </a:tr>
              <a:tr h="865322">
                <a:tc>
                  <a:txBody>
                    <a:bodyPr/>
                    <a:lstStyle/>
                    <a:p>
                      <a:r>
                        <a:rPr lang="en-US" sz="1000" dirty="0">
                          <a:latin typeface="Helvetica"/>
                        </a:rPr>
                        <a:t>Race</a:t>
                      </a:r>
                    </a:p>
                    <a:p>
                      <a:pPr lvl="0" algn="r">
                        <a:lnSpc>
                          <a:spcPct val="100000"/>
                        </a:lnSpc>
                        <a:spcBef>
                          <a:spcPts val="0"/>
                        </a:spcBef>
                        <a:spcAft>
                          <a:spcPts val="0"/>
                        </a:spcAft>
                        <a:buNone/>
                      </a:pPr>
                      <a:r>
                        <a:rPr lang="en-US" sz="1000" i="1" u="none" strike="noStrike" noProof="0" dirty="0">
                          <a:latin typeface="Helvetica"/>
                        </a:rPr>
                        <a:t>Asian American </a:t>
                      </a:r>
                      <a:endParaRPr lang="en-US" sz="1000" i="1">
                        <a:latin typeface="Helvetica"/>
                      </a:endParaRPr>
                    </a:p>
                    <a:p>
                      <a:pPr lvl="0" algn="r">
                        <a:lnSpc>
                          <a:spcPct val="100000"/>
                        </a:lnSpc>
                        <a:spcBef>
                          <a:spcPts val="0"/>
                        </a:spcBef>
                        <a:spcAft>
                          <a:spcPts val="0"/>
                        </a:spcAft>
                        <a:buNone/>
                      </a:pPr>
                      <a:r>
                        <a:rPr lang="en-US" sz="1000" i="1" u="none" strike="noStrike" noProof="0" dirty="0">
                          <a:latin typeface="Helvetica"/>
                        </a:rPr>
                        <a:t>African American/Black </a:t>
                      </a:r>
                      <a:endParaRPr lang="en-US" sz="1000" i="1">
                        <a:latin typeface="Helvetica"/>
                      </a:endParaRPr>
                    </a:p>
                    <a:p>
                      <a:pPr lvl="0" algn="r">
                        <a:lnSpc>
                          <a:spcPct val="100000"/>
                        </a:lnSpc>
                        <a:spcBef>
                          <a:spcPts val="0"/>
                        </a:spcBef>
                        <a:spcAft>
                          <a:spcPts val="0"/>
                        </a:spcAft>
                        <a:buNone/>
                      </a:pPr>
                      <a:r>
                        <a:rPr lang="en-US" sz="1000" i="1" u="none" strike="noStrike" noProof="0" dirty="0">
                          <a:latin typeface="Helvetica"/>
                        </a:rPr>
                        <a:t>White </a:t>
                      </a:r>
                      <a:endParaRPr lang="en-US" sz="1000" i="1" dirty="0">
                        <a:latin typeface="Helvetica"/>
                      </a:endParaRPr>
                    </a:p>
                    <a:p>
                      <a:pPr lvl="0" algn="r">
                        <a:lnSpc>
                          <a:spcPct val="100000"/>
                        </a:lnSpc>
                        <a:spcBef>
                          <a:spcPts val="0"/>
                        </a:spcBef>
                        <a:spcAft>
                          <a:spcPts val="0"/>
                        </a:spcAft>
                        <a:buNone/>
                      </a:pPr>
                      <a:r>
                        <a:rPr lang="en-US" sz="1000" i="1" u="none" strike="noStrike" noProof="0" dirty="0">
                          <a:latin typeface="Helvetica"/>
                        </a:rPr>
                        <a:t>More than one </a:t>
                      </a:r>
                    </a:p>
                  </a:txBody>
                  <a:tcPr>
                    <a:lnL w="12700">
                      <a:solidFill>
                        <a:srgbClr val="461D7C"/>
                      </a:solidFill>
                    </a:lnL>
                  </a:tcPr>
                </a:tc>
                <a:tc>
                  <a:txBody>
                    <a:bodyPr/>
                    <a:lstStyle/>
                    <a:p>
                      <a:pPr algn="ctr"/>
                      <a:endParaRPr lang="en-US" sz="1000" dirty="0">
                        <a:latin typeface="Helvetica"/>
                      </a:endParaRPr>
                    </a:p>
                    <a:p>
                      <a:pPr lvl="0" algn="ctr">
                        <a:buNone/>
                      </a:pPr>
                      <a:r>
                        <a:rPr lang="en-US" sz="1000" dirty="0">
                          <a:latin typeface="Helvetica"/>
                        </a:rPr>
                        <a:t>1</a:t>
                      </a:r>
                    </a:p>
                    <a:p>
                      <a:pPr lvl="0" algn="ctr">
                        <a:buNone/>
                      </a:pPr>
                      <a:r>
                        <a:rPr lang="en-US" sz="1000" dirty="0">
                          <a:latin typeface="Helvetica"/>
                        </a:rPr>
                        <a:t>3</a:t>
                      </a:r>
                    </a:p>
                    <a:p>
                      <a:pPr lvl="0" algn="ctr">
                        <a:buNone/>
                      </a:pPr>
                      <a:r>
                        <a:rPr lang="en-US" sz="1000" dirty="0">
                          <a:latin typeface="Helvetica"/>
                        </a:rPr>
                        <a:t>4</a:t>
                      </a:r>
                    </a:p>
                    <a:p>
                      <a:pPr lvl="0" algn="ctr">
                        <a:buNone/>
                      </a:pPr>
                      <a:r>
                        <a:rPr lang="en-US" sz="1000" dirty="0">
                          <a:latin typeface="Helvetica"/>
                        </a:rPr>
                        <a:t>1</a:t>
                      </a:r>
                    </a:p>
                  </a:txBody>
                  <a:tcPr>
                    <a:lnT w="12700">
                      <a:solidFill>
                        <a:srgbClr val="461D7C"/>
                      </a:solidFill>
                    </a:lnT>
                  </a:tcPr>
                </a:tc>
                <a:tc>
                  <a:txBody>
                    <a:bodyPr/>
                    <a:lstStyle/>
                    <a:p>
                      <a:pPr algn="ctr"/>
                      <a:endParaRPr lang="en-US" sz="1000" dirty="0">
                        <a:latin typeface="Helvetica"/>
                      </a:endParaRPr>
                    </a:p>
                    <a:p>
                      <a:pPr lvl="0" algn="ctr">
                        <a:buNone/>
                      </a:pPr>
                      <a:r>
                        <a:rPr lang="en-US" sz="1000" dirty="0">
                          <a:latin typeface="Helvetica"/>
                        </a:rPr>
                        <a:t>11</a:t>
                      </a:r>
                    </a:p>
                    <a:p>
                      <a:pPr lvl="0" algn="ctr">
                        <a:buNone/>
                      </a:pPr>
                      <a:r>
                        <a:rPr lang="en-US" sz="1000" dirty="0">
                          <a:latin typeface="Helvetica"/>
                        </a:rPr>
                        <a:t>33</a:t>
                      </a:r>
                    </a:p>
                    <a:p>
                      <a:pPr lvl="0" algn="ctr">
                        <a:buNone/>
                      </a:pPr>
                      <a:r>
                        <a:rPr lang="en-US" sz="1000" dirty="0">
                          <a:latin typeface="Helvetica"/>
                        </a:rPr>
                        <a:t>44</a:t>
                      </a:r>
                    </a:p>
                    <a:p>
                      <a:pPr lvl="0" algn="ctr">
                        <a:buNone/>
                      </a:pPr>
                      <a:r>
                        <a:rPr lang="en-US" sz="1000" dirty="0">
                          <a:latin typeface="Helvetica"/>
                        </a:rPr>
                        <a:t>11</a:t>
                      </a:r>
                    </a:p>
                  </a:txBody>
                  <a:tcPr>
                    <a:lnR w="12700">
                      <a:solidFill>
                        <a:srgbClr val="461D7C"/>
                      </a:solidFill>
                    </a:lnR>
                    <a:lnT w="12700">
                      <a:solidFill>
                        <a:srgbClr val="461D7C"/>
                      </a:solidFill>
                    </a:lnT>
                  </a:tcPr>
                </a:tc>
                <a:extLst>
                  <a:ext uri="{0D108BD9-81ED-4DB2-BD59-A6C34878D82A}">
                    <a16:rowId xmlns:a16="http://schemas.microsoft.com/office/drawing/2014/main" val="3262637127"/>
                  </a:ext>
                </a:extLst>
              </a:tr>
              <a:tr h="370840">
                <a:tc>
                  <a:txBody>
                    <a:bodyPr/>
                    <a:lstStyle/>
                    <a:p>
                      <a:r>
                        <a:rPr lang="en-US" sz="1000" dirty="0">
                          <a:latin typeface="Helvetica"/>
                        </a:rPr>
                        <a:t>Gender</a:t>
                      </a:r>
                    </a:p>
                    <a:p>
                      <a:pPr lvl="0" algn="r">
                        <a:buNone/>
                      </a:pPr>
                      <a:r>
                        <a:rPr lang="en-US" sz="1000" i="1" dirty="0">
                          <a:latin typeface="Helvetica"/>
                        </a:rPr>
                        <a:t>Female</a:t>
                      </a:r>
                    </a:p>
                    <a:p>
                      <a:pPr lvl="0" algn="r">
                        <a:buNone/>
                      </a:pPr>
                      <a:r>
                        <a:rPr lang="en-US" sz="1000" i="1" dirty="0">
                          <a:latin typeface="Helvetica"/>
                        </a:rPr>
                        <a:t>Male</a:t>
                      </a:r>
                    </a:p>
                  </a:txBody>
                  <a:tcPr>
                    <a:lnL w="12700">
                      <a:solidFill>
                        <a:srgbClr val="461D7C"/>
                      </a:solidFill>
                    </a:lnL>
                  </a:tcPr>
                </a:tc>
                <a:tc>
                  <a:txBody>
                    <a:bodyPr/>
                    <a:lstStyle/>
                    <a:p>
                      <a:pPr algn="ctr"/>
                      <a:endParaRPr lang="en-US" sz="1000" dirty="0">
                        <a:latin typeface="Helvetica"/>
                      </a:endParaRPr>
                    </a:p>
                    <a:p>
                      <a:pPr lvl="0" algn="ctr">
                        <a:buNone/>
                      </a:pPr>
                      <a:r>
                        <a:rPr lang="en-US" sz="1000" dirty="0">
                          <a:latin typeface="Helvetica"/>
                        </a:rPr>
                        <a:t>7</a:t>
                      </a:r>
                    </a:p>
                    <a:p>
                      <a:pPr lvl="0" algn="ctr">
                        <a:buNone/>
                      </a:pPr>
                      <a:r>
                        <a:rPr lang="en-US" sz="1000" dirty="0">
                          <a:latin typeface="Helvetica"/>
                        </a:rPr>
                        <a:t>2</a:t>
                      </a:r>
                    </a:p>
                  </a:txBody>
                  <a:tcPr/>
                </a:tc>
                <a:tc>
                  <a:txBody>
                    <a:bodyPr/>
                    <a:lstStyle/>
                    <a:p>
                      <a:pPr algn="ctr"/>
                      <a:endParaRPr lang="en-US" sz="1000" dirty="0">
                        <a:latin typeface="Helvetica"/>
                      </a:endParaRPr>
                    </a:p>
                    <a:p>
                      <a:pPr lvl="0" algn="ctr">
                        <a:buNone/>
                      </a:pPr>
                      <a:r>
                        <a:rPr lang="en-US" sz="1000" dirty="0">
                          <a:latin typeface="Helvetica"/>
                        </a:rPr>
                        <a:t>78</a:t>
                      </a:r>
                    </a:p>
                    <a:p>
                      <a:pPr lvl="0" algn="ctr">
                        <a:buNone/>
                      </a:pPr>
                      <a:r>
                        <a:rPr lang="en-US" sz="1000" dirty="0">
                          <a:latin typeface="Helvetica"/>
                        </a:rPr>
                        <a:t>22</a:t>
                      </a:r>
                    </a:p>
                  </a:txBody>
                  <a:tcPr>
                    <a:lnR w="12700">
                      <a:solidFill>
                        <a:srgbClr val="461D7C"/>
                      </a:solidFill>
                    </a:lnR>
                  </a:tcPr>
                </a:tc>
                <a:extLst>
                  <a:ext uri="{0D108BD9-81ED-4DB2-BD59-A6C34878D82A}">
                    <a16:rowId xmlns:a16="http://schemas.microsoft.com/office/drawing/2014/main" val="4162899949"/>
                  </a:ext>
                </a:extLst>
              </a:tr>
              <a:tr h="370840">
                <a:tc>
                  <a:txBody>
                    <a:bodyPr/>
                    <a:lstStyle/>
                    <a:p>
                      <a:r>
                        <a:rPr lang="en-US" sz="1000" dirty="0">
                          <a:latin typeface="Helvetica"/>
                        </a:rPr>
                        <a:t>Profession</a:t>
                      </a:r>
                    </a:p>
                    <a:p>
                      <a:pPr lvl="0" algn="r">
                        <a:buNone/>
                      </a:pPr>
                      <a:r>
                        <a:rPr lang="en-US" sz="1000" i="1" dirty="0">
                          <a:latin typeface="Helvetica"/>
                        </a:rPr>
                        <a:t>Physician</a:t>
                      </a:r>
                    </a:p>
                    <a:p>
                      <a:pPr lvl="0" algn="r">
                        <a:buNone/>
                      </a:pPr>
                      <a:r>
                        <a:rPr lang="en-US" sz="1000" i="1" dirty="0">
                          <a:latin typeface="Helvetica"/>
                        </a:rPr>
                        <a:t>Community Health Worker</a:t>
                      </a:r>
                    </a:p>
                  </a:txBody>
                  <a:tcPr>
                    <a:lnL w="12700">
                      <a:solidFill>
                        <a:srgbClr val="461D7C"/>
                      </a:solidFill>
                    </a:lnL>
                    <a:lnB w="12700">
                      <a:solidFill>
                        <a:srgbClr val="461D7C"/>
                      </a:solidFill>
                    </a:lnB>
                  </a:tcPr>
                </a:tc>
                <a:tc>
                  <a:txBody>
                    <a:bodyPr/>
                    <a:lstStyle/>
                    <a:p>
                      <a:pPr algn="ctr"/>
                      <a:endParaRPr lang="en-US" sz="1000" dirty="0">
                        <a:latin typeface="Helvetica"/>
                      </a:endParaRPr>
                    </a:p>
                    <a:p>
                      <a:pPr lvl="0" algn="ctr">
                        <a:buNone/>
                      </a:pPr>
                      <a:r>
                        <a:rPr lang="en-US" sz="1000" dirty="0">
                          <a:latin typeface="Helvetica"/>
                        </a:rPr>
                        <a:t>7</a:t>
                      </a:r>
                    </a:p>
                    <a:p>
                      <a:pPr lvl="0" algn="ctr">
                        <a:buNone/>
                      </a:pPr>
                      <a:r>
                        <a:rPr lang="en-US" sz="1000" dirty="0">
                          <a:latin typeface="Helvetica"/>
                        </a:rPr>
                        <a:t>2</a:t>
                      </a:r>
                      <a:endParaRPr lang="en-US">
                        <a:latin typeface="Helvetica"/>
                      </a:endParaRPr>
                    </a:p>
                  </a:txBody>
                  <a:tcPr>
                    <a:lnB w="12700">
                      <a:solidFill>
                        <a:srgbClr val="461D7C"/>
                      </a:solidFill>
                    </a:lnB>
                  </a:tcPr>
                </a:tc>
                <a:tc>
                  <a:txBody>
                    <a:bodyPr/>
                    <a:lstStyle/>
                    <a:p>
                      <a:pPr algn="ctr"/>
                      <a:endParaRPr lang="en-US" sz="1000" dirty="0">
                        <a:latin typeface="Helvetica"/>
                      </a:endParaRPr>
                    </a:p>
                    <a:p>
                      <a:pPr lvl="0" algn="ctr">
                        <a:buNone/>
                      </a:pPr>
                      <a:r>
                        <a:rPr lang="en-US" sz="1000" dirty="0">
                          <a:latin typeface="Helvetica"/>
                        </a:rPr>
                        <a:t>78</a:t>
                      </a:r>
                    </a:p>
                    <a:p>
                      <a:pPr lvl="0" algn="ctr">
                        <a:buNone/>
                      </a:pPr>
                      <a:r>
                        <a:rPr lang="en-US" sz="1000" dirty="0">
                          <a:latin typeface="Helvetica"/>
                        </a:rPr>
                        <a:t>22</a:t>
                      </a:r>
                      <a:endParaRPr lang="en-US">
                        <a:latin typeface="Helvetica"/>
                      </a:endParaRPr>
                    </a:p>
                  </a:txBody>
                  <a:tcPr>
                    <a:lnR w="12700">
                      <a:solidFill>
                        <a:srgbClr val="461D7C"/>
                      </a:solidFill>
                    </a:lnR>
                    <a:lnB w="12700">
                      <a:solidFill>
                        <a:srgbClr val="461D7C"/>
                      </a:solidFill>
                    </a:lnB>
                  </a:tcPr>
                </a:tc>
                <a:extLst>
                  <a:ext uri="{0D108BD9-81ED-4DB2-BD59-A6C34878D82A}">
                    <a16:rowId xmlns:a16="http://schemas.microsoft.com/office/drawing/2014/main" val="2382931339"/>
                  </a:ext>
                </a:extLst>
              </a:tr>
            </a:tbl>
          </a:graphicData>
        </a:graphic>
      </p:graphicFrame>
      <p:sp>
        <p:nvSpPr>
          <p:cNvPr id="34" name="Rectangle 33">
            <a:extLst>
              <a:ext uri="{FF2B5EF4-FFF2-40B4-BE49-F238E27FC236}">
                <a16:creationId xmlns:a16="http://schemas.microsoft.com/office/drawing/2014/main" id="{F747D09E-E7C7-110E-29A2-6D5AEE891B83}"/>
              </a:ext>
            </a:extLst>
          </p:cNvPr>
          <p:cNvSpPr/>
          <p:nvPr/>
        </p:nvSpPr>
        <p:spPr>
          <a:xfrm>
            <a:off x="8091456" y="236237"/>
            <a:ext cx="3744000" cy="6342000"/>
          </a:xfrm>
          <a:prstGeom prst="rect">
            <a:avLst/>
          </a:prstGeom>
          <a:no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C77FDC73-F3DE-0789-67CB-62B1F8D4B2C5}"/>
              </a:ext>
            </a:extLst>
          </p:cNvPr>
          <p:cNvSpPr/>
          <p:nvPr/>
        </p:nvSpPr>
        <p:spPr>
          <a:xfrm>
            <a:off x="8088874" y="233062"/>
            <a:ext cx="3738000" cy="456000"/>
          </a:xfrm>
          <a:prstGeom prst="rect">
            <a:avLst/>
          </a:prstGeom>
          <a:solidFill>
            <a:srgbClr val="461D7C"/>
          </a:solid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42BB2CE4-C2C5-BCD8-60AB-89C0E2A57B1F}"/>
              </a:ext>
            </a:extLst>
          </p:cNvPr>
          <p:cNvSpPr txBox="1"/>
          <p:nvPr/>
        </p:nvSpPr>
        <p:spPr>
          <a:xfrm>
            <a:off x="9110399" y="272400"/>
            <a:ext cx="1717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rgbClr val="FDD023"/>
                </a:solidFill>
                <a:latin typeface="Helvetica"/>
                <a:cs typeface="Helvetica"/>
              </a:rPr>
              <a:t>Results</a:t>
            </a:r>
          </a:p>
        </p:txBody>
      </p:sp>
      <p:sp>
        <p:nvSpPr>
          <p:cNvPr id="37" name="TextBox 36">
            <a:extLst>
              <a:ext uri="{FF2B5EF4-FFF2-40B4-BE49-F238E27FC236}">
                <a16:creationId xmlns:a16="http://schemas.microsoft.com/office/drawing/2014/main" id="{4CDFC987-8130-6DF3-AA3E-8978CC35FD7F}"/>
              </a:ext>
            </a:extLst>
          </p:cNvPr>
          <p:cNvSpPr txBox="1"/>
          <p:nvPr/>
        </p:nvSpPr>
        <p:spPr>
          <a:xfrm>
            <a:off x="8258399" y="692400"/>
            <a:ext cx="3415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latin typeface="Helvetica"/>
                <a:cs typeface="Arial"/>
              </a:rPr>
              <a:t>Several</a:t>
            </a:r>
            <a:r>
              <a:rPr lang="en-US" sz="1200" dirty="0">
                <a:latin typeface="Helvetica"/>
                <a:ea typeface="+mn-lt"/>
                <a:cs typeface="Arial"/>
              </a:rPr>
              <a:t> main themes and subthemes emerged:</a:t>
            </a:r>
            <a:endParaRPr lang="en-US" sz="1200">
              <a:latin typeface="Helvetica"/>
              <a:ea typeface="Calibri"/>
              <a:cs typeface="Arial"/>
            </a:endParaRPr>
          </a:p>
        </p:txBody>
      </p:sp>
      <p:grpSp>
        <p:nvGrpSpPr>
          <p:cNvPr id="43" name="Group 42">
            <a:extLst>
              <a:ext uri="{FF2B5EF4-FFF2-40B4-BE49-F238E27FC236}">
                <a16:creationId xmlns:a16="http://schemas.microsoft.com/office/drawing/2014/main" id="{83330527-DC11-E3C9-5FAD-71CA017233E3}"/>
              </a:ext>
            </a:extLst>
          </p:cNvPr>
          <p:cNvGrpSpPr/>
          <p:nvPr/>
        </p:nvGrpSpPr>
        <p:grpSpPr>
          <a:xfrm>
            <a:off x="8094874" y="971062"/>
            <a:ext cx="3740725" cy="312000"/>
            <a:chOff x="8142874" y="2135062"/>
            <a:chExt cx="3434725" cy="312000"/>
          </a:xfrm>
        </p:grpSpPr>
        <p:sp>
          <p:nvSpPr>
            <p:cNvPr id="40" name="Rectangle 39">
              <a:extLst>
                <a:ext uri="{FF2B5EF4-FFF2-40B4-BE49-F238E27FC236}">
                  <a16:creationId xmlns:a16="http://schemas.microsoft.com/office/drawing/2014/main" id="{9C26DEF5-B264-738B-E8CE-A3729D68BC19}"/>
                </a:ext>
              </a:extLst>
            </p:cNvPr>
            <p:cNvSpPr/>
            <p:nvPr/>
          </p:nvSpPr>
          <p:spPr>
            <a:xfrm>
              <a:off x="8142874" y="2135062"/>
              <a:ext cx="3432000" cy="312000"/>
            </a:xfrm>
            <a:prstGeom prst="rect">
              <a:avLst/>
            </a:prstGeom>
            <a:solidFill>
              <a:srgbClr val="FDD023"/>
            </a:solidFill>
            <a:ln>
              <a:solidFill>
                <a:srgbClr val="FDD02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AD3961A-DBAC-D989-CB11-D456E213E89D}"/>
                </a:ext>
              </a:extLst>
            </p:cNvPr>
            <p:cNvSpPr txBox="1"/>
            <p:nvPr/>
          </p:nvSpPr>
          <p:spPr>
            <a:xfrm>
              <a:off x="8144399" y="2138400"/>
              <a:ext cx="343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dirty="0">
                  <a:solidFill>
                    <a:srgbClr val="461D7C"/>
                  </a:solidFill>
                  <a:latin typeface="Helvetica"/>
                  <a:ea typeface="+mn-lt"/>
                  <a:cs typeface="+mn-lt"/>
                </a:rPr>
                <a:t>Prisons do not provide adequate healthcare.</a:t>
              </a:r>
              <a:endParaRPr lang="en-US" sz="1200" b="1" dirty="0">
                <a:latin typeface="Helvetica"/>
                <a:ea typeface="+mn-lt"/>
                <a:cs typeface="+mn-lt"/>
              </a:endParaRPr>
            </a:p>
          </p:txBody>
        </p:sp>
      </p:grpSp>
      <p:sp>
        <p:nvSpPr>
          <p:cNvPr id="50" name="TextBox 49">
            <a:extLst>
              <a:ext uri="{FF2B5EF4-FFF2-40B4-BE49-F238E27FC236}">
                <a16:creationId xmlns:a16="http://schemas.microsoft.com/office/drawing/2014/main" id="{652571E8-D692-365C-17BC-EF3AADC61B83}"/>
              </a:ext>
            </a:extLst>
          </p:cNvPr>
          <p:cNvSpPr txBox="1"/>
          <p:nvPr/>
        </p:nvSpPr>
        <p:spPr>
          <a:xfrm>
            <a:off x="8090400" y="1286400"/>
            <a:ext cx="3721200" cy="1390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Helvetica"/>
                <a:cs typeface="Helvetica"/>
              </a:rPr>
              <a:t>“I think it's definitely a substandard system. There's the healthcare that everybody else gets, and then there's the healthcare that incarcerated people get." - P2 </a:t>
            </a:r>
          </a:p>
          <a:p>
            <a:endParaRPr lang="en-US" sz="1050" dirty="0">
              <a:latin typeface="Helvetica"/>
              <a:ea typeface="+mn-lt"/>
              <a:cs typeface="+mn-lt"/>
            </a:endParaRPr>
          </a:p>
          <a:p>
            <a:r>
              <a:rPr lang="en-US" sz="1050" dirty="0">
                <a:latin typeface="Helvetica"/>
                <a:ea typeface="+mn-lt"/>
                <a:cs typeface="+mn-lt"/>
              </a:rPr>
              <a:t>“From what the patients tell me, it's that they've been complaining… for many months to years and have been dismissed….they'll come in because, ‘they couldn't ignore the fact that I can't walk anymore.’” - P3</a:t>
            </a:r>
            <a:endParaRPr lang="en-US" sz="1050">
              <a:latin typeface="Helvetica"/>
              <a:ea typeface="Calibri"/>
              <a:cs typeface="Calibri"/>
            </a:endParaRPr>
          </a:p>
        </p:txBody>
      </p:sp>
      <p:grpSp>
        <p:nvGrpSpPr>
          <p:cNvPr id="53" name="Group 52">
            <a:extLst>
              <a:ext uri="{FF2B5EF4-FFF2-40B4-BE49-F238E27FC236}">
                <a16:creationId xmlns:a16="http://schemas.microsoft.com/office/drawing/2014/main" id="{78B6DC26-CA9A-770C-0DCF-1E424F833302}"/>
              </a:ext>
            </a:extLst>
          </p:cNvPr>
          <p:cNvGrpSpPr/>
          <p:nvPr/>
        </p:nvGrpSpPr>
        <p:grpSpPr>
          <a:xfrm>
            <a:off x="8094874" y="2681062"/>
            <a:ext cx="3734725" cy="312000"/>
            <a:chOff x="8142874" y="2135062"/>
            <a:chExt cx="3434725" cy="312000"/>
          </a:xfrm>
        </p:grpSpPr>
        <p:sp>
          <p:nvSpPr>
            <p:cNvPr id="54" name="Rectangle 53">
              <a:extLst>
                <a:ext uri="{FF2B5EF4-FFF2-40B4-BE49-F238E27FC236}">
                  <a16:creationId xmlns:a16="http://schemas.microsoft.com/office/drawing/2014/main" id="{FC7A5865-4278-BF3A-F051-00F0E2F74ACE}"/>
                </a:ext>
              </a:extLst>
            </p:cNvPr>
            <p:cNvSpPr/>
            <p:nvPr/>
          </p:nvSpPr>
          <p:spPr>
            <a:xfrm>
              <a:off x="8142874" y="2135062"/>
              <a:ext cx="3432000" cy="312000"/>
            </a:xfrm>
            <a:prstGeom prst="rect">
              <a:avLst/>
            </a:prstGeom>
            <a:solidFill>
              <a:srgbClr val="FDD023"/>
            </a:solidFill>
            <a:ln>
              <a:solidFill>
                <a:srgbClr val="FDD02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DC6C955-5937-4739-7899-ACE1D8BA679C}"/>
                </a:ext>
              </a:extLst>
            </p:cNvPr>
            <p:cNvSpPr txBox="1"/>
            <p:nvPr/>
          </p:nvSpPr>
          <p:spPr>
            <a:xfrm>
              <a:off x="8144399" y="2138400"/>
              <a:ext cx="343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dirty="0">
                  <a:solidFill>
                    <a:srgbClr val="461D7C"/>
                  </a:solidFill>
                  <a:latin typeface="Helvetica"/>
                  <a:ea typeface="+mn-lt"/>
                  <a:cs typeface="+mn-lt"/>
                </a:rPr>
                <a:t>Patients present with advanced disease.  </a:t>
              </a:r>
              <a:endParaRPr lang="en-US" sz="1200" b="1" dirty="0">
                <a:solidFill>
                  <a:srgbClr val="461D7C"/>
                </a:solidFill>
                <a:latin typeface="Helvetica"/>
                <a:ea typeface="Calibri"/>
                <a:cs typeface="Calibri"/>
              </a:endParaRPr>
            </a:p>
          </p:txBody>
        </p:sp>
      </p:grpSp>
      <p:sp>
        <p:nvSpPr>
          <p:cNvPr id="57" name="TextBox 56">
            <a:extLst>
              <a:ext uri="{FF2B5EF4-FFF2-40B4-BE49-F238E27FC236}">
                <a16:creationId xmlns:a16="http://schemas.microsoft.com/office/drawing/2014/main" id="{E8E0B126-AF15-3547-B15C-55E795FE6E29}"/>
              </a:ext>
            </a:extLst>
          </p:cNvPr>
          <p:cNvSpPr txBox="1"/>
          <p:nvPr/>
        </p:nvSpPr>
        <p:spPr>
          <a:xfrm>
            <a:off x="8096400" y="2990400"/>
            <a:ext cx="3739200" cy="1223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Helvetica"/>
                <a:ea typeface="+mn-lt"/>
                <a:cs typeface="+mn-lt"/>
              </a:rPr>
              <a:t>“People are presenting very late in the process to palliative care when they could have had access to cancer modifying treatment earlier. And they wouldn't have gotten to stage four ever cancer either ever or not as quickly." - P1</a:t>
            </a:r>
            <a:endParaRPr lang="en-US" dirty="0">
              <a:latin typeface="Helvetica"/>
            </a:endParaRPr>
          </a:p>
          <a:p>
            <a:endParaRPr lang="en-US" sz="1050" dirty="0">
              <a:latin typeface="Helvetica"/>
              <a:cs typeface="Helvetica"/>
            </a:endParaRPr>
          </a:p>
          <a:p>
            <a:r>
              <a:rPr lang="en-US" sz="1050" dirty="0">
                <a:latin typeface="Helvetica"/>
                <a:cs typeface="Helvetica"/>
              </a:rPr>
              <a:t>“I would say, the patients that are coming from certain of the prisons tend to be a great deal sicker” - P6 </a:t>
            </a:r>
            <a:endParaRPr lang="en-US"/>
          </a:p>
        </p:txBody>
      </p:sp>
      <p:grpSp>
        <p:nvGrpSpPr>
          <p:cNvPr id="58" name="Group 57">
            <a:extLst>
              <a:ext uri="{FF2B5EF4-FFF2-40B4-BE49-F238E27FC236}">
                <a16:creationId xmlns:a16="http://schemas.microsoft.com/office/drawing/2014/main" id="{9221A059-78FD-15F1-0B68-A0D46D672459}"/>
              </a:ext>
            </a:extLst>
          </p:cNvPr>
          <p:cNvGrpSpPr/>
          <p:nvPr/>
        </p:nvGrpSpPr>
        <p:grpSpPr>
          <a:xfrm>
            <a:off x="8100874" y="4217062"/>
            <a:ext cx="3734725" cy="282000"/>
            <a:chOff x="8142874" y="2135062"/>
            <a:chExt cx="3434725" cy="312000"/>
          </a:xfrm>
        </p:grpSpPr>
        <p:sp>
          <p:nvSpPr>
            <p:cNvPr id="59" name="Rectangle 58">
              <a:extLst>
                <a:ext uri="{FF2B5EF4-FFF2-40B4-BE49-F238E27FC236}">
                  <a16:creationId xmlns:a16="http://schemas.microsoft.com/office/drawing/2014/main" id="{55C79A59-7F5A-F449-BD1A-6FEE35AF4E42}"/>
                </a:ext>
              </a:extLst>
            </p:cNvPr>
            <p:cNvSpPr/>
            <p:nvPr/>
          </p:nvSpPr>
          <p:spPr>
            <a:xfrm>
              <a:off x="8142874" y="2135062"/>
              <a:ext cx="3432000" cy="312000"/>
            </a:xfrm>
            <a:prstGeom prst="rect">
              <a:avLst/>
            </a:prstGeom>
            <a:solidFill>
              <a:srgbClr val="FDD023"/>
            </a:solidFill>
            <a:ln>
              <a:solidFill>
                <a:srgbClr val="FDD02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186886FC-3649-F5D2-BB8A-EA851D8B8396}"/>
                </a:ext>
              </a:extLst>
            </p:cNvPr>
            <p:cNvSpPr txBox="1"/>
            <p:nvPr/>
          </p:nvSpPr>
          <p:spPr>
            <a:xfrm>
              <a:off x="8144399" y="2138400"/>
              <a:ext cx="343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dirty="0">
                  <a:solidFill>
                    <a:srgbClr val="461D7C"/>
                  </a:solidFill>
                  <a:latin typeface="Helvetica"/>
                  <a:ea typeface="Calibri"/>
                  <a:cs typeface="Calibri"/>
                </a:rPr>
                <a:t>Providing healthcare is challenging.</a:t>
              </a:r>
              <a:endParaRPr lang="en-US" dirty="0"/>
            </a:p>
          </p:txBody>
        </p:sp>
      </p:grpSp>
      <p:sp>
        <p:nvSpPr>
          <p:cNvPr id="61" name="TextBox 60">
            <a:extLst>
              <a:ext uri="{FF2B5EF4-FFF2-40B4-BE49-F238E27FC236}">
                <a16:creationId xmlns:a16="http://schemas.microsoft.com/office/drawing/2014/main" id="{A5E3B1B6-19F1-2C22-CDCB-4A52A108AC45}"/>
              </a:ext>
            </a:extLst>
          </p:cNvPr>
          <p:cNvSpPr txBox="1"/>
          <p:nvPr/>
        </p:nvSpPr>
        <p:spPr>
          <a:xfrm>
            <a:off x="8084399" y="4508400"/>
            <a:ext cx="373920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Helvetica"/>
                <a:ea typeface="+mn-lt"/>
                <a:cs typeface="+mn-lt"/>
              </a:rPr>
              <a:t>“Sometimes it falls through the cracks… they just won't come. I'm sure it's not because the patient didn't want to come and see an oncologist… I think there's some system level barrier that is preventing them from being able to do that.”- P2 </a:t>
            </a:r>
            <a:endParaRPr lang="en-US">
              <a:latin typeface="Helvetica"/>
            </a:endParaRPr>
          </a:p>
          <a:p>
            <a:endParaRPr lang="en-US" sz="1050" dirty="0">
              <a:latin typeface="Helvetica"/>
              <a:ea typeface="+mn-lt"/>
              <a:cs typeface="+mn-lt"/>
            </a:endParaRPr>
          </a:p>
          <a:p>
            <a:r>
              <a:rPr lang="en-US" sz="1050" dirty="0">
                <a:latin typeface="Helvetica"/>
                <a:ea typeface="+mn-lt"/>
                <a:cs typeface="+mn-lt"/>
              </a:rPr>
              <a:t>“You know, I think the biggest barrier is doubt. We come out of an environment, traumatic environment in prison, especially people who've been down 30 and 40 years. They have been through such a traumatic experience that they don't really have that trust for doctors, you know?...They been in prison, so they don't really trust doctors.” - P5 </a:t>
            </a:r>
            <a:endParaRPr lang="en-US" dirty="0">
              <a:ea typeface="Calibri"/>
              <a:cs typeface="Calibri"/>
            </a:endParaRPr>
          </a:p>
        </p:txBody>
      </p:sp>
      <p:grpSp>
        <p:nvGrpSpPr>
          <p:cNvPr id="69" name="Group 68">
            <a:extLst>
              <a:ext uri="{FF2B5EF4-FFF2-40B4-BE49-F238E27FC236}">
                <a16:creationId xmlns:a16="http://schemas.microsoft.com/office/drawing/2014/main" id="{E72A310F-BED1-9C7D-9D33-759FA22D9F3A}"/>
              </a:ext>
            </a:extLst>
          </p:cNvPr>
          <p:cNvGrpSpPr/>
          <p:nvPr/>
        </p:nvGrpSpPr>
        <p:grpSpPr>
          <a:xfrm>
            <a:off x="321455" y="5231062"/>
            <a:ext cx="3687418" cy="1353584"/>
            <a:chOff x="321455" y="5369062"/>
            <a:chExt cx="3687418" cy="1353584"/>
          </a:xfrm>
        </p:grpSpPr>
        <p:sp>
          <p:nvSpPr>
            <p:cNvPr id="65" name="Rectangle 64">
              <a:extLst>
                <a:ext uri="{FF2B5EF4-FFF2-40B4-BE49-F238E27FC236}">
                  <a16:creationId xmlns:a16="http://schemas.microsoft.com/office/drawing/2014/main" id="{59A62CEF-90CF-46D2-34B1-A1283E21D6C9}"/>
                </a:ext>
              </a:extLst>
            </p:cNvPr>
            <p:cNvSpPr/>
            <p:nvPr/>
          </p:nvSpPr>
          <p:spPr>
            <a:xfrm>
              <a:off x="321455" y="5372237"/>
              <a:ext cx="3684000" cy="1326000"/>
            </a:xfrm>
            <a:prstGeom prst="rect">
              <a:avLst/>
            </a:prstGeom>
            <a:no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11583CB2-6F11-045E-E7BB-DDF798889D09}"/>
                </a:ext>
              </a:extLst>
            </p:cNvPr>
            <p:cNvSpPr/>
            <p:nvPr/>
          </p:nvSpPr>
          <p:spPr>
            <a:xfrm>
              <a:off x="336873" y="5369062"/>
              <a:ext cx="3672000" cy="456000"/>
            </a:xfrm>
            <a:prstGeom prst="rect">
              <a:avLst/>
            </a:prstGeom>
            <a:solidFill>
              <a:srgbClr val="461D7C"/>
            </a:solidFill>
            <a:ln>
              <a:solidFill>
                <a:srgbClr val="461D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AB1D7B2B-7C57-45E8-276A-D5C1A2560422}"/>
                </a:ext>
              </a:extLst>
            </p:cNvPr>
            <p:cNvSpPr txBox="1"/>
            <p:nvPr/>
          </p:nvSpPr>
          <p:spPr>
            <a:xfrm>
              <a:off x="1298398" y="5408400"/>
              <a:ext cx="1717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solidFill>
                    <a:srgbClr val="FDD023"/>
                  </a:solidFill>
                  <a:latin typeface="Helvetica"/>
                  <a:cs typeface="Helvetica"/>
                </a:rPr>
                <a:t>Implications</a:t>
              </a:r>
            </a:p>
          </p:txBody>
        </p:sp>
        <p:sp>
          <p:nvSpPr>
            <p:cNvPr id="68" name="TextBox 67">
              <a:extLst>
                <a:ext uri="{FF2B5EF4-FFF2-40B4-BE49-F238E27FC236}">
                  <a16:creationId xmlns:a16="http://schemas.microsoft.com/office/drawing/2014/main" id="{855976C0-EA6A-C468-8AE4-F3972BDAD5C5}"/>
                </a:ext>
              </a:extLst>
            </p:cNvPr>
            <p:cNvSpPr txBox="1"/>
            <p:nvPr/>
          </p:nvSpPr>
          <p:spPr>
            <a:xfrm>
              <a:off x="338398" y="5822400"/>
              <a:ext cx="3655200" cy="9002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Helvetica"/>
                  <a:ea typeface="+mn-lt"/>
                  <a:cs typeface="+mn-lt"/>
                </a:rPr>
                <a:t>Healthcare providers who work directly with incarcerated patients are in an excellent position to notice disparities in care and advocate on behalf of their patients to ensure that every individual, regardless of incarceration status, has access to adequate healthcare in this state. </a:t>
              </a:r>
              <a:endParaRPr lang="en-US" sz="900" dirty="0">
                <a:latin typeface="Helvetica"/>
                <a:ea typeface="Calibri"/>
                <a:cs typeface="Arial"/>
              </a:endParaRPr>
            </a:p>
          </p:txBody>
        </p:sp>
      </p:grpSp>
      <p:sp>
        <p:nvSpPr>
          <p:cNvPr id="70" name="TextBox 69">
            <a:extLst>
              <a:ext uri="{FF2B5EF4-FFF2-40B4-BE49-F238E27FC236}">
                <a16:creationId xmlns:a16="http://schemas.microsoft.com/office/drawing/2014/main" id="{8E211B30-DE19-C192-C741-F475FBC91FC9}"/>
              </a:ext>
            </a:extLst>
          </p:cNvPr>
          <p:cNvSpPr txBox="1"/>
          <p:nvPr/>
        </p:nvSpPr>
        <p:spPr>
          <a:xfrm>
            <a:off x="320400" y="6584400"/>
            <a:ext cx="4741200"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aseline="30000" dirty="0">
                <a:latin typeface="Helvetica"/>
                <a:cs typeface="Helvetica"/>
              </a:rPr>
              <a:t>1</a:t>
            </a:r>
            <a:r>
              <a:rPr lang="en-US" sz="800" dirty="0">
                <a:latin typeface="Helvetica"/>
                <a:cs typeface="Helvetica"/>
              </a:rPr>
              <a:t>www.prisonpolicy.org/profiles/LA.html</a:t>
            </a:r>
          </a:p>
        </p:txBody>
      </p:sp>
    </p:spTree>
    <p:extLst>
      <p:ext uri="{BB962C8B-B14F-4D97-AF65-F5344CB8AC3E}">
        <p14:creationId xmlns:p14="http://schemas.microsoft.com/office/powerpoint/2010/main" val="39549857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791EE29C-A909-44E8-8A04-342ED594CF0D}"/>
</file>

<file path=customXml/itemProps2.xml><?xml version="1.0" encoding="utf-8"?>
<ds:datastoreItem xmlns:ds="http://schemas.openxmlformats.org/officeDocument/2006/customXml" ds:itemID="{19898DF7-73EC-404E-A7A6-8B6A2516C3E2}"/>
</file>

<file path=customXml/itemProps3.xml><?xml version="1.0" encoding="utf-8"?>
<ds:datastoreItem xmlns:ds="http://schemas.openxmlformats.org/officeDocument/2006/customXml" ds:itemID="{15B51734-7CE7-49FF-ADB8-C751154848C8}"/>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455</cp:revision>
  <dcterms:created xsi:type="dcterms:W3CDTF">2013-07-15T20:26:40Z</dcterms:created>
  <dcterms:modified xsi:type="dcterms:W3CDTF">2024-04-02T01:28:31Z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