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92608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21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EAC"/>
    <a:srgbClr val="FFFFCC"/>
    <a:srgbClr val="CCCCFF"/>
    <a:srgbClr val="9999FF"/>
    <a:srgbClr val="FFEC4B"/>
    <a:srgbClr val="6217E9"/>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85" autoAdjust="0"/>
    <p:restoredTop sz="96247" autoAdjust="0"/>
  </p:normalViewPr>
  <p:slideViewPr>
    <p:cSldViewPr>
      <p:cViewPr>
        <p:scale>
          <a:sx n="30" d="100"/>
          <a:sy n="30" d="100"/>
        </p:scale>
        <p:origin x="19" y="-283"/>
      </p:cViewPr>
      <p:guideLst>
        <p:guide orient="horz" pos="921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8"/>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950580" indent="0" algn="ctr">
              <a:buNone/>
              <a:defRPr>
                <a:solidFill>
                  <a:schemeClr val="tx1">
                    <a:tint val="75000"/>
                  </a:schemeClr>
                </a:solidFill>
              </a:defRPr>
            </a:lvl2pPr>
            <a:lvl3pPr marL="3901160" indent="0" algn="ctr">
              <a:buNone/>
              <a:defRPr>
                <a:solidFill>
                  <a:schemeClr val="tx1">
                    <a:tint val="75000"/>
                  </a:schemeClr>
                </a:solidFill>
              </a:defRPr>
            </a:lvl3pPr>
            <a:lvl4pPr marL="5851738" indent="0" algn="ctr">
              <a:buNone/>
              <a:defRPr>
                <a:solidFill>
                  <a:schemeClr val="tx1">
                    <a:tint val="75000"/>
                  </a:schemeClr>
                </a:solidFill>
              </a:defRPr>
            </a:lvl4pPr>
            <a:lvl5pPr marL="7802317" indent="0" algn="ctr">
              <a:buNone/>
              <a:defRPr>
                <a:solidFill>
                  <a:schemeClr val="tx1">
                    <a:tint val="75000"/>
                  </a:schemeClr>
                </a:solidFill>
              </a:defRPr>
            </a:lvl5pPr>
            <a:lvl6pPr marL="9752897" indent="0" algn="ctr">
              <a:buNone/>
              <a:defRPr>
                <a:solidFill>
                  <a:schemeClr val="tx1">
                    <a:tint val="75000"/>
                  </a:schemeClr>
                </a:solidFill>
              </a:defRPr>
            </a:lvl6pPr>
            <a:lvl7pPr marL="11703477" indent="0" algn="ctr">
              <a:buNone/>
              <a:defRPr>
                <a:solidFill>
                  <a:schemeClr val="tx1">
                    <a:tint val="75000"/>
                  </a:schemeClr>
                </a:solidFill>
              </a:defRPr>
            </a:lvl7pPr>
            <a:lvl8pPr marL="13654057" indent="0" algn="ctr">
              <a:buNone/>
              <a:defRPr>
                <a:solidFill>
                  <a:schemeClr val="tx1">
                    <a:tint val="75000"/>
                  </a:schemeClr>
                </a:solidFill>
              </a:defRPr>
            </a:lvl8pPr>
            <a:lvl9pPr marL="156046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4"/>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4"/>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2776"/>
            <a:ext cx="32644080" cy="5811520"/>
          </a:xfrm>
        </p:spPr>
        <p:txBody>
          <a:bodyPr anchor="t"/>
          <a:lstStyle>
            <a:lvl1pPr algn="l">
              <a:defRPr sz="17065" b="1" cap="all"/>
            </a:lvl1pPr>
          </a:lstStyle>
          <a:p>
            <a:r>
              <a:rPr lang="en-US"/>
              <a:t>Click to edit Master title style</a:t>
            </a:r>
          </a:p>
        </p:txBody>
      </p:sp>
      <p:sp>
        <p:nvSpPr>
          <p:cNvPr id="3" name="Text Placeholder 2"/>
          <p:cNvSpPr>
            <a:spLocks noGrp="1"/>
          </p:cNvSpPr>
          <p:nvPr>
            <p:ph type="body" idx="1"/>
          </p:nvPr>
        </p:nvSpPr>
        <p:spPr>
          <a:xfrm>
            <a:off x="3033714" y="12401978"/>
            <a:ext cx="32644080" cy="6400798"/>
          </a:xfrm>
        </p:spPr>
        <p:txBody>
          <a:bodyPr anchor="b"/>
          <a:lstStyle>
            <a:lvl1pPr marL="0" indent="0">
              <a:buNone/>
              <a:defRPr sz="8533">
                <a:solidFill>
                  <a:schemeClr val="tx1">
                    <a:tint val="75000"/>
                  </a:schemeClr>
                </a:solidFill>
              </a:defRPr>
            </a:lvl1pPr>
            <a:lvl2pPr marL="1950580" indent="0">
              <a:buNone/>
              <a:defRPr sz="7695">
                <a:solidFill>
                  <a:schemeClr val="tx1">
                    <a:tint val="75000"/>
                  </a:schemeClr>
                </a:solidFill>
              </a:defRPr>
            </a:lvl2pPr>
            <a:lvl3pPr marL="3901160" indent="0">
              <a:buNone/>
              <a:defRPr sz="6857">
                <a:solidFill>
                  <a:schemeClr val="tx1">
                    <a:tint val="75000"/>
                  </a:schemeClr>
                </a:solidFill>
              </a:defRPr>
            </a:lvl3pPr>
            <a:lvl4pPr marL="5851738" indent="0">
              <a:buNone/>
              <a:defRPr sz="5943">
                <a:solidFill>
                  <a:schemeClr val="tx1">
                    <a:tint val="75000"/>
                  </a:schemeClr>
                </a:solidFill>
              </a:defRPr>
            </a:lvl4pPr>
            <a:lvl5pPr marL="7802317" indent="0">
              <a:buNone/>
              <a:defRPr sz="5943">
                <a:solidFill>
                  <a:schemeClr val="tx1">
                    <a:tint val="75000"/>
                  </a:schemeClr>
                </a:solidFill>
              </a:defRPr>
            </a:lvl5pPr>
            <a:lvl6pPr marL="9752897" indent="0">
              <a:buNone/>
              <a:defRPr sz="5943">
                <a:solidFill>
                  <a:schemeClr val="tx1">
                    <a:tint val="75000"/>
                  </a:schemeClr>
                </a:solidFill>
              </a:defRPr>
            </a:lvl6pPr>
            <a:lvl7pPr marL="11703477" indent="0">
              <a:buNone/>
              <a:defRPr sz="5943">
                <a:solidFill>
                  <a:schemeClr val="tx1">
                    <a:tint val="75000"/>
                  </a:schemeClr>
                </a:solidFill>
              </a:defRPr>
            </a:lvl7pPr>
            <a:lvl8pPr marL="13654057" indent="0">
              <a:buNone/>
              <a:defRPr sz="5943">
                <a:solidFill>
                  <a:schemeClr val="tx1">
                    <a:tint val="75000"/>
                  </a:schemeClr>
                </a:solidFill>
              </a:defRPr>
            </a:lvl8pPr>
            <a:lvl9pPr marL="15604635" indent="0">
              <a:buNone/>
              <a:defRPr sz="59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3" y="6549817"/>
            <a:ext cx="16968789"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4" name="Content Placeholder 3"/>
          <p:cNvSpPr>
            <a:spLocks noGrp="1"/>
          </p:cNvSpPr>
          <p:nvPr>
            <p:ph sz="half" idx="2"/>
          </p:nvPr>
        </p:nvSpPr>
        <p:spPr>
          <a:xfrm>
            <a:off x="1920243" y="9279470"/>
            <a:ext cx="16968789"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6549817"/>
            <a:ext cx="16975455"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6" name="Content Placeholder 5"/>
          <p:cNvSpPr>
            <a:spLocks noGrp="1"/>
          </p:cNvSpPr>
          <p:nvPr>
            <p:ph sz="quarter" idx="4"/>
          </p:nvPr>
        </p:nvSpPr>
        <p:spPr>
          <a:xfrm>
            <a:off x="19509108" y="9279470"/>
            <a:ext cx="16975455"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4/2/2024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4/2/2024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4/2/2024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1165013"/>
            <a:ext cx="12634914" cy="4958080"/>
          </a:xfrm>
        </p:spPr>
        <p:txBody>
          <a:bodyPr anchor="b"/>
          <a:lstStyle>
            <a:lvl1pPr algn="l">
              <a:defRPr sz="8533"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637"/>
            </a:lvl1pPr>
            <a:lvl2pPr>
              <a:defRPr sz="11961"/>
            </a:lvl2pPr>
            <a:lvl3pPr>
              <a:defRPr sz="10208"/>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5" y="6123096"/>
            <a:ext cx="12634914" cy="20015202"/>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1"/>
            <a:ext cx="23042880" cy="2418082"/>
          </a:xfrm>
        </p:spPr>
        <p:txBody>
          <a:bodyPr anchor="b"/>
          <a:lstStyle>
            <a:lvl1pPr algn="l">
              <a:defRPr sz="8533" b="1"/>
            </a:lvl1pPr>
          </a:lstStyle>
          <a:p>
            <a:r>
              <a:rPr lang="en-US"/>
              <a:t>Click to edit Master title style</a:t>
            </a:r>
          </a:p>
        </p:txBody>
      </p:sp>
      <p:sp>
        <p:nvSpPr>
          <p:cNvPr id="3" name="Picture Placeholder 2"/>
          <p:cNvSpPr>
            <a:spLocks noGrp="1"/>
          </p:cNvSpPr>
          <p:nvPr>
            <p:ph type="pic" idx="1"/>
          </p:nvPr>
        </p:nvSpPr>
        <p:spPr>
          <a:xfrm>
            <a:off x="7527609" y="2614507"/>
            <a:ext cx="23042880" cy="17556480"/>
          </a:xfrm>
        </p:spPr>
        <p:txBody>
          <a:bodyPr rtlCol="0">
            <a:normAutofit/>
          </a:bodyPr>
          <a:lstStyle>
            <a:lvl1pPr marL="0" indent="0">
              <a:buNone/>
              <a:defRPr sz="13637"/>
            </a:lvl1pPr>
            <a:lvl2pPr marL="1950580" indent="0">
              <a:buNone/>
              <a:defRPr sz="11961"/>
            </a:lvl2pPr>
            <a:lvl3pPr marL="3901160" indent="0">
              <a:buNone/>
              <a:defRPr sz="10208"/>
            </a:lvl3pPr>
            <a:lvl4pPr marL="5851738" indent="0">
              <a:buNone/>
              <a:defRPr sz="8533"/>
            </a:lvl4pPr>
            <a:lvl5pPr marL="7802317" indent="0">
              <a:buNone/>
              <a:defRPr sz="8533"/>
            </a:lvl5pPr>
            <a:lvl6pPr marL="9752897" indent="0">
              <a:buNone/>
              <a:defRPr sz="8533"/>
            </a:lvl6pPr>
            <a:lvl7pPr marL="11703477" indent="0">
              <a:buNone/>
              <a:defRPr sz="8533"/>
            </a:lvl7pPr>
            <a:lvl8pPr marL="13654057" indent="0">
              <a:buNone/>
              <a:defRPr sz="8533"/>
            </a:lvl8pPr>
            <a:lvl9pPr marL="15604635" indent="0">
              <a:buNone/>
              <a:defRPr sz="8533"/>
            </a:lvl9pPr>
          </a:lstStyle>
          <a:p>
            <a:pPr lvl="0"/>
            <a:endParaRPr lang="en-US" noProof="0"/>
          </a:p>
        </p:txBody>
      </p:sp>
      <p:sp>
        <p:nvSpPr>
          <p:cNvPr id="4" name="Text Placeholder 3"/>
          <p:cNvSpPr>
            <a:spLocks noGrp="1"/>
          </p:cNvSpPr>
          <p:nvPr>
            <p:ph type="body" sz="half" idx="2"/>
          </p:nvPr>
        </p:nvSpPr>
        <p:spPr>
          <a:xfrm>
            <a:off x="7527609" y="22900643"/>
            <a:ext cx="23042880" cy="3434078"/>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20480" y="1172029"/>
            <a:ext cx="34563844" cy="4876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920480" y="6827764"/>
            <a:ext cx="34563844" cy="1931004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480" y="27119946"/>
            <a:ext cx="8960644" cy="1557867"/>
          </a:xfrm>
          <a:prstGeom prst="rect">
            <a:avLst/>
          </a:prstGeom>
        </p:spPr>
        <p:txBody>
          <a:bodyPr vert="horz" lIns="512064" tIns="256032" rIns="512064" bIns="256032" rtlCol="0" anchor="ctr"/>
          <a:lstStyle>
            <a:lvl1pPr algn="l" fontAlgn="auto">
              <a:spcBef>
                <a:spcPts val="0"/>
              </a:spcBef>
              <a:spcAft>
                <a:spcPts val="0"/>
              </a:spcAft>
              <a:defRPr sz="5105">
                <a:solidFill>
                  <a:schemeClr val="tx1">
                    <a:tint val="75000"/>
                  </a:schemeClr>
                </a:solidFill>
                <a:latin typeface="+mn-lt"/>
                <a:cs typeface="+mn-cs"/>
              </a:defRPr>
            </a:lvl1pPr>
          </a:lstStyle>
          <a:p>
            <a:pPr>
              <a:defRPr/>
            </a:pPr>
            <a:fld id="{A6422499-BC3F-4C15-B316-C25AE9E0BA77}" type="datetimeFigureOut">
              <a:rPr lang="en-US"/>
              <a:pPr>
                <a:defRPr/>
              </a:pPr>
              <a:t>4/2/2024</a:t>
            </a:fld>
            <a:endParaRPr lang="en-US"/>
          </a:p>
        </p:txBody>
      </p:sp>
      <p:sp>
        <p:nvSpPr>
          <p:cNvPr id="5" name="Footer Placeholder 4"/>
          <p:cNvSpPr>
            <a:spLocks noGrp="1"/>
          </p:cNvSpPr>
          <p:nvPr>
            <p:ph type="ftr" sz="quarter" idx="3"/>
          </p:nvPr>
        </p:nvSpPr>
        <p:spPr>
          <a:xfrm>
            <a:off x="13121880" y="27119946"/>
            <a:ext cx="12161044" cy="1557867"/>
          </a:xfrm>
          <a:prstGeom prst="rect">
            <a:avLst/>
          </a:prstGeom>
        </p:spPr>
        <p:txBody>
          <a:bodyPr vert="horz" lIns="512064" tIns="256032" rIns="512064" bIns="256032" rtlCol="0" anchor="ctr"/>
          <a:lstStyle>
            <a:lvl1pPr algn="ctr" fontAlgn="auto">
              <a:spcBef>
                <a:spcPts val="0"/>
              </a:spcBef>
              <a:spcAft>
                <a:spcPts val="0"/>
              </a:spcAft>
              <a:defRPr sz="5105">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7523680" y="27119946"/>
            <a:ext cx="8960644" cy="1557867"/>
          </a:xfrm>
          <a:prstGeom prst="rect">
            <a:avLst/>
          </a:prstGeom>
        </p:spPr>
        <p:txBody>
          <a:bodyPr vert="horz" lIns="512064" tIns="256032" rIns="512064" bIns="256032" rtlCol="0" anchor="ctr"/>
          <a:lstStyle>
            <a:lvl1pPr algn="r" fontAlgn="auto">
              <a:spcBef>
                <a:spcPts val="0"/>
              </a:spcBef>
              <a:spcAft>
                <a:spcPts val="0"/>
              </a:spcAft>
              <a:defRPr sz="5105">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8742" kern="1200">
          <a:solidFill>
            <a:schemeClr val="tx1"/>
          </a:solidFill>
          <a:latin typeface="+mj-lt"/>
          <a:ea typeface="+mj-ea"/>
          <a:cs typeface="+mj-cs"/>
        </a:defRPr>
      </a:lvl1pPr>
      <a:lvl2pPr algn="ctr" rtl="0" eaLnBrk="0" fontAlgn="base" hangingPunct="0">
        <a:spcBef>
          <a:spcPct val="0"/>
        </a:spcBef>
        <a:spcAft>
          <a:spcPct val="0"/>
        </a:spcAft>
        <a:defRPr sz="18742">
          <a:solidFill>
            <a:schemeClr val="tx1"/>
          </a:solidFill>
          <a:latin typeface="Calibri" pitchFamily="34" charset="0"/>
        </a:defRPr>
      </a:lvl2pPr>
      <a:lvl3pPr algn="ctr" rtl="0" eaLnBrk="0" fontAlgn="base" hangingPunct="0">
        <a:spcBef>
          <a:spcPct val="0"/>
        </a:spcBef>
        <a:spcAft>
          <a:spcPct val="0"/>
        </a:spcAft>
        <a:defRPr sz="18742">
          <a:solidFill>
            <a:schemeClr val="tx1"/>
          </a:solidFill>
          <a:latin typeface="Calibri" pitchFamily="34" charset="0"/>
        </a:defRPr>
      </a:lvl3pPr>
      <a:lvl4pPr algn="ctr" rtl="0" eaLnBrk="0" fontAlgn="base" hangingPunct="0">
        <a:spcBef>
          <a:spcPct val="0"/>
        </a:spcBef>
        <a:spcAft>
          <a:spcPct val="0"/>
        </a:spcAft>
        <a:defRPr sz="18742">
          <a:solidFill>
            <a:schemeClr val="tx1"/>
          </a:solidFill>
          <a:latin typeface="Calibri" pitchFamily="34" charset="0"/>
        </a:defRPr>
      </a:lvl4pPr>
      <a:lvl5pPr algn="ctr" rtl="0" eaLnBrk="0" fontAlgn="base" hangingPunct="0">
        <a:spcBef>
          <a:spcPct val="0"/>
        </a:spcBef>
        <a:spcAft>
          <a:spcPct val="0"/>
        </a:spcAft>
        <a:defRPr sz="18742">
          <a:solidFill>
            <a:schemeClr val="tx1"/>
          </a:solidFill>
          <a:latin typeface="Calibri" pitchFamily="34" charset="0"/>
        </a:defRPr>
      </a:lvl5pPr>
      <a:lvl6pPr marL="1950580" algn="ctr" rtl="0" fontAlgn="base">
        <a:spcBef>
          <a:spcPct val="0"/>
        </a:spcBef>
        <a:spcAft>
          <a:spcPct val="0"/>
        </a:spcAft>
        <a:defRPr sz="18742">
          <a:solidFill>
            <a:schemeClr val="tx1"/>
          </a:solidFill>
          <a:latin typeface="Calibri" pitchFamily="34" charset="0"/>
        </a:defRPr>
      </a:lvl6pPr>
      <a:lvl7pPr marL="3901160" algn="ctr" rtl="0" fontAlgn="base">
        <a:spcBef>
          <a:spcPct val="0"/>
        </a:spcBef>
        <a:spcAft>
          <a:spcPct val="0"/>
        </a:spcAft>
        <a:defRPr sz="18742">
          <a:solidFill>
            <a:schemeClr val="tx1"/>
          </a:solidFill>
          <a:latin typeface="Calibri" pitchFamily="34" charset="0"/>
        </a:defRPr>
      </a:lvl7pPr>
      <a:lvl8pPr marL="5851738" algn="ctr" rtl="0" fontAlgn="base">
        <a:spcBef>
          <a:spcPct val="0"/>
        </a:spcBef>
        <a:spcAft>
          <a:spcPct val="0"/>
        </a:spcAft>
        <a:defRPr sz="18742">
          <a:solidFill>
            <a:schemeClr val="tx1"/>
          </a:solidFill>
          <a:latin typeface="Calibri" pitchFamily="34" charset="0"/>
        </a:defRPr>
      </a:lvl8pPr>
      <a:lvl9pPr marL="7802317" algn="ctr" rtl="0" fontAlgn="base">
        <a:spcBef>
          <a:spcPct val="0"/>
        </a:spcBef>
        <a:spcAft>
          <a:spcPct val="0"/>
        </a:spcAft>
        <a:defRPr sz="18742">
          <a:solidFill>
            <a:schemeClr val="tx1"/>
          </a:solidFill>
          <a:latin typeface="Calibri" pitchFamily="34" charset="0"/>
        </a:defRPr>
      </a:lvl9pPr>
    </p:titleStyle>
    <p:bodyStyle>
      <a:lvl1pPr marL="1462210" indent="-1462210" algn="l" rtl="0" eaLnBrk="0" fontAlgn="base" hangingPunct="0">
        <a:spcBef>
          <a:spcPct val="20000"/>
        </a:spcBef>
        <a:spcAft>
          <a:spcPct val="0"/>
        </a:spcAft>
        <a:buFont typeface="Arial" charset="0"/>
        <a:buChar char="•"/>
        <a:defRPr sz="13637" kern="1200">
          <a:solidFill>
            <a:schemeClr val="tx1"/>
          </a:solidFill>
          <a:latin typeface="+mn-lt"/>
          <a:ea typeface="+mn-ea"/>
          <a:cs typeface="+mn-cs"/>
        </a:defRPr>
      </a:lvl1pPr>
      <a:lvl2pPr marL="3168725" indent="-1219112" algn="l" rtl="0" eaLnBrk="0" fontAlgn="base" hangingPunct="0">
        <a:spcBef>
          <a:spcPct val="20000"/>
        </a:spcBef>
        <a:spcAft>
          <a:spcPct val="0"/>
        </a:spcAft>
        <a:buFont typeface="Arial" charset="0"/>
        <a:buChar char="–"/>
        <a:defRPr sz="11961" kern="1200">
          <a:solidFill>
            <a:schemeClr val="tx1"/>
          </a:solidFill>
          <a:latin typeface="+mn-lt"/>
          <a:ea typeface="+mn-ea"/>
          <a:cs typeface="+mn-cs"/>
        </a:defRPr>
      </a:lvl2pPr>
      <a:lvl3pPr marL="4876449" indent="-974805" algn="l" rtl="0" eaLnBrk="0" fontAlgn="base" hangingPunct="0">
        <a:spcBef>
          <a:spcPct val="20000"/>
        </a:spcBef>
        <a:spcAft>
          <a:spcPct val="0"/>
        </a:spcAft>
        <a:buFont typeface="Arial" charset="0"/>
        <a:buChar char="•"/>
        <a:defRPr sz="10208" kern="1200">
          <a:solidFill>
            <a:schemeClr val="tx1"/>
          </a:solidFill>
          <a:latin typeface="+mn-lt"/>
          <a:ea typeface="+mn-ea"/>
          <a:cs typeface="+mn-cs"/>
        </a:defRPr>
      </a:lvl3pPr>
      <a:lvl4pPr marL="6826061"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4pPr>
      <a:lvl5pPr marL="8776883"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5pPr>
      <a:lvl6pPr marL="1072818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6pPr>
      <a:lvl7pPr marL="1267876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7pPr>
      <a:lvl8pPr marL="14629346"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8pPr>
      <a:lvl9pPr marL="16579925"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9pPr>
    </p:bodyStyle>
    <p:otherStyle>
      <a:defPPr>
        <a:defRPr lang="en-US"/>
      </a:defPPr>
      <a:lvl1pPr marL="0" algn="l" defTabSz="3901160" rtl="0" eaLnBrk="1" latinLnBrk="0" hangingPunct="1">
        <a:defRPr sz="7695" kern="1200">
          <a:solidFill>
            <a:schemeClr val="tx1"/>
          </a:solidFill>
          <a:latin typeface="+mn-lt"/>
          <a:ea typeface="+mn-ea"/>
          <a:cs typeface="+mn-cs"/>
        </a:defRPr>
      </a:lvl1pPr>
      <a:lvl2pPr marL="1950580" algn="l" defTabSz="3901160" rtl="0" eaLnBrk="1" latinLnBrk="0" hangingPunct="1">
        <a:defRPr sz="7695" kern="1200">
          <a:solidFill>
            <a:schemeClr val="tx1"/>
          </a:solidFill>
          <a:latin typeface="+mn-lt"/>
          <a:ea typeface="+mn-ea"/>
          <a:cs typeface="+mn-cs"/>
        </a:defRPr>
      </a:lvl2pPr>
      <a:lvl3pPr marL="3901160" algn="l" defTabSz="3901160" rtl="0" eaLnBrk="1" latinLnBrk="0" hangingPunct="1">
        <a:defRPr sz="7695" kern="1200">
          <a:solidFill>
            <a:schemeClr val="tx1"/>
          </a:solidFill>
          <a:latin typeface="+mn-lt"/>
          <a:ea typeface="+mn-ea"/>
          <a:cs typeface="+mn-cs"/>
        </a:defRPr>
      </a:lvl3pPr>
      <a:lvl4pPr marL="5851738" algn="l" defTabSz="3901160" rtl="0" eaLnBrk="1" latinLnBrk="0" hangingPunct="1">
        <a:defRPr sz="7695" kern="1200">
          <a:solidFill>
            <a:schemeClr val="tx1"/>
          </a:solidFill>
          <a:latin typeface="+mn-lt"/>
          <a:ea typeface="+mn-ea"/>
          <a:cs typeface="+mn-cs"/>
        </a:defRPr>
      </a:lvl4pPr>
      <a:lvl5pPr marL="7802317" algn="l" defTabSz="3901160" rtl="0" eaLnBrk="1" latinLnBrk="0" hangingPunct="1">
        <a:defRPr sz="7695" kern="1200">
          <a:solidFill>
            <a:schemeClr val="tx1"/>
          </a:solidFill>
          <a:latin typeface="+mn-lt"/>
          <a:ea typeface="+mn-ea"/>
          <a:cs typeface="+mn-cs"/>
        </a:defRPr>
      </a:lvl5pPr>
      <a:lvl6pPr marL="9752897" algn="l" defTabSz="3901160" rtl="0" eaLnBrk="1" latinLnBrk="0" hangingPunct="1">
        <a:defRPr sz="7695" kern="1200">
          <a:solidFill>
            <a:schemeClr val="tx1"/>
          </a:solidFill>
          <a:latin typeface="+mn-lt"/>
          <a:ea typeface="+mn-ea"/>
          <a:cs typeface="+mn-cs"/>
        </a:defRPr>
      </a:lvl6pPr>
      <a:lvl7pPr marL="11703477" algn="l" defTabSz="3901160" rtl="0" eaLnBrk="1" latinLnBrk="0" hangingPunct="1">
        <a:defRPr sz="7695" kern="1200">
          <a:solidFill>
            <a:schemeClr val="tx1"/>
          </a:solidFill>
          <a:latin typeface="+mn-lt"/>
          <a:ea typeface="+mn-ea"/>
          <a:cs typeface="+mn-cs"/>
        </a:defRPr>
      </a:lvl7pPr>
      <a:lvl8pPr marL="13654057" algn="l" defTabSz="3901160" rtl="0" eaLnBrk="1" latinLnBrk="0" hangingPunct="1">
        <a:defRPr sz="7695" kern="1200">
          <a:solidFill>
            <a:schemeClr val="tx1"/>
          </a:solidFill>
          <a:latin typeface="+mn-lt"/>
          <a:ea typeface="+mn-ea"/>
          <a:cs typeface="+mn-cs"/>
        </a:defRPr>
      </a:lvl8pPr>
      <a:lvl9pPr marL="15604635" algn="l" defTabSz="3901160" rtl="0" eaLnBrk="1" latinLnBrk="0" hangingPunct="1">
        <a:defRPr sz="76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1BE1E165-2D51-BA90-1595-2CAEBD1E973D}"/>
              </a:ext>
            </a:extLst>
          </p:cNvPr>
          <p:cNvSpPr/>
          <p:nvPr/>
        </p:nvSpPr>
        <p:spPr>
          <a:xfrm>
            <a:off x="12407479" y="18077908"/>
            <a:ext cx="13773161" cy="4872218"/>
          </a:xfrm>
          <a:prstGeom prst="rect">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Rectangle 25"/>
          <p:cNvSpPr/>
          <p:nvPr/>
        </p:nvSpPr>
        <p:spPr>
          <a:xfrm>
            <a:off x="5062161" y="955597"/>
            <a:ext cx="28685585" cy="5332535"/>
          </a:xfrm>
          <a:prstGeom prst="rect">
            <a:avLst/>
          </a:prstGeom>
          <a:solidFill>
            <a:schemeClr val="accent4">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22"/>
          <p:cNvSpPr>
            <a:spLocks/>
          </p:cNvSpPr>
          <p:nvPr/>
        </p:nvSpPr>
        <p:spPr bwMode="auto">
          <a:xfrm>
            <a:off x="3935622" y="2089844"/>
            <a:ext cx="30684033" cy="1428168"/>
          </a:xfrm>
          <a:prstGeom prst="rect">
            <a:avLst/>
          </a:prstGeom>
          <a:noFill/>
          <a:ln w="12700">
            <a:noFill/>
            <a:miter lim="800000"/>
            <a:headEnd/>
            <a:tailEnd/>
          </a:ln>
        </p:spPr>
        <p:txBody>
          <a:bodyPr lIns="0" tIns="0" rIns="173394" bIns="0"/>
          <a:lstStyle/>
          <a:p>
            <a:pPr algn="ctr"/>
            <a:r>
              <a:rPr lang="en-US" sz="8000" b="1" i="0" dirty="0">
                <a:solidFill>
                  <a:srgbClr val="000000"/>
                </a:solidFill>
                <a:effectLst/>
                <a:latin typeface="Arial" panose="020B0604020202020204" pitchFamily="34" charset="0"/>
              </a:rPr>
              <a:t>Milk-Alkali Syndrome, an udder failure of acid control</a:t>
            </a:r>
            <a:endParaRPr lang="en-US" sz="8000" dirty="0"/>
          </a:p>
        </p:txBody>
      </p:sp>
      <p:sp>
        <p:nvSpPr>
          <p:cNvPr id="11" name="Rectangle 21"/>
          <p:cNvSpPr txBox="1">
            <a:spLocks noChangeArrowheads="1"/>
          </p:cNvSpPr>
          <p:nvPr/>
        </p:nvSpPr>
        <p:spPr bwMode="auto">
          <a:xfrm>
            <a:off x="4934845" y="2587008"/>
            <a:ext cx="28685585" cy="3599999"/>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r>
              <a:rPr lang="en-US" sz="4800" kern="0" dirty="0">
                <a:solidFill>
                  <a:schemeClr val="tx1"/>
                </a:solidFill>
                <a:latin typeface="Arial" pitchFamily="34" charset="0"/>
                <a:ea typeface="ＭＳ Ｐゴシック" charset="-128"/>
                <a:cs typeface="Arial" pitchFamily="34" charset="0"/>
                <a:sym typeface="ＭＳ Ｐゴシック" charset="-128"/>
              </a:rPr>
              <a:t>Michelle Livitz DO, Asad </a:t>
            </a:r>
            <a:r>
              <a:rPr lang="en-US" sz="4800" kern="0" dirty="0" err="1">
                <a:solidFill>
                  <a:schemeClr val="tx1"/>
                </a:solidFill>
                <a:latin typeface="Arial" pitchFamily="34" charset="0"/>
                <a:ea typeface="ＭＳ Ｐゴシック" charset="-128"/>
                <a:cs typeface="Arial" pitchFamily="34" charset="0"/>
                <a:sym typeface="ＭＳ Ｐゴシック" charset="-128"/>
              </a:rPr>
              <a:t>Mussarat</a:t>
            </a:r>
            <a:r>
              <a:rPr lang="en-US" sz="4800" kern="0" dirty="0">
                <a:solidFill>
                  <a:schemeClr val="tx1"/>
                </a:solidFill>
                <a:latin typeface="Arial" pitchFamily="34" charset="0"/>
                <a:ea typeface="ＭＳ Ｐゴシック" charset="-128"/>
                <a:cs typeface="Arial" pitchFamily="34" charset="0"/>
                <a:sym typeface="ＭＳ Ｐゴシック" charset="-128"/>
              </a:rPr>
              <a:t> MD, William Gibson MD, Daniel Holmes MD</a:t>
            </a:r>
            <a:br>
              <a:rPr lang="en-US" sz="7313" kern="0" dirty="0">
                <a:solidFill>
                  <a:schemeClr val="tx1"/>
                </a:solidFill>
                <a:latin typeface="Arial" pitchFamily="34" charset="0"/>
                <a:ea typeface="ＭＳ Ｐゴシック" charset="-128"/>
                <a:cs typeface="Arial" pitchFamily="34" charset="0"/>
                <a:sym typeface="ＭＳ Ｐゴシック" charset="-128"/>
              </a:rPr>
            </a:br>
            <a:r>
              <a:rPr lang="en-US" sz="3657" b="0" dirty="0">
                <a:solidFill>
                  <a:schemeClr val="tx1"/>
                </a:solidFill>
              </a:rPr>
              <a:t>LSUHSC Department of Internal Medicine, LSUHSC School of Medicine, New Orleans, Louisiana</a:t>
            </a:r>
          </a:p>
        </p:txBody>
      </p:sp>
      <p:sp>
        <p:nvSpPr>
          <p:cNvPr id="33" name="Rectangle 32"/>
          <p:cNvSpPr/>
          <p:nvPr/>
        </p:nvSpPr>
        <p:spPr>
          <a:xfrm>
            <a:off x="682173" y="15965716"/>
            <a:ext cx="332568" cy="844086"/>
          </a:xfrm>
          <a:prstGeom prst="rect">
            <a:avLst/>
          </a:prstGeom>
          <a:noFill/>
        </p:spPr>
        <p:txBody>
          <a:bodyPr wrap="square" lIns="69669" tIns="34834" rIns="69669" bIns="34834">
            <a:spAutoFit/>
          </a:bodyPr>
          <a:lstStyle/>
          <a:p>
            <a:pPr algn="ctr"/>
            <a:r>
              <a:rPr lang="en-US" sz="5028" b="1" dirty="0">
                <a:ln w="0"/>
                <a:solidFill>
                  <a:schemeClr val="bg1"/>
                </a:solidFill>
                <a:effectLst>
                  <a:outerShdw blurRad="38100" dist="19050" dir="2700000" algn="tl" rotWithShape="0">
                    <a:schemeClr val="dk1">
                      <a:alpha val="40000"/>
                    </a:schemeClr>
                  </a:outerShdw>
                </a:effectLst>
              </a:rPr>
              <a:t>A</a:t>
            </a:r>
            <a:endParaRPr lang="en-US" sz="4114" b="1" dirty="0">
              <a:ln w="0"/>
              <a:solidFill>
                <a:schemeClr val="bg1"/>
              </a:solidFill>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2"/>
          <a:stretch>
            <a:fillRect/>
          </a:stretch>
        </p:blipFill>
        <p:spPr>
          <a:xfrm>
            <a:off x="33890858" y="1353268"/>
            <a:ext cx="4285714" cy="3600000"/>
          </a:xfrm>
          <a:prstGeom prst="rect">
            <a:avLst/>
          </a:prstGeom>
        </p:spPr>
      </p:pic>
      <p:pic>
        <p:nvPicPr>
          <p:cNvPr id="6" name="Picture 5"/>
          <p:cNvPicPr>
            <a:picLocks noChangeAspect="1"/>
          </p:cNvPicPr>
          <p:nvPr/>
        </p:nvPicPr>
        <p:blipFill>
          <a:blip r:embed="rId2"/>
          <a:stretch>
            <a:fillRect/>
          </a:stretch>
        </p:blipFill>
        <p:spPr>
          <a:xfrm>
            <a:off x="335439" y="1385475"/>
            <a:ext cx="4285714" cy="3600000"/>
          </a:xfrm>
          <a:prstGeom prst="rect">
            <a:avLst/>
          </a:prstGeom>
        </p:spPr>
      </p:pic>
      <p:sp>
        <p:nvSpPr>
          <p:cNvPr id="7" name="Rectangle: Rounded Corners 6">
            <a:extLst>
              <a:ext uri="{FF2B5EF4-FFF2-40B4-BE49-F238E27FC236}">
                <a16:creationId xmlns:a16="http://schemas.microsoft.com/office/drawing/2014/main" id="{D9345CBB-0215-70A7-9C28-491D96CD6F2D}"/>
              </a:ext>
            </a:extLst>
          </p:cNvPr>
          <p:cNvSpPr/>
          <p:nvPr/>
        </p:nvSpPr>
        <p:spPr>
          <a:xfrm>
            <a:off x="660401" y="6937186"/>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127BFD8-5E84-1DD9-E2E5-29DDF771EB02}"/>
              </a:ext>
            </a:extLst>
          </p:cNvPr>
          <p:cNvSpPr/>
          <p:nvPr/>
        </p:nvSpPr>
        <p:spPr>
          <a:xfrm>
            <a:off x="586118" y="17187468"/>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5781A3F2-FB31-4B1E-47F2-1449F2FFB984}"/>
              </a:ext>
            </a:extLst>
          </p:cNvPr>
          <p:cNvSpPr/>
          <p:nvPr/>
        </p:nvSpPr>
        <p:spPr>
          <a:xfrm>
            <a:off x="26693507" y="6998813"/>
            <a:ext cx="1115057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73ADC118-F1CB-0910-69ED-3FEFD297FDC8}"/>
              </a:ext>
            </a:extLst>
          </p:cNvPr>
          <p:cNvSpPr/>
          <p:nvPr/>
        </p:nvSpPr>
        <p:spPr>
          <a:xfrm>
            <a:off x="26693507" y="24409488"/>
            <a:ext cx="11094055"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0A4C7557-6F40-CF82-3D19-8893B4B2A984}"/>
              </a:ext>
            </a:extLst>
          </p:cNvPr>
          <p:cNvSpPr/>
          <p:nvPr/>
        </p:nvSpPr>
        <p:spPr>
          <a:xfrm>
            <a:off x="13668701" y="16836055"/>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1E9D276-5C02-6A59-C76A-7B57C964991A}"/>
              </a:ext>
            </a:extLst>
          </p:cNvPr>
          <p:cNvSpPr txBox="1"/>
          <p:nvPr/>
        </p:nvSpPr>
        <p:spPr>
          <a:xfrm>
            <a:off x="1713665" y="6998813"/>
            <a:ext cx="8610599" cy="923330"/>
          </a:xfrm>
          <a:prstGeom prst="rect">
            <a:avLst/>
          </a:prstGeom>
          <a:noFill/>
        </p:spPr>
        <p:txBody>
          <a:bodyPr wrap="square" rtlCol="0">
            <a:spAutoFit/>
          </a:bodyPr>
          <a:lstStyle/>
          <a:p>
            <a:pPr algn="ctr"/>
            <a:r>
              <a:rPr lang="en-US" sz="5400" b="1" dirty="0"/>
              <a:t>Introduction</a:t>
            </a:r>
          </a:p>
        </p:txBody>
      </p:sp>
      <p:sp>
        <p:nvSpPr>
          <p:cNvPr id="14" name="TextBox 13">
            <a:extLst>
              <a:ext uri="{FF2B5EF4-FFF2-40B4-BE49-F238E27FC236}">
                <a16:creationId xmlns:a16="http://schemas.microsoft.com/office/drawing/2014/main" id="{AEB20FC7-3C57-9720-9B3A-A31CC9573EFC}"/>
              </a:ext>
            </a:extLst>
          </p:cNvPr>
          <p:cNvSpPr txBox="1"/>
          <p:nvPr/>
        </p:nvSpPr>
        <p:spPr>
          <a:xfrm>
            <a:off x="1713665" y="17199779"/>
            <a:ext cx="8610599" cy="923330"/>
          </a:xfrm>
          <a:prstGeom prst="rect">
            <a:avLst/>
          </a:prstGeom>
          <a:noFill/>
        </p:spPr>
        <p:txBody>
          <a:bodyPr wrap="square" rtlCol="0">
            <a:spAutoFit/>
          </a:bodyPr>
          <a:lstStyle/>
          <a:p>
            <a:pPr algn="ctr"/>
            <a:r>
              <a:rPr lang="en-US" sz="5400" b="1" dirty="0"/>
              <a:t>Case Presentation</a:t>
            </a:r>
          </a:p>
        </p:txBody>
      </p:sp>
      <p:sp>
        <p:nvSpPr>
          <p:cNvPr id="15" name="TextBox 14">
            <a:extLst>
              <a:ext uri="{FF2B5EF4-FFF2-40B4-BE49-F238E27FC236}">
                <a16:creationId xmlns:a16="http://schemas.microsoft.com/office/drawing/2014/main" id="{8D39A3CF-18D7-2789-A259-1A83B1D6E1F7}"/>
              </a:ext>
            </a:extLst>
          </p:cNvPr>
          <p:cNvSpPr txBox="1"/>
          <p:nvPr/>
        </p:nvSpPr>
        <p:spPr>
          <a:xfrm>
            <a:off x="14697336" y="16888612"/>
            <a:ext cx="8610599" cy="923330"/>
          </a:xfrm>
          <a:prstGeom prst="rect">
            <a:avLst/>
          </a:prstGeom>
          <a:noFill/>
        </p:spPr>
        <p:txBody>
          <a:bodyPr wrap="square" rtlCol="0">
            <a:spAutoFit/>
          </a:bodyPr>
          <a:lstStyle/>
          <a:p>
            <a:pPr algn="ctr"/>
            <a:r>
              <a:rPr lang="en-US" sz="5400" b="1" dirty="0"/>
              <a:t>Labs</a:t>
            </a:r>
          </a:p>
        </p:txBody>
      </p:sp>
      <p:sp>
        <p:nvSpPr>
          <p:cNvPr id="16" name="TextBox 15">
            <a:extLst>
              <a:ext uri="{FF2B5EF4-FFF2-40B4-BE49-F238E27FC236}">
                <a16:creationId xmlns:a16="http://schemas.microsoft.com/office/drawing/2014/main" id="{64EFD0DC-199E-5DD1-2D56-38277199C95A}"/>
              </a:ext>
            </a:extLst>
          </p:cNvPr>
          <p:cNvSpPr txBox="1"/>
          <p:nvPr/>
        </p:nvSpPr>
        <p:spPr>
          <a:xfrm>
            <a:off x="28247509" y="7040122"/>
            <a:ext cx="8610599" cy="923330"/>
          </a:xfrm>
          <a:prstGeom prst="rect">
            <a:avLst/>
          </a:prstGeom>
          <a:noFill/>
        </p:spPr>
        <p:txBody>
          <a:bodyPr wrap="square" rtlCol="0">
            <a:spAutoFit/>
          </a:bodyPr>
          <a:lstStyle/>
          <a:p>
            <a:pPr algn="ctr"/>
            <a:r>
              <a:rPr lang="en-US" sz="5400" b="1" dirty="0"/>
              <a:t>Discussion</a:t>
            </a:r>
          </a:p>
        </p:txBody>
      </p:sp>
      <p:sp>
        <p:nvSpPr>
          <p:cNvPr id="17" name="TextBox 16">
            <a:extLst>
              <a:ext uri="{FF2B5EF4-FFF2-40B4-BE49-F238E27FC236}">
                <a16:creationId xmlns:a16="http://schemas.microsoft.com/office/drawing/2014/main" id="{702AFFA5-F73B-DDAE-D97B-4235990D21E0}"/>
              </a:ext>
            </a:extLst>
          </p:cNvPr>
          <p:cNvSpPr txBox="1"/>
          <p:nvPr/>
        </p:nvSpPr>
        <p:spPr>
          <a:xfrm>
            <a:off x="27823542" y="24484679"/>
            <a:ext cx="8610599" cy="923330"/>
          </a:xfrm>
          <a:prstGeom prst="rect">
            <a:avLst/>
          </a:prstGeom>
          <a:noFill/>
        </p:spPr>
        <p:txBody>
          <a:bodyPr wrap="square" rtlCol="0">
            <a:spAutoFit/>
          </a:bodyPr>
          <a:lstStyle/>
          <a:p>
            <a:pPr algn="ctr"/>
            <a:r>
              <a:rPr lang="en-US" sz="5400" b="1" dirty="0"/>
              <a:t>References</a:t>
            </a:r>
          </a:p>
        </p:txBody>
      </p:sp>
      <p:sp>
        <p:nvSpPr>
          <p:cNvPr id="18" name="TextBox 17">
            <a:extLst>
              <a:ext uri="{FF2B5EF4-FFF2-40B4-BE49-F238E27FC236}">
                <a16:creationId xmlns:a16="http://schemas.microsoft.com/office/drawing/2014/main" id="{7B94E165-A194-689A-6DA0-97852EECE8D6}"/>
              </a:ext>
            </a:extLst>
          </p:cNvPr>
          <p:cNvSpPr txBox="1"/>
          <p:nvPr/>
        </p:nvSpPr>
        <p:spPr>
          <a:xfrm>
            <a:off x="713656" y="8205002"/>
            <a:ext cx="10945914" cy="8771632"/>
          </a:xfrm>
          <a:prstGeom prst="rect">
            <a:avLst/>
          </a:prstGeom>
          <a:noFill/>
          <a:ln>
            <a:solidFill>
              <a:schemeClr val="tx1"/>
            </a:solidFill>
          </a:ln>
        </p:spPr>
        <p:txBody>
          <a:bodyPr wrap="square" rtlCol="0">
            <a:spAutoFit/>
          </a:bodyPr>
          <a:lstStyle/>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Milk-Alkali syndrome is characterized by:</a:t>
            </a:r>
          </a:p>
          <a:p>
            <a:pPr marL="2441743" lvl="1"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elevated calcium levels</a:t>
            </a:r>
          </a:p>
          <a:p>
            <a:pPr marL="2441743" lvl="1"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metabolic alkalosis</a:t>
            </a:r>
          </a:p>
          <a:p>
            <a:pPr marL="2441743" lvl="1"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acute kidney injury</a:t>
            </a:r>
            <a:endParaRPr lang="en-US" sz="4000" dirty="0">
              <a:solidFill>
                <a:srgbClr val="000000"/>
              </a:solidFill>
            </a:endParaRPr>
          </a:p>
          <a:p>
            <a:pPr marL="457200" indent="-457200">
              <a:buFont typeface="Arial" panose="020B0604020202020204" pitchFamily="34" charset="0"/>
              <a:buChar char="•"/>
            </a:pPr>
            <a:r>
              <a:rPr lang="en-US" sz="4000" dirty="0">
                <a:solidFill>
                  <a:srgbClr val="000000"/>
                </a:solidFill>
              </a:rPr>
              <a:t>F</a:t>
            </a:r>
            <a:r>
              <a:rPr lang="en-US" sz="4000" b="0" i="0" u="none" strike="noStrike" baseline="0" dirty="0">
                <a:solidFill>
                  <a:srgbClr val="000000"/>
                </a:solidFill>
                <a:latin typeface="Calibri" panose="020F0502020204030204" pitchFamily="34" charset="0"/>
              </a:rPr>
              <a:t>ound in the setting of substantial intake of calcium and an absorbable alkali</a:t>
            </a:r>
          </a:p>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The metabolic alkalosis is due to increased alkali intake (such as carbonate) with concurrent hypercalcemia-mediated hypovolemia and decreased GFR. </a:t>
            </a:r>
          </a:p>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The alkalosis then leads to increased calcium reabsorption from the nephron’s distal tubule, further creating a vicious cycle of calcium reabsorption and further kidney injury. </a:t>
            </a:r>
            <a:endParaRPr lang="en-US" sz="4000" dirty="0"/>
          </a:p>
        </p:txBody>
      </p:sp>
      <p:sp>
        <p:nvSpPr>
          <p:cNvPr id="19" name="TextBox 18">
            <a:extLst>
              <a:ext uri="{FF2B5EF4-FFF2-40B4-BE49-F238E27FC236}">
                <a16:creationId xmlns:a16="http://schemas.microsoft.com/office/drawing/2014/main" id="{6D9A4341-ADF2-003D-C324-9E32995FD5B1}"/>
              </a:ext>
            </a:extLst>
          </p:cNvPr>
          <p:cNvSpPr txBox="1"/>
          <p:nvPr/>
        </p:nvSpPr>
        <p:spPr>
          <a:xfrm>
            <a:off x="660400" y="18302252"/>
            <a:ext cx="10800545" cy="10597356"/>
          </a:xfrm>
          <a:prstGeom prst="rect">
            <a:avLst/>
          </a:prstGeom>
          <a:noFill/>
          <a:ln>
            <a:solidFill>
              <a:schemeClr val="tx1"/>
            </a:solidFill>
          </a:ln>
        </p:spPr>
        <p:txBody>
          <a:bodyPr wrap="square" rtlCol="0">
            <a:spAutoFit/>
          </a:bodyPr>
          <a:lstStyle/>
          <a:p>
            <a:pPr algn="l"/>
            <a:endParaRPr lang="en-US" sz="3600" b="0" i="0" u="none" strike="noStrike" baseline="0" dirty="0">
              <a:solidFill>
                <a:srgbClr val="000000"/>
              </a:solidFill>
              <a:latin typeface="Calibri" panose="020F0502020204030204" pitchFamily="34" charset="0"/>
            </a:endParaRP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37 y/o F with PMHx Sjogren Syndrome, Dandy-Walker Syndrome s/p VP shunt, and bipolar disorder presented for a gradual worsening and persistent weakness in her distal BUE and BLE for the 3 weeks prior to presentation.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She also noted numbness and </a:t>
            </a:r>
            <a:r>
              <a:rPr lang="en-US" sz="3600" b="0" i="0" u="none" strike="noStrike" baseline="0" dirty="0" err="1">
                <a:solidFill>
                  <a:srgbClr val="000000"/>
                </a:solidFill>
                <a:latin typeface="Calibri" panose="020F0502020204030204" pitchFamily="34" charset="0"/>
              </a:rPr>
              <a:t>paresthesias</a:t>
            </a:r>
            <a:r>
              <a:rPr lang="en-US" sz="3600" b="0" i="0" u="none" strike="noStrike" baseline="0" dirty="0">
                <a:solidFill>
                  <a:srgbClr val="000000"/>
                </a:solidFill>
                <a:latin typeface="Calibri" panose="020F0502020204030204" pitchFamily="34" charset="0"/>
              </a:rPr>
              <a:t> in her distal extremities, brain fog, and memory deficits. The pt had baseline sensory dysfunction due to her Sjogren’s, however she noticed new onset proximal progression of the deficits with associated new lower extremity weakness.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She not on immunosuppressives for her Sjogren’s and was only being treated for her peripheral neuropathy. She also took valproic acid for her bipolar disorder management. </a:t>
            </a:r>
          </a:p>
          <a:p>
            <a:pPr marL="457200" indent="-457200">
              <a:buFont typeface="Arial" panose="020B0604020202020204" pitchFamily="34" charset="0"/>
              <a:buChar char="•"/>
            </a:pPr>
            <a:r>
              <a:rPr lang="en-US" sz="3600" b="0" i="0" u="none" strike="noStrike" baseline="0" dirty="0">
                <a:solidFill>
                  <a:srgbClr val="000000"/>
                </a:solidFill>
                <a:latin typeface="Calibri" panose="020F0502020204030204" pitchFamily="34" charset="0"/>
              </a:rPr>
              <a:t>With further interview, pt revealed that she had been taking 4 tablets of extra-strength TUMS 3x daily for 2 months due to her severe acid reflux symptoms.</a:t>
            </a:r>
          </a:p>
        </p:txBody>
      </p:sp>
      <p:sp>
        <p:nvSpPr>
          <p:cNvPr id="48" name="TextBox 47">
            <a:extLst>
              <a:ext uri="{FF2B5EF4-FFF2-40B4-BE49-F238E27FC236}">
                <a16:creationId xmlns:a16="http://schemas.microsoft.com/office/drawing/2014/main" id="{A1181441-9D3E-BC8A-1030-F4150019E82D}"/>
              </a:ext>
            </a:extLst>
          </p:cNvPr>
          <p:cNvSpPr txBox="1"/>
          <p:nvPr/>
        </p:nvSpPr>
        <p:spPr>
          <a:xfrm>
            <a:off x="26693507" y="8392615"/>
            <a:ext cx="11109432" cy="8094524"/>
          </a:xfrm>
          <a:prstGeom prst="rect">
            <a:avLst/>
          </a:prstGeom>
          <a:noFill/>
          <a:ln>
            <a:solidFill>
              <a:schemeClr val="tx1"/>
            </a:solidFill>
          </a:ln>
        </p:spPr>
        <p:txBody>
          <a:bodyPr wrap="square" rtlCol="0">
            <a:spAutoFit/>
          </a:bodyPr>
          <a:lstStyle/>
          <a:p>
            <a:pPr algn="l"/>
            <a:endParaRPr lang="en-US" sz="4000" b="0" i="0" u="none" strike="noStrike" baseline="0" dirty="0">
              <a:solidFill>
                <a:srgbClr val="000000"/>
              </a:solidFill>
              <a:latin typeface="Calibri" panose="020F0502020204030204" pitchFamily="34" charset="0"/>
            </a:endParaRPr>
          </a:p>
          <a:p>
            <a:r>
              <a:rPr lang="en-US" sz="4000" b="0" i="0" u="none" strike="noStrike" baseline="0" dirty="0">
                <a:solidFill>
                  <a:srgbClr val="000000"/>
                </a:solidFill>
                <a:latin typeface="Calibri" panose="020F0502020204030204" pitchFamily="34" charset="0"/>
              </a:rPr>
              <a:t>There has been a drop off in incidence in milk-alkali syndrome due to the prevalence of PPI therapy for GERD symptoms. In a study of patients that were hospitalized for emergent hypercalcemia, only 12% of the patients admitted over a 4-year period had milk-alkali syndrome as the underlying etiology</a:t>
            </a:r>
            <a:r>
              <a:rPr lang="en-US" sz="4000" b="0" i="0" u="none" strike="noStrike" baseline="30000" dirty="0">
                <a:solidFill>
                  <a:srgbClr val="000000"/>
                </a:solidFill>
                <a:latin typeface="Calibri" panose="020F0502020204030204" pitchFamily="34" charset="0"/>
              </a:rPr>
              <a:t>2</a:t>
            </a:r>
            <a:r>
              <a:rPr lang="en-US" sz="4000" b="0" i="0" u="none" strike="noStrike" baseline="0" dirty="0">
                <a:solidFill>
                  <a:srgbClr val="000000"/>
                </a:solidFill>
                <a:latin typeface="Calibri" panose="020F0502020204030204" pitchFamily="34" charset="0"/>
              </a:rPr>
              <a:t>. Another study that evaluated hospitalized patients from 1998-2003 with hypercalcemia as their primary diagnosis, found similar results with 8.8% in those without ESRD, and 9 out of 25 patients with severe hypercalcemia (&gt;14) were found to have milk-alkali syndrome</a:t>
            </a:r>
            <a:r>
              <a:rPr lang="en-US" sz="4000" b="0" i="0" u="none" strike="noStrike" baseline="30000" dirty="0">
                <a:solidFill>
                  <a:srgbClr val="000000"/>
                </a:solidFill>
                <a:latin typeface="Calibri" panose="020F0502020204030204" pitchFamily="34" charset="0"/>
              </a:rPr>
              <a:t>3</a:t>
            </a:r>
            <a:r>
              <a:rPr lang="en-US" sz="4000" b="0" i="0" u="none" strike="noStrike" baseline="0" dirty="0">
                <a:solidFill>
                  <a:srgbClr val="000000"/>
                </a:solidFill>
                <a:latin typeface="Calibri" panose="020F0502020204030204" pitchFamily="34" charset="0"/>
              </a:rPr>
              <a:t>. </a:t>
            </a:r>
            <a:endParaRPr lang="en-US" sz="4000" dirty="0"/>
          </a:p>
        </p:txBody>
      </p:sp>
      <p:sp>
        <p:nvSpPr>
          <p:cNvPr id="49" name="TextBox 48">
            <a:extLst>
              <a:ext uri="{FF2B5EF4-FFF2-40B4-BE49-F238E27FC236}">
                <a16:creationId xmlns:a16="http://schemas.microsoft.com/office/drawing/2014/main" id="{C5121EF5-A5A8-C452-BE52-DC91E63A78F2}"/>
              </a:ext>
            </a:extLst>
          </p:cNvPr>
          <p:cNvSpPr txBox="1"/>
          <p:nvPr/>
        </p:nvSpPr>
        <p:spPr>
          <a:xfrm>
            <a:off x="26783568" y="25858022"/>
            <a:ext cx="11019371" cy="2862322"/>
          </a:xfrm>
          <a:prstGeom prst="rect">
            <a:avLst/>
          </a:prstGeom>
          <a:noFill/>
          <a:ln>
            <a:solidFill>
              <a:schemeClr val="tx1"/>
            </a:solidFill>
          </a:ln>
        </p:spPr>
        <p:txBody>
          <a:bodyPr wrap="square" rtlCol="0">
            <a:spAutoFit/>
          </a:bodyPr>
          <a:lstStyle/>
          <a:p>
            <a:pPr marL="0" marR="0">
              <a:spcBef>
                <a:spcPts val="0"/>
              </a:spcBef>
              <a:spcAft>
                <a:spcPts val="0"/>
              </a:spcAft>
            </a:pPr>
            <a:r>
              <a:rPr lang="en-US" sz="2000" baseline="30000" dirty="0">
                <a:effectLst/>
                <a:latin typeface="Aptos"/>
                <a:ea typeface="Aptos"/>
                <a:cs typeface="Times New Roman" panose="02020603050405020304" pitchFamily="18" charset="0"/>
              </a:rPr>
              <a:t>1</a:t>
            </a:r>
            <a:r>
              <a:rPr lang="en-US" sz="2000" u="sng" dirty="0">
                <a:solidFill>
                  <a:srgbClr val="467886"/>
                </a:solidFill>
                <a:effectLst/>
                <a:latin typeface="Aptos"/>
                <a:ea typeface="Aptos"/>
                <a:cs typeface="Times New Roman" panose="02020603050405020304" pitchFamily="18" charset="0"/>
              </a:rPr>
              <a:t>https://www.ncbi.nlm.nih.gov/books/NBK557500/#:~:text=The%20milk%2Dalkali%20syndrome%20is,of%20calcium%20and%20absorbable%20alkali</a:t>
            </a:r>
            <a:r>
              <a:rPr lang="en-US" sz="2000" dirty="0">
                <a:effectLst/>
                <a:latin typeface="Aptos"/>
                <a:ea typeface="Aptos"/>
                <a:cs typeface="Times New Roman" panose="02020603050405020304" pitchFamily="18" charset="0"/>
              </a:rPr>
              <a:t>.</a:t>
            </a:r>
          </a:p>
          <a:p>
            <a:pPr marL="0" marR="0">
              <a:spcBef>
                <a:spcPts val="0"/>
              </a:spcBef>
              <a:spcAft>
                <a:spcPts val="0"/>
              </a:spcAft>
            </a:pPr>
            <a:r>
              <a:rPr lang="en-US" sz="2000" dirty="0">
                <a:effectLst/>
                <a:latin typeface="Aptos"/>
                <a:ea typeface="Aptos"/>
                <a:cs typeface="Times New Roman" panose="02020603050405020304" pitchFamily="18" charset="0"/>
              </a:rPr>
              <a:t> </a:t>
            </a:r>
          </a:p>
          <a:p>
            <a:pPr marL="0" marR="0">
              <a:spcBef>
                <a:spcPts val="0"/>
              </a:spcBef>
              <a:spcAft>
                <a:spcPts val="0"/>
              </a:spcAft>
            </a:pPr>
            <a:r>
              <a:rPr lang="en-US" sz="2000" baseline="30000" dirty="0">
                <a:effectLst/>
                <a:latin typeface="Aptos"/>
                <a:ea typeface="Aptos"/>
                <a:cs typeface="Times New Roman" panose="02020603050405020304" pitchFamily="18" charset="0"/>
              </a:rPr>
              <a:t>2</a:t>
            </a:r>
            <a:r>
              <a:rPr lang="en-US" sz="2000" dirty="0">
                <a:effectLst/>
                <a:latin typeface="Aptos"/>
                <a:ea typeface="Aptos"/>
                <a:cs typeface="Times New Roman" panose="02020603050405020304" pitchFamily="18" charset="0"/>
              </a:rPr>
              <a:t> </a:t>
            </a:r>
            <a:r>
              <a:rPr lang="en-US" sz="2000" u="sng" dirty="0">
                <a:solidFill>
                  <a:srgbClr val="467886"/>
                </a:solidFill>
                <a:effectLst/>
                <a:latin typeface="Aptos"/>
                <a:ea typeface="Aptos"/>
                <a:cs typeface="Times New Roman" panose="02020603050405020304" pitchFamily="18" charset="0"/>
              </a:rPr>
              <a:t>https://read.qxmd.com/read/7891547/milk-alkali-syndrome-associated-with-calcium-carbonate-consumption-report-of-7-patients-with-parathyroid-hormone-levels-and-an-estimate-of-prevalence-among-patients-hospitalized-with-hypercalcemia?redirected=slug</a:t>
            </a:r>
            <a:endParaRPr lang="en-US" sz="2000" dirty="0">
              <a:effectLst/>
              <a:latin typeface="Aptos"/>
              <a:ea typeface="Aptos"/>
              <a:cs typeface="Times New Roman" panose="02020603050405020304" pitchFamily="18" charset="0"/>
            </a:endParaRPr>
          </a:p>
          <a:p>
            <a:pPr marL="0" marR="0">
              <a:spcBef>
                <a:spcPts val="0"/>
              </a:spcBef>
              <a:spcAft>
                <a:spcPts val="0"/>
              </a:spcAft>
            </a:pPr>
            <a:r>
              <a:rPr lang="en-US" sz="2000" dirty="0">
                <a:effectLst/>
                <a:latin typeface="Aptos"/>
                <a:ea typeface="Aptos"/>
                <a:cs typeface="Times New Roman" panose="02020603050405020304" pitchFamily="18" charset="0"/>
              </a:rPr>
              <a:t> </a:t>
            </a:r>
          </a:p>
          <a:p>
            <a:pPr marL="0" marR="0">
              <a:spcBef>
                <a:spcPts val="0"/>
              </a:spcBef>
              <a:spcAft>
                <a:spcPts val="0"/>
              </a:spcAft>
            </a:pPr>
            <a:r>
              <a:rPr lang="en-US" sz="2000" baseline="30000" dirty="0">
                <a:effectLst/>
                <a:latin typeface="Aptos"/>
                <a:ea typeface="Aptos"/>
                <a:cs typeface="Times New Roman" panose="02020603050405020304" pitchFamily="18" charset="0"/>
              </a:rPr>
              <a:t>3</a:t>
            </a:r>
            <a:r>
              <a:rPr lang="en-US" sz="2000" dirty="0">
                <a:effectLst/>
                <a:latin typeface="Aptos"/>
                <a:ea typeface="Aptos"/>
                <a:cs typeface="Times New Roman" panose="02020603050405020304" pitchFamily="18" charset="0"/>
              </a:rPr>
              <a:t> https://read.qxmd.com/read/16268810/milk-alkali-syndrome-is-a-major-cause-of-hypercalcaemia-among-non-end-stage-renal-disease-non-esrd-inpatients?redirected=slug</a:t>
            </a:r>
          </a:p>
        </p:txBody>
      </p:sp>
      <p:sp>
        <p:nvSpPr>
          <p:cNvPr id="2" name="TextBox 1">
            <a:extLst>
              <a:ext uri="{FF2B5EF4-FFF2-40B4-BE49-F238E27FC236}">
                <a16:creationId xmlns:a16="http://schemas.microsoft.com/office/drawing/2014/main" id="{D7C81CC2-304F-9C47-A9F9-93BE144050B0}"/>
              </a:ext>
            </a:extLst>
          </p:cNvPr>
          <p:cNvSpPr txBox="1"/>
          <p:nvPr/>
        </p:nvSpPr>
        <p:spPr>
          <a:xfrm>
            <a:off x="18317087" y="9069182"/>
            <a:ext cx="685800" cy="461665"/>
          </a:xfrm>
          <a:prstGeom prst="rect">
            <a:avLst/>
          </a:prstGeom>
          <a:noFill/>
        </p:spPr>
        <p:txBody>
          <a:bodyPr wrap="square" rtlCol="0">
            <a:spAutoFit/>
          </a:bodyPr>
          <a:lstStyle/>
          <a:p>
            <a:r>
              <a:rPr lang="en-US" sz="2400" dirty="0">
                <a:solidFill>
                  <a:schemeClr val="bg1"/>
                </a:solidFill>
              </a:rPr>
              <a:t>A</a:t>
            </a:r>
          </a:p>
        </p:txBody>
      </p:sp>
      <p:sp>
        <p:nvSpPr>
          <p:cNvPr id="3" name="TextBox 2">
            <a:extLst>
              <a:ext uri="{FF2B5EF4-FFF2-40B4-BE49-F238E27FC236}">
                <a16:creationId xmlns:a16="http://schemas.microsoft.com/office/drawing/2014/main" id="{35A7428D-F71F-283F-6A3C-DA3540022F2D}"/>
              </a:ext>
            </a:extLst>
          </p:cNvPr>
          <p:cNvSpPr txBox="1"/>
          <p:nvPr/>
        </p:nvSpPr>
        <p:spPr>
          <a:xfrm>
            <a:off x="25045908" y="8992621"/>
            <a:ext cx="685800" cy="461665"/>
          </a:xfrm>
          <a:prstGeom prst="rect">
            <a:avLst/>
          </a:prstGeom>
          <a:noFill/>
        </p:spPr>
        <p:txBody>
          <a:bodyPr wrap="square" rtlCol="0">
            <a:spAutoFit/>
          </a:bodyPr>
          <a:lstStyle/>
          <a:p>
            <a:r>
              <a:rPr lang="en-US" sz="2400" dirty="0">
                <a:solidFill>
                  <a:schemeClr val="bg1"/>
                </a:solidFill>
              </a:rPr>
              <a:t>B</a:t>
            </a:r>
          </a:p>
        </p:txBody>
      </p:sp>
      <p:sp>
        <p:nvSpPr>
          <p:cNvPr id="4" name="TextBox 3">
            <a:extLst>
              <a:ext uri="{FF2B5EF4-FFF2-40B4-BE49-F238E27FC236}">
                <a16:creationId xmlns:a16="http://schemas.microsoft.com/office/drawing/2014/main" id="{2305B0F4-4FB0-99C9-4B11-D64562BB99B2}"/>
              </a:ext>
            </a:extLst>
          </p:cNvPr>
          <p:cNvSpPr txBox="1"/>
          <p:nvPr/>
        </p:nvSpPr>
        <p:spPr>
          <a:xfrm>
            <a:off x="18316836" y="13968944"/>
            <a:ext cx="685800" cy="461665"/>
          </a:xfrm>
          <a:prstGeom prst="rect">
            <a:avLst/>
          </a:prstGeom>
          <a:noFill/>
        </p:spPr>
        <p:txBody>
          <a:bodyPr wrap="square" rtlCol="0">
            <a:spAutoFit/>
          </a:bodyPr>
          <a:lstStyle/>
          <a:p>
            <a:r>
              <a:rPr lang="en-US" sz="2400" dirty="0">
                <a:solidFill>
                  <a:schemeClr val="bg1"/>
                </a:solidFill>
              </a:rPr>
              <a:t>C</a:t>
            </a:r>
          </a:p>
        </p:txBody>
      </p:sp>
      <p:sp>
        <p:nvSpPr>
          <p:cNvPr id="20" name="TextBox 19">
            <a:extLst>
              <a:ext uri="{FF2B5EF4-FFF2-40B4-BE49-F238E27FC236}">
                <a16:creationId xmlns:a16="http://schemas.microsoft.com/office/drawing/2014/main" id="{7492DAF2-94D6-54EF-A8DC-80AD616FA000}"/>
              </a:ext>
            </a:extLst>
          </p:cNvPr>
          <p:cNvSpPr txBox="1"/>
          <p:nvPr/>
        </p:nvSpPr>
        <p:spPr>
          <a:xfrm>
            <a:off x="25084008" y="13968943"/>
            <a:ext cx="685800" cy="461665"/>
          </a:xfrm>
          <a:prstGeom prst="rect">
            <a:avLst/>
          </a:prstGeom>
          <a:noFill/>
        </p:spPr>
        <p:txBody>
          <a:bodyPr wrap="square" rtlCol="0">
            <a:spAutoFit/>
          </a:bodyPr>
          <a:lstStyle/>
          <a:p>
            <a:r>
              <a:rPr lang="en-US" sz="2400" dirty="0">
                <a:solidFill>
                  <a:schemeClr val="bg1"/>
                </a:solidFill>
              </a:rPr>
              <a:t>D</a:t>
            </a:r>
          </a:p>
        </p:txBody>
      </p:sp>
      <p:sp>
        <p:nvSpPr>
          <p:cNvPr id="24" name="TextBox 23">
            <a:extLst>
              <a:ext uri="{FF2B5EF4-FFF2-40B4-BE49-F238E27FC236}">
                <a16:creationId xmlns:a16="http://schemas.microsoft.com/office/drawing/2014/main" id="{A11A8591-D62C-35AE-0C1A-D3926877C949}"/>
              </a:ext>
            </a:extLst>
          </p:cNvPr>
          <p:cNvSpPr txBox="1"/>
          <p:nvPr/>
        </p:nvSpPr>
        <p:spPr>
          <a:xfrm>
            <a:off x="25324362" y="23938041"/>
            <a:ext cx="685800" cy="461665"/>
          </a:xfrm>
          <a:prstGeom prst="rect">
            <a:avLst/>
          </a:prstGeom>
          <a:noFill/>
        </p:spPr>
        <p:txBody>
          <a:bodyPr wrap="square" rtlCol="0">
            <a:spAutoFit/>
          </a:bodyPr>
          <a:lstStyle/>
          <a:p>
            <a:r>
              <a:rPr lang="en-US" sz="2400" dirty="0">
                <a:solidFill>
                  <a:schemeClr val="bg1"/>
                </a:solidFill>
              </a:rPr>
              <a:t>H</a:t>
            </a:r>
          </a:p>
        </p:txBody>
      </p:sp>
      <p:sp>
        <p:nvSpPr>
          <p:cNvPr id="25" name="TextBox 24">
            <a:extLst>
              <a:ext uri="{FF2B5EF4-FFF2-40B4-BE49-F238E27FC236}">
                <a16:creationId xmlns:a16="http://schemas.microsoft.com/office/drawing/2014/main" id="{A6A5DEA2-854C-2B7E-CE23-73F5A0EBD93F}"/>
              </a:ext>
            </a:extLst>
          </p:cNvPr>
          <p:cNvSpPr txBox="1"/>
          <p:nvPr/>
        </p:nvSpPr>
        <p:spPr>
          <a:xfrm>
            <a:off x="17631036" y="23740263"/>
            <a:ext cx="685800" cy="461665"/>
          </a:xfrm>
          <a:prstGeom prst="rect">
            <a:avLst/>
          </a:prstGeom>
          <a:noFill/>
        </p:spPr>
        <p:txBody>
          <a:bodyPr wrap="square" rtlCol="0">
            <a:spAutoFit/>
          </a:bodyPr>
          <a:lstStyle/>
          <a:p>
            <a:r>
              <a:rPr lang="en-US" sz="2400" dirty="0">
                <a:solidFill>
                  <a:schemeClr val="bg1"/>
                </a:solidFill>
              </a:rPr>
              <a:t>G</a:t>
            </a:r>
          </a:p>
        </p:txBody>
      </p:sp>
      <p:sp>
        <p:nvSpPr>
          <p:cNvPr id="27" name="TextBox 26">
            <a:extLst>
              <a:ext uri="{FF2B5EF4-FFF2-40B4-BE49-F238E27FC236}">
                <a16:creationId xmlns:a16="http://schemas.microsoft.com/office/drawing/2014/main" id="{4C4384F1-C063-F0F7-4591-843933458292}"/>
              </a:ext>
            </a:extLst>
          </p:cNvPr>
          <p:cNvSpPr txBox="1"/>
          <p:nvPr/>
        </p:nvSpPr>
        <p:spPr>
          <a:xfrm>
            <a:off x="12814367" y="23740264"/>
            <a:ext cx="685800" cy="461665"/>
          </a:xfrm>
          <a:prstGeom prst="rect">
            <a:avLst/>
          </a:prstGeom>
          <a:noFill/>
        </p:spPr>
        <p:txBody>
          <a:bodyPr wrap="square" rtlCol="0">
            <a:spAutoFit/>
          </a:bodyPr>
          <a:lstStyle/>
          <a:p>
            <a:r>
              <a:rPr lang="en-US" sz="2400" dirty="0">
                <a:solidFill>
                  <a:schemeClr val="bg1"/>
                </a:solidFill>
              </a:rPr>
              <a:t>F</a:t>
            </a:r>
          </a:p>
        </p:txBody>
      </p:sp>
      <p:sp>
        <p:nvSpPr>
          <p:cNvPr id="28" name="Rectangle: Rounded Corners 27">
            <a:extLst>
              <a:ext uri="{FF2B5EF4-FFF2-40B4-BE49-F238E27FC236}">
                <a16:creationId xmlns:a16="http://schemas.microsoft.com/office/drawing/2014/main" id="{41874001-24D2-CF11-FD79-94C800EF53A0}"/>
              </a:ext>
            </a:extLst>
          </p:cNvPr>
          <p:cNvSpPr/>
          <p:nvPr/>
        </p:nvSpPr>
        <p:spPr>
          <a:xfrm>
            <a:off x="26693507" y="17617925"/>
            <a:ext cx="11309416" cy="852078"/>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81BD6E3-517C-F54E-66EB-8309BF154D76}"/>
              </a:ext>
            </a:extLst>
          </p:cNvPr>
          <p:cNvSpPr txBox="1"/>
          <p:nvPr/>
        </p:nvSpPr>
        <p:spPr>
          <a:xfrm>
            <a:off x="27528983" y="17582299"/>
            <a:ext cx="9423102" cy="923330"/>
          </a:xfrm>
          <a:prstGeom prst="rect">
            <a:avLst/>
          </a:prstGeom>
          <a:noFill/>
        </p:spPr>
        <p:txBody>
          <a:bodyPr wrap="square" rtlCol="0">
            <a:spAutoFit/>
          </a:bodyPr>
          <a:lstStyle/>
          <a:p>
            <a:pPr algn="ctr"/>
            <a:r>
              <a:rPr lang="en-US" sz="5400" b="1" dirty="0"/>
              <a:t>Conclusions</a:t>
            </a:r>
            <a:endParaRPr lang="en-US" sz="3200" b="1" dirty="0"/>
          </a:p>
        </p:txBody>
      </p:sp>
      <p:sp>
        <p:nvSpPr>
          <p:cNvPr id="31" name="TextBox 30">
            <a:extLst>
              <a:ext uri="{FF2B5EF4-FFF2-40B4-BE49-F238E27FC236}">
                <a16:creationId xmlns:a16="http://schemas.microsoft.com/office/drawing/2014/main" id="{4E6523FC-9491-E1AA-F5F5-5307A3D9973F}"/>
              </a:ext>
            </a:extLst>
          </p:cNvPr>
          <p:cNvSpPr txBox="1"/>
          <p:nvPr/>
        </p:nvSpPr>
        <p:spPr>
          <a:xfrm>
            <a:off x="26693507" y="18929658"/>
            <a:ext cx="11309416" cy="4401205"/>
          </a:xfrm>
          <a:prstGeom prst="rect">
            <a:avLst/>
          </a:prstGeom>
          <a:noFill/>
          <a:ln>
            <a:solidFill>
              <a:schemeClr val="tx1"/>
            </a:solidFill>
          </a:ln>
        </p:spPr>
        <p:txBody>
          <a:bodyPr wrap="square" rtlCol="0">
            <a:spAutoFit/>
          </a:bodyPr>
          <a:lstStyle/>
          <a:p>
            <a:r>
              <a:rPr lang="en-US" sz="4000" b="0" i="0" u="none" strike="noStrike" baseline="0" dirty="0">
                <a:solidFill>
                  <a:srgbClr val="000000"/>
                </a:solidFill>
                <a:latin typeface="Calibri" panose="020F0502020204030204" pitchFamily="34" charset="0"/>
              </a:rPr>
              <a:t>This case shows the importance of keeping this syndrome on the differential while obtaining the history, because given her past medical history, there were other indications for possible tubular dysfunction such as a distal RTA secondary to her Sjogren’s or a nephrogenic diabetes insipidus from her valproic acid use.</a:t>
            </a:r>
            <a:endParaRPr lang="en-US" sz="3800" dirty="0"/>
          </a:p>
        </p:txBody>
      </p:sp>
      <p:sp>
        <p:nvSpPr>
          <p:cNvPr id="29" name="Rectangle: Rounded Corners 28">
            <a:extLst>
              <a:ext uri="{FF2B5EF4-FFF2-40B4-BE49-F238E27FC236}">
                <a16:creationId xmlns:a16="http://schemas.microsoft.com/office/drawing/2014/main" id="{5934317E-D692-5FE1-5501-547DA5370A00}"/>
              </a:ext>
            </a:extLst>
          </p:cNvPr>
          <p:cNvSpPr/>
          <p:nvPr/>
        </p:nvSpPr>
        <p:spPr>
          <a:xfrm>
            <a:off x="13827523" y="23241993"/>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A73CF47-BE1E-E78D-0352-CF16B551369C}"/>
              </a:ext>
            </a:extLst>
          </p:cNvPr>
          <p:cNvSpPr txBox="1"/>
          <p:nvPr/>
        </p:nvSpPr>
        <p:spPr>
          <a:xfrm>
            <a:off x="14816956" y="23241993"/>
            <a:ext cx="8610599" cy="923330"/>
          </a:xfrm>
          <a:prstGeom prst="rect">
            <a:avLst/>
          </a:prstGeom>
          <a:noFill/>
        </p:spPr>
        <p:txBody>
          <a:bodyPr wrap="square" rtlCol="0">
            <a:spAutoFit/>
          </a:bodyPr>
          <a:lstStyle/>
          <a:p>
            <a:pPr algn="ctr"/>
            <a:r>
              <a:rPr lang="en-US" sz="5400" b="1" dirty="0"/>
              <a:t>Treatment</a:t>
            </a:r>
          </a:p>
        </p:txBody>
      </p:sp>
      <p:sp>
        <p:nvSpPr>
          <p:cNvPr id="35" name="TextBox 34">
            <a:extLst>
              <a:ext uri="{FF2B5EF4-FFF2-40B4-BE49-F238E27FC236}">
                <a16:creationId xmlns:a16="http://schemas.microsoft.com/office/drawing/2014/main" id="{664ACBCC-58E3-16E9-2B22-2051917583EC}"/>
              </a:ext>
            </a:extLst>
          </p:cNvPr>
          <p:cNvSpPr txBox="1"/>
          <p:nvPr/>
        </p:nvSpPr>
        <p:spPr>
          <a:xfrm>
            <a:off x="12063873" y="24383167"/>
            <a:ext cx="14116767" cy="4401205"/>
          </a:xfrm>
          <a:prstGeom prst="rect">
            <a:avLst/>
          </a:prstGeom>
          <a:noFill/>
          <a:ln>
            <a:solidFill>
              <a:schemeClr val="tx1"/>
            </a:solidFill>
          </a:ln>
        </p:spPr>
        <p:txBody>
          <a:bodyPr wrap="square" rtlCol="0">
            <a:spAutoFit/>
          </a:bodyPr>
          <a:lstStyle/>
          <a:p>
            <a:pPr algn="l"/>
            <a:endParaRPr lang="en-US" sz="4000" b="0" i="0" u="none" strike="noStrike" baseline="0" dirty="0">
              <a:solidFill>
                <a:srgbClr val="000000"/>
              </a:solidFill>
              <a:latin typeface="Calibri" panose="020F0502020204030204" pitchFamily="34" charset="0"/>
            </a:endParaRPr>
          </a:p>
          <a:p>
            <a:pPr marL="457200" indent="-457200">
              <a:buFont typeface="Arial" panose="020B0604020202020204" pitchFamily="34" charset="0"/>
              <a:buChar char="•"/>
            </a:pPr>
            <a:r>
              <a:rPr lang="en-US" sz="4000" dirty="0">
                <a:solidFill>
                  <a:srgbClr val="000000"/>
                </a:solidFill>
              </a:rPr>
              <a:t>S</a:t>
            </a:r>
            <a:r>
              <a:rPr lang="en-US" sz="4000" b="0" i="0" u="none" strike="noStrike" baseline="0" dirty="0">
                <a:solidFill>
                  <a:srgbClr val="000000"/>
                </a:solidFill>
                <a:latin typeface="Calibri" panose="020F0502020204030204" pitchFamily="34" charset="0"/>
              </a:rPr>
              <a:t>tarted on aggressive fluid and electrolyte replacement with appropriate response and noted improvement in kidney and neurological function. </a:t>
            </a:r>
          </a:p>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She was counseled to stop calcium supplementation, started PPI therapy, and arranged follow up with Gastroenterology for her severe GERD symptoms and her PCP for further monitoring. </a:t>
            </a:r>
            <a:endParaRPr lang="en-US" sz="4000" dirty="0"/>
          </a:p>
        </p:txBody>
      </p:sp>
      <p:pic>
        <p:nvPicPr>
          <p:cNvPr id="1026" name="Picture 2">
            <a:extLst>
              <a:ext uri="{FF2B5EF4-FFF2-40B4-BE49-F238E27FC236}">
                <a16:creationId xmlns:a16="http://schemas.microsoft.com/office/drawing/2014/main" id="{F65C12F4-6391-7969-9D38-1E88A7DA81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8624" y="7040122"/>
            <a:ext cx="12238284" cy="9158223"/>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6AAD4D34-C8AD-8D72-C43B-C27B5F553002}"/>
              </a:ext>
            </a:extLst>
          </p:cNvPr>
          <p:cNvSpPr txBox="1"/>
          <p:nvPr/>
        </p:nvSpPr>
        <p:spPr>
          <a:xfrm>
            <a:off x="12720249" y="15854311"/>
            <a:ext cx="3607362" cy="646331"/>
          </a:xfrm>
          <a:prstGeom prst="rect">
            <a:avLst/>
          </a:prstGeom>
          <a:noFill/>
        </p:spPr>
        <p:txBody>
          <a:bodyPr wrap="square" rtlCol="0">
            <a:spAutoFit/>
          </a:bodyPr>
          <a:lstStyle/>
          <a:p>
            <a:r>
              <a:rPr lang="en-US" sz="1200" dirty="0"/>
              <a:t>https://shmabstracts.org/abstract/milk-alkali-syndrome-presenting-with-psychosis-due-to-an-excessive-intake-of-calcium-carbonate/</a:t>
            </a:r>
          </a:p>
        </p:txBody>
      </p:sp>
      <p:grpSp>
        <p:nvGrpSpPr>
          <p:cNvPr id="63" name="Group 62">
            <a:extLst>
              <a:ext uri="{FF2B5EF4-FFF2-40B4-BE49-F238E27FC236}">
                <a16:creationId xmlns:a16="http://schemas.microsoft.com/office/drawing/2014/main" id="{EBF485DD-38D3-8D01-BF04-95B6E3DD929D}"/>
              </a:ext>
            </a:extLst>
          </p:cNvPr>
          <p:cNvGrpSpPr/>
          <p:nvPr/>
        </p:nvGrpSpPr>
        <p:grpSpPr>
          <a:xfrm>
            <a:off x="19147822" y="20447000"/>
            <a:ext cx="2501833" cy="2133600"/>
            <a:chOff x="13500167" y="18669000"/>
            <a:chExt cx="2501833" cy="2133600"/>
          </a:xfrm>
        </p:grpSpPr>
        <p:cxnSp>
          <p:nvCxnSpPr>
            <p:cNvPr id="38" name="Straight Connector 37">
              <a:extLst>
                <a:ext uri="{FF2B5EF4-FFF2-40B4-BE49-F238E27FC236}">
                  <a16:creationId xmlns:a16="http://schemas.microsoft.com/office/drawing/2014/main" id="{033211DE-A983-9057-F316-109E34BC9B63}"/>
                </a:ext>
              </a:extLst>
            </p:cNvPr>
            <p:cNvCxnSpPr/>
            <p:nvPr/>
          </p:nvCxnSpPr>
          <p:spPr>
            <a:xfrm flipV="1">
              <a:off x="13500167" y="18669000"/>
              <a:ext cx="2501833" cy="2133600"/>
            </a:xfrm>
            <a:prstGeom prst="line">
              <a:avLst/>
            </a:prstGeom>
            <a:ln w="38100"/>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1320904D-55C8-2BDD-E87F-DDF21E21F9A2}"/>
                </a:ext>
              </a:extLst>
            </p:cNvPr>
            <p:cNvCxnSpPr>
              <a:cxnSpLocks/>
            </p:cNvCxnSpPr>
            <p:nvPr/>
          </p:nvCxnSpPr>
          <p:spPr>
            <a:xfrm>
              <a:off x="13668701" y="18899832"/>
              <a:ext cx="2328629" cy="19027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BD99124F-4E12-25B1-6279-A9136136A23F}"/>
              </a:ext>
            </a:extLst>
          </p:cNvPr>
          <p:cNvGrpSpPr/>
          <p:nvPr/>
        </p:nvGrpSpPr>
        <p:grpSpPr>
          <a:xfrm>
            <a:off x="12939034" y="18538167"/>
            <a:ext cx="5453619" cy="1902769"/>
            <a:chOff x="17973936" y="18668457"/>
            <a:chExt cx="6594992" cy="2231274"/>
          </a:xfrm>
        </p:grpSpPr>
        <p:cxnSp>
          <p:nvCxnSpPr>
            <p:cNvPr id="54" name="Straight Connector 53">
              <a:extLst>
                <a:ext uri="{FF2B5EF4-FFF2-40B4-BE49-F238E27FC236}">
                  <a16:creationId xmlns:a16="http://schemas.microsoft.com/office/drawing/2014/main" id="{ED251492-A585-A083-7197-70A299C1C46F}"/>
                </a:ext>
              </a:extLst>
            </p:cNvPr>
            <p:cNvCxnSpPr/>
            <p:nvPr/>
          </p:nvCxnSpPr>
          <p:spPr>
            <a:xfrm flipV="1">
              <a:off x="17973936" y="19778912"/>
              <a:ext cx="5196945" cy="56410"/>
            </a:xfrm>
            <a:prstGeom prst="line">
              <a:avLst/>
            </a:prstGeom>
            <a:ln w="38100"/>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115846F3-F881-456E-49F3-D996A526C03D}"/>
                </a:ext>
              </a:extLst>
            </p:cNvPr>
            <p:cNvCxnSpPr/>
            <p:nvPr/>
          </p:nvCxnSpPr>
          <p:spPr>
            <a:xfrm>
              <a:off x="19583400" y="18954534"/>
              <a:ext cx="0" cy="18729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E1C5EA1-A748-9504-1E5D-C46A61EDDDF6}"/>
                </a:ext>
              </a:extLst>
            </p:cNvPr>
            <p:cNvCxnSpPr/>
            <p:nvPr/>
          </p:nvCxnSpPr>
          <p:spPr>
            <a:xfrm>
              <a:off x="21412200" y="18899832"/>
              <a:ext cx="0" cy="18729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43BEF6D-8D52-3C2B-4189-9F3647E9C53F}"/>
                </a:ext>
              </a:extLst>
            </p:cNvPr>
            <p:cNvCxnSpPr>
              <a:cxnSpLocks/>
            </p:cNvCxnSpPr>
            <p:nvPr/>
          </p:nvCxnSpPr>
          <p:spPr>
            <a:xfrm flipH="1">
              <a:off x="23102640" y="18668457"/>
              <a:ext cx="1213969" cy="11176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F242F19-7DF0-4BCD-DC0C-74EC8E5E03ED}"/>
                </a:ext>
              </a:extLst>
            </p:cNvPr>
            <p:cNvCxnSpPr>
              <a:cxnSpLocks/>
            </p:cNvCxnSpPr>
            <p:nvPr/>
          </p:nvCxnSpPr>
          <p:spPr>
            <a:xfrm>
              <a:off x="23170881" y="19809763"/>
              <a:ext cx="1398047" cy="10899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4" name="Group 1023">
            <a:extLst>
              <a:ext uri="{FF2B5EF4-FFF2-40B4-BE49-F238E27FC236}">
                <a16:creationId xmlns:a16="http://schemas.microsoft.com/office/drawing/2014/main" id="{D184E81C-A0A4-9A72-9FD2-318EF55623B9}"/>
              </a:ext>
            </a:extLst>
          </p:cNvPr>
          <p:cNvGrpSpPr/>
          <p:nvPr/>
        </p:nvGrpSpPr>
        <p:grpSpPr>
          <a:xfrm rot="5400000">
            <a:off x="21970699" y="19812981"/>
            <a:ext cx="4074971" cy="1460267"/>
            <a:chOff x="17973936" y="18668457"/>
            <a:chExt cx="6594992" cy="2231274"/>
          </a:xfrm>
        </p:grpSpPr>
        <p:cxnSp>
          <p:nvCxnSpPr>
            <p:cNvPr id="1025" name="Straight Connector 1024">
              <a:extLst>
                <a:ext uri="{FF2B5EF4-FFF2-40B4-BE49-F238E27FC236}">
                  <a16:creationId xmlns:a16="http://schemas.microsoft.com/office/drawing/2014/main" id="{E8C0A9D9-5079-5F5C-170A-CD0EAFFBC340}"/>
                </a:ext>
              </a:extLst>
            </p:cNvPr>
            <p:cNvCxnSpPr/>
            <p:nvPr/>
          </p:nvCxnSpPr>
          <p:spPr>
            <a:xfrm flipV="1">
              <a:off x="17973936" y="19778912"/>
              <a:ext cx="5196945" cy="56410"/>
            </a:xfrm>
            <a:prstGeom prst="line">
              <a:avLst/>
            </a:prstGeom>
            <a:ln w="38100"/>
          </p:spPr>
          <p:style>
            <a:lnRef idx="1">
              <a:schemeClr val="dk1"/>
            </a:lnRef>
            <a:fillRef idx="0">
              <a:schemeClr val="dk1"/>
            </a:fillRef>
            <a:effectRef idx="0">
              <a:schemeClr val="dk1"/>
            </a:effectRef>
            <a:fontRef idx="minor">
              <a:schemeClr val="tx1"/>
            </a:fontRef>
          </p:style>
        </p:cxnSp>
        <p:cxnSp>
          <p:nvCxnSpPr>
            <p:cNvPr id="1027" name="Straight Connector 1026">
              <a:extLst>
                <a:ext uri="{FF2B5EF4-FFF2-40B4-BE49-F238E27FC236}">
                  <a16:creationId xmlns:a16="http://schemas.microsoft.com/office/drawing/2014/main" id="{33C10D1D-1034-212E-8B6B-8293FB501903}"/>
                </a:ext>
              </a:extLst>
            </p:cNvPr>
            <p:cNvCxnSpPr/>
            <p:nvPr/>
          </p:nvCxnSpPr>
          <p:spPr>
            <a:xfrm>
              <a:off x="19583400" y="18954534"/>
              <a:ext cx="0" cy="18729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8" name="Straight Connector 1027">
              <a:extLst>
                <a:ext uri="{FF2B5EF4-FFF2-40B4-BE49-F238E27FC236}">
                  <a16:creationId xmlns:a16="http://schemas.microsoft.com/office/drawing/2014/main" id="{A1099437-7A27-160B-0EF2-19FF3B43D466}"/>
                </a:ext>
              </a:extLst>
            </p:cNvPr>
            <p:cNvCxnSpPr/>
            <p:nvPr/>
          </p:nvCxnSpPr>
          <p:spPr>
            <a:xfrm>
              <a:off x="21412200" y="18899832"/>
              <a:ext cx="0" cy="18729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9" name="Straight Connector 1028">
              <a:extLst>
                <a:ext uri="{FF2B5EF4-FFF2-40B4-BE49-F238E27FC236}">
                  <a16:creationId xmlns:a16="http://schemas.microsoft.com/office/drawing/2014/main" id="{78A305E8-3DD0-7BD2-0C7E-9E5B95979306}"/>
                </a:ext>
              </a:extLst>
            </p:cNvPr>
            <p:cNvCxnSpPr>
              <a:cxnSpLocks/>
            </p:cNvCxnSpPr>
            <p:nvPr/>
          </p:nvCxnSpPr>
          <p:spPr>
            <a:xfrm flipH="1">
              <a:off x="23102640" y="18668457"/>
              <a:ext cx="1213969" cy="11176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0" name="Straight Connector 1029">
              <a:extLst>
                <a:ext uri="{FF2B5EF4-FFF2-40B4-BE49-F238E27FC236}">
                  <a16:creationId xmlns:a16="http://schemas.microsoft.com/office/drawing/2014/main" id="{5E1E3842-F283-EDA6-AF47-DF7250D31A0F}"/>
                </a:ext>
              </a:extLst>
            </p:cNvPr>
            <p:cNvCxnSpPr>
              <a:cxnSpLocks/>
            </p:cNvCxnSpPr>
            <p:nvPr/>
          </p:nvCxnSpPr>
          <p:spPr>
            <a:xfrm>
              <a:off x="23170881" y="19809763"/>
              <a:ext cx="1398047" cy="10899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1" name="TextBox 1030">
            <a:extLst>
              <a:ext uri="{FF2B5EF4-FFF2-40B4-BE49-F238E27FC236}">
                <a16:creationId xmlns:a16="http://schemas.microsoft.com/office/drawing/2014/main" id="{EF593403-C4EC-10B2-0819-5801AE7889F7}"/>
              </a:ext>
            </a:extLst>
          </p:cNvPr>
          <p:cNvSpPr txBox="1"/>
          <p:nvPr/>
        </p:nvSpPr>
        <p:spPr>
          <a:xfrm>
            <a:off x="18659736" y="21275777"/>
            <a:ext cx="1076064" cy="646331"/>
          </a:xfrm>
          <a:prstGeom prst="rect">
            <a:avLst/>
          </a:prstGeom>
          <a:noFill/>
        </p:spPr>
        <p:txBody>
          <a:bodyPr wrap="square" rtlCol="0">
            <a:spAutoFit/>
          </a:bodyPr>
          <a:lstStyle/>
          <a:p>
            <a:r>
              <a:rPr lang="en-US" sz="3600" b="1" dirty="0"/>
              <a:t>10.3</a:t>
            </a:r>
          </a:p>
        </p:txBody>
      </p:sp>
      <p:sp>
        <p:nvSpPr>
          <p:cNvPr id="1032" name="TextBox 1031">
            <a:extLst>
              <a:ext uri="{FF2B5EF4-FFF2-40B4-BE49-F238E27FC236}">
                <a16:creationId xmlns:a16="http://schemas.microsoft.com/office/drawing/2014/main" id="{AB5A6852-86C6-9EC6-64C8-38922ACFFF9E}"/>
              </a:ext>
            </a:extLst>
          </p:cNvPr>
          <p:cNvSpPr txBox="1"/>
          <p:nvPr/>
        </p:nvSpPr>
        <p:spPr>
          <a:xfrm>
            <a:off x="19863098" y="20385965"/>
            <a:ext cx="1076064" cy="646331"/>
          </a:xfrm>
          <a:prstGeom prst="rect">
            <a:avLst/>
          </a:prstGeom>
          <a:noFill/>
        </p:spPr>
        <p:txBody>
          <a:bodyPr wrap="square" rtlCol="0">
            <a:spAutoFit/>
          </a:bodyPr>
          <a:lstStyle/>
          <a:p>
            <a:r>
              <a:rPr lang="en-US" sz="3600" b="1" dirty="0"/>
              <a:t>15.4</a:t>
            </a:r>
          </a:p>
        </p:txBody>
      </p:sp>
      <p:sp>
        <p:nvSpPr>
          <p:cNvPr id="1033" name="TextBox 1032">
            <a:extLst>
              <a:ext uri="{FF2B5EF4-FFF2-40B4-BE49-F238E27FC236}">
                <a16:creationId xmlns:a16="http://schemas.microsoft.com/office/drawing/2014/main" id="{C2C527CD-50AE-DDC0-DA69-1160328483B6}"/>
              </a:ext>
            </a:extLst>
          </p:cNvPr>
          <p:cNvSpPr txBox="1"/>
          <p:nvPr/>
        </p:nvSpPr>
        <p:spPr>
          <a:xfrm>
            <a:off x="19944564" y="21990539"/>
            <a:ext cx="1076064" cy="646331"/>
          </a:xfrm>
          <a:prstGeom prst="rect">
            <a:avLst/>
          </a:prstGeom>
          <a:noFill/>
        </p:spPr>
        <p:txBody>
          <a:bodyPr wrap="square" rtlCol="0">
            <a:spAutoFit/>
          </a:bodyPr>
          <a:lstStyle/>
          <a:p>
            <a:r>
              <a:rPr lang="en-US" sz="3600" b="1" dirty="0"/>
              <a:t>43</a:t>
            </a:r>
          </a:p>
        </p:txBody>
      </p:sp>
      <p:sp>
        <p:nvSpPr>
          <p:cNvPr id="1034" name="TextBox 1033">
            <a:extLst>
              <a:ext uri="{FF2B5EF4-FFF2-40B4-BE49-F238E27FC236}">
                <a16:creationId xmlns:a16="http://schemas.microsoft.com/office/drawing/2014/main" id="{C3493869-607C-3C1D-8B19-70B78D24A129}"/>
              </a:ext>
            </a:extLst>
          </p:cNvPr>
          <p:cNvSpPr txBox="1"/>
          <p:nvPr/>
        </p:nvSpPr>
        <p:spPr>
          <a:xfrm>
            <a:off x="20825355" y="21225518"/>
            <a:ext cx="1076064" cy="646331"/>
          </a:xfrm>
          <a:prstGeom prst="rect">
            <a:avLst/>
          </a:prstGeom>
          <a:noFill/>
        </p:spPr>
        <p:txBody>
          <a:bodyPr wrap="square" rtlCol="0">
            <a:spAutoFit/>
          </a:bodyPr>
          <a:lstStyle/>
          <a:p>
            <a:r>
              <a:rPr lang="en-US" sz="3600" b="1" dirty="0"/>
              <a:t>255</a:t>
            </a:r>
          </a:p>
        </p:txBody>
      </p:sp>
      <p:sp>
        <p:nvSpPr>
          <p:cNvPr id="1035" name="TextBox 1034">
            <a:extLst>
              <a:ext uri="{FF2B5EF4-FFF2-40B4-BE49-F238E27FC236}">
                <a16:creationId xmlns:a16="http://schemas.microsoft.com/office/drawing/2014/main" id="{5C6DAB81-D4FB-AB2F-EB72-D286657164DA}"/>
              </a:ext>
            </a:extLst>
          </p:cNvPr>
          <p:cNvSpPr txBox="1"/>
          <p:nvPr/>
        </p:nvSpPr>
        <p:spPr>
          <a:xfrm>
            <a:off x="13018800" y="18782126"/>
            <a:ext cx="1076064" cy="646331"/>
          </a:xfrm>
          <a:prstGeom prst="rect">
            <a:avLst/>
          </a:prstGeom>
          <a:noFill/>
        </p:spPr>
        <p:txBody>
          <a:bodyPr wrap="square" rtlCol="0">
            <a:spAutoFit/>
          </a:bodyPr>
          <a:lstStyle/>
          <a:p>
            <a:r>
              <a:rPr lang="en-US" sz="3600" b="1" dirty="0"/>
              <a:t>133</a:t>
            </a:r>
          </a:p>
        </p:txBody>
      </p:sp>
      <p:sp>
        <p:nvSpPr>
          <p:cNvPr id="1036" name="TextBox 1035">
            <a:extLst>
              <a:ext uri="{FF2B5EF4-FFF2-40B4-BE49-F238E27FC236}">
                <a16:creationId xmlns:a16="http://schemas.microsoft.com/office/drawing/2014/main" id="{2C567ED8-3DD2-B653-411A-A37EB89E4211}"/>
              </a:ext>
            </a:extLst>
          </p:cNvPr>
          <p:cNvSpPr txBox="1"/>
          <p:nvPr/>
        </p:nvSpPr>
        <p:spPr>
          <a:xfrm>
            <a:off x="12970720" y="19725333"/>
            <a:ext cx="1076064" cy="646331"/>
          </a:xfrm>
          <a:prstGeom prst="rect">
            <a:avLst/>
          </a:prstGeom>
          <a:noFill/>
        </p:spPr>
        <p:txBody>
          <a:bodyPr wrap="square" rtlCol="0">
            <a:spAutoFit/>
          </a:bodyPr>
          <a:lstStyle/>
          <a:p>
            <a:r>
              <a:rPr lang="en-US" sz="3600" b="1" dirty="0">
                <a:solidFill>
                  <a:srgbClr val="FF0000"/>
                </a:solidFill>
              </a:rPr>
              <a:t>2.5</a:t>
            </a:r>
          </a:p>
        </p:txBody>
      </p:sp>
      <p:sp>
        <p:nvSpPr>
          <p:cNvPr id="1037" name="TextBox 1036">
            <a:extLst>
              <a:ext uri="{FF2B5EF4-FFF2-40B4-BE49-F238E27FC236}">
                <a16:creationId xmlns:a16="http://schemas.microsoft.com/office/drawing/2014/main" id="{3ECED618-27E0-AD41-4D06-318BD59FEB7C}"/>
              </a:ext>
            </a:extLst>
          </p:cNvPr>
          <p:cNvSpPr txBox="1"/>
          <p:nvPr/>
        </p:nvSpPr>
        <p:spPr>
          <a:xfrm>
            <a:off x="14647197" y="18782126"/>
            <a:ext cx="1076064" cy="646331"/>
          </a:xfrm>
          <a:prstGeom prst="rect">
            <a:avLst/>
          </a:prstGeom>
          <a:noFill/>
        </p:spPr>
        <p:txBody>
          <a:bodyPr wrap="square" rtlCol="0">
            <a:spAutoFit/>
          </a:bodyPr>
          <a:lstStyle/>
          <a:p>
            <a:r>
              <a:rPr lang="en-US" sz="3600" b="1" dirty="0">
                <a:solidFill>
                  <a:srgbClr val="FF0000"/>
                </a:solidFill>
              </a:rPr>
              <a:t>83</a:t>
            </a:r>
          </a:p>
        </p:txBody>
      </p:sp>
      <p:sp>
        <p:nvSpPr>
          <p:cNvPr id="1038" name="TextBox 1037">
            <a:extLst>
              <a:ext uri="{FF2B5EF4-FFF2-40B4-BE49-F238E27FC236}">
                <a16:creationId xmlns:a16="http://schemas.microsoft.com/office/drawing/2014/main" id="{7C56363E-0C7B-C3D2-42ED-44C32434A4EF}"/>
              </a:ext>
            </a:extLst>
          </p:cNvPr>
          <p:cNvSpPr txBox="1"/>
          <p:nvPr/>
        </p:nvSpPr>
        <p:spPr>
          <a:xfrm>
            <a:off x="14696104" y="19686339"/>
            <a:ext cx="1076064" cy="646331"/>
          </a:xfrm>
          <a:prstGeom prst="rect">
            <a:avLst/>
          </a:prstGeom>
          <a:noFill/>
        </p:spPr>
        <p:txBody>
          <a:bodyPr wrap="square" rtlCol="0">
            <a:spAutoFit/>
          </a:bodyPr>
          <a:lstStyle/>
          <a:p>
            <a:r>
              <a:rPr lang="en-US" sz="3600" b="1" dirty="0">
                <a:solidFill>
                  <a:srgbClr val="FF0000"/>
                </a:solidFill>
              </a:rPr>
              <a:t>41</a:t>
            </a:r>
          </a:p>
        </p:txBody>
      </p:sp>
      <p:sp>
        <p:nvSpPr>
          <p:cNvPr id="1039" name="TextBox 1038">
            <a:extLst>
              <a:ext uri="{FF2B5EF4-FFF2-40B4-BE49-F238E27FC236}">
                <a16:creationId xmlns:a16="http://schemas.microsoft.com/office/drawing/2014/main" id="{01166513-C20D-3EE4-0ED9-5B5016CD5446}"/>
              </a:ext>
            </a:extLst>
          </p:cNvPr>
          <p:cNvSpPr txBox="1"/>
          <p:nvPr/>
        </p:nvSpPr>
        <p:spPr>
          <a:xfrm>
            <a:off x="16035286" y="18758907"/>
            <a:ext cx="1076064" cy="646331"/>
          </a:xfrm>
          <a:prstGeom prst="rect">
            <a:avLst/>
          </a:prstGeom>
          <a:noFill/>
        </p:spPr>
        <p:txBody>
          <a:bodyPr wrap="square" rtlCol="0">
            <a:spAutoFit/>
          </a:bodyPr>
          <a:lstStyle/>
          <a:p>
            <a:r>
              <a:rPr lang="en-US" sz="3600" b="1" dirty="0"/>
              <a:t>17</a:t>
            </a:r>
          </a:p>
        </p:txBody>
      </p:sp>
      <p:sp>
        <p:nvSpPr>
          <p:cNvPr id="1040" name="TextBox 1039">
            <a:extLst>
              <a:ext uri="{FF2B5EF4-FFF2-40B4-BE49-F238E27FC236}">
                <a16:creationId xmlns:a16="http://schemas.microsoft.com/office/drawing/2014/main" id="{613DB6B6-B97A-F23A-4646-1FB724DABF75}"/>
              </a:ext>
            </a:extLst>
          </p:cNvPr>
          <p:cNvSpPr txBox="1"/>
          <p:nvPr/>
        </p:nvSpPr>
        <p:spPr>
          <a:xfrm>
            <a:off x="15990539" y="19653022"/>
            <a:ext cx="1076064" cy="646331"/>
          </a:xfrm>
          <a:prstGeom prst="rect">
            <a:avLst/>
          </a:prstGeom>
          <a:noFill/>
        </p:spPr>
        <p:txBody>
          <a:bodyPr wrap="square" rtlCol="0">
            <a:spAutoFit/>
          </a:bodyPr>
          <a:lstStyle/>
          <a:p>
            <a:r>
              <a:rPr lang="en-US" sz="3600" b="1" dirty="0">
                <a:solidFill>
                  <a:srgbClr val="FF0000"/>
                </a:solidFill>
              </a:rPr>
              <a:t>2.22</a:t>
            </a:r>
          </a:p>
        </p:txBody>
      </p:sp>
      <p:sp>
        <p:nvSpPr>
          <p:cNvPr id="1041" name="TextBox 1040">
            <a:extLst>
              <a:ext uri="{FF2B5EF4-FFF2-40B4-BE49-F238E27FC236}">
                <a16:creationId xmlns:a16="http://schemas.microsoft.com/office/drawing/2014/main" id="{7EAD3CA8-55F2-DBF0-5B76-E2FFD417939E}"/>
              </a:ext>
            </a:extLst>
          </p:cNvPr>
          <p:cNvSpPr txBox="1"/>
          <p:nvPr/>
        </p:nvSpPr>
        <p:spPr>
          <a:xfrm>
            <a:off x="17721458" y="19091665"/>
            <a:ext cx="1076064" cy="646331"/>
          </a:xfrm>
          <a:prstGeom prst="rect">
            <a:avLst/>
          </a:prstGeom>
          <a:noFill/>
        </p:spPr>
        <p:txBody>
          <a:bodyPr wrap="square" rtlCol="0">
            <a:spAutoFit/>
          </a:bodyPr>
          <a:lstStyle/>
          <a:p>
            <a:r>
              <a:rPr lang="en-US" sz="3600" b="1" dirty="0"/>
              <a:t>72</a:t>
            </a:r>
          </a:p>
        </p:txBody>
      </p:sp>
      <p:sp>
        <p:nvSpPr>
          <p:cNvPr id="1042" name="TextBox 1041">
            <a:extLst>
              <a:ext uri="{FF2B5EF4-FFF2-40B4-BE49-F238E27FC236}">
                <a16:creationId xmlns:a16="http://schemas.microsoft.com/office/drawing/2014/main" id="{5005590F-EB75-0800-4496-4665F43E0D83}"/>
              </a:ext>
            </a:extLst>
          </p:cNvPr>
          <p:cNvSpPr txBox="1"/>
          <p:nvPr/>
        </p:nvSpPr>
        <p:spPr>
          <a:xfrm>
            <a:off x="22769903" y="18682591"/>
            <a:ext cx="1076064" cy="646331"/>
          </a:xfrm>
          <a:prstGeom prst="rect">
            <a:avLst/>
          </a:prstGeom>
          <a:noFill/>
        </p:spPr>
        <p:txBody>
          <a:bodyPr wrap="square" rtlCol="0">
            <a:spAutoFit/>
          </a:bodyPr>
          <a:lstStyle/>
          <a:p>
            <a:r>
              <a:rPr lang="en-US" sz="3600" b="1" dirty="0">
                <a:solidFill>
                  <a:srgbClr val="FF0000"/>
                </a:solidFill>
              </a:rPr>
              <a:t>15.9</a:t>
            </a:r>
          </a:p>
        </p:txBody>
      </p:sp>
      <p:sp>
        <p:nvSpPr>
          <p:cNvPr id="1043" name="TextBox 1042">
            <a:extLst>
              <a:ext uri="{FF2B5EF4-FFF2-40B4-BE49-F238E27FC236}">
                <a16:creationId xmlns:a16="http://schemas.microsoft.com/office/drawing/2014/main" id="{D63A5ADC-B15A-AE17-8D24-BD99BA20927D}"/>
              </a:ext>
            </a:extLst>
          </p:cNvPr>
          <p:cNvSpPr txBox="1"/>
          <p:nvPr/>
        </p:nvSpPr>
        <p:spPr>
          <a:xfrm>
            <a:off x="22769903" y="19828006"/>
            <a:ext cx="1076064" cy="646331"/>
          </a:xfrm>
          <a:prstGeom prst="rect">
            <a:avLst/>
          </a:prstGeom>
          <a:noFill/>
        </p:spPr>
        <p:txBody>
          <a:bodyPr wrap="square" rtlCol="0">
            <a:spAutoFit/>
          </a:bodyPr>
          <a:lstStyle/>
          <a:p>
            <a:r>
              <a:rPr lang="en-US" sz="3600" b="1" dirty="0"/>
              <a:t>3.9</a:t>
            </a:r>
          </a:p>
        </p:txBody>
      </p:sp>
      <p:sp>
        <p:nvSpPr>
          <p:cNvPr id="1044" name="TextBox 1043">
            <a:extLst>
              <a:ext uri="{FF2B5EF4-FFF2-40B4-BE49-F238E27FC236}">
                <a16:creationId xmlns:a16="http://schemas.microsoft.com/office/drawing/2014/main" id="{008DD175-FDC6-A2B7-0774-AF31C1DA7B8F}"/>
              </a:ext>
            </a:extLst>
          </p:cNvPr>
          <p:cNvSpPr txBox="1"/>
          <p:nvPr/>
        </p:nvSpPr>
        <p:spPr>
          <a:xfrm>
            <a:off x="22725659" y="20940662"/>
            <a:ext cx="1076064" cy="646331"/>
          </a:xfrm>
          <a:prstGeom prst="rect">
            <a:avLst/>
          </a:prstGeom>
          <a:noFill/>
        </p:spPr>
        <p:txBody>
          <a:bodyPr wrap="square" rtlCol="0">
            <a:spAutoFit/>
          </a:bodyPr>
          <a:lstStyle/>
          <a:p>
            <a:r>
              <a:rPr lang="en-US" sz="3600" b="1" dirty="0"/>
              <a:t>6.6</a:t>
            </a:r>
          </a:p>
        </p:txBody>
      </p:sp>
      <p:sp>
        <p:nvSpPr>
          <p:cNvPr id="1045" name="TextBox 1044">
            <a:extLst>
              <a:ext uri="{FF2B5EF4-FFF2-40B4-BE49-F238E27FC236}">
                <a16:creationId xmlns:a16="http://schemas.microsoft.com/office/drawing/2014/main" id="{991AFA27-94E8-57EC-3131-A0121A5DCDE0}"/>
              </a:ext>
            </a:extLst>
          </p:cNvPr>
          <p:cNvSpPr txBox="1"/>
          <p:nvPr/>
        </p:nvSpPr>
        <p:spPr>
          <a:xfrm>
            <a:off x="24096533" y="18685887"/>
            <a:ext cx="1076064" cy="646331"/>
          </a:xfrm>
          <a:prstGeom prst="rect">
            <a:avLst/>
          </a:prstGeom>
          <a:noFill/>
        </p:spPr>
        <p:txBody>
          <a:bodyPr wrap="square" rtlCol="0">
            <a:spAutoFit/>
          </a:bodyPr>
          <a:lstStyle/>
          <a:p>
            <a:r>
              <a:rPr lang="en-US" sz="3600" b="1" dirty="0"/>
              <a:t>7</a:t>
            </a:r>
          </a:p>
        </p:txBody>
      </p:sp>
      <p:sp>
        <p:nvSpPr>
          <p:cNvPr id="1046" name="TextBox 1045">
            <a:extLst>
              <a:ext uri="{FF2B5EF4-FFF2-40B4-BE49-F238E27FC236}">
                <a16:creationId xmlns:a16="http://schemas.microsoft.com/office/drawing/2014/main" id="{A744840E-CD27-A06B-D518-B7DA6229DD2A}"/>
              </a:ext>
            </a:extLst>
          </p:cNvPr>
          <p:cNvSpPr txBox="1"/>
          <p:nvPr/>
        </p:nvSpPr>
        <p:spPr>
          <a:xfrm>
            <a:off x="24048862" y="19828005"/>
            <a:ext cx="1076064" cy="646331"/>
          </a:xfrm>
          <a:prstGeom prst="rect">
            <a:avLst/>
          </a:prstGeom>
          <a:noFill/>
        </p:spPr>
        <p:txBody>
          <a:bodyPr wrap="square" rtlCol="0">
            <a:spAutoFit/>
          </a:bodyPr>
          <a:lstStyle/>
          <a:p>
            <a:r>
              <a:rPr lang="en-US" sz="3600" b="1" dirty="0"/>
              <a:t>15</a:t>
            </a:r>
          </a:p>
        </p:txBody>
      </p:sp>
      <p:sp>
        <p:nvSpPr>
          <p:cNvPr id="1047" name="TextBox 1046">
            <a:extLst>
              <a:ext uri="{FF2B5EF4-FFF2-40B4-BE49-F238E27FC236}">
                <a16:creationId xmlns:a16="http://schemas.microsoft.com/office/drawing/2014/main" id="{F1D85AEF-BD6B-0069-5831-006E6EFCAEDC}"/>
              </a:ext>
            </a:extLst>
          </p:cNvPr>
          <p:cNvSpPr txBox="1"/>
          <p:nvPr/>
        </p:nvSpPr>
        <p:spPr>
          <a:xfrm>
            <a:off x="24094446" y="20948853"/>
            <a:ext cx="1076064" cy="646331"/>
          </a:xfrm>
          <a:prstGeom prst="rect">
            <a:avLst/>
          </a:prstGeom>
          <a:noFill/>
        </p:spPr>
        <p:txBody>
          <a:bodyPr wrap="square" rtlCol="0">
            <a:spAutoFit/>
          </a:bodyPr>
          <a:lstStyle/>
          <a:p>
            <a:r>
              <a:rPr lang="en-US" sz="3600" b="1" dirty="0"/>
              <a:t>73</a:t>
            </a:r>
          </a:p>
        </p:txBody>
      </p:sp>
      <p:sp>
        <p:nvSpPr>
          <p:cNvPr id="1048" name="TextBox 1047">
            <a:extLst>
              <a:ext uri="{FF2B5EF4-FFF2-40B4-BE49-F238E27FC236}">
                <a16:creationId xmlns:a16="http://schemas.microsoft.com/office/drawing/2014/main" id="{6736A947-3433-7DA3-BED1-430C254B8A90}"/>
              </a:ext>
            </a:extLst>
          </p:cNvPr>
          <p:cNvSpPr txBox="1"/>
          <p:nvPr/>
        </p:nvSpPr>
        <p:spPr>
          <a:xfrm>
            <a:off x="23556414" y="22061510"/>
            <a:ext cx="1076064" cy="646331"/>
          </a:xfrm>
          <a:prstGeom prst="rect">
            <a:avLst/>
          </a:prstGeom>
          <a:noFill/>
        </p:spPr>
        <p:txBody>
          <a:bodyPr wrap="square" rtlCol="0">
            <a:spAutoFit/>
          </a:bodyPr>
          <a:lstStyle/>
          <a:p>
            <a:r>
              <a:rPr lang="en-US" sz="3600" b="1" dirty="0"/>
              <a:t>0.3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677D195A-BE69-498C-8B86-B7B0FE21F460}"/>
</file>

<file path=customXml/itemProps2.xml><?xml version="1.0" encoding="utf-8"?>
<ds:datastoreItem xmlns:ds="http://schemas.openxmlformats.org/officeDocument/2006/customXml" ds:itemID="{038B6D51-7735-4AD0-B3A9-CB72105BD3DC}"/>
</file>

<file path=customXml/itemProps3.xml><?xml version="1.0" encoding="utf-8"?>
<ds:datastoreItem xmlns:ds="http://schemas.openxmlformats.org/officeDocument/2006/customXml" ds:itemID="{DF37F330-9F84-47CD-8D08-910287CBC3BD}"/>
</file>

<file path=docProps/app.xml><?xml version="1.0" encoding="utf-8"?>
<Properties xmlns="http://schemas.openxmlformats.org/officeDocument/2006/extended-properties" xmlns:vt="http://schemas.openxmlformats.org/officeDocument/2006/docPropsVTypes">
  <TotalTime>42793</TotalTime>
  <Words>581</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Michelle Livitz</cp:lastModifiedBy>
  <cp:revision>207</cp:revision>
  <cp:lastPrinted>2017-02-02T17:44:21Z</cp:lastPrinted>
  <dcterms:created xsi:type="dcterms:W3CDTF">2012-09-11T19:00:53Z</dcterms:created>
  <dcterms:modified xsi:type="dcterms:W3CDTF">2024-04-05T01:41:27Z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