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6126"/>
  </p:normalViewPr>
  <p:slideViewPr>
    <p:cSldViewPr snapToGrid="0">
      <p:cViewPr varScale="1">
        <p:scale>
          <a:sx n="121" d="100"/>
          <a:sy n="121" d="100"/>
        </p:scale>
        <p:origin x="4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8B786-88B6-8DE8-318F-63903E0CD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0966F1-AF4A-B076-A3CE-80DF3F77C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4F708B-DADA-4A5C-D4A1-913823AA6566}"/>
              </a:ext>
            </a:extLst>
          </p:cNvPr>
          <p:cNvSpPr>
            <a:spLocks noGrp="1"/>
          </p:cNvSpPr>
          <p:nvPr>
            <p:ph type="dt" sz="half" idx="10"/>
          </p:nvPr>
        </p:nvSpPr>
        <p:spPr/>
        <p:txBody>
          <a:bodyPr/>
          <a:lstStyle/>
          <a:p>
            <a:fld id="{FFB49AF3-5F7B-EE40-BEE2-5FB65F4861FC}" type="datetimeFigureOut">
              <a:rPr lang="en-US" smtClean="0"/>
              <a:t>3/27/24</a:t>
            </a:fld>
            <a:endParaRPr lang="en-US"/>
          </a:p>
        </p:txBody>
      </p:sp>
      <p:sp>
        <p:nvSpPr>
          <p:cNvPr id="5" name="Footer Placeholder 4">
            <a:extLst>
              <a:ext uri="{FF2B5EF4-FFF2-40B4-BE49-F238E27FC236}">
                <a16:creationId xmlns:a16="http://schemas.microsoft.com/office/drawing/2014/main" id="{B249F088-5754-0E0D-13F8-E65C08A6F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BA383-91BD-EC74-0582-815E8AB220C6}"/>
              </a:ext>
            </a:extLst>
          </p:cNvPr>
          <p:cNvSpPr>
            <a:spLocks noGrp="1"/>
          </p:cNvSpPr>
          <p:nvPr>
            <p:ph type="sldNum" sz="quarter" idx="12"/>
          </p:nvPr>
        </p:nvSpPr>
        <p:spPr/>
        <p:txBody>
          <a:bodyPr/>
          <a:lstStyle/>
          <a:p>
            <a:fld id="{3C2C6B7B-9EDE-1643-BB76-F119730ED975}" type="slidenum">
              <a:rPr lang="en-US" smtClean="0"/>
              <a:t>‹#›</a:t>
            </a:fld>
            <a:endParaRPr lang="en-US"/>
          </a:p>
        </p:txBody>
      </p:sp>
    </p:spTree>
    <p:extLst>
      <p:ext uri="{BB962C8B-B14F-4D97-AF65-F5344CB8AC3E}">
        <p14:creationId xmlns:p14="http://schemas.microsoft.com/office/powerpoint/2010/main" val="253351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EA86-CC4C-F5BB-B38B-34CF7B62B7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DACF68-89EA-8353-067F-2B2E9E50E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6C139-4ED1-2ABF-8F54-1807C2BA0E55}"/>
              </a:ext>
            </a:extLst>
          </p:cNvPr>
          <p:cNvSpPr>
            <a:spLocks noGrp="1"/>
          </p:cNvSpPr>
          <p:nvPr>
            <p:ph type="dt" sz="half" idx="10"/>
          </p:nvPr>
        </p:nvSpPr>
        <p:spPr/>
        <p:txBody>
          <a:bodyPr/>
          <a:lstStyle/>
          <a:p>
            <a:fld id="{FFB49AF3-5F7B-EE40-BEE2-5FB65F4861FC}" type="datetimeFigureOut">
              <a:rPr lang="en-US" smtClean="0"/>
              <a:t>3/27/24</a:t>
            </a:fld>
            <a:endParaRPr lang="en-US"/>
          </a:p>
        </p:txBody>
      </p:sp>
      <p:sp>
        <p:nvSpPr>
          <p:cNvPr id="5" name="Footer Placeholder 4">
            <a:extLst>
              <a:ext uri="{FF2B5EF4-FFF2-40B4-BE49-F238E27FC236}">
                <a16:creationId xmlns:a16="http://schemas.microsoft.com/office/drawing/2014/main" id="{38C818E8-4A99-9305-3D48-D66E873DB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4D8F3-1735-72F3-61F4-FDB7C646727E}"/>
              </a:ext>
            </a:extLst>
          </p:cNvPr>
          <p:cNvSpPr>
            <a:spLocks noGrp="1"/>
          </p:cNvSpPr>
          <p:nvPr>
            <p:ph type="sldNum" sz="quarter" idx="12"/>
          </p:nvPr>
        </p:nvSpPr>
        <p:spPr/>
        <p:txBody>
          <a:bodyPr/>
          <a:lstStyle/>
          <a:p>
            <a:fld id="{3C2C6B7B-9EDE-1643-BB76-F119730ED975}" type="slidenum">
              <a:rPr lang="en-US" smtClean="0"/>
              <a:t>‹#›</a:t>
            </a:fld>
            <a:endParaRPr lang="en-US"/>
          </a:p>
        </p:txBody>
      </p:sp>
    </p:spTree>
    <p:extLst>
      <p:ext uri="{BB962C8B-B14F-4D97-AF65-F5344CB8AC3E}">
        <p14:creationId xmlns:p14="http://schemas.microsoft.com/office/powerpoint/2010/main" val="395777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17D55F-205B-BCE4-D250-94DDD38750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F759C7-0793-D186-7663-5DFCBCA517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4D71F-B579-3009-7249-0FCE83484252}"/>
              </a:ext>
            </a:extLst>
          </p:cNvPr>
          <p:cNvSpPr>
            <a:spLocks noGrp="1"/>
          </p:cNvSpPr>
          <p:nvPr>
            <p:ph type="dt" sz="half" idx="10"/>
          </p:nvPr>
        </p:nvSpPr>
        <p:spPr/>
        <p:txBody>
          <a:bodyPr/>
          <a:lstStyle/>
          <a:p>
            <a:fld id="{FFB49AF3-5F7B-EE40-BEE2-5FB65F4861FC}" type="datetimeFigureOut">
              <a:rPr lang="en-US" smtClean="0"/>
              <a:t>3/27/24</a:t>
            </a:fld>
            <a:endParaRPr lang="en-US"/>
          </a:p>
        </p:txBody>
      </p:sp>
      <p:sp>
        <p:nvSpPr>
          <p:cNvPr id="5" name="Footer Placeholder 4">
            <a:extLst>
              <a:ext uri="{FF2B5EF4-FFF2-40B4-BE49-F238E27FC236}">
                <a16:creationId xmlns:a16="http://schemas.microsoft.com/office/drawing/2014/main" id="{AD9AC6F2-F8C6-5366-3452-08BEF5B1E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152C5-D26C-A672-5AE5-8A65AF68975B}"/>
              </a:ext>
            </a:extLst>
          </p:cNvPr>
          <p:cNvSpPr>
            <a:spLocks noGrp="1"/>
          </p:cNvSpPr>
          <p:nvPr>
            <p:ph type="sldNum" sz="quarter" idx="12"/>
          </p:nvPr>
        </p:nvSpPr>
        <p:spPr/>
        <p:txBody>
          <a:bodyPr/>
          <a:lstStyle/>
          <a:p>
            <a:fld id="{3C2C6B7B-9EDE-1643-BB76-F119730ED975}" type="slidenum">
              <a:rPr lang="en-US" smtClean="0"/>
              <a:t>‹#›</a:t>
            </a:fld>
            <a:endParaRPr lang="en-US"/>
          </a:p>
        </p:txBody>
      </p:sp>
    </p:spTree>
    <p:extLst>
      <p:ext uri="{BB962C8B-B14F-4D97-AF65-F5344CB8AC3E}">
        <p14:creationId xmlns:p14="http://schemas.microsoft.com/office/powerpoint/2010/main" val="269501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70F0-34AC-2215-313D-C7BF5EF19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E2A45-604E-9EC0-7216-7E1CCE2587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6ECDA-3694-653B-24AC-2817285D776E}"/>
              </a:ext>
            </a:extLst>
          </p:cNvPr>
          <p:cNvSpPr>
            <a:spLocks noGrp="1"/>
          </p:cNvSpPr>
          <p:nvPr>
            <p:ph type="dt" sz="half" idx="10"/>
          </p:nvPr>
        </p:nvSpPr>
        <p:spPr/>
        <p:txBody>
          <a:bodyPr/>
          <a:lstStyle/>
          <a:p>
            <a:fld id="{FFB49AF3-5F7B-EE40-BEE2-5FB65F4861FC}" type="datetimeFigureOut">
              <a:rPr lang="en-US" smtClean="0"/>
              <a:t>3/27/24</a:t>
            </a:fld>
            <a:endParaRPr lang="en-US"/>
          </a:p>
        </p:txBody>
      </p:sp>
      <p:sp>
        <p:nvSpPr>
          <p:cNvPr id="5" name="Footer Placeholder 4">
            <a:extLst>
              <a:ext uri="{FF2B5EF4-FFF2-40B4-BE49-F238E27FC236}">
                <a16:creationId xmlns:a16="http://schemas.microsoft.com/office/drawing/2014/main" id="{212B24B9-AB6A-9F05-7799-E920B31FE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8C4DD-2876-8DCE-62E6-A913BB69A8AC}"/>
              </a:ext>
            </a:extLst>
          </p:cNvPr>
          <p:cNvSpPr>
            <a:spLocks noGrp="1"/>
          </p:cNvSpPr>
          <p:nvPr>
            <p:ph type="sldNum" sz="quarter" idx="12"/>
          </p:nvPr>
        </p:nvSpPr>
        <p:spPr/>
        <p:txBody>
          <a:bodyPr/>
          <a:lstStyle/>
          <a:p>
            <a:fld id="{3C2C6B7B-9EDE-1643-BB76-F119730ED975}" type="slidenum">
              <a:rPr lang="en-US" smtClean="0"/>
              <a:t>‹#›</a:t>
            </a:fld>
            <a:endParaRPr lang="en-US"/>
          </a:p>
        </p:txBody>
      </p:sp>
    </p:spTree>
    <p:extLst>
      <p:ext uri="{BB962C8B-B14F-4D97-AF65-F5344CB8AC3E}">
        <p14:creationId xmlns:p14="http://schemas.microsoft.com/office/powerpoint/2010/main" val="182360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824D-CDD0-35E0-F579-21321BEA0B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DD6693-1C5F-8683-3311-88B2A01B0F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80113-2BD6-C409-DA18-F585FC9852BE}"/>
              </a:ext>
            </a:extLst>
          </p:cNvPr>
          <p:cNvSpPr>
            <a:spLocks noGrp="1"/>
          </p:cNvSpPr>
          <p:nvPr>
            <p:ph type="dt" sz="half" idx="10"/>
          </p:nvPr>
        </p:nvSpPr>
        <p:spPr/>
        <p:txBody>
          <a:bodyPr/>
          <a:lstStyle/>
          <a:p>
            <a:fld id="{FFB49AF3-5F7B-EE40-BEE2-5FB65F4861FC}" type="datetimeFigureOut">
              <a:rPr lang="en-US" smtClean="0"/>
              <a:t>3/27/24</a:t>
            </a:fld>
            <a:endParaRPr lang="en-US"/>
          </a:p>
        </p:txBody>
      </p:sp>
      <p:sp>
        <p:nvSpPr>
          <p:cNvPr id="5" name="Footer Placeholder 4">
            <a:extLst>
              <a:ext uri="{FF2B5EF4-FFF2-40B4-BE49-F238E27FC236}">
                <a16:creationId xmlns:a16="http://schemas.microsoft.com/office/drawing/2014/main" id="{51792E71-0EF1-D1F8-A2D4-4CEE8CF50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12F16-48F9-A1CC-20CA-75903BB389EE}"/>
              </a:ext>
            </a:extLst>
          </p:cNvPr>
          <p:cNvSpPr>
            <a:spLocks noGrp="1"/>
          </p:cNvSpPr>
          <p:nvPr>
            <p:ph type="sldNum" sz="quarter" idx="12"/>
          </p:nvPr>
        </p:nvSpPr>
        <p:spPr/>
        <p:txBody>
          <a:bodyPr/>
          <a:lstStyle/>
          <a:p>
            <a:fld id="{3C2C6B7B-9EDE-1643-BB76-F119730ED975}" type="slidenum">
              <a:rPr lang="en-US" smtClean="0"/>
              <a:t>‹#›</a:t>
            </a:fld>
            <a:endParaRPr lang="en-US"/>
          </a:p>
        </p:txBody>
      </p:sp>
    </p:spTree>
    <p:extLst>
      <p:ext uri="{BB962C8B-B14F-4D97-AF65-F5344CB8AC3E}">
        <p14:creationId xmlns:p14="http://schemas.microsoft.com/office/powerpoint/2010/main" val="342062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2781-498F-ED8D-E1C1-69A061DC7B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33083-8A54-782D-B279-7B142913DB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C61667-27DD-E38D-ACF0-E10A41C5D0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D13BDD-89FD-46FF-BDA0-FF1DD04939EC}"/>
              </a:ext>
            </a:extLst>
          </p:cNvPr>
          <p:cNvSpPr>
            <a:spLocks noGrp="1"/>
          </p:cNvSpPr>
          <p:nvPr>
            <p:ph type="dt" sz="half" idx="10"/>
          </p:nvPr>
        </p:nvSpPr>
        <p:spPr/>
        <p:txBody>
          <a:bodyPr/>
          <a:lstStyle/>
          <a:p>
            <a:fld id="{FFB49AF3-5F7B-EE40-BEE2-5FB65F4861FC}" type="datetimeFigureOut">
              <a:rPr lang="en-US" smtClean="0"/>
              <a:t>3/27/24</a:t>
            </a:fld>
            <a:endParaRPr lang="en-US"/>
          </a:p>
        </p:txBody>
      </p:sp>
      <p:sp>
        <p:nvSpPr>
          <p:cNvPr id="6" name="Footer Placeholder 5">
            <a:extLst>
              <a:ext uri="{FF2B5EF4-FFF2-40B4-BE49-F238E27FC236}">
                <a16:creationId xmlns:a16="http://schemas.microsoft.com/office/drawing/2014/main" id="{E6295E02-BB11-7CF6-0B6A-AFE00C3CBC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E7420-CA53-91A4-4E9F-43E677BF4C43}"/>
              </a:ext>
            </a:extLst>
          </p:cNvPr>
          <p:cNvSpPr>
            <a:spLocks noGrp="1"/>
          </p:cNvSpPr>
          <p:nvPr>
            <p:ph type="sldNum" sz="quarter" idx="12"/>
          </p:nvPr>
        </p:nvSpPr>
        <p:spPr/>
        <p:txBody>
          <a:bodyPr/>
          <a:lstStyle/>
          <a:p>
            <a:fld id="{3C2C6B7B-9EDE-1643-BB76-F119730ED975}" type="slidenum">
              <a:rPr lang="en-US" smtClean="0"/>
              <a:t>‹#›</a:t>
            </a:fld>
            <a:endParaRPr lang="en-US"/>
          </a:p>
        </p:txBody>
      </p:sp>
    </p:spTree>
    <p:extLst>
      <p:ext uri="{BB962C8B-B14F-4D97-AF65-F5344CB8AC3E}">
        <p14:creationId xmlns:p14="http://schemas.microsoft.com/office/powerpoint/2010/main" val="276190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E3DA-D2D6-E1D2-0003-13AECA0B1E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39E2A-BFF2-2EA9-1C7B-0D5A28241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17C19C-0599-0566-CB95-4CC8721A64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CE9BFD-1517-E4BA-3819-2FC39446D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BAD142-66DC-287A-ACCD-48F2732A1D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51D585-1EDD-4846-5648-C07678211C49}"/>
              </a:ext>
            </a:extLst>
          </p:cNvPr>
          <p:cNvSpPr>
            <a:spLocks noGrp="1"/>
          </p:cNvSpPr>
          <p:nvPr>
            <p:ph type="dt" sz="half" idx="10"/>
          </p:nvPr>
        </p:nvSpPr>
        <p:spPr/>
        <p:txBody>
          <a:bodyPr/>
          <a:lstStyle/>
          <a:p>
            <a:fld id="{FFB49AF3-5F7B-EE40-BEE2-5FB65F4861FC}" type="datetimeFigureOut">
              <a:rPr lang="en-US" smtClean="0"/>
              <a:t>3/27/24</a:t>
            </a:fld>
            <a:endParaRPr lang="en-US"/>
          </a:p>
        </p:txBody>
      </p:sp>
      <p:sp>
        <p:nvSpPr>
          <p:cNvPr id="8" name="Footer Placeholder 7">
            <a:extLst>
              <a:ext uri="{FF2B5EF4-FFF2-40B4-BE49-F238E27FC236}">
                <a16:creationId xmlns:a16="http://schemas.microsoft.com/office/drawing/2014/main" id="{1381DBC4-2D24-ACC9-0A9D-1020C24C54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898180-F61A-2158-FE14-540349A70CEC}"/>
              </a:ext>
            </a:extLst>
          </p:cNvPr>
          <p:cNvSpPr>
            <a:spLocks noGrp="1"/>
          </p:cNvSpPr>
          <p:nvPr>
            <p:ph type="sldNum" sz="quarter" idx="12"/>
          </p:nvPr>
        </p:nvSpPr>
        <p:spPr/>
        <p:txBody>
          <a:bodyPr/>
          <a:lstStyle/>
          <a:p>
            <a:fld id="{3C2C6B7B-9EDE-1643-BB76-F119730ED975}" type="slidenum">
              <a:rPr lang="en-US" smtClean="0"/>
              <a:t>‹#›</a:t>
            </a:fld>
            <a:endParaRPr lang="en-US"/>
          </a:p>
        </p:txBody>
      </p:sp>
    </p:spTree>
    <p:extLst>
      <p:ext uri="{BB962C8B-B14F-4D97-AF65-F5344CB8AC3E}">
        <p14:creationId xmlns:p14="http://schemas.microsoft.com/office/powerpoint/2010/main" val="370373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AD92-EEBD-A0DB-5D43-2E98B3B1D7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876BB-BE1B-3760-F122-E3880F1D947E}"/>
              </a:ext>
            </a:extLst>
          </p:cNvPr>
          <p:cNvSpPr>
            <a:spLocks noGrp="1"/>
          </p:cNvSpPr>
          <p:nvPr>
            <p:ph type="dt" sz="half" idx="10"/>
          </p:nvPr>
        </p:nvSpPr>
        <p:spPr/>
        <p:txBody>
          <a:bodyPr/>
          <a:lstStyle/>
          <a:p>
            <a:fld id="{FFB49AF3-5F7B-EE40-BEE2-5FB65F4861FC}" type="datetimeFigureOut">
              <a:rPr lang="en-US" smtClean="0"/>
              <a:t>3/27/24</a:t>
            </a:fld>
            <a:endParaRPr lang="en-US"/>
          </a:p>
        </p:txBody>
      </p:sp>
      <p:sp>
        <p:nvSpPr>
          <p:cNvPr id="4" name="Footer Placeholder 3">
            <a:extLst>
              <a:ext uri="{FF2B5EF4-FFF2-40B4-BE49-F238E27FC236}">
                <a16:creationId xmlns:a16="http://schemas.microsoft.com/office/drawing/2014/main" id="{F5CED3FA-C38A-0968-5E07-CF0AA472D2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AA730-9250-1A59-45EB-C83AE858184D}"/>
              </a:ext>
            </a:extLst>
          </p:cNvPr>
          <p:cNvSpPr>
            <a:spLocks noGrp="1"/>
          </p:cNvSpPr>
          <p:nvPr>
            <p:ph type="sldNum" sz="quarter" idx="12"/>
          </p:nvPr>
        </p:nvSpPr>
        <p:spPr/>
        <p:txBody>
          <a:bodyPr/>
          <a:lstStyle/>
          <a:p>
            <a:fld id="{3C2C6B7B-9EDE-1643-BB76-F119730ED975}" type="slidenum">
              <a:rPr lang="en-US" smtClean="0"/>
              <a:t>‹#›</a:t>
            </a:fld>
            <a:endParaRPr lang="en-US"/>
          </a:p>
        </p:txBody>
      </p:sp>
    </p:spTree>
    <p:extLst>
      <p:ext uri="{BB962C8B-B14F-4D97-AF65-F5344CB8AC3E}">
        <p14:creationId xmlns:p14="http://schemas.microsoft.com/office/powerpoint/2010/main" val="144498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B465F-2B05-0FBE-A8FB-9DF7F935137A}"/>
              </a:ext>
            </a:extLst>
          </p:cNvPr>
          <p:cNvSpPr>
            <a:spLocks noGrp="1"/>
          </p:cNvSpPr>
          <p:nvPr>
            <p:ph type="dt" sz="half" idx="10"/>
          </p:nvPr>
        </p:nvSpPr>
        <p:spPr/>
        <p:txBody>
          <a:bodyPr/>
          <a:lstStyle/>
          <a:p>
            <a:fld id="{FFB49AF3-5F7B-EE40-BEE2-5FB65F4861FC}" type="datetimeFigureOut">
              <a:rPr lang="en-US" smtClean="0"/>
              <a:t>3/27/24</a:t>
            </a:fld>
            <a:endParaRPr lang="en-US"/>
          </a:p>
        </p:txBody>
      </p:sp>
      <p:sp>
        <p:nvSpPr>
          <p:cNvPr id="3" name="Footer Placeholder 2">
            <a:extLst>
              <a:ext uri="{FF2B5EF4-FFF2-40B4-BE49-F238E27FC236}">
                <a16:creationId xmlns:a16="http://schemas.microsoft.com/office/drawing/2014/main" id="{50A988E5-98E6-978C-FAA2-1BFF03A338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C14492-E66D-3911-5647-70CF7F0F43AD}"/>
              </a:ext>
            </a:extLst>
          </p:cNvPr>
          <p:cNvSpPr>
            <a:spLocks noGrp="1"/>
          </p:cNvSpPr>
          <p:nvPr>
            <p:ph type="sldNum" sz="quarter" idx="12"/>
          </p:nvPr>
        </p:nvSpPr>
        <p:spPr/>
        <p:txBody>
          <a:bodyPr/>
          <a:lstStyle/>
          <a:p>
            <a:fld id="{3C2C6B7B-9EDE-1643-BB76-F119730ED975}" type="slidenum">
              <a:rPr lang="en-US" smtClean="0"/>
              <a:t>‹#›</a:t>
            </a:fld>
            <a:endParaRPr lang="en-US"/>
          </a:p>
        </p:txBody>
      </p:sp>
    </p:spTree>
    <p:extLst>
      <p:ext uri="{BB962C8B-B14F-4D97-AF65-F5344CB8AC3E}">
        <p14:creationId xmlns:p14="http://schemas.microsoft.com/office/powerpoint/2010/main" val="310395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01BC8-2B71-2818-0394-4EA254FFB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AACBB7-0C00-D868-6B23-D195E22DF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243319-FB78-4577-3DE0-EF6D14AB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028C95-09DF-59CE-4FD4-0AE5E015275B}"/>
              </a:ext>
            </a:extLst>
          </p:cNvPr>
          <p:cNvSpPr>
            <a:spLocks noGrp="1"/>
          </p:cNvSpPr>
          <p:nvPr>
            <p:ph type="dt" sz="half" idx="10"/>
          </p:nvPr>
        </p:nvSpPr>
        <p:spPr/>
        <p:txBody>
          <a:bodyPr/>
          <a:lstStyle/>
          <a:p>
            <a:fld id="{FFB49AF3-5F7B-EE40-BEE2-5FB65F4861FC}" type="datetimeFigureOut">
              <a:rPr lang="en-US" smtClean="0"/>
              <a:t>3/27/24</a:t>
            </a:fld>
            <a:endParaRPr lang="en-US"/>
          </a:p>
        </p:txBody>
      </p:sp>
      <p:sp>
        <p:nvSpPr>
          <p:cNvPr id="6" name="Footer Placeholder 5">
            <a:extLst>
              <a:ext uri="{FF2B5EF4-FFF2-40B4-BE49-F238E27FC236}">
                <a16:creationId xmlns:a16="http://schemas.microsoft.com/office/drawing/2014/main" id="{4B8F794F-54B9-CC5B-60E2-BD1FE9CCC9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AB332-12A7-CD12-08AA-863922818A3B}"/>
              </a:ext>
            </a:extLst>
          </p:cNvPr>
          <p:cNvSpPr>
            <a:spLocks noGrp="1"/>
          </p:cNvSpPr>
          <p:nvPr>
            <p:ph type="sldNum" sz="quarter" idx="12"/>
          </p:nvPr>
        </p:nvSpPr>
        <p:spPr/>
        <p:txBody>
          <a:bodyPr/>
          <a:lstStyle/>
          <a:p>
            <a:fld id="{3C2C6B7B-9EDE-1643-BB76-F119730ED975}" type="slidenum">
              <a:rPr lang="en-US" smtClean="0"/>
              <a:t>‹#›</a:t>
            </a:fld>
            <a:endParaRPr lang="en-US"/>
          </a:p>
        </p:txBody>
      </p:sp>
    </p:spTree>
    <p:extLst>
      <p:ext uri="{BB962C8B-B14F-4D97-AF65-F5344CB8AC3E}">
        <p14:creationId xmlns:p14="http://schemas.microsoft.com/office/powerpoint/2010/main" val="69210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125C-DF08-2EBC-D20F-DEB76AF24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27E242-D317-A63A-F1AD-007132D92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20A002-5205-10C2-75B5-911316982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3B070D-3EA7-0DF8-751A-B80DE550B8A7}"/>
              </a:ext>
            </a:extLst>
          </p:cNvPr>
          <p:cNvSpPr>
            <a:spLocks noGrp="1"/>
          </p:cNvSpPr>
          <p:nvPr>
            <p:ph type="dt" sz="half" idx="10"/>
          </p:nvPr>
        </p:nvSpPr>
        <p:spPr/>
        <p:txBody>
          <a:bodyPr/>
          <a:lstStyle/>
          <a:p>
            <a:fld id="{FFB49AF3-5F7B-EE40-BEE2-5FB65F4861FC}" type="datetimeFigureOut">
              <a:rPr lang="en-US" smtClean="0"/>
              <a:t>3/27/24</a:t>
            </a:fld>
            <a:endParaRPr lang="en-US"/>
          </a:p>
        </p:txBody>
      </p:sp>
      <p:sp>
        <p:nvSpPr>
          <p:cNvPr id="6" name="Footer Placeholder 5">
            <a:extLst>
              <a:ext uri="{FF2B5EF4-FFF2-40B4-BE49-F238E27FC236}">
                <a16:creationId xmlns:a16="http://schemas.microsoft.com/office/drawing/2014/main" id="{FC2D48DD-A60B-BE4A-FDD9-76E140EB3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7DBF3-6BEC-7EB2-11BD-225A2E0933D2}"/>
              </a:ext>
            </a:extLst>
          </p:cNvPr>
          <p:cNvSpPr>
            <a:spLocks noGrp="1"/>
          </p:cNvSpPr>
          <p:nvPr>
            <p:ph type="sldNum" sz="quarter" idx="12"/>
          </p:nvPr>
        </p:nvSpPr>
        <p:spPr/>
        <p:txBody>
          <a:bodyPr/>
          <a:lstStyle/>
          <a:p>
            <a:fld id="{3C2C6B7B-9EDE-1643-BB76-F119730ED975}" type="slidenum">
              <a:rPr lang="en-US" smtClean="0"/>
              <a:t>‹#›</a:t>
            </a:fld>
            <a:endParaRPr lang="en-US"/>
          </a:p>
        </p:txBody>
      </p:sp>
    </p:spTree>
    <p:extLst>
      <p:ext uri="{BB962C8B-B14F-4D97-AF65-F5344CB8AC3E}">
        <p14:creationId xmlns:p14="http://schemas.microsoft.com/office/powerpoint/2010/main" val="32036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18B7D-96BF-DC3C-BA77-D6CFB235C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998A81-3331-9BAB-37A9-47A23C168E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8450E-A0F9-94F7-BEFF-7676D2000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B49AF3-5F7B-EE40-BEE2-5FB65F4861FC}" type="datetimeFigureOut">
              <a:rPr lang="en-US" smtClean="0"/>
              <a:t>3/27/24</a:t>
            </a:fld>
            <a:endParaRPr lang="en-US"/>
          </a:p>
        </p:txBody>
      </p:sp>
      <p:sp>
        <p:nvSpPr>
          <p:cNvPr id="5" name="Footer Placeholder 4">
            <a:extLst>
              <a:ext uri="{FF2B5EF4-FFF2-40B4-BE49-F238E27FC236}">
                <a16:creationId xmlns:a16="http://schemas.microsoft.com/office/drawing/2014/main" id="{1AC59FF3-6E18-967D-2E86-DB2B7B5D83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85A831-D68C-59EC-15E3-AEB132FD37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2C6B7B-9EDE-1643-BB76-F119730ED975}" type="slidenum">
              <a:rPr lang="en-US" smtClean="0"/>
              <a:t>‹#›</a:t>
            </a:fld>
            <a:endParaRPr lang="en-US"/>
          </a:p>
        </p:txBody>
      </p:sp>
    </p:spTree>
    <p:extLst>
      <p:ext uri="{BB962C8B-B14F-4D97-AF65-F5344CB8AC3E}">
        <p14:creationId xmlns:p14="http://schemas.microsoft.com/office/powerpoint/2010/main" val="3782101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2969" y="1358248"/>
            <a:ext cx="2870184" cy="221738"/>
            <a:chOff x="0" y="0"/>
            <a:chExt cx="16328160" cy="1261440"/>
          </a:xfrm>
        </p:grpSpPr>
        <p:sp>
          <p:nvSpPr>
            <p:cNvPr id="3" name="Freeform 3"/>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sz="422"/>
            </a:p>
          </p:txBody>
        </p:sp>
      </p:grpSp>
      <p:grpSp>
        <p:nvGrpSpPr>
          <p:cNvPr id="4" name="Group 4"/>
          <p:cNvGrpSpPr/>
          <p:nvPr/>
        </p:nvGrpSpPr>
        <p:grpSpPr>
          <a:xfrm>
            <a:off x="8357063" y="5349580"/>
            <a:ext cx="2878929" cy="208406"/>
            <a:chOff x="0" y="0"/>
            <a:chExt cx="37834560" cy="1185600"/>
          </a:xfrm>
        </p:grpSpPr>
        <p:sp>
          <p:nvSpPr>
            <p:cNvPr id="5" name="Freeform 5"/>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sz="422"/>
            </a:p>
          </p:txBody>
        </p:sp>
      </p:grpSp>
      <p:grpSp>
        <p:nvGrpSpPr>
          <p:cNvPr id="10" name="Group 10"/>
          <p:cNvGrpSpPr/>
          <p:nvPr/>
        </p:nvGrpSpPr>
        <p:grpSpPr>
          <a:xfrm>
            <a:off x="369726" y="3307438"/>
            <a:ext cx="2870180" cy="228823"/>
            <a:chOff x="11" y="547157"/>
            <a:chExt cx="16328137" cy="1301749"/>
          </a:xfrm>
        </p:grpSpPr>
        <p:sp>
          <p:nvSpPr>
            <p:cNvPr id="11" name="Freeform 11"/>
            <p:cNvSpPr/>
            <p:nvPr/>
          </p:nvSpPr>
          <p:spPr>
            <a:xfrm>
              <a:off x="11" y="547157"/>
              <a:ext cx="16328137" cy="1301749"/>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sz="422" dirty="0"/>
            </a:p>
          </p:txBody>
        </p:sp>
      </p:grpSp>
      <p:grpSp>
        <p:nvGrpSpPr>
          <p:cNvPr id="12" name="Group 12"/>
          <p:cNvGrpSpPr/>
          <p:nvPr/>
        </p:nvGrpSpPr>
        <p:grpSpPr>
          <a:xfrm>
            <a:off x="8411483" y="1350548"/>
            <a:ext cx="2871619" cy="252220"/>
            <a:chOff x="0" y="-104772"/>
            <a:chExt cx="16336320" cy="1434853"/>
          </a:xfrm>
        </p:grpSpPr>
        <p:sp>
          <p:nvSpPr>
            <p:cNvPr id="13" name="Freeform 13"/>
            <p:cNvSpPr/>
            <p:nvPr/>
          </p:nvSpPr>
          <p:spPr>
            <a:xfrm>
              <a:off x="0" y="0"/>
              <a:ext cx="16336263" cy="1330069"/>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sz="422" dirty="0"/>
            </a:p>
          </p:txBody>
        </p:sp>
        <p:sp>
          <p:nvSpPr>
            <p:cNvPr id="14" name="TextBox 14"/>
            <p:cNvSpPr txBox="1"/>
            <p:nvPr/>
          </p:nvSpPr>
          <p:spPr>
            <a:xfrm>
              <a:off x="0" y="-104772"/>
              <a:ext cx="16336320" cy="1434853"/>
            </a:xfrm>
            <a:prstGeom prst="rect">
              <a:avLst/>
            </a:prstGeom>
          </p:spPr>
          <p:txBody>
            <a:bodyPr lIns="11906" tIns="11906" rIns="11906" bIns="11906" rtlCol="0" anchor="ctr"/>
            <a:lstStyle/>
            <a:p>
              <a:pPr algn="ctr">
                <a:lnSpc>
                  <a:spcPts val="1491"/>
                </a:lnSpc>
              </a:pPr>
              <a:r>
                <a:rPr lang="en-US" sz="1266" b="1" dirty="0">
                  <a:solidFill>
                    <a:srgbClr val="000000"/>
                  </a:solidFill>
                  <a:latin typeface="Arial" panose="020B0604020202020204" pitchFamily="34" charset="0"/>
                  <a:cs typeface="Arial" panose="020B0604020202020204" pitchFamily="34" charset="0"/>
                </a:rPr>
                <a:t>Discussion</a:t>
              </a:r>
            </a:p>
          </p:txBody>
        </p:sp>
      </p:grpSp>
      <p:grpSp>
        <p:nvGrpSpPr>
          <p:cNvPr id="20" name="Group 20"/>
          <p:cNvGrpSpPr/>
          <p:nvPr/>
        </p:nvGrpSpPr>
        <p:grpSpPr>
          <a:xfrm>
            <a:off x="10325339" y="4247226"/>
            <a:ext cx="248906" cy="283838"/>
            <a:chOff x="0" y="0"/>
            <a:chExt cx="1416000" cy="1614720"/>
          </a:xfrm>
        </p:grpSpPr>
        <p:sp>
          <p:nvSpPr>
            <p:cNvPr id="21" name="Freeform 21"/>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sz="422"/>
            </a:p>
          </p:txBody>
        </p:sp>
        <p:sp>
          <p:nvSpPr>
            <p:cNvPr id="22" name="Freeform 22"/>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sz="422"/>
            </a:p>
          </p:txBody>
        </p:sp>
      </p:grpSp>
      <p:grpSp>
        <p:nvGrpSpPr>
          <p:cNvPr id="28" name="Group 28"/>
          <p:cNvGrpSpPr/>
          <p:nvPr/>
        </p:nvGrpSpPr>
        <p:grpSpPr>
          <a:xfrm>
            <a:off x="9203911" y="4740567"/>
            <a:ext cx="804769" cy="119391"/>
            <a:chOff x="0" y="0"/>
            <a:chExt cx="4578240" cy="679200"/>
          </a:xfrm>
        </p:grpSpPr>
        <p:sp>
          <p:nvSpPr>
            <p:cNvPr id="29" name="Freeform 29"/>
            <p:cNvSpPr/>
            <p:nvPr/>
          </p:nvSpPr>
          <p:spPr>
            <a:xfrm>
              <a:off x="8382" y="8382"/>
              <a:ext cx="4561459" cy="662432"/>
            </a:xfrm>
            <a:custGeom>
              <a:avLst/>
              <a:gdLst/>
              <a:ahLst/>
              <a:cxnLst/>
              <a:rect l="l" t="t" r="r" b="b"/>
              <a:pathLst>
                <a:path w="4561459" h="662432">
                  <a:moveTo>
                    <a:pt x="0" y="0"/>
                  </a:moveTo>
                  <a:lnTo>
                    <a:pt x="4561459" y="0"/>
                  </a:lnTo>
                  <a:lnTo>
                    <a:pt x="4561459" y="662432"/>
                  </a:lnTo>
                  <a:lnTo>
                    <a:pt x="0" y="662432"/>
                  </a:lnTo>
                  <a:close/>
                </a:path>
              </a:pathLst>
            </a:custGeom>
            <a:solidFill>
              <a:srgbClr val="FFFFFF"/>
            </a:solidFill>
          </p:spPr>
          <p:txBody>
            <a:bodyPr/>
            <a:lstStyle/>
            <a:p>
              <a:endParaRPr lang="en-US" sz="422"/>
            </a:p>
          </p:txBody>
        </p:sp>
        <p:sp>
          <p:nvSpPr>
            <p:cNvPr id="30" name="Freeform 30"/>
            <p:cNvSpPr/>
            <p:nvPr/>
          </p:nvSpPr>
          <p:spPr>
            <a:xfrm>
              <a:off x="0" y="0"/>
              <a:ext cx="4578223" cy="679196"/>
            </a:xfrm>
            <a:custGeom>
              <a:avLst/>
              <a:gdLst/>
              <a:ahLst/>
              <a:cxnLst/>
              <a:rect l="l" t="t" r="r" b="b"/>
              <a:pathLst>
                <a:path w="4578223" h="679196">
                  <a:moveTo>
                    <a:pt x="8382" y="0"/>
                  </a:moveTo>
                  <a:lnTo>
                    <a:pt x="4569841" y="0"/>
                  </a:lnTo>
                  <a:cubicBezTo>
                    <a:pt x="4574540" y="0"/>
                    <a:pt x="4578223" y="3810"/>
                    <a:pt x="4578223" y="8382"/>
                  </a:cubicBezTo>
                  <a:lnTo>
                    <a:pt x="4578223" y="670814"/>
                  </a:lnTo>
                  <a:cubicBezTo>
                    <a:pt x="4578223" y="675513"/>
                    <a:pt x="4574413" y="679196"/>
                    <a:pt x="4569841" y="679196"/>
                  </a:cubicBezTo>
                  <a:lnTo>
                    <a:pt x="8382" y="679196"/>
                  </a:lnTo>
                  <a:cubicBezTo>
                    <a:pt x="3683" y="679196"/>
                    <a:pt x="0" y="675386"/>
                    <a:pt x="0" y="670814"/>
                  </a:cubicBezTo>
                  <a:lnTo>
                    <a:pt x="0" y="8382"/>
                  </a:lnTo>
                  <a:cubicBezTo>
                    <a:pt x="0" y="3810"/>
                    <a:pt x="3810" y="0"/>
                    <a:pt x="8382" y="0"/>
                  </a:cubicBezTo>
                  <a:moveTo>
                    <a:pt x="8382" y="16764"/>
                  </a:moveTo>
                  <a:lnTo>
                    <a:pt x="8382" y="8382"/>
                  </a:lnTo>
                  <a:lnTo>
                    <a:pt x="16764" y="8382"/>
                  </a:lnTo>
                  <a:lnTo>
                    <a:pt x="16764" y="670814"/>
                  </a:lnTo>
                  <a:lnTo>
                    <a:pt x="8382" y="670814"/>
                  </a:lnTo>
                  <a:lnTo>
                    <a:pt x="8382" y="662432"/>
                  </a:lnTo>
                  <a:lnTo>
                    <a:pt x="4569841" y="662432"/>
                  </a:lnTo>
                  <a:lnTo>
                    <a:pt x="4569841" y="670814"/>
                  </a:lnTo>
                  <a:lnTo>
                    <a:pt x="4561459" y="670814"/>
                  </a:lnTo>
                  <a:lnTo>
                    <a:pt x="4561459" y="8382"/>
                  </a:lnTo>
                  <a:lnTo>
                    <a:pt x="4569841" y="8382"/>
                  </a:lnTo>
                  <a:lnTo>
                    <a:pt x="4569841" y="16764"/>
                  </a:lnTo>
                  <a:lnTo>
                    <a:pt x="8382" y="16764"/>
                  </a:lnTo>
                  <a:close/>
                </a:path>
              </a:pathLst>
            </a:custGeom>
            <a:solidFill>
              <a:srgbClr val="FFFFFF"/>
            </a:solidFill>
          </p:spPr>
          <p:txBody>
            <a:bodyPr/>
            <a:lstStyle/>
            <a:p>
              <a:endParaRPr lang="en-US" sz="422"/>
            </a:p>
          </p:txBody>
        </p:sp>
      </p:grpSp>
      <p:grpSp>
        <p:nvGrpSpPr>
          <p:cNvPr id="31" name="Group 31"/>
          <p:cNvGrpSpPr/>
          <p:nvPr/>
        </p:nvGrpSpPr>
        <p:grpSpPr>
          <a:xfrm>
            <a:off x="9239601" y="3308808"/>
            <a:ext cx="804769" cy="55772"/>
            <a:chOff x="0" y="0"/>
            <a:chExt cx="4578240" cy="317280"/>
          </a:xfrm>
        </p:grpSpPr>
        <p:sp>
          <p:nvSpPr>
            <p:cNvPr id="32" name="Freeform 32"/>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sz="422"/>
            </a:p>
          </p:txBody>
        </p:sp>
        <p:sp>
          <p:nvSpPr>
            <p:cNvPr id="33" name="Freeform 33"/>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sz="422"/>
            </a:p>
          </p:txBody>
        </p:sp>
      </p:grpSp>
      <p:sp>
        <p:nvSpPr>
          <p:cNvPr id="36" name="TextBox 36"/>
          <p:cNvSpPr txBox="1"/>
          <p:nvPr/>
        </p:nvSpPr>
        <p:spPr>
          <a:xfrm>
            <a:off x="1094382" y="1368965"/>
            <a:ext cx="1485675" cy="192360"/>
          </a:xfrm>
          <a:prstGeom prst="rect">
            <a:avLst/>
          </a:prstGeom>
        </p:spPr>
        <p:txBody>
          <a:bodyPr lIns="0" tIns="0" rIns="0" bIns="0" rtlCol="0" anchor="t">
            <a:spAutoFit/>
          </a:bodyPr>
          <a:lstStyle/>
          <a:p>
            <a:pPr algn="ctr">
              <a:lnSpc>
                <a:spcPts val="1463"/>
              </a:lnSpc>
            </a:pPr>
            <a:r>
              <a:rPr lang="en-US" sz="1266" b="1" dirty="0">
                <a:solidFill>
                  <a:srgbClr val="000000"/>
                </a:solidFill>
                <a:latin typeface="Helvetica" pitchFamily="2" charset="0"/>
              </a:rPr>
              <a:t>Introduction</a:t>
            </a:r>
          </a:p>
        </p:txBody>
      </p:sp>
      <p:sp>
        <p:nvSpPr>
          <p:cNvPr id="40" name="TextBox 40"/>
          <p:cNvSpPr txBox="1"/>
          <p:nvPr/>
        </p:nvSpPr>
        <p:spPr>
          <a:xfrm>
            <a:off x="7478987" y="5365708"/>
            <a:ext cx="4325991" cy="192360"/>
          </a:xfrm>
          <a:prstGeom prst="rect">
            <a:avLst/>
          </a:prstGeom>
        </p:spPr>
        <p:txBody>
          <a:bodyPr lIns="0" tIns="0" rIns="0" bIns="0" rtlCol="0" anchor="t">
            <a:spAutoFit/>
          </a:bodyPr>
          <a:lstStyle/>
          <a:p>
            <a:pPr algn="ctr">
              <a:lnSpc>
                <a:spcPts val="1463"/>
              </a:lnSpc>
            </a:pPr>
            <a:r>
              <a:rPr lang="en-US" sz="1266" b="1" dirty="0">
                <a:solidFill>
                  <a:srgbClr val="000000"/>
                </a:solidFill>
                <a:latin typeface="Arial" panose="020B0604020202020204" pitchFamily="34" charset="0"/>
                <a:cs typeface="Arial" panose="020B0604020202020204" pitchFamily="34" charset="0"/>
              </a:rPr>
              <a:t>References</a:t>
            </a:r>
          </a:p>
        </p:txBody>
      </p:sp>
      <p:sp>
        <p:nvSpPr>
          <p:cNvPr id="43" name="TextBox 43"/>
          <p:cNvSpPr txBox="1"/>
          <p:nvPr/>
        </p:nvSpPr>
        <p:spPr>
          <a:xfrm>
            <a:off x="981109" y="3343901"/>
            <a:ext cx="1712222" cy="192360"/>
          </a:xfrm>
          <a:prstGeom prst="rect">
            <a:avLst/>
          </a:prstGeom>
        </p:spPr>
        <p:txBody>
          <a:bodyPr lIns="0" tIns="0" rIns="0" bIns="0" rtlCol="0" anchor="t">
            <a:spAutoFit/>
          </a:bodyPr>
          <a:lstStyle/>
          <a:p>
            <a:pPr algn="ctr">
              <a:lnSpc>
                <a:spcPts val="1463"/>
              </a:lnSpc>
            </a:pPr>
            <a:r>
              <a:rPr lang="en-US" sz="1266" b="1" dirty="0">
                <a:solidFill>
                  <a:srgbClr val="000000"/>
                </a:solidFill>
                <a:latin typeface="Arial" panose="020B0604020202020204" pitchFamily="34" charset="0"/>
                <a:cs typeface="Arial" panose="020B0604020202020204" pitchFamily="34" charset="0"/>
              </a:rPr>
              <a:t>Case Presentation</a:t>
            </a:r>
          </a:p>
        </p:txBody>
      </p:sp>
      <p:sp>
        <p:nvSpPr>
          <p:cNvPr id="45" name="TextBox 45"/>
          <p:cNvSpPr txBox="1"/>
          <p:nvPr/>
        </p:nvSpPr>
        <p:spPr>
          <a:xfrm>
            <a:off x="4768868" y="4651613"/>
            <a:ext cx="2752083" cy="100027"/>
          </a:xfrm>
          <a:prstGeom prst="rect">
            <a:avLst/>
          </a:prstGeom>
        </p:spPr>
        <p:txBody>
          <a:bodyPr wrap="square" lIns="0" tIns="0" rIns="0" bIns="0" rtlCol="0" anchor="t">
            <a:spAutoFit/>
          </a:bodyPr>
          <a:lstStyle/>
          <a:p>
            <a:pPr algn="ctr"/>
            <a:r>
              <a:rPr lang="en-US" sz="650" dirty="0">
                <a:solidFill>
                  <a:srgbClr val="000000"/>
                </a:solidFill>
                <a:latin typeface="Arial" panose="020B0604020202020204" pitchFamily="34" charset="0"/>
                <a:cs typeface="Arial" panose="020B0604020202020204" pitchFamily="34" charset="0"/>
              </a:rPr>
              <a:t>Figure 2: Cardiac MRIs  confirming irregular cardiac density </a:t>
            </a:r>
          </a:p>
        </p:txBody>
      </p:sp>
      <p:sp>
        <p:nvSpPr>
          <p:cNvPr id="51" name="Freeform 99">
            <a:extLst>
              <a:ext uri="{FF2B5EF4-FFF2-40B4-BE49-F238E27FC236}">
                <a16:creationId xmlns:a16="http://schemas.microsoft.com/office/drawing/2014/main" id="{17F1D104-AE3E-5E98-3D61-09A370485EE6}"/>
              </a:ext>
            </a:extLst>
          </p:cNvPr>
          <p:cNvSpPr/>
          <p:nvPr/>
        </p:nvSpPr>
        <p:spPr>
          <a:xfrm flipV="1">
            <a:off x="-403761" y="23768"/>
            <a:ext cx="12595761" cy="1402471"/>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1" t="-467" r="-316" b="-44744"/>
            </a:stretch>
          </a:blipFill>
        </p:spPr>
        <p:txBody>
          <a:bodyPr/>
          <a:lstStyle/>
          <a:p>
            <a:endParaRPr lang="en-US" sz="422" dirty="0"/>
          </a:p>
        </p:txBody>
      </p:sp>
      <p:sp>
        <p:nvSpPr>
          <p:cNvPr id="39" name="Freeform 39"/>
          <p:cNvSpPr/>
          <p:nvPr/>
        </p:nvSpPr>
        <p:spPr>
          <a:xfrm>
            <a:off x="155876" y="93426"/>
            <a:ext cx="702623" cy="286040"/>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sz="422"/>
          </a:p>
        </p:txBody>
      </p:sp>
      <p:sp>
        <p:nvSpPr>
          <p:cNvPr id="50" name="Freeform 50"/>
          <p:cNvSpPr/>
          <p:nvPr/>
        </p:nvSpPr>
        <p:spPr>
          <a:xfrm>
            <a:off x="11449319" y="93426"/>
            <a:ext cx="711317" cy="322373"/>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sz="422"/>
          </a:p>
        </p:txBody>
      </p:sp>
      <p:sp>
        <p:nvSpPr>
          <p:cNvPr id="38" name="TextBox 37">
            <a:extLst>
              <a:ext uri="{FF2B5EF4-FFF2-40B4-BE49-F238E27FC236}">
                <a16:creationId xmlns:a16="http://schemas.microsoft.com/office/drawing/2014/main" id="{3ACCDC44-E49D-B980-5E4D-68843EC7E518}"/>
              </a:ext>
            </a:extLst>
          </p:cNvPr>
          <p:cNvSpPr txBox="1"/>
          <p:nvPr/>
        </p:nvSpPr>
        <p:spPr>
          <a:xfrm>
            <a:off x="219933" y="3614893"/>
            <a:ext cx="3888213" cy="3269228"/>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The patient was a 68-year-old male with a history of stroke and CAD, s/p stent placement two years prior to admission. When lying in bed, he reported sudden substernal chest pain without radiation and shortness of breath, followed by a syncopal episode upon exertion. He reported cyanosis in his extremities, and chest pain when lying flat. Vitals were significant for hypotension at 80/50, tachycardia, and tachypnea. Physical exam was concerning for rapid shallow, breathing. EKG read sinus tachycardia, RAD, and T-wave inversions in the inferior lateral leads. Pertinent labs included lactic acid 6.9 mmol/L and mild </a:t>
            </a:r>
            <a:r>
              <a:rPr lang="en-US" sz="900" dirty="0" err="1">
                <a:latin typeface="Arial" panose="020B0604020202020204" pitchFamily="34" charset="0"/>
                <a:cs typeface="Arial" panose="020B0604020202020204" pitchFamily="34" charset="0"/>
              </a:rPr>
              <a:t>transaminitis.Troponins</a:t>
            </a:r>
            <a:r>
              <a:rPr lang="en-US" sz="900" dirty="0">
                <a:latin typeface="Arial" panose="020B0604020202020204" pitchFamily="34" charset="0"/>
                <a:cs typeface="Arial" panose="020B0604020202020204" pitchFamily="34" charset="0"/>
              </a:rPr>
              <a:t> peaked to 6200 ng/L within the first 24 hours. The patient was started on a heparin drip with suspicion of acute coronary syndrome vs. pulmonary embolism. CT chest instead discovered a 11.9 by 7.1 cm density that overlies the right ventricle. Cardiac MRI confirmed a predominantly hypo-enhancing mass with peripheral irregular enhancement collapsing on the right ventricle. Patient underwent a pericardiectomy, complete cardiopulmonary bypass, and excisional biopsy of the mass in the pericardium. Pathology revealed chronically inflamed fibroadipose tissue and fibro-hemorrhagic exudate. With history of prior PCI, the patient likely developed a large pericardial hematoma that had clotted into a thrombus that compressed the right ventricle. He was monitored in the ICU after surgery and discharged with cardiothoracic surgery follow-up.  </a:t>
            </a:r>
          </a:p>
          <a:p>
            <a:r>
              <a:rPr lang="en-CA" sz="844" dirty="0">
                <a:latin typeface="Arial" panose="020B0604020202020204" pitchFamily="34" charset="0"/>
                <a:cs typeface="Arial" panose="020B0604020202020204" pitchFamily="34" charset="0"/>
              </a:rPr>
              <a:t>.</a:t>
            </a:r>
          </a:p>
        </p:txBody>
      </p:sp>
      <p:sp>
        <p:nvSpPr>
          <p:cNvPr id="56" name="TextBox 55">
            <a:extLst>
              <a:ext uri="{FF2B5EF4-FFF2-40B4-BE49-F238E27FC236}">
                <a16:creationId xmlns:a16="http://schemas.microsoft.com/office/drawing/2014/main" id="{F0F78A64-5385-6C7E-C819-4F6AA820495C}"/>
              </a:ext>
            </a:extLst>
          </p:cNvPr>
          <p:cNvSpPr txBox="1"/>
          <p:nvPr/>
        </p:nvSpPr>
        <p:spPr>
          <a:xfrm>
            <a:off x="8276431" y="1654179"/>
            <a:ext cx="3790510" cy="2585323"/>
          </a:xfrm>
          <a:prstGeom prst="rect">
            <a:avLst/>
          </a:prstGeom>
          <a:noFill/>
        </p:spPr>
        <p:txBody>
          <a:bodyPr wrap="square" rtlCol="0">
            <a:spAutoFit/>
          </a:bodyPr>
          <a:lstStyle/>
          <a:p>
            <a:pPr rtl="0">
              <a:spcBef>
                <a:spcPts val="0"/>
              </a:spcBef>
              <a:spcAft>
                <a:spcPts val="0"/>
              </a:spcAft>
            </a:pPr>
            <a:r>
              <a:rPr lang="en-US" sz="900" dirty="0">
                <a:solidFill>
                  <a:srgbClr val="000000"/>
                </a:solidFill>
                <a:latin typeface="Arial" panose="020B0604020202020204" pitchFamily="34" charset="0"/>
                <a:cs typeface="Arial" panose="020B0604020202020204" pitchFamily="34" charset="0"/>
              </a:rPr>
              <a:t>N</a:t>
            </a:r>
            <a:r>
              <a:rPr lang="en-US" sz="900" b="0" i="0" u="none" strike="noStrike" dirty="0">
                <a:solidFill>
                  <a:srgbClr val="000000"/>
                </a:solidFill>
                <a:effectLst/>
                <a:latin typeface="Arial" panose="020B0604020202020204" pitchFamily="34" charset="0"/>
                <a:cs typeface="Arial" panose="020B0604020202020204" pitchFamily="34" charset="0"/>
              </a:rPr>
              <a:t>otably, reports have shown that the risks for coronary artery perforation remain </a:t>
            </a:r>
            <a:r>
              <a:rPr lang="en-US" sz="900" b="0" i="0" u="none" strike="noStrike" dirty="0">
                <a:solidFill>
                  <a:srgbClr val="212121"/>
                </a:solidFill>
                <a:effectLst/>
                <a:latin typeface="Arial" panose="020B0604020202020204" pitchFamily="34" charset="0"/>
                <a:cs typeface="Arial" panose="020B0604020202020204" pitchFamily="34" charset="0"/>
              </a:rPr>
              <a:t>even in the setting of a successful PCI with no contrast extravasation on coronary angiogram post-PCI. </a:t>
            </a:r>
            <a:r>
              <a:rPr lang="en-US" sz="900" b="0" i="0" u="none" strike="noStrike" dirty="0">
                <a:solidFill>
                  <a:srgbClr val="000000"/>
                </a:solidFill>
                <a:effectLst/>
                <a:latin typeface="Arial" panose="020B0604020202020204" pitchFamily="34" charset="0"/>
                <a:cs typeface="Arial" panose="020B0604020202020204" pitchFamily="34" charset="0"/>
              </a:rPr>
              <a:t>Such perforation can lead to rapid accumulation of sanguineous effusion into the pericardial space. On the other hand, gradual extravasation secondary to a smaller coronary artery perforation can develop into a hematoma as an accumulation of clots. Once it causes enough compression of the cardiac chambers and great vessels, the subsequent hematoma’s mass effect decreases stroke volume, resulting in shock, as demonstrated in this case. While pericardial hematomas typically prompt pericardiocentesis, aspiration becomes difficult when either the bleeding becomes too large or when it clots into a solid thrombus that significantly reduces diastolic function. While there have been few reports on cases of PCI-related pericardial effusions and hematoma, this is the first case documented for a pericardial hematoma large enough to require a cardiopulmonary bypass and pericardiectomy. </a:t>
            </a:r>
            <a:br>
              <a:rPr lang="en-US" sz="900" dirty="0"/>
            </a:br>
            <a:endParaRPr lang="en-US" sz="900" dirty="0"/>
          </a:p>
        </p:txBody>
      </p:sp>
      <p:grpSp>
        <p:nvGrpSpPr>
          <p:cNvPr id="57" name="Group 12">
            <a:extLst>
              <a:ext uri="{FF2B5EF4-FFF2-40B4-BE49-F238E27FC236}">
                <a16:creationId xmlns:a16="http://schemas.microsoft.com/office/drawing/2014/main" id="{6C41EB59-F474-22DC-5072-F743B18C828D}"/>
              </a:ext>
            </a:extLst>
          </p:cNvPr>
          <p:cNvGrpSpPr/>
          <p:nvPr/>
        </p:nvGrpSpPr>
        <p:grpSpPr>
          <a:xfrm>
            <a:off x="8319259" y="4151989"/>
            <a:ext cx="2902225" cy="252221"/>
            <a:chOff x="-174172" y="1767413"/>
            <a:chExt cx="16510435" cy="1434855"/>
          </a:xfrm>
        </p:grpSpPr>
        <p:sp>
          <p:nvSpPr>
            <p:cNvPr id="58" name="Freeform 13">
              <a:extLst>
                <a:ext uri="{FF2B5EF4-FFF2-40B4-BE49-F238E27FC236}">
                  <a16:creationId xmlns:a16="http://schemas.microsoft.com/office/drawing/2014/main" id="{329E5DDF-DDA7-D2BD-4C30-19340294E616}"/>
                </a:ext>
              </a:extLst>
            </p:cNvPr>
            <p:cNvSpPr/>
            <p:nvPr/>
          </p:nvSpPr>
          <p:spPr>
            <a:xfrm>
              <a:off x="0" y="1818269"/>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sz="422"/>
            </a:p>
          </p:txBody>
        </p:sp>
        <p:sp>
          <p:nvSpPr>
            <p:cNvPr id="59" name="TextBox 14">
              <a:extLst>
                <a:ext uri="{FF2B5EF4-FFF2-40B4-BE49-F238E27FC236}">
                  <a16:creationId xmlns:a16="http://schemas.microsoft.com/office/drawing/2014/main" id="{0D80B5D3-00CA-DFB9-E72F-EB47B44AAAD7}"/>
                </a:ext>
              </a:extLst>
            </p:cNvPr>
            <p:cNvSpPr txBox="1"/>
            <p:nvPr/>
          </p:nvSpPr>
          <p:spPr>
            <a:xfrm>
              <a:off x="-174172" y="1767413"/>
              <a:ext cx="16336320" cy="1434855"/>
            </a:xfrm>
            <a:prstGeom prst="rect">
              <a:avLst/>
            </a:prstGeom>
          </p:spPr>
          <p:txBody>
            <a:bodyPr lIns="11906" tIns="11906" rIns="11906" bIns="11906" rtlCol="0" anchor="ctr"/>
            <a:lstStyle/>
            <a:p>
              <a:pPr algn="ctr">
                <a:lnSpc>
                  <a:spcPts val="1491"/>
                </a:lnSpc>
              </a:pPr>
              <a:r>
                <a:rPr lang="en-US" sz="1266" b="1" dirty="0">
                  <a:solidFill>
                    <a:srgbClr val="000000"/>
                  </a:solidFill>
                  <a:latin typeface="Arial" panose="020B0604020202020204" pitchFamily="34" charset="0"/>
                  <a:cs typeface="Arial" panose="020B0604020202020204" pitchFamily="34" charset="0"/>
                </a:rPr>
                <a:t>Conclusion</a:t>
              </a:r>
            </a:p>
          </p:txBody>
        </p:sp>
      </p:grpSp>
      <p:sp>
        <p:nvSpPr>
          <p:cNvPr id="49" name="TextBox 48">
            <a:extLst>
              <a:ext uri="{FF2B5EF4-FFF2-40B4-BE49-F238E27FC236}">
                <a16:creationId xmlns:a16="http://schemas.microsoft.com/office/drawing/2014/main" id="{26F8F788-2888-0783-D19E-7076BD276620}"/>
              </a:ext>
            </a:extLst>
          </p:cNvPr>
          <p:cNvSpPr txBox="1"/>
          <p:nvPr/>
        </p:nvSpPr>
        <p:spPr>
          <a:xfrm>
            <a:off x="8319259" y="4433327"/>
            <a:ext cx="2954539" cy="784830"/>
          </a:xfrm>
          <a:prstGeom prst="rect">
            <a:avLst/>
          </a:prstGeom>
          <a:noFill/>
        </p:spPr>
        <p:txBody>
          <a:bodyPr wrap="square" rtlCol="0">
            <a:spAutoFit/>
          </a:bodyPr>
          <a:lstStyle/>
          <a:p>
            <a:r>
              <a:rPr lang="en-US" sz="900" b="0" i="0" u="none" strike="noStrike" dirty="0">
                <a:solidFill>
                  <a:srgbClr val="000000"/>
                </a:solidFill>
                <a:effectLst/>
                <a:latin typeface="Arial" panose="020B0604020202020204" pitchFamily="34" charset="0"/>
                <a:cs typeface="Arial" panose="020B0604020202020204" pitchFamily="34" charset="0"/>
              </a:rPr>
              <a:t>This case emphasizes the consideration of a pericardial hematoma as a complication of prior cardiac injury. We also emphasize the importance of collaboration of cardiology, cardiothoracic surgery, and critical care to optimizing management. </a:t>
            </a:r>
            <a:endParaRPr lang="en-US" sz="844" dirty="0"/>
          </a:p>
        </p:txBody>
      </p:sp>
      <p:sp>
        <p:nvSpPr>
          <p:cNvPr id="6" name="TextBox 5">
            <a:extLst>
              <a:ext uri="{FF2B5EF4-FFF2-40B4-BE49-F238E27FC236}">
                <a16:creationId xmlns:a16="http://schemas.microsoft.com/office/drawing/2014/main" id="{8DAF81A1-2431-C3C2-50A8-1CCD04F799EB}"/>
              </a:ext>
            </a:extLst>
          </p:cNvPr>
          <p:cNvSpPr txBox="1"/>
          <p:nvPr/>
        </p:nvSpPr>
        <p:spPr>
          <a:xfrm>
            <a:off x="8291455" y="5574104"/>
            <a:ext cx="2927225" cy="1327286"/>
          </a:xfrm>
          <a:prstGeom prst="rect">
            <a:avLst/>
          </a:prstGeom>
          <a:noFill/>
        </p:spPr>
        <p:txBody>
          <a:bodyPr wrap="square" rtlCol="0">
            <a:spAutoFit/>
          </a:bodyPr>
          <a:lstStyle/>
          <a:p>
            <a:pPr marL="80376" indent="-80376">
              <a:buAutoNum type="arabicPeriod"/>
            </a:pP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Criqui</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MH, Matsushita K,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Aboyans</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V, Hess CN, Hicks CW, Kwan TW, McDermott MM,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Misra</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S,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Ujueta</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F; American Heart Association Council on Epidemiology and Prevention; Council on Arteriosclerosis, Thrombosis and Vascular Biology; Council on Cardiovascular Radiology and Intervention; Council on Lifestyle and Cardiometabolic Health; Council on Peripheral Vascular Disease; and Stroke Council. Lower Extremity Peripheral Artery Disease: Contemporary Epidemiology, Management Gaps, and Future Directions: A Scientific Statement From the American Heart Association. Circulation. 2021 Aug 31;144(9):e171-e191.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doi</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10.1161/CIR.0000000000001005.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Epub</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2021 Jul 28. Erratum in: Circulation. 2021 Aug 31;144(9):e193. PMID: 34315230; PMCID: </a:t>
            </a:r>
            <a:r>
              <a:rPr lang="en-CA" sz="45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PMC9847212.</a:t>
            </a:r>
          </a:p>
          <a:p>
            <a:pPr marL="80376" indent="-80376">
              <a:buAutoNum type="arabicPeriod"/>
            </a:pPr>
            <a:endPar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endParaRPr>
          </a:p>
          <a:p>
            <a:pPr marL="80376" indent="-80376">
              <a:buFontTx/>
              <a:buAutoNum type="arabicPeriod"/>
            </a:pP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Gerhard-Herman MD,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Gornik</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HL, Barrett C,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Barshes</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NR, Corriere MA,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Drachman</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DE, Fleisher LA,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Fowkes</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FG, Hamburg NM,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Kinlay</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S, Lookstein R,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Misra</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S,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Mureebe</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L, Olin JW, Patel RA,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Regensteiner</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JG,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Schanzer</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A,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Shishehbor</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MH, Stewart KJ, Treat-Jacobson D, Walsh ME. 2016 AHA/ACC Guideline on the Management of Patients With Lower Extremity Peripheral Artery Disease: Executive Summary: A Report of the American College of Cardiology/American Heart Association Task Force on Clinical Practice Guidelines. Circulation. 2017 Mar 21;135(12):e686-e725.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doi</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10.1161/CIR.0000000000000470. </a:t>
            </a:r>
            <a:r>
              <a:rPr lang="en-CA" sz="450" dirty="0" err="1">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Epub</a:t>
            </a:r>
            <a:r>
              <a:rPr lang="en-CA" sz="450" dirty="0">
                <a:solidFill>
                  <a:srgbClr val="212121"/>
                </a:solidFill>
                <a:latin typeface="Helvetica Neue" panose="02000503000000020004" pitchFamily="2" charset="0"/>
                <a:ea typeface="Helvetica Neue" panose="02000503000000020004" pitchFamily="2" charset="0"/>
                <a:cs typeface="Helvetica Neue" panose="02000503000000020004" pitchFamily="2" charset="0"/>
              </a:rPr>
              <a:t> 2016 Nov 13. Erratum in: Circulation. 2017 Mar 21;135(12 ):e790. PMID: 27840332; PMCID: PMC5479414.</a:t>
            </a:r>
          </a:p>
          <a:p>
            <a:pPr marL="80376" indent="-80376">
              <a:buAutoNum type="arabicPeriod"/>
            </a:pPr>
            <a:endParaRPr lang="en-US" sz="375"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TextBox 15">
            <a:extLst>
              <a:ext uri="{FF2B5EF4-FFF2-40B4-BE49-F238E27FC236}">
                <a16:creationId xmlns:a16="http://schemas.microsoft.com/office/drawing/2014/main" id="{1DB21FB8-492D-5D12-0FC0-9DF956707292}"/>
              </a:ext>
            </a:extLst>
          </p:cNvPr>
          <p:cNvSpPr txBox="1"/>
          <p:nvPr/>
        </p:nvSpPr>
        <p:spPr>
          <a:xfrm>
            <a:off x="1425006" y="480258"/>
            <a:ext cx="9337918" cy="1384995"/>
          </a:xfrm>
          <a:prstGeom prst="rect">
            <a:avLst/>
          </a:prstGeom>
          <a:noFill/>
        </p:spPr>
        <p:txBody>
          <a:bodyPr wrap="square">
            <a:spAutoFit/>
          </a:bodyPr>
          <a:lstStyle/>
          <a:p>
            <a:pPr algn="ctr" rtl="0">
              <a:spcBef>
                <a:spcPts val="0"/>
              </a:spcBef>
              <a:spcAft>
                <a:spcPts val="0"/>
              </a:spcAft>
            </a:pPr>
            <a:r>
              <a:rPr lang="en-US" sz="1400" b="1" i="0" u="none" strike="noStrike" dirty="0">
                <a:solidFill>
                  <a:srgbClr val="000000"/>
                </a:solidFill>
                <a:effectLst/>
                <a:latin typeface="Times New Roman" panose="02020603050405020304" pitchFamily="18" charset="0"/>
                <a:cs typeface="Times New Roman" panose="02020603050405020304" pitchFamily="18" charset="0"/>
              </a:rPr>
              <a:t>Unveiling the Uncommon: Obstructive Shock in the Setting of Massive Pericardial Hematoma</a:t>
            </a:r>
          </a:p>
          <a:p>
            <a:pPr algn="ctr" rtl="0">
              <a:spcBef>
                <a:spcPts val="0"/>
              </a:spcBef>
              <a:spcAft>
                <a:spcPts val="0"/>
              </a:spcAft>
            </a:pPr>
            <a:r>
              <a:rPr lang="en-US" sz="1100" b="1" dirty="0">
                <a:effectLst/>
                <a:latin typeface="Times New Roman" panose="02020603050405020304" pitchFamily="18" charset="0"/>
                <a:cs typeface="Times New Roman" panose="02020603050405020304" pitchFamily="18" charset="0"/>
              </a:rPr>
              <a:t>Asad Mussarat, MD¹; Sepehr Sadeghi, DO¹ ; Monica </a:t>
            </a:r>
            <a:r>
              <a:rPr lang="en-US" sz="1100" b="1" dirty="0" err="1">
                <a:effectLst/>
                <a:latin typeface="Times New Roman" panose="02020603050405020304" pitchFamily="18" charset="0"/>
                <a:cs typeface="Times New Roman" panose="02020603050405020304" pitchFamily="18" charset="0"/>
              </a:rPr>
              <a:t>Klaybor</a:t>
            </a:r>
            <a:r>
              <a:rPr lang="en-US" sz="1100" b="1" dirty="0">
                <a:effectLst/>
                <a:latin typeface="Times New Roman" panose="02020603050405020304" pitchFamily="18" charset="0"/>
                <a:cs typeface="Times New Roman" panose="02020603050405020304" pitchFamily="18" charset="0"/>
              </a:rPr>
              <a:t>, MD²; Briggs Welch, MD¹; Hannah </a:t>
            </a:r>
            <a:r>
              <a:rPr lang="en-US" sz="1100" b="1" dirty="0" err="1">
                <a:effectLst/>
                <a:latin typeface="Times New Roman" panose="02020603050405020304" pitchFamily="18" charset="0"/>
                <a:cs typeface="Times New Roman" panose="02020603050405020304" pitchFamily="18" charset="0"/>
              </a:rPr>
              <a:t>Zulli</a:t>
            </a:r>
            <a:r>
              <a:rPr lang="en-US" sz="1100" b="1" dirty="0">
                <a:latin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cs typeface="Times New Roman" panose="02020603050405020304" pitchFamily="18" charset="0"/>
              </a:rPr>
              <a:t>MD¹; Tammy Do, MD¹; </a:t>
            </a:r>
            <a:r>
              <a:rPr lang="en-US" sz="1100" b="1" dirty="0" err="1">
                <a:effectLst/>
                <a:latin typeface="Times New Roman" panose="02020603050405020304" pitchFamily="18" charset="0"/>
                <a:cs typeface="Times New Roman" panose="02020603050405020304" pitchFamily="18" charset="0"/>
              </a:rPr>
              <a:t>Murtuza</a:t>
            </a:r>
            <a:r>
              <a:rPr lang="en-US" sz="1100" b="1" dirty="0">
                <a:effectLst/>
                <a:latin typeface="Times New Roman" panose="02020603050405020304" pitchFamily="18" charset="0"/>
                <a:cs typeface="Times New Roman" panose="02020603050405020304" pitchFamily="18" charset="0"/>
              </a:rPr>
              <a:t> Ali, MD²; Neeraj Jain, MD², Shelby Macrae, MD¹</a:t>
            </a:r>
          </a:p>
          <a:p>
            <a:pPr algn="ctr" rtl="0">
              <a:spcBef>
                <a:spcPts val="0"/>
              </a:spcBef>
              <a:spcAft>
                <a:spcPts val="0"/>
              </a:spcAft>
            </a:pPr>
            <a:r>
              <a:rPr lang="en-US" sz="1100" b="1" dirty="0">
                <a:effectLst/>
                <a:latin typeface="Times New Roman" panose="02020603050405020304" pitchFamily="18" charset="0"/>
                <a:cs typeface="Times New Roman" panose="02020603050405020304" pitchFamily="18" charset="0"/>
              </a:rPr>
              <a:t>Department of Internal Medicine¹, Department of Cardiology²; LSU Health Science Center</a:t>
            </a:r>
          </a:p>
          <a:p>
            <a:pPr algn="ctr" rtl="0">
              <a:spcBef>
                <a:spcPts val="0"/>
              </a:spcBef>
              <a:spcAft>
                <a:spcPts val="0"/>
              </a:spcAft>
            </a:pPr>
            <a:br>
              <a:rPr lang="en-US" sz="1050" b="1" dirty="0">
                <a:effectLst/>
              </a:rPr>
            </a:br>
            <a:endParaRPr lang="en-US" sz="1050" b="1" dirty="0">
              <a:effectLst/>
            </a:endParaRPr>
          </a:p>
          <a:p>
            <a:pPr algn="ctr" rtl="0">
              <a:spcBef>
                <a:spcPts val="0"/>
              </a:spcBef>
              <a:spcAft>
                <a:spcPts val="0"/>
              </a:spcAft>
            </a:pPr>
            <a:endParaRPr lang="en-US" sz="1600" b="0" dirty="0">
              <a:effectLst/>
            </a:endParaRPr>
          </a:p>
        </p:txBody>
      </p:sp>
      <p:sp>
        <p:nvSpPr>
          <p:cNvPr id="18" name="TextBox 17">
            <a:extLst>
              <a:ext uri="{FF2B5EF4-FFF2-40B4-BE49-F238E27FC236}">
                <a16:creationId xmlns:a16="http://schemas.microsoft.com/office/drawing/2014/main" id="{65E03B71-158B-6016-75B9-F1C978132408}"/>
              </a:ext>
            </a:extLst>
          </p:cNvPr>
          <p:cNvSpPr txBox="1"/>
          <p:nvPr/>
        </p:nvSpPr>
        <p:spPr>
          <a:xfrm>
            <a:off x="246961" y="1619302"/>
            <a:ext cx="3434327" cy="1615827"/>
          </a:xfrm>
          <a:prstGeom prst="rect">
            <a:avLst/>
          </a:prstGeom>
          <a:noFill/>
        </p:spPr>
        <p:txBody>
          <a:bodyPr wrap="square">
            <a:spAutoFit/>
          </a:bodyPr>
          <a:lstStyle/>
          <a:p>
            <a:r>
              <a:rPr lang="en-US" sz="900" dirty="0">
                <a:latin typeface="Arial" panose="020B0604020202020204" pitchFamily="34" charset="0"/>
                <a:cs typeface="Arial" panose="020B0604020202020204" pitchFamily="34" charset="0"/>
              </a:rPr>
              <a:t>Pericardial hematomas represent a unique, potentially life-threatening condition characterized by the accumulation of blood within the pericardial sac. Although relatively rare, pericardial hematomas can arise from slowly growing pericardial effusions. Therefore, they can pose significant diagnostic and therapeutic challenges due to their potential to compromise cardiac function and hemodynamics presentations vary from asymptomatic to life threatening emergencies. Potential etiologies for pericardial effusions and subsequent hematomas include prior heart trauma, post-infarction myocardial rupture, and post-cardiac injury syndrome. </a:t>
            </a:r>
            <a:endParaRPr lang="en-US" sz="900" dirty="0"/>
          </a:p>
        </p:txBody>
      </p:sp>
      <p:pic>
        <p:nvPicPr>
          <p:cNvPr id="19" name="Picture 18" descr="A group of doctors performing surgery&#10;&#10;Description automatically generated">
            <a:extLst>
              <a:ext uri="{FF2B5EF4-FFF2-40B4-BE49-F238E27FC236}">
                <a16:creationId xmlns:a16="http://schemas.microsoft.com/office/drawing/2014/main" id="{5A768579-FD84-DE02-5710-04BA4DF04CB0}"/>
              </a:ext>
            </a:extLst>
          </p:cNvPr>
          <p:cNvPicPr>
            <a:picLocks noChangeAspect="1"/>
          </p:cNvPicPr>
          <p:nvPr/>
        </p:nvPicPr>
        <p:blipFill>
          <a:blip r:embed="rId5"/>
          <a:stretch>
            <a:fillRect/>
          </a:stretch>
        </p:blipFill>
        <p:spPr>
          <a:xfrm>
            <a:off x="5237825" y="4847379"/>
            <a:ext cx="1614535" cy="1638591"/>
          </a:xfrm>
          <a:prstGeom prst="rect">
            <a:avLst/>
          </a:prstGeom>
        </p:spPr>
      </p:pic>
      <p:pic>
        <p:nvPicPr>
          <p:cNvPr id="23" name="Picture 22" descr="A mri of a baby&#10;&#10;Description automatically generated">
            <a:extLst>
              <a:ext uri="{FF2B5EF4-FFF2-40B4-BE49-F238E27FC236}">
                <a16:creationId xmlns:a16="http://schemas.microsoft.com/office/drawing/2014/main" id="{E617ABC1-1A94-34E3-3321-89E13BA88D0A}"/>
              </a:ext>
            </a:extLst>
          </p:cNvPr>
          <p:cNvPicPr>
            <a:picLocks noChangeAspect="1"/>
          </p:cNvPicPr>
          <p:nvPr/>
        </p:nvPicPr>
        <p:blipFill>
          <a:blip r:embed="rId6"/>
          <a:stretch>
            <a:fillRect/>
          </a:stretch>
        </p:blipFill>
        <p:spPr>
          <a:xfrm>
            <a:off x="6061654" y="3268979"/>
            <a:ext cx="1554056" cy="1331368"/>
          </a:xfrm>
          <a:prstGeom prst="rect">
            <a:avLst/>
          </a:prstGeom>
        </p:spPr>
      </p:pic>
      <p:pic>
        <p:nvPicPr>
          <p:cNvPr id="37" name="Picture 36">
            <a:extLst>
              <a:ext uri="{FF2B5EF4-FFF2-40B4-BE49-F238E27FC236}">
                <a16:creationId xmlns:a16="http://schemas.microsoft.com/office/drawing/2014/main" id="{8D7790AB-8508-9979-A077-EDBB52FF19AA}"/>
              </a:ext>
            </a:extLst>
          </p:cNvPr>
          <p:cNvPicPr>
            <a:picLocks noChangeAspect="1"/>
          </p:cNvPicPr>
          <p:nvPr/>
        </p:nvPicPr>
        <p:blipFill>
          <a:blip r:embed="rId7"/>
          <a:stretch>
            <a:fillRect/>
          </a:stretch>
        </p:blipFill>
        <p:spPr>
          <a:xfrm>
            <a:off x="4668795" y="3270709"/>
            <a:ext cx="1375499" cy="1343911"/>
          </a:xfrm>
          <a:prstGeom prst="rect">
            <a:avLst/>
          </a:prstGeom>
        </p:spPr>
      </p:pic>
      <p:sp>
        <p:nvSpPr>
          <p:cNvPr id="42" name="TextBox 41">
            <a:extLst>
              <a:ext uri="{FF2B5EF4-FFF2-40B4-BE49-F238E27FC236}">
                <a16:creationId xmlns:a16="http://schemas.microsoft.com/office/drawing/2014/main" id="{51F5C349-F898-BD6C-22FF-4828F466913B}"/>
              </a:ext>
            </a:extLst>
          </p:cNvPr>
          <p:cNvSpPr txBox="1"/>
          <p:nvPr/>
        </p:nvSpPr>
        <p:spPr>
          <a:xfrm>
            <a:off x="4874505" y="2981016"/>
            <a:ext cx="2339578" cy="276999"/>
          </a:xfrm>
          <a:prstGeom prst="rect">
            <a:avLst/>
          </a:prstGeom>
          <a:noFill/>
        </p:spPr>
        <p:txBody>
          <a:bodyPr wrap="square" rtlCol="0">
            <a:spAutoFit/>
          </a:bodyPr>
          <a:lstStyle/>
          <a:p>
            <a:pPr algn="ctr"/>
            <a:r>
              <a:rPr lang="en-US" sz="600" dirty="0">
                <a:latin typeface="Arial" panose="020B0604020202020204" pitchFamily="34" charset="0"/>
                <a:cs typeface="Arial" panose="020B0604020202020204" pitchFamily="34" charset="0"/>
              </a:rPr>
              <a:t>Figure 1: CT Chest initially interpreted as enlarged RV, but later corrected to be a mass  </a:t>
            </a:r>
          </a:p>
        </p:txBody>
      </p:sp>
      <p:sp>
        <p:nvSpPr>
          <p:cNvPr id="44" name="TextBox 43">
            <a:extLst>
              <a:ext uri="{FF2B5EF4-FFF2-40B4-BE49-F238E27FC236}">
                <a16:creationId xmlns:a16="http://schemas.microsoft.com/office/drawing/2014/main" id="{B2546AF9-B94A-4F88-B5E7-EF66498CDFCB}"/>
              </a:ext>
            </a:extLst>
          </p:cNvPr>
          <p:cNvSpPr txBox="1"/>
          <p:nvPr/>
        </p:nvSpPr>
        <p:spPr>
          <a:xfrm>
            <a:off x="4686619" y="6535731"/>
            <a:ext cx="2715350" cy="192360"/>
          </a:xfrm>
          <a:prstGeom prst="rect">
            <a:avLst/>
          </a:prstGeom>
          <a:noFill/>
        </p:spPr>
        <p:txBody>
          <a:bodyPr wrap="square" rtlCol="0">
            <a:spAutoFit/>
          </a:bodyPr>
          <a:lstStyle/>
          <a:p>
            <a:pPr algn="ctr"/>
            <a:r>
              <a:rPr lang="en-US" sz="650" dirty="0">
                <a:latin typeface="Arial" panose="020B0604020202020204" pitchFamily="34" charset="0"/>
                <a:cs typeface="Arial" panose="020B0604020202020204" pitchFamily="34" charset="0"/>
              </a:rPr>
              <a:t>Figure 3: Pericardial Thrombus resected  </a:t>
            </a:r>
          </a:p>
        </p:txBody>
      </p:sp>
      <p:pic>
        <p:nvPicPr>
          <p:cNvPr id="17" name="Picture 16" descr="An x-ray of a chest&#10;&#10;Description automatically generated">
            <a:extLst>
              <a:ext uri="{FF2B5EF4-FFF2-40B4-BE49-F238E27FC236}">
                <a16:creationId xmlns:a16="http://schemas.microsoft.com/office/drawing/2014/main" id="{DD391756-86B3-B672-E249-37E2A426F809}"/>
              </a:ext>
            </a:extLst>
          </p:cNvPr>
          <p:cNvPicPr>
            <a:picLocks noChangeAspect="1"/>
          </p:cNvPicPr>
          <p:nvPr/>
        </p:nvPicPr>
        <p:blipFill>
          <a:blip r:embed="rId8"/>
          <a:stretch>
            <a:fillRect/>
          </a:stretch>
        </p:blipFill>
        <p:spPr>
          <a:xfrm>
            <a:off x="5204164" y="1476000"/>
            <a:ext cx="1500851" cy="1476347"/>
          </a:xfrm>
          <a:prstGeom prst="rect">
            <a:avLst/>
          </a:prstGeom>
        </p:spPr>
      </p:pic>
    </p:spTree>
    <p:extLst>
      <p:ext uri="{BB962C8B-B14F-4D97-AF65-F5344CB8AC3E}">
        <p14:creationId xmlns:p14="http://schemas.microsoft.com/office/powerpoint/2010/main" val="4269970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634AD0AF-2023-48E3-85B5-94E560810E61}"/>
</file>

<file path=customXml/itemProps2.xml><?xml version="1.0" encoding="utf-8"?>
<ds:datastoreItem xmlns:ds="http://schemas.openxmlformats.org/officeDocument/2006/customXml" ds:itemID="{3D781F95-B130-4DB9-B1CF-BD158CD6D604}"/>
</file>

<file path=customXml/itemProps3.xml><?xml version="1.0" encoding="utf-8"?>
<ds:datastoreItem xmlns:ds="http://schemas.openxmlformats.org/officeDocument/2006/customXml" ds:itemID="{7161D59D-1FDF-498B-A466-F28583C5F000}"/>
</file>

<file path=docProps/app.xml><?xml version="1.0" encoding="utf-8"?>
<Properties xmlns="http://schemas.openxmlformats.org/officeDocument/2006/extended-properties" xmlns:vt="http://schemas.openxmlformats.org/officeDocument/2006/docPropsVTypes">
  <TotalTime>242</TotalTime>
  <Words>930</Words>
  <Application>Microsoft Macintosh PowerPoint</Application>
  <PresentationFormat>Widescreen</PresentationFormat>
  <Paragraphs>20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Helvetica</vt:lpstr>
      <vt:lpstr>Helvetica Neue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Mussarat, Asad (New Orleans)</dc:creator>
  <cp:lastModifiedBy>Mussarat, Asad (New Orleans)</cp:lastModifiedBy>
  <cp:revision>5</cp:revision>
  <dcterms:created xsi:type="dcterms:W3CDTF">2024-03-27T03:27:54Z</dcterms:created>
  <dcterms:modified xsi:type="dcterms:W3CDTF">2024-03-27T19:59:15Z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