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7"/>
    <p:restoredTop sz="96159"/>
  </p:normalViewPr>
  <p:slideViewPr>
    <p:cSldViewPr snapToGrid="0">
      <p:cViewPr varScale="1">
        <p:scale>
          <a:sx n="122" d="100"/>
          <a:sy n="122" d="100"/>
        </p:scale>
        <p:origin x="4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18B11-6DD0-D72C-9724-69D068DAAE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CF3A6F-9FF7-FA42-9ADA-E9EAEF112B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A42589-DE27-6CDB-89B9-380CC2BA5057}"/>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E5B50684-04C0-3B5A-86B4-AAFB2A9E7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7038A9-A4FF-9FE8-6CDB-ECAF61F7CB15}"/>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50609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19719-BD6B-D0F4-AB65-C410829314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92F99B-6242-9730-102E-551569F76F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F5BE77-0BB6-D776-51D5-9700A2B210E0}"/>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0A74905C-E158-4AEC-1611-CA5168A2C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D73C8-6D54-8B72-7EBB-2C7B94296730}"/>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239203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7B25F-AD90-1675-517E-7A4EC0E659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061E83-9141-2678-5C0B-74EE359F99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F823BF-702A-0F9C-A740-4B302FAF1CF2}"/>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A2E84ACE-6172-F7D8-0F56-A094F7D53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3264B-B70A-86F7-EA1C-708BD2D32243}"/>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77653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E39D4-EE7C-0AE6-4B41-00916A12E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2A4D59-856D-FD1D-3BCC-BB0B99D05D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63EECE-0FAC-90B9-5CDE-B0C5A656181F}"/>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712F0CBE-0971-0161-CBB3-7928F19E07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A1125-74BA-6D73-CAFC-B8CF9BD8DE85}"/>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414034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08A2-5EE7-D680-B6B7-5E0B35E5E2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CBE344-594F-64B5-D5C2-29D3FCD7B7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8EBD6D-4057-CC28-9A7C-737F6FBA92C0}"/>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927B680D-022A-5769-E27C-F7EFC32D2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81C0C-BE74-3988-0AAB-ADE31EAAE5DF}"/>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1375549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29B34-3985-8C7E-B9DE-9E87FD4DA7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DCB79C-F1D9-EFA2-22F3-E59E7A841A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DD2FA1-45CB-C412-7B08-CDC84F71A3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578D4D-04D7-4DD5-46E0-8B30290C4F0D}"/>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6" name="Footer Placeholder 5">
            <a:extLst>
              <a:ext uri="{FF2B5EF4-FFF2-40B4-BE49-F238E27FC236}">
                <a16:creationId xmlns:a16="http://schemas.microsoft.com/office/drawing/2014/main" id="{A6E57AA9-1BAC-90D6-39A6-7B33153F6D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41AE81-3DF0-9737-91B9-D703C068B0B2}"/>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318469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9E18-78D5-858F-C5DE-C22FB73C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0A2F84-D311-CBF8-7C9E-D712DE8E8A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AA4759-9EF4-772E-86C4-37AC3011B5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09C8FD-EDB3-D5B7-9776-1A59CF68B3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64B9BF-C4D8-021E-EC70-8E24B97A0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12B16-4CD0-C90D-1CF4-BC865FE9CD0A}"/>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8" name="Footer Placeholder 7">
            <a:extLst>
              <a:ext uri="{FF2B5EF4-FFF2-40B4-BE49-F238E27FC236}">
                <a16:creationId xmlns:a16="http://schemas.microsoft.com/office/drawing/2014/main" id="{CEBDEAC5-9B5D-F648-D15C-EF2B46DBE2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3E74BF-0770-7BC5-094D-2F0C10155C03}"/>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39607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CE408-5851-3C96-EE08-C1B3F0F5C0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024D17-07EF-450B-D5EA-236B22C27A14}"/>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4" name="Footer Placeholder 3">
            <a:extLst>
              <a:ext uri="{FF2B5EF4-FFF2-40B4-BE49-F238E27FC236}">
                <a16:creationId xmlns:a16="http://schemas.microsoft.com/office/drawing/2014/main" id="{DFE37302-1E5C-DFF9-457B-ABCFDF65FC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199254-6C3C-4E62-02BC-0EED376FA29E}"/>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353466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DD61AF-25ED-F05B-A748-C7C23B3AB620}"/>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3" name="Footer Placeholder 2">
            <a:extLst>
              <a:ext uri="{FF2B5EF4-FFF2-40B4-BE49-F238E27FC236}">
                <a16:creationId xmlns:a16="http://schemas.microsoft.com/office/drawing/2014/main" id="{E5EDE312-10AD-08FD-0A45-4D008E01ED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F370DD-BF33-8B26-CAD7-B60B75F149AF}"/>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351240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7ED72-D9ED-5BEF-538C-41DEE6AEBD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B42BC1-86CD-F42F-E7EC-4D12FCA17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4F94B9-0CE4-3106-B616-ADEB6024A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635B38-AAC3-D885-FB76-4FCA49B5C93D}"/>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6" name="Footer Placeholder 5">
            <a:extLst>
              <a:ext uri="{FF2B5EF4-FFF2-40B4-BE49-F238E27FC236}">
                <a16:creationId xmlns:a16="http://schemas.microsoft.com/office/drawing/2014/main" id="{E5DCEEBC-F8A2-7ECA-93F4-DA716AC35E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C17036-B18C-D11D-A6E7-C53795CEE81B}"/>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43336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45AAD-B864-237C-10CE-83418E07A6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F6BDC6-D5CA-A6AE-CC1B-BE14A9D966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523EA0-FAE9-DAD0-A71F-AC4AC80065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F7A27C-7F9A-8797-7DD2-DE15ED0B96CA}"/>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6" name="Footer Placeholder 5">
            <a:extLst>
              <a:ext uri="{FF2B5EF4-FFF2-40B4-BE49-F238E27FC236}">
                <a16:creationId xmlns:a16="http://schemas.microsoft.com/office/drawing/2014/main" id="{FE95CA2A-6A04-60E4-41E0-B05C6DCFAB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5F977-41EF-8132-D287-497EDDE7012D}"/>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410505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C276FE-B1C7-BEEC-0A72-0ECAF4299F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CD0D44-D4D1-196F-9AA3-BE92D2B3F3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4907B6-9132-0FEA-70C6-0ADCEC7964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1366D977-2980-593B-646A-5D75874834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BC172C1-260D-8A7B-659F-5FFB255AE4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EB2B7F4-81DF-704B-9947-0B5B62552B83}" type="slidenum">
              <a:rPr lang="en-US" smtClean="0"/>
              <a:t>‹#›</a:t>
            </a:fld>
            <a:endParaRPr lang="en-US"/>
          </a:p>
        </p:txBody>
      </p:sp>
    </p:spTree>
    <p:extLst>
      <p:ext uri="{BB962C8B-B14F-4D97-AF65-F5344CB8AC3E}">
        <p14:creationId xmlns:p14="http://schemas.microsoft.com/office/powerpoint/2010/main" val="3071260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61871" y="1531661"/>
            <a:ext cx="2870184" cy="221738"/>
            <a:chOff x="0" y="0"/>
            <a:chExt cx="16328160" cy="1261440"/>
          </a:xfrm>
        </p:grpSpPr>
        <p:sp>
          <p:nvSpPr>
            <p:cNvPr id="3" name="Freeform 3"/>
            <p:cNvSpPr/>
            <p:nvPr/>
          </p:nvSpPr>
          <p:spPr>
            <a:xfrm>
              <a:off x="0" y="0"/>
              <a:ext cx="16328137" cy="1261491"/>
            </a:xfrm>
            <a:custGeom>
              <a:avLst/>
              <a:gdLst/>
              <a:ahLst/>
              <a:cxnLst/>
              <a:rect l="l" t="t" r="r" b="b"/>
              <a:pathLst>
                <a:path w="16328137" h="1261491">
                  <a:moveTo>
                    <a:pt x="0" y="0"/>
                  </a:moveTo>
                  <a:lnTo>
                    <a:pt x="16328137" y="0"/>
                  </a:lnTo>
                  <a:lnTo>
                    <a:pt x="16328137" y="1261491"/>
                  </a:lnTo>
                  <a:lnTo>
                    <a:pt x="0" y="1261491"/>
                  </a:lnTo>
                  <a:close/>
                </a:path>
              </a:pathLst>
            </a:custGeom>
            <a:solidFill>
              <a:srgbClr val="D6C3EF">
                <a:alpha val="49804"/>
              </a:srgbClr>
            </a:solidFill>
          </p:spPr>
          <p:txBody>
            <a:bodyPr/>
            <a:lstStyle/>
            <a:p>
              <a:endParaRPr lang="en-US" sz="422"/>
            </a:p>
          </p:txBody>
        </p:sp>
      </p:grpSp>
      <p:grpSp>
        <p:nvGrpSpPr>
          <p:cNvPr id="10" name="Group 10"/>
          <p:cNvGrpSpPr/>
          <p:nvPr/>
        </p:nvGrpSpPr>
        <p:grpSpPr>
          <a:xfrm>
            <a:off x="276359" y="3194396"/>
            <a:ext cx="2870180" cy="228823"/>
            <a:chOff x="11" y="547157"/>
            <a:chExt cx="16328137" cy="1301749"/>
          </a:xfrm>
        </p:grpSpPr>
        <p:sp>
          <p:nvSpPr>
            <p:cNvPr id="11" name="Freeform 11"/>
            <p:cNvSpPr/>
            <p:nvPr/>
          </p:nvSpPr>
          <p:spPr>
            <a:xfrm>
              <a:off x="11" y="547157"/>
              <a:ext cx="16328137" cy="1301749"/>
            </a:xfrm>
            <a:custGeom>
              <a:avLst/>
              <a:gdLst/>
              <a:ahLst/>
              <a:cxnLst/>
              <a:rect l="l" t="t" r="r" b="b"/>
              <a:pathLst>
                <a:path w="16328137" h="1301750">
                  <a:moveTo>
                    <a:pt x="0" y="0"/>
                  </a:moveTo>
                  <a:lnTo>
                    <a:pt x="16328137" y="0"/>
                  </a:lnTo>
                  <a:lnTo>
                    <a:pt x="16328137" y="1301750"/>
                  </a:lnTo>
                  <a:lnTo>
                    <a:pt x="0" y="1301750"/>
                  </a:lnTo>
                  <a:close/>
                </a:path>
              </a:pathLst>
            </a:custGeom>
            <a:solidFill>
              <a:srgbClr val="D6C3EF">
                <a:alpha val="49804"/>
              </a:srgbClr>
            </a:solidFill>
          </p:spPr>
          <p:txBody>
            <a:bodyPr/>
            <a:lstStyle/>
            <a:p>
              <a:endParaRPr lang="en-US" sz="422" dirty="0"/>
            </a:p>
          </p:txBody>
        </p:sp>
      </p:grpSp>
      <p:grpSp>
        <p:nvGrpSpPr>
          <p:cNvPr id="12" name="Group 12"/>
          <p:cNvGrpSpPr/>
          <p:nvPr/>
        </p:nvGrpSpPr>
        <p:grpSpPr>
          <a:xfrm>
            <a:off x="8494215" y="1419054"/>
            <a:ext cx="2871619" cy="233803"/>
            <a:chOff x="0" y="0"/>
            <a:chExt cx="16336320" cy="1330080"/>
          </a:xfrm>
        </p:grpSpPr>
        <p:sp>
          <p:nvSpPr>
            <p:cNvPr id="13" name="Freeform 13"/>
            <p:cNvSpPr/>
            <p:nvPr/>
          </p:nvSpPr>
          <p:spPr>
            <a:xfrm>
              <a:off x="0" y="0"/>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14" name="TextBox 14"/>
            <p:cNvSpPr txBox="1"/>
            <p:nvPr/>
          </p:nvSpPr>
          <p:spPr>
            <a:xfrm>
              <a:off x="0" y="-104775"/>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Discussion</a:t>
              </a:r>
            </a:p>
          </p:txBody>
        </p:sp>
      </p:grpSp>
      <p:grpSp>
        <p:nvGrpSpPr>
          <p:cNvPr id="20" name="Group 20"/>
          <p:cNvGrpSpPr/>
          <p:nvPr/>
        </p:nvGrpSpPr>
        <p:grpSpPr>
          <a:xfrm>
            <a:off x="10325339" y="4247226"/>
            <a:ext cx="248906" cy="283838"/>
            <a:chOff x="0" y="0"/>
            <a:chExt cx="1416000" cy="1614720"/>
          </a:xfrm>
        </p:grpSpPr>
        <p:sp>
          <p:nvSpPr>
            <p:cNvPr id="21" name="Freeform 21"/>
            <p:cNvSpPr/>
            <p:nvPr/>
          </p:nvSpPr>
          <p:spPr>
            <a:xfrm>
              <a:off x="8382" y="8382"/>
              <a:ext cx="1399159" cy="1597914"/>
            </a:xfrm>
            <a:custGeom>
              <a:avLst/>
              <a:gdLst/>
              <a:ahLst/>
              <a:cxnLst/>
              <a:rect l="l" t="t" r="r" b="b"/>
              <a:pathLst>
                <a:path w="1399159" h="1597914">
                  <a:moveTo>
                    <a:pt x="0" y="0"/>
                  </a:moveTo>
                  <a:lnTo>
                    <a:pt x="1399159" y="0"/>
                  </a:lnTo>
                  <a:lnTo>
                    <a:pt x="1399159" y="1597914"/>
                  </a:lnTo>
                  <a:lnTo>
                    <a:pt x="0" y="1597914"/>
                  </a:lnTo>
                  <a:close/>
                </a:path>
              </a:pathLst>
            </a:custGeom>
            <a:solidFill>
              <a:srgbClr val="FFFFFF"/>
            </a:solidFill>
          </p:spPr>
          <p:txBody>
            <a:bodyPr/>
            <a:lstStyle/>
            <a:p>
              <a:endParaRPr lang="en-US" sz="422"/>
            </a:p>
          </p:txBody>
        </p:sp>
        <p:sp>
          <p:nvSpPr>
            <p:cNvPr id="22" name="Freeform 22"/>
            <p:cNvSpPr/>
            <p:nvPr/>
          </p:nvSpPr>
          <p:spPr>
            <a:xfrm>
              <a:off x="0" y="0"/>
              <a:ext cx="1415923" cy="1614678"/>
            </a:xfrm>
            <a:custGeom>
              <a:avLst/>
              <a:gdLst/>
              <a:ahLst/>
              <a:cxnLst/>
              <a:rect l="l" t="t" r="r" b="b"/>
              <a:pathLst>
                <a:path w="1415923" h="1614678">
                  <a:moveTo>
                    <a:pt x="8382" y="0"/>
                  </a:moveTo>
                  <a:lnTo>
                    <a:pt x="1407541" y="0"/>
                  </a:lnTo>
                  <a:cubicBezTo>
                    <a:pt x="1412240" y="0"/>
                    <a:pt x="1415923" y="3810"/>
                    <a:pt x="1415923" y="8382"/>
                  </a:cubicBezTo>
                  <a:lnTo>
                    <a:pt x="1415923" y="1606296"/>
                  </a:lnTo>
                  <a:cubicBezTo>
                    <a:pt x="1415923" y="1610995"/>
                    <a:pt x="1412113" y="1614678"/>
                    <a:pt x="1407541" y="1614678"/>
                  </a:cubicBezTo>
                  <a:lnTo>
                    <a:pt x="8382" y="1614678"/>
                  </a:lnTo>
                  <a:cubicBezTo>
                    <a:pt x="3683" y="1614678"/>
                    <a:pt x="0" y="1610868"/>
                    <a:pt x="0" y="1606296"/>
                  </a:cubicBezTo>
                  <a:lnTo>
                    <a:pt x="0" y="8382"/>
                  </a:lnTo>
                  <a:cubicBezTo>
                    <a:pt x="0" y="3810"/>
                    <a:pt x="3810" y="0"/>
                    <a:pt x="8382" y="0"/>
                  </a:cubicBezTo>
                  <a:moveTo>
                    <a:pt x="8382" y="16764"/>
                  </a:moveTo>
                  <a:lnTo>
                    <a:pt x="8382" y="8382"/>
                  </a:lnTo>
                  <a:lnTo>
                    <a:pt x="16764" y="8382"/>
                  </a:lnTo>
                  <a:lnTo>
                    <a:pt x="16764" y="1606296"/>
                  </a:lnTo>
                  <a:lnTo>
                    <a:pt x="8382" y="1606296"/>
                  </a:lnTo>
                  <a:lnTo>
                    <a:pt x="8382" y="1597914"/>
                  </a:lnTo>
                  <a:lnTo>
                    <a:pt x="1407541" y="1597914"/>
                  </a:lnTo>
                  <a:lnTo>
                    <a:pt x="1407541" y="1606296"/>
                  </a:lnTo>
                  <a:lnTo>
                    <a:pt x="1399159" y="1606296"/>
                  </a:lnTo>
                  <a:lnTo>
                    <a:pt x="1399159" y="8382"/>
                  </a:lnTo>
                  <a:lnTo>
                    <a:pt x="1407541" y="8382"/>
                  </a:lnTo>
                  <a:lnTo>
                    <a:pt x="1407541" y="16764"/>
                  </a:lnTo>
                  <a:lnTo>
                    <a:pt x="8382" y="16764"/>
                  </a:lnTo>
                  <a:close/>
                </a:path>
              </a:pathLst>
            </a:custGeom>
            <a:solidFill>
              <a:srgbClr val="FFFFFF"/>
            </a:solidFill>
          </p:spPr>
          <p:txBody>
            <a:bodyPr/>
            <a:lstStyle/>
            <a:p>
              <a:endParaRPr lang="en-US" sz="422"/>
            </a:p>
          </p:txBody>
        </p:sp>
      </p:grpSp>
      <p:grpSp>
        <p:nvGrpSpPr>
          <p:cNvPr id="28" name="Group 28"/>
          <p:cNvGrpSpPr/>
          <p:nvPr/>
        </p:nvGrpSpPr>
        <p:grpSpPr>
          <a:xfrm>
            <a:off x="9203911" y="4740567"/>
            <a:ext cx="804769" cy="119391"/>
            <a:chOff x="0" y="0"/>
            <a:chExt cx="4578240" cy="679200"/>
          </a:xfrm>
        </p:grpSpPr>
        <p:sp>
          <p:nvSpPr>
            <p:cNvPr id="29" name="Freeform 29"/>
            <p:cNvSpPr/>
            <p:nvPr/>
          </p:nvSpPr>
          <p:spPr>
            <a:xfrm>
              <a:off x="8382" y="8382"/>
              <a:ext cx="4561459" cy="662432"/>
            </a:xfrm>
            <a:custGeom>
              <a:avLst/>
              <a:gdLst/>
              <a:ahLst/>
              <a:cxnLst/>
              <a:rect l="l" t="t" r="r" b="b"/>
              <a:pathLst>
                <a:path w="4561459" h="662432">
                  <a:moveTo>
                    <a:pt x="0" y="0"/>
                  </a:moveTo>
                  <a:lnTo>
                    <a:pt x="4561459" y="0"/>
                  </a:lnTo>
                  <a:lnTo>
                    <a:pt x="4561459" y="662432"/>
                  </a:lnTo>
                  <a:lnTo>
                    <a:pt x="0" y="662432"/>
                  </a:lnTo>
                  <a:close/>
                </a:path>
              </a:pathLst>
            </a:custGeom>
            <a:solidFill>
              <a:srgbClr val="FFFFFF"/>
            </a:solidFill>
          </p:spPr>
          <p:txBody>
            <a:bodyPr/>
            <a:lstStyle/>
            <a:p>
              <a:endParaRPr lang="en-US" sz="422"/>
            </a:p>
          </p:txBody>
        </p:sp>
        <p:sp>
          <p:nvSpPr>
            <p:cNvPr id="30" name="Freeform 30"/>
            <p:cNvSpPr/>
            <p:nvPr/>
          </p:nvSpPr>
          <p:spPr>
            <a:xfrm>
              <a:off x="0" y="0"/>
              <a:ext cx="4578223" cy="679196"/>
            </a:xfrm>
            <a:custGeom>
              <a:avLst/>
              <a:gdLst/>
              <a:ahLst/>
              <a:cxnLst/>
              <a:rect l="l" t="t" r="r" b="b"/>
              <a:pathLst>
                <a:path w="4578223" h="679196">
                  <a:moveTo>
                    <a:pt x="8382" y="0"/>
                  </a:moveTo>
                  <a:lnTo>
                    <a:pt x="4569841" y="0"/>
                  </a:lnTo>
                  <a:cubicBezTo>
                    <a:pt x="4574540" y="0"/>
                    <a:pt x="4578223" y="3810"/>
                    <a:pt x="4578223" y="8382"/>
                  </a:cubicBezTo>
                  <a:lnTo>
                    <a:pt x="4578223" y="670814"/>
                  </a:lnTo>
                  <a:cubicBezTo>
                    <a:pt x="4578223" y="675513"/>
                    <a:pt x="4574413" y="679196"/>
                    <a:pt x="4569841" y="679196"/>
                  </a:cubicBezTo>
                  <a:lnTo>
                    <a:pt x="8382" y="679196"/>
                  </a:lnTo>
                  <a:cubicBezTo>
                    <a:pt x="3683" y="679196"/>
                    <a:pt x="0" y="675386"/>
                    <a:pt x="0" y="670814"/>
                  </a:cubicBezTo>
                  <a:lnTo>
                    <a:pt x="0" y="8382"/>
                  </a:lnTo>
                  <a:cubicBezTo>
                    <a:pt x="0" y="3810"/>
                    <a:pt x="3810" y="0"/>
                    <a:pt x="8382" y="0"/>
                  </a:cubicBezTo>
                  <a:moveTo>
                    <a:pt x="8382" y="16764"/>
                  </a:moveTo>
                  <a:lnTo>
                    <a:pt x="8382" y="8382"/>
                  </a:lnTo>
                  <a:lnTo>
                    <a:pt x="16764" y="8382"/>
                  </a:lnTo>
                  <a:lnTo>
                    <a:pt x="16764" y="670814"/>
                  </a:lnTo>
                  <a:lnTo>
                    <a:pt x="8382" y="670814"/>
                  </a:lnTo>
                  <a:lnTo>
                    <a:pt x="8382" y="662432"/>
                  </a:lnTo>
                  <a:lnTo>
                    <a:pt x="4569841" y="662432"/>
                  </a:lnTo>
                  <a:lnTo>
                    <a:pt x="4569841" y="670814"/>
                  </a:lnTo>
                  <a:lnTo>
                    <a:pt x="4561459" y="670814"/>
                  </a:lnTo>
                  <a:lnTo>
                    <a:pt x="4561459" y="8382"/>
                  </a:lnTo>
                  <a:lnTo>
                    <a:pt x="4569841" y="8382"/>
                  </a:lnTo>
                  <a:lnTo>
                    <a:pt x="4569841" y="16764"/>
                  </a:lnTo>
                  <a:lnTo>
                    <a:pt x="8382" y="16764"/>
                  </a:lnTo>
                  <a:close/>
                </a:path>
              </a:pathLst>
            </a:custGeom>
            <a:solidFill>
              <a:srgbClr val="FFFFFF"/>
            </a:solidFill>
          </p:spPr>
          <p:txBody>
            <a:bodyPr/>
            <a:lstStyle/>
            <a:p>
              <a:endParaRPr lang="en-US" sz="422"/>
            </a:p>
          </p:txBody>
        </p:sp>
      </p:grpSp>
      <p:grpSp>
        <p:nvGrpSpPr>
          <p:cNvPr id="31" name="Group 31"/>
          <p:cNvGrpSpPr/>
          <p:nvPr/>
        </p:nvGrpSpPr>
        <p:grpSpPr>
          <a:xfrm>
            <a:off x="9239601" y="3308808"/>
            <a:ext cx="804769" cy="55772"/>
            <a:chOff x="0" y="0"/>
            <a:chExt cx="4578240" cy="317280"/>
          </a:xfrm>
        </p:grpSpPr>
        <p:sp>
          <p:nvSpPr>
            <p:cNvPr id="32" name="Freeform 32"/>
            <p:cNvSpPr/>
            <p:nvPr/>
          </p:nvSpPr>
          <p:spPr>
            <a:xfrm>
              <a:off x="8382" y="8382"/>
              <a:ext cx="4561459" cy="300482"/>
            </a:xfrm>
            <a:custGeom>
              <a:avLst/>
              <a:gdLst/>
              <a:ahLst/>
              <a:cxnLst/>
              <a:rect l="l" t="t" r="r" b="b"/>
              <a:pathLst>
                <a:path w="4561459" h="300482">
                  <a:moveTo>
                    <a:pt x="0" y="0"/>
                  </a:moveTo>
                  <a:lnTo>
                    <a:pt x="4561459" y="0"/>
                  </a:lnTo>
                  <a:lnTo>
                    <a:pt x="4561459" y="300482"/>
                  </a:lnTo>
                  <a:lnTo>
                    <a:pt x="0" y="300482"/>
                  </a:lnTo>
                  <a:close/>
                </a:path>
              </a:pathLst>
            </a:custGeom>
            <a:solidFill>
              <a:srgbClr val="FFFFFF"/>
            </a:solidFill>
          </p:spPr>
          <p:txBody>
            <a:bodyPr/>
            <a:lstStyle/>
            <a:p>
              <a:endParaRPr lang="en-US" sz="422"/>
            </a:p>
          </p:txBody>
        </p:sp>
        <p:sp>
          <p:nvSpPr>
            <p:cNvPr id="33" name="Freeform 33"/>
            <p:cNvSpPr/>
            <p:nvPr/>
          </p:nvSpPr>
          <p:spPr>
            <a:xfrm>
              <a:off x="0" y="0"/>
              <a:ext cx="4578223" cy="317246"/>
            </a:xfrm>
            <a:custGeom>
              <a:avLst/>
              <a:gdLst/>
              <a:ahLst/>
              <a:cxnLst/>
              <a:rect l="l" t="t" r="r" b="b"/>
              <a:pathLst>
                <a:path w="4578223" h="317246">
                  <a:moveTo>
                    <a:pt x="8382" y="0"/>
                  </a:moveTo>
                  <a:lnTo>
                    <a:pt x="4569841" y="0"/>
                  </a:lnTo>
                  <a:cubicBezTo>
                    <a:pt x="4574540" y="0"/>
                    <a:pt x="4578223" y="3810"/>
                    <a:pt x="4578223" y="8382"/>
                  </a:cubicBezTo>
                  <a:lnTo>
                    <a:pt x="4578223" y="308864"/>
                  </a:lnTo>
                  <a:cubicBezTo>
                    <a:pt x="4578223" y="313563"/>
                    <a:pt x="4574413" y="317246"/>
                    <a:pt x="4569841" y="317246"/>
                  </a:cubicBezTo>
                  <a:lnTo>
                    <a:pt x="8382" y="317246"/>
                  </a:lnTo>
                  <a:cubicBezTo>
                    <a:pt x="3683" y="317246"/>
                    <a:pt x="0" y="313436"/>
                    <a:pt x="0" y="308864"/>
                  </a:cubicBezTo>
                  <a:lnTo>
                    <a:pt x="0" y="8382"/>
                  </a:lnTo>
                  <a:cubicBezTo>
                    <a:pt x="0" y="3810"/>
                    <a:pt x="3810" y="0"/>
                    <a:pt x="8382" y="0"/>
                  </a:cubicBezTo>
                  <a:moveTo>
                    <a:pt x="8382" y="16764"/>
                  </a:moveTo>
                  <a:lnTo>
                    <a:pt x="8382" y="8382"/>
                  </a:lnTo>
                  <a:lnTo>
                    <a:pt x="16764" y="8382"/>
                  </a:lnTo>
                  <a:lnTo>
                    <a:pt x="16764" y="308864"/>
                  </a:lnTo>
                  <a:lnTo>
                    <a:pt x="8382" y="308864"/>
                  </a:lnTo>
                  <a:lnTo>
                    <a:pt x="8382" y="300482"/>
                  </a:lnTo>
                  <a:lnTo>
                    <a:pt x="4569841" y="300482"/>
                  </a:lnTo>
                  <a:lnTo>
                    <a:pt x="4569841" y="308864"/>
                  </a:lnTo>
                  <a:lnTo>
                    <a:pt x="4561459" y="308864"/>
                  </a:lnTo>
                  <a:lnTo>
                    <a:pt x="4561459" y="8382"/>
                  </a:lnTo>
                  <a:lnTo>
                    <a:pt x="4569841" y="8382"/>
                  </a:lnTo>
                  <a:lnTo>
                    <a:pt x="4569841" y="16764"/>
                  </a:lnTo>
                  <a:lnTo>
                    <a:pt x="8382" y="16764"/>
                  </a:lnTo>
                  <a:close/>
                </a:path>
              </a:pathLst>
            </a:custGeom>
            <a:solidFill>
              <a:srgbClr val="FFFFFF"/>
            </a:solidFill>
          </p:spPr>
          <p:txBody>
            <a:bodyPr/>
            <a:lstStyle/>
            <a:p>
              <a:endParaRPr lang="en-US" sz="422"/>
            </a:p>
          </p:txBody>
        </p:sp>
      </p:grpSp>
      <p:sp>
        <p:nvSpPr>
          <p:cNvPr id="36" name="TextBox 36"/>
          <p:cNvSpPr txBox="1"/>
          <p:nvPr/>
        </p:nvSpPr>
        <p:spPr>
          <a:xfrm>
            <a:off x="945491" y="1529299"/>
            <a:ext cx="1485675" cy="192360"/>
          </a:xfrm>
          <a:prstGeom prst="rect">
            <a:avLst/>
          </a:prstGeom>
        </p:spPr>
        <p:txBody>
          <a:bodyPr lIns="0" tIns="0" rIns="0" bIns="0" rtlCol="0" anchor="t">
            <a:spAutoFit/>
          </a:bodyPr>
          <a:lstStyle/>
          <a:p>
            <a:pPr algn="ctr">
              <a:lnSpc>
                <a:spcPts val="1463"/>
              </a:lnSpc>
            </a:pPr>
            <a:r>
              <a:rPr lang="en-US" sz="1266" b="1" dirty="0">
                <a:solidFill>
                  <a:srgbClr val="000000"/>
                </a:solidFill>
                <a:latin typeface="Helvetica" pitchFamily="2" charset="0"/>
              </a:rPr>
              <a:t>Introduction</a:t>
            </a:r>
          </a:p>
        </p:txBody>
      </p:sp>
      <p:sp>
        <p:nvSpPr>
          <p:cNvPr id="43" name="TextBox 43"/>
          <p:cNvSpPr txBox="1"/>
          <p:nvPr/>
        </p:nvSpPr>
        <p:spPr>
          <a:xfrm>
            <a:off x="918686" y="3212627"/>
            <a:ext cx="1712222" cy="192360"/>
          </a:xfrm>
          <a:prstGeom prst="rect">
            <a:avLst/>
          </a:prstGeom>
        </p:spPr>
        <p:txBody>
          <a:bodyPr lIns="0" tIns="0" rIns="0" bIns="0" rtlCol="0" anchor="t">
            <a:spAutoFit/>
          </a:bodyPr>
          <a:lstStyle/>
          <a:p>
            <a:pPr algn="ctr">
              <a:lnSpc>
                <a:spcPts val="1463"/>
              </a:lnSpc>
            </a:pPr>
            <a:r>
              <a:rPr lang="en-US" sz="1266" b="1" dirty="0">
                <a:solidFill>
                  <a:srgbClr val="000000"/>
                </a:solidFill>
                <a:latin typeface="Arial" panose="020B0604020202020204" pitchFamily="34" charset="0"/>
                <a:cs typeface="Arial" panose="020B0604020202020204" pitchFamily="34" charset="0"/>
              </a:rPr>
              <a:t>Case Presentation</a:t>
            </a:r>
          </a:p>
        </p:txBody>
      </p:sp>
      <p:sp>
        <p:nvSpPr>
          <p:cNvPr id="51" name="Freeform 99">
            <a:extLst>
              <a:ext uri="{FF2B5EF4-FFF2-40B4-BE49-F238E27FC236}">
                <a16:creationId xmlns:a16="http://schemas.microsoft.com/office/drawing/2014/main" id="{17F1D104-AE3E-5E98-3D61-09A370485EE6}"/>
              </a:ext>
            </a:extLst>
          </p:cNvPr>
          <p:cNvSpPr/>
          <p:nvPr/>
        </p:nvSpPr>
        <p:spPr>
          <a:xfrm flipV="1">
            <a:off x="-403761" y="23768"/>
            <a:ext cx="12595761" cy="1402471"/>
          </a:xfrm>
          <a:custGeom>
            <a:avLst/>
            <a:gdLst/>
            <a:ahLst/>
            <a:cxnLst/>
            <a:rect l="l" t="t" r="r" b="b"/>
            <a:pathLst>
              <a:path w="38917139" h="11172462">
                <a:moveTo>
                  <a:pt x="0" y="11172462"/>
                </a:moveTo>
                <a:lnTo>
                  <a:pt x="38917139" y="11172462"/>
                </a:lnTo>
                <a:lnTo>
                  <a:pt x="38917139" y="0"/>
                </a:lnTo>
                <a:lnTo>
                  <a:pt x="0" y="0"/>
                </a:lnTo>
                <a:lnTo>
                  <a:pt x="0" y="11172462"/>
                </a:lnTo>
                <a:close/>
              </a:path>
            </a:pathLst>
          </a:custGeom>
          <a:blipFill>
            <a:blip r:embed="rId2">
              <a:extLst>
                <a:ext uri="{96DAC541-7B7A-43D3-8B79-37D633B846F1}">
                  <asvg:svgBlip xmlns:asvg="http://schemas.microsoft.com/office/drawing/2016/SVG/main" r:embed="rId3"/>
                </a:ext>
              </a:extLst>
            </a:blip>
            <a:stretch>
              <a:fillRect l="3541" t="-467" r="-316" b="-44744"/>
            </a:stretch>
          </a:blipFill>
        </p:spPr>
        <p:txBody>
          <a:bodyPr/>
          <a:lstStyle/>
          <a:p>
            <a:endParaRPr lang="en-US" sz="422" dirty="0"/>
          </a:p>
        </p:txBody>
      </p:sp>
      <p:sp>
        <p:nvSpPr>
          <p:cNvPr id="39" name="Freeform 39"/>
          <p:cNvSpPr/>
          <p:nvPr/>
        </p:nvSpPr>
        <p:spPr>
          <a:xfrm>
            <a:off x="155876" y="93426"/>
            <a:ext cx="702623" cy="286040"/>
          </a:xfrm>
          <a:custGeom>
            <a:avLst/>
            <a:gdLst/>
            <a:ahLst/>
            <a:cxnLst/>
            <a:rect l="l" t="t" r="r" b="b"/>
            <a:pathLst>
              <a:path w="4444819" h="1840830">
                <a:moveTo>
                  <a:pt x="0" y="0"/>
                </a:moveTo>
                <a:lnTo>
                  <a:pt x="4444820" y="0"/>
                </a:lnTo>
                <a:lnTo>
                  <a:pt x="4444820" y="1840830"/>
                </a:lnTo>
                <a:lnTo>
                  <a:pt x="0" y="1840830"/>
                </a:lnTo>
                <a:lnTo>
                  <a:pt x="0" y="0"/>
                </a:lnTo>
                <a:close/>
              </a:path>
            </a:pathLst>
          </a:custGeom>
          <a:blipFill>
            <a:blip r:embed="rId4"/>
            <a:stretch>
              <a:fillRect t="-2564" b="-2564"/>
            </a:stretch>
          </a:blipFill>
        </p:spPr>
        <p:txBody>
          <a:bodyPr/>
          <a:lstStyle/>
          <a:p>
            <a:endParaRPr lang="en-US" sz="422"/>
          </a:p>
        </p:txBody>
      </p:sp>
      <p:sp>
        <p:nvSpPr>
          <p:cNvPr id="50" name="Freeform 50"/>
          <p:cNvSpPr/>
          <p:nvPr/>
        </p:nvSpPr>
        <p:spPr>
          <a:xfrm>
            <a:off x="11158553" y="93426"/>
            <a:ext cx="711317" cy="322373"/>
          </a:xfrm>
          <a:custGeom>
            <a:avLst/>
            <a:gdLst/>
            <a:ahLst/>
            <a:cxnLst/>
            <a:rect l="l" t="t" r="r" b="b"/>
            <a:pathLst>
              <a:path w="4444819" h="1840830">
                <a:moveTo>
                  <a:pt x="0" y="0"/>
                </a:moveTo>
                <a:lnTo>
                  <a:pt x="4444819" y="0"/>
                </a:lnTo>
                <a:lnTo>
                  <a:pt x="4444819" y="1840830"/>
                </a:lnTo>
                <a:lnTo>
                  <a:pt x="0" y="1840830"/>
                </a:lnTo>
                <a:lnTo>
                  <a:pt x="0" y="0"/>
                </a:lnTo>
                <a:close/>
              </a:path>
            </a:pathLst>
          </a:custGeom>
          <a:blipFill>
            <a:blip r:embed="rId4"/>
            <a:stretch>
              <a:fillRect t="-2564" b="-2564"/>
            </a:stretch>
          </a:blipFill>
        </p:spPr>
        <p:txBody>
          <a:bodyPr/>
          <a:lstStyle/>
          <a:p>
            <a:endParaRPr lang="en-US" sz="422"/>
          </a:p>
        </p:txBody>
      </p:sp>
      <p:sp>
        <p:nvSpPr>
          <p:cNvPr id="38" name="TextBox 37">
            <a:extLst>
              <a:ext uri="{FF2B5EF4-FFF2-40B4-BE49-F238E27FC236}">
                <a16:creationId xmlns:a16="http://schemas.microsoft.com/office/drawing/2014/main" id="{3ACCDC44-E49D-B980-5E4D-68843EC7E518}"/>
              </a:ext>
            </a:extLst>
          </p:cNvPr>
          <p:cNvSpPr txBox="1"/>
          <p:nvPr/>
        </p:nvSpPr>
        <p:spPr>
          <a:xfrm>
            <a:off x="73778" y="3634193"/>
            <a:ext cx="4277539" cy="222240"/>
          </a:xfrm>
          <a:prstGeom prst="rect">
            <a:avLst/>
          </a:prstGeom>
          <a:noFill/>
        </p:spPr>
        <p:txBody>
          <a:bodyPr wrap="square" rtlCol="0">
            <a:spAutoFit/>
          </a:bodyPr>
          <a:lstStyle/>
          <a:p>
            <a:r>
              <a:rPr lang="en-CA" sz="844" dirty="0">
                <a:latin typeface="Arial" panose="020B0604020202020204" pitchFamily="34" charset="0"/>
                <a:cs typeface="Arial" panose="020B0604020202020204" pitchFamily="34" charset="0"/>
              </a:rPr>
              <a:t>.</a:t>
            </a:r>
          </a:p>
        </p:txBody>
      </p:sp>
      <p:sp>
        <p:nvSpPr>
          <p:cNvPr id="56" name="TextBox 55">
            <a:extLst>
              <a:ext uri="{FF2B5EF4-FFF2-40B4-BE49-F238E27FC236}">
                <a16:creationId xmlns:a16="http://schemas.microsoft.com/office/drawing/2014/main" id="{F0F78A64-5385-6C7E-C819-4F6AA820495C}"/>
              </a:ext>
            </a:extLst>
          </p:cNvPr>
          <p:cNvSpPr txBox="1"/>
          <p:nvPr/>
        </p:nvSpPr>
        <p:spPr>
          <a:xfrm>
            <a:off x="8388299" y="1658003"/>
            <a:ext cx="3421982" cy="2446824"/>
          </a:xfrm>
          <a:prstGeom prst="rect">
            <a:avLst/>
          </a:prstGeom>
          <a:noFill/>
        </p:spPr>
        <p:txBody>
          <a:bodyPr wrap="square" rtlCol="0">
            <a:spAutoFit/>
          </a:bodyPr>
          <a:lstStyle/>
          <a:p>
            <a:pPr rtl="0">
              <a:spcBef>
                <a:spcPts val="0"/>
              </a:spcBef>
              <a:spcAft>
                <a:spcPts val="0"/>
              </a:spcAft>
            </a:pPr>
            <a:r>
              <a:rPr lang="en-US" sz="900" dirty="0">
                <a:latin typeface="Arial" panose="020B0604020202020204" pitchFamily="34" charset="0"/>
                <a:cs typeface="Arial" panose="020B0604020202020204" pitchFamily="34" charset="0"/>
              </a:rPr>
              <a:t>Predisposing factors to pregnancy-related SCAD are those that increase coronary artery wall stress including multiparity, early postpartum state, and connective tissue disorders. Most P-SCAD events occur within the first month after delivery. Although P-SCAD's etiology is not fully understood, it is theorized that the increased level of estrogen during the third trimester enhances release of metalloproteinases. These matrix metalloproteinases are thought to weaken the </a:t>
            </a:r>
            <a:r>
              <a:rPr lang="en-US" sz="900" dirty="0" err="1">
                <a:latin typeface="Arial" panose="020B0604020202020204" pitchFamily="34" charset="0"/>
                <a:cs typeface="Arial" panose="020B0604020202020204" pitchFamily="34" charset="0"/>
              </a:rPr>
              <a:t>vaso</a:t>
            </a:r>
            <a:r>
              <a:rPr lang="en-US" sz="900" dirty="0">
                <a:latin typeface="Arial" panose="020B0604020202020204" pitchFamily="34" charset="0"/>
                <a:cs typeface="Arial" panose="020B0604020202020204" pitchFamily="34" charset="0"/>
              </a:rPr>
              <a:t> vasorum leading to the development of an intramural hematoma with or without intimal disruption. That hematoma can lead to compression of the coronary arteries and subsequent ischemia. Most SCAD patients heal spontaneously over time with conservative treatment, while coronary intervention would be reserved for cases with hemodynamic instability, involvement of large areas of the myocardium, and refractory ischemia. Unfortunately, pregnancy-associated SCAD carries a modest recurrence risk. </a:t>
            </a:r>
            <a:endParaRPr lang="en-US" sz="900" dirty="0"/>
          </a:p>
        </p:txBody>
      </p:sp>
      <p:grpSp>
        <p:nvGrpSpPr>
          <p:cNvPr id="57" name="Group 12">
            <a:extLst>
              <a:ext uri="{FF2B5EF4-FFF2-40B4-BE49-F238E27FC236}">
                <a16:creationId xmlns:a16="http://schemas.microsoft.com/office/drawing/2014/main" id="{6C41EB59-F474-22DC-5072-F743B18C828D}"/>
              </a:ext>
            </a:extLst>
          </p:cNvPr>
          <p:cNvGrpSpPr/>
          <p:nvPr/>
        </p:nvGrpSpPr>
        <p:grpSpPr>
          <a:xfrm>
            <a:off x="8416796" y="4081517"/>
            <a:ext cx="2902225" cy="252221"/>
            <a:chOff x="-174172" y="1767413"/>
            <a:chExt cx="16510435" cy="1434855"/>
          </a:xfrm>
        </p:grpSpPr>
        <p:sp>
          <p:nvSpPr>
            <p:cNvPr id="58" name="Freeform 13">
              <a:extLst>
                <a:ext uri="{FF2B5EF4-FFF2-40B4-BE49-F238E27FC236}">
                  <a16:creationId xmlns:a16="http://schemas.microsoft.com/office/drawing/2014/main" id="{329E5DDF-DDA7-D2BD-4C30-19340294E616}"/>
                </a:ext>
              </a:extLst>
            </p:cNvPr>
            <p:cNvSpPr/>
            <p:nvPr/>
          </p:nvSpPr>
          <p:spPr>
            <a:xfrm>
              <a:off x="0" y="1818269"/>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59" name="TextBox 14">
              <a:extLst>
                <a:ext uri="{FF2B5EF4-FFF2-40B4-BE49-F238E27FC236}">
                  <a16:creationId xmlns:a16="http://schemas.microsoft.com/office/drawing/2014/main" id="{0D80B5D3-00CA-DFB9-E72F-EB47B44AAAD7}"/>
                </a:ext>
              </a:extLst>
            </p:cNvPr>
            <p:cNvSpPr txBox="1"/>
            <p:nvPr/>
          </p:nvSpPr>
          <p:spPr>
            <a:xfrm>
              <a:off x="-174172" y="1767413"/>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Conclusion</a:t>
              </a:r>
            </a:p>
          </p:txBody>
        </p:sp>
      </p:grpSp>
      <p:sp>
        <p:nvSpPr>
          <p:cNvPr id="49" name="TextBox 48">
            <a:extLst>
              <a:ext uri="{FF2B5EF4-FFF2-40B4-BE49-F238E27FC236}">
                <a16:creationId xmlns:a16="http://schemas.microsoft.com/office/drawing/2014/main" id="{26F8F788-2888-0783-D19E-7076BD276620}"/>
              </a:ext>
            </a:extLst>
          </p:cNvPr>
          <p:cNvSpPr txBox="1"/>
          <p:nvPr/>
        </p:nvSpPr>
        <p:spPr>
          <a:xfrm>
            <a:off x="8377068" y="4345055"/>
            <a:ext cx="2868030" cy="776238"/>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A multidisciplinary approach is imperative between a patient’s cardiologist and obstetrics-gynecologist regarding management and counseling regarding subsequent pregnancy. </a:t>
            </a:r>
            <a:br>
              <a:rPr lang="en-US" sz="900" dirty="0"/>
            </a:br>
            <a:endParaRPr lang="en-US" sz="844" dirty="0"/>
          </a:p>
        </p:txBody>
      </p:sp>
      <p:sp>
        <p:nvSpPr>
          <p:cNvPr id="16" name="TextBox 15">
            <a:extLst>
              <a:ext uri="{FF2B5EF4-FFF2-40B4-BE49-F238E27FC236}">
                <a16:creationId xmlns:a16="http://schemas.microsoft.com/office/drawing/2014/main" id="{1DB21FB8-492D-5D12-0FC0-9DF956707292}"/>
              </a:ext>
            </a:extLst>
          </p:cNvPr>
          <p:cNvSpPr txBox="1"/>
          <p:nvPr/>
        </p:nvSpPr>
        <p:spPr>
          <a:xfrm>
            <a:off x="1617479" y="580781"/>
            <a:ext cx="8152749" cy="1277273"/>
          </a:xfrm>
          <a:prstGeom prst="rect">
            <a:avLst/>
          </a:prstGeom>
          <a:noFill/>
        </p:spPr>
        <p:txBody>
          <a:bodyPr wrap="square">
            <a:spAutoFit/>
          </a:bodyPr>
          <a:lstStyle/>
          <a:p>
            <a:pPr algn="ctr"/>
            <a:r>
              <a:rPr lang="en-US" sz="1600" b="1" dirty="0">
                <a:latin typeface="Times New Roman" panose="02020603050405020304" pitchFamily="18" charset="0"/>
                <a:cs typeface="Times New Roman" panose="02020603050405020304" pitchFamily="18" charset="0"/>
              </a:rPr>
              <a:t>Spontaneous Coronary Artery Dissection: A Quite Unexpected Pregnancy Complication</a:t>
            </a:r>
          </a:p>
          <a:p>
            <a:pPr algn="ctr"/>
            <a:r>
              <a:rPr lang="en-US" sz="1200" b="1" dirty="0">
                <a:latin typeface="Times New Roman" panose="02020603050405020304" pitchFamily="18" charset="0"/>
                <a:cs typeface="Times New Roman" panose="02020603050405020304" pitchFamily="18" charset="0"/>
              </a:rPr>
              <a:t>Asad Mussarat, MD; Ahad Mussarat, MD; Ahmad Kasabali, MD; Shane Sanne, DO</a:t>
            </a:r>
          </a:p>
          <a:p>
            <a:pPr algn="ctr"/>
            <a:r>
              <a:rPr lang="en-US" sz="1200" b="1" dirty="0">
                <a:latin typeface="Times New Roman" panose="02020603050405020304" pitchFamily="18" charset="0"/>
                <a:cs typeface="Times New Roman" panose="02020603050405020304" pitchFamily="18" charset="0"/>
              </a:rPr>
              <a:t>LSU Health Science Center, Department of Internal Medicine</a:t>
            </a:r>
          </a:p>
          <a:p>
            <a:pPr algn="ctr" rtl="0">
              <a:spcBef>
                <a:spcPts val="0"/>
              </a:spcBef>
              <a:spcAft>
                <a:spcPts val="0"/>
              </a:spcAft>
            </a:pPr>
            <a:br>
              <a:rPr lang="en-US" sz="1050" b="1" dirty="0">
                <a:effectLst/>
              </a:rPr>
            </a:br>
            <a:endParaRPr lang="en-US" sz="1050" b="1" dirty="0">
              <a:effectLst/>
            </a:endParaRPr>
          </a:p>
          <a:p>
            <a:pPr algn="ctr" rtl="0">
              <a:spcBef>
                <a:spcPts val="0"/>
              </a:spcBef>
              <a:spcAft>
                <a:spcPts val="0"/>
              </a:spcAft>
            </a:pPr>
            <a:endParaRPr lang="en-US" sz="1600" b="0" dirty="0">
              <a:effectLst/>
            </a:endParaRPr>
          </a:p>
        </p:txBody>
      </p:sp>
      <p:sp>
        <p:nvSpPr>
          <p:cNvPr id="18" name="TextBox 17">
            <a:extLst>
              <a:ext uri="{FF2B5EF4-FFF2-40B4-BE49-F238E27FC236}">
                <a16:creationId xmlns:a16="http://schemas.microsoft.com/office/drawing/2014/main" id="{65E03B71-158B-6016-75B9-F1C978132408}"/>
              </a:ext>
            </a:extLst>
          </p:cNvPr>
          <p:cNvSpPr txBox="1"/>
          <p:nvPr/>
        </p:nvSpPr>
        <p:spPr>
          <a:xfrm>
            <a:off x="253238" y="1768732"/>
            <a:ext cx="3521486" cy="1338828"/>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Spontaneous coronary artery dissection (SCAD) is a rare cause of ACS that clinically mimics a myocardial infarction. Case studies calculate an incidence of 0.1 to 0.4% of patients in the general population, with a vast majority of cases occurring in women younger than 50 years old. In fact, pregnancy-associated spontaneous coronary artery dissection (P-SCAD) is considered the most common cause of acute coronary syndrome in childbearing women. We present a case of a mother with multiple pregnancies leading up to a cardiac emergency.</a:t>
            </a:r>
          </a:p>
        </p:txBody>
      </p:sp>
      <p:sp>
        <p:nvSpPr>
          <p:cNvPr id="8" name="TextBox 7">
            <a:extLst>
              <a:ext uri="{FF2B5EF4-FFF2-40B4-BE49-F238E27FC236}">
                <a16:creationId xmlns:a16="http://schemas.microsoft.com/office/drawing/2014/main" id="{D467286D-65B0-9E84-7A2E-7B841F33652A}"/>
              </a:ext>
            </a:extLst>
          </p:cNvPr>
          <p:cNvSpPr txBox="1"/>
          <p:nvPr/>
        </p:nvSpPr>
        <p:spPr>
          <a:xfrm>
            <a:off x="195761" y="3445472"/>
            <a:ext cx="3578963" cy="2862322"/>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A 44-year-old female G</a:t>
            </a:r>
            <a:r>
              <a:rPr lang="en-US" sz="900" baseline="-25000" dirty="0">
                <a:latin typeface="Arial" panose="020B0604020202020204" pitchFamily="34" charset="0"/>
                <a:cs typeface="Arial" panose="020B0604020202020204" pitchFamily="34" charset="0"/>
              </a:rPr>
              <a:t>11</a:t>
            </a:r>
            <a:r>
              <a:rPr lang="en-US" sz="900" dirty="0">
                <a:latin typeface="Arial" panose="020B0604020202020204" pitchFamily="34" charset="0"/>
                <a:cs typeface="Arial" panose="020B0604020202020204" pitchFamily="34" charset="0"/>
              </a:rPr>
              <a:t>P</a:t>
            </a:r>
            <a:r>
              <a:rPr lang="en-US" sz="900" baseline="-25000" dirty="0">
                <a:latin typeface="Arial" panose="020B0604020202020204" pitchFamily="34" charset="0"/>
                <a:cs typeface="Arial" panose="020B0604020202020204" pitchFamily="34" charset="0"/>
              </a:rPr>
              <a:t>11</a:t>
            </a:r>
            <a:r>
              <a:rPr lang="en-US" sz="900" dirty="0">
                <a:latin typeface="Arial" panose="020B0604020202020204" pitchFamily="34" charset="0"/>
                <a:cs typeface="Arial" panose="020B0604020202020204" pitchFamily="34" charset="0"/>
              </a:rPr>
              <a:t> with no prior medical history presented to ED with left upper quadrant chest pain and shortness of breath that lasted 45 minutes while lying in bed. The pain was substernal, radiated from her chest to her left arm and neck, and reproducible when lying supine. She denied alleviating factors, numbness in her extremities, diaphoresis, or lower extremity edema. One week prior, she delivered her 11th child vaginally without complications. In the ED, she was afebrile and hemodynamically stable. Pertinent labs include elevated troponin at 2.79 ng/L and D-dimer at 744 ng/</a:t>
            </a:r>
            <a:r>
              <a:rPr lang="en-US" sz="900" dirty="0" err="1">
                <a:latin typeface="Arial" panose="020B0604020202020204" pitchFamily="34" charset="0"/>
                <a:cs typeface="Arial" panose="020B0604020202020204" pitchFamily="34" charset="0"/>
              </a:rPr>
              <a:t>mL.</a:t>
            </a:r>
            <a:r>
              <a:rPr lang="en-US" sz="900" dirty="0">
                <a:latin typeface="Arial" panose="020B0604020202020204" pitchFamily="34" charset="0"/>
                <a:cs typeface="Arial" panose="020B0604020202020204" pitchFamily="34" charset="0"/>
              </a:rPr>
              <a:t> No ST-changes or T-wave inversions were appreciated on initial EKG. Concern for NSTEMI prompted an aspirin load and coronary angiography which detected 40% luminal narrowing of the mid-vessel left anterior descending artery, consistent with a Type 2 coronary artery dissection. No additional coronary intervention was performed, and the patient was started on DAPT. CTA Head and Neck showed further nonocclusive vertebral artery dissection. Patient’s troponins had trended down since admission. She was discharged on DAPT and lifestyle recommendations, including avoiding subsequent pregnancy.</a:t>
            </a:r>
          </a:p>
        </p:txBody>
      </p:sp>
      <p:pic>
        <p:nvPicPr>
          <p:cNvPr id="9" name="Picture 4" descr="Spontaneous Coronary Artery Dissection Causing Cardiac Arrest in a  Post-Partum Patient – A Case Report - JETem">
            <a:extLst>
              <a:ext uri="{FF2B5EF4-FFF2-40B4-BE49-F238E27FC236}">
                <a16:creationId xmlns:a16="http://schemas.microsoft.com/office/drawing/2014/main" id="{71A84CF3-CCB0-6517-2581-FD6999E660D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211" r="6856"/>
          <a:stretch/>
        </p:blipFill>
        <p:spPr bwMode="auto">
          <a:xfrm>
            <a:off x="4116296" y="1571131"/>
            <a:ext cx="3696960" cy="228387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Frontiers | Pathophysiology of spontaneous coronary artery dissection:  hematoma, not thrombus">
            <a:extLst>
              <a:ext uri="{FF2B5EF4-FFF2-40B4-BE49-F238E27FC236}">
                <a16:creationId xmlns:a16="http://schemas.microsoft.com/office/drawing/2014/main" id="{6ABBFC4A-8F3C-2EEF-2007-281692E71DD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7509" y="4207358"/>
            <a:ext cx="3931957" cy="2094256"/>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8362DF1F-A977-47F1-1C8C-A6D70CD6E3BE}"/>
              </a:ext>
            </a:extLst>
          </p:cNvPr>
          <p:cNvSpPr txBox="1"/>
          <p:nvPr/>
        </p:nvSpPr>
        <p:spPr>
          <a:xfrm>
            <a:off x="3739944" y="3903505"/>
            <a:ext cx="4139522" cy="253916"/>
          </a:xfrm>
          <a:prstGeom prst="rect">
            <a:avLst/>
          </a:prstGeom>
          <a:noFill/>
        </p:spPr>
        <p:txBody>
          <a:bodyPr wrap="square" rtlCol="0">
            <a:spAutoFit/>
          </a:bodyPr>
          <a:lstStyle/>
          <a:p>
            <a:pPr algn="ctr"/>
            <a:r>
              <a:rPr lang="en-US" sz="1050" dirty="0">
                <a:latin typeface="Arial" panose="020B0604020202020204" pitchFamily="34" charset="0"/>
                <a:cs typeface="Arial" panose="020B0604020202020204" pitchFamily="34" charset="0"/>
              </a:rPr>
              <a:t>Figure 1: SCAD at mid-distal LAD</a:t>
            </a:r>
          </a:p>
        </p:txBody>
      </p:sp>
      <p:grpSp>
        <p:nvGrpSpPr>
          <p:cNvPr id="47" name="Group 12">
            <a:extLst>
              <a:ext uri="{FF2B5EF4-FFF2-40B4-BE49-F238E27FC236}">
                <a16:creationId xmlns:a16="http://schemas.microsoft.com/office/drawing/2014/main" id="{2A4E686D-89A3-81ED-7DA7-7D5349D8C95F}"/>
              </a:ext>
            </a:extLst>
          </p:cNvPr>
          <p:cNvGrpSpPr/>
          <p:nvPr/>
        </p:nvGrpSpPr>
        <p:grpSpPr>
          <a:xfrm>
            <a:off x="8373479" y="5297507"/>
            <a:ext cx="2902225" cy="252221"/>
            <a:chOff x="-174172" y="1767413"/>
            <a:chExt cx="16510435" cy="1434855"/>
          </a:xfrm>
        </p:grpSpPr>
        <p:sp>
          <p:nvSpPr>
            <p:cNvPr id="48" name="Freeform 13">
              <a:extLst>
                <a:ext uri="{FF2B5EF4-FFF2-40B4-BE49-F238E27FC236}">
                  <a16:creationId xmlns:a16="http://schemas.microsoft.com/office/drawing/2014/main" id="{E4D35581-1D97-F1D7-F7B3-FD9B868B5CA6}"/>
                </a:ext>
              </a:extLst>
            </p:cNvPr>
            <p:cNvSpPr/>
            <p:nvPr/>
          </p:nvSpPr>
          <p:spPr>
            <a:xfrm>
              <a:off x="0" y="1818269"/>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52" name="TextBox 14">
              <a:extLst>
                <a:ext uri="{FF2B5EF4-FFF2-40B4-BE49-F238E27FC236}">
                  <a16:creationId xmlns:a16="http://schemas.microsoft.com/office/drawing/2014/main" id="{E8F38711-4993-03BE-6BF5-FB753170144A}"/>
                </a:ext>
              </a:extLst>
            </p:cNvPr>
            <p:cNvSpPr txBox="1"/>
            <p:nvPr/>
          </p:nvSpPr>
          <p:spPr>
            <a:xfrm>
              <a:off x="-174172" y="1767413"/>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References</a:t>
              </a:r>
            </a:p>
          </p:txBody>
        </p:sp>
      </p:grpSp>
      <p:sp>
        <p:nvSpPr>
          <p:cNvPr id="54" name="TextBox 53">
            <a:extLst>
              <a:ext uri="{FF2B5EF4-FFF2-40B4-BE49-F238E27FC236}">
                <a16:creationId xmlns:a16="http://schemas.microsoft.com/office/drawing/2014/main" id="{71433114-9225-0033-018A-C6F1499AD331}"/>
              </a:ext>
            </a:extLst>
          </p:cNvPr>
          <p:cNvSpPr txBox="1"/>
          <p:nvPr/>
        </p:nvSpPr>
        <p:spPr>
          <a:xfrm>
            <a:off x="8309643" y="5558668"/>
            <a:ext cx="3204568" cy="830997"/>
          </a:xfrm>
          <a:prstGeom prst="rect">
            <a:avLst/>
          </a:prstGeom>
          <a:noFill/>
        </p:spPr>
        <p:txBody>
          <a:bodyPr wrap="square">
            <a:spAutoFit/>
          </a:bodyPr>
          <a:lstStyle/>
          <a:p>
            <a:pPr rtl="0" fontAlgn="base">
              <a:spcBef>
                <a:spcPts val="0"/>
              </a:spcBef>
              <a:spcAft>
                <a:spcPts val="0"/>
              </a:spcAft>
              <a:buFont typeface="+mj-lt"/>
              <a:buAutoNum type="arabicPeriod"/>
            </a:pPr>
            <a:r>
              <a:rPr lang="en-US" sz="400" b="0" i="0" u="none" strike="noStrike" dirty="0">
                <a:solidFill>
                  <a:srgbClr val="212121"/>
                </a:solidFill>
                <a:effectLst/>
                <a:latin typeface="Arial" panose="020B0604020202020204" pitchFamily="34" charset="0"/>
                <a:cs typeface="Arial" panose="020B0604020202020204" pitchFamily="34" charset="0"/>
              </a:rPr>
              <a:t>Cade JR, </a:t>
            </a:r>
            <a:r>
              <a:rPr lang="en-US" sz="400" b="0" i="0" u="none" strike="noStrike" dirty="0" err="1">
                <a:solidFill>
                  <a:srgbClr val="212121"/>
                </a:solidFill>
                <a:effectLst/>
                <a:latin typeface="Arial" panose="020B0604020202020204" pitchFamily="34" charset="0"/>
                <a:cs typeface="Arial" panose="020B0604020202020204" pitchFamily="34" charset="0"/>
              </a:rPr>
              <a:t>Szarf</a:t>
            </a:r>
            <a:r>
              <a:rPr lang="en-US" sz="400" b="0" i="0" u="none" strike="noStrike" dirty="0">
                <a:solidFill>
                  <a:srgbClr val="212121"/>
                </a:solidFill>
                <a:effectLst/>
                <a:latin typeface="Arial" panose="020B0604020202020204" pitchFamily="34" charset="0"/>
                <a:cs typeface="Arial" panose="020B0604020202020204" pitchFamily="34" charset="0"/>
              </a:rPr>
              <a:t> G, de Siqueira ME, et al. Pregnancy-associated spontaneous coronary artery dissection: Insights from a case series of 13 patients. </a:t>
            </a:r>
            <a:r>
              <a:rPr lang="en-US" sz="400" b="0" i="1" u="none" strike="noStrike" dirty="0">
                <a:solidFill>
                  <a:srgbClr val="212121"/>
                </a:solidFill>
                <a:effectLst/>
                <a:latin typeface="Arial" panose="020B0604020202020204" pitchFamily="34" charset="0"/>
                <a:cs typeface="Arial" panose="020B0604020202020204" pitchFamily="34" charset="0"/>
              </a:rPr>
              <a:t>European Heart Journal – Cardiovascular Imaging</a:t>
            </a:r>
            <a:r>
              <a:rPr lang="en-US" sz="400" b="0" i="0" u="none" strike="noStrike" dirty="0">
                <a:solidFill>
                  <a:srgbClr val="212121"/>
                </a:solidFill>
                <a:effectLst/>
                <a:latin typeface="Arial" panose="020B0604020202020204" pitchFamily="34" charset="0"/>
                <a:cs typeface="Arial" panose="020B0604020202020204" pitchFamily="34" charset="0"/>
              </a:rPr>
              <a:t>. 2016;18(1):54-61. </a:t>
            </a:r>
          </a:p>
          <a:p>
            <a:pPr rtl="0" fontAlgn="base">
              <a:spcBef>
                <a:spcPts val="0"/>
              </a:spcBef>
              <a:spcAft>
                <a:spcPts val="0"/>
              </a:spcAft>
              <a:buFont typeface="+mj-lt"/>
              <a:buAutoNum type="arabicPeriod"/>
            </a:pPr>
            <a:r>
              <a:rPr lang="en-US" sz="400" b="0" i="0" u="none" strike="noStrike" dirty="0">
                <a:solidFill>
                  <a:srgbClr val="212121"/>
                </a:solidFill>
                <a:effectLst/>
                <a:latin typeface="Arial" panose="020B0604020202020204" pitchFamily="34" charset="0"/>
                <a:cs typeface="Arial" panose="020B0604020202020204" pitchFamily="34" charset="0"/>
              </a:rPr>
              <a:t>Chan N, </a:t>
            </a:r>
            <a:r>
              <a:rPr lang="en-US" sz="400" b="0" i="0" u="none" strike="noStrike" dirty="0" err="1">
                <a:solidFill>
                  <a:srgbClr val="212121"/>
                </a:solidFill>
                <a:effectLst/>
                <a:latin typeface="Arial" panose="020B0604020202020204" pitchFamily="34" charset="0"/>
                <a:cs typeface="Arial" panose="020B0604020202020204" pitchFamily="34" charset="0"/>
              </a:rPr>
              <a:t>Premawardhana</a:t>
            </a:r>
            <a:r>
              <a:rPr lang="en-US" sz="400" b="0" i="0" u="none" strike="noStrike" dirty="0">
                <a:solidFill>
                  <a:srgbClr val="212121"/>
                </a:solidFill>
                <a:effectLst/>
                <a:latin typeface="Arial" panose="020B0604020202020204" pitchFamily="34" charset="0"/>
                <a:cs typeface="Arial" panose="020B0604020202020204" pitchFamily="34" charset="0"/>
              </a:rPr>
              <a:t> D, Al-</a:t>
            </a:r>
            <a:r>
              <a:rPr lang="en-US" sz="400" b="0" i="0" u="none" strike="noStrike" dirty="0" err="1">
                <a:solidFill>
                  <a:srgbClr val="212121"/>
                </a:solidFill>
                <a:effectLst/>
                <a:latin typeface="Arial" panose="020B0604020202020204" pitchFamily="34" charset="0"/>
                <a:cs typeface="Arial" panose="020B0604020202020204" pitchFamily="34" charset="0"/>
              </a:rPr>
              <a:t>Hussaini</a:t>
            </a:r>
            <a:r>
              <a:rPr lang="en-US" sz="400" b="0" i="0" u="none" strike="noStrike" dirty="0">
                <a:solidFill>
                  <a:srgbClr val="212121"/>
                </a:solidFill>
                <a:effectLst/>
                <a:latin typeface="Arial" panose="020B0604020202020204" pitchFamily="34" charset="0"/>
                <a:cs typeface="Arial" panose="020B0604020202020204" pitchFamily="34" charset="0"/>
              </a:rPr>
              <a:t> A, et al. Pregnancy and spontaneous coronary artery dissection: Lessons from survivors and </a:t>
            </a:r>
            <a:r>
              <a:rPr lang="en-US" sz="400" b="0" i="0" u="none" strike="noStrike" dirty="0" err="1">
                <a:solidFill>
                  <a:srgbClr val="212121"/>
                </a:solidFill>
                <a:effectLst/>
                <a:latin typeface="Arial" panose="020B0604020202020204" pitchFamily="34" charset="0"/>
                <a:cs typeface="Arial" panose="020B0604020202020204" pitchFamily="34" charset="0"/>
              </a:rPr>
              <a:t>nonsurvivors</a:t>
            </a:r>
            <a:r>
              <a:rPr lang="en-US" sz="400" b="0" i="0" u="none" strike="noStrike" dirty="0">
                <a:solidFill>
                  <a:srgbClr val="212121"/>
                </a:solidFill>
                <a:effectLst/>
                <a:latin typeface="Arial" panose="020B0604020202020204" pitchFamily="34" charset="0"/>
                <a:cs typeface="Arial" panose="020B0604020202020204" pitchFamily="34" charset="0"/>
              </a:rPr>
              <a:t>. </a:t>
            </a:r>
            <a:r>
              <a:rPr lang="en-US" sz="400" b="0" i="1" u="none" strike="noStrike" dirty="0">
                <a:solidFill>
                  <a:srgbClr val="212121"/>
                </a:solidFill>
                <a:effectLst/>
                <a:latin typeface="Arial" panose="020B0604020202020204" pitchFamily="34" charset="0"/>
                <a:cs typeface="Arial" panose="020B0604020202020204" pitchFamily="34" charset="0"/>
              </a:rPr>
              <a:t>Circulation</a:t>
            </a:r>
            <a:r>
              <a:rPr lang="en-US" sz="400" b="0" i="0" u="none" strike="noStrike" dirty="0">
                <a:solidFill>
                  <a:srgbClr val="212121"/>
                </a:solidFill>
                <a:effectLst/>
                <a:latin typeface="Arial" panose="020B0604020202020204" pitchFamily="34" charset="0"/>
                <a:cs typeface="Arial" panose="020B0604020202020204" pitchFamily="34" charset="0"/>
              </a:rPr>
              <a:t>. 2022;146(1):69-72. </a:t>
            </a:r>
          </a:p>
          <a:p>
            <a:pPr rtl="0" fontAlgn="base">
              <a:spcBef>
                <a:spcPts val="0"/>
              </a:spcBef>
              <a:spcAft>
                <a:spcPts val="0"/>
              </a:spcAft>
              <a:buFont typeface="+mj-lt"/>
              <a:buAutoNum type="arabicPeriod"/>
            </a:pPr>
            <a:r>
              <a:rPr lang="en-US" sz="400" b="0" i="0" u="none" strike="noStrike" dirty="0">
                <a:solidFill>
                  <a:srgbClr val="212121"/>
                </a:solidFill>
                <a:effectLst/>
                <a:latin typeface="Arial" panose="020B0604020202020204" pitchFamily="34" charset="0"/>
                <a:cs typeface="Arial" panose="020B0604020202020204" pitchFamily="34" charset="0"/>
              </a:rPr>
              <a:t>Parekh JD, Chauhan S, Porter JL. Coronary Artery Dissection. In: </a:t>
            </a:r>
            <a:r>
              <a:rPr lang="en-US" sz="400" b="0" i="1" u="none" strike="noStrike" dirty="0" err="1">
                <a:solidFill>
                  <a:srgbClr val="212121"/>
                </a:solidFill>
                <a:effectLst/>
                <a:latin typeface="Arial" panose="020B0604020202020204" pitchFamily="34" charset="0"/>
                <a:cs typeface="Arial" panose="020B0604020202020204" pitchFamily="34" charset="0"/>
              </a:rPr>
              <a:t>StatPearls</a:t>
            </a:r>
            <a:r>
              <a:rPr lang="en-US" sz="400" b="0" i="0" u="none" strike="noStrike" dirty="0">
                <a:solidFill>
                  <a:srgbClr val="212121"/>
                </a:solidFill>
                <a:effectLst/>
                <a:latin typeface="Arial" panose="020B0604020202020204" pitchFamily="34" charset="0"/>
                <a:cs typeface="Arial" panose="020B0604020202020204" pitchFamily="34" charset="0"/>
              </a:rPr>
              <a:t>. Treasure Island (FL): </a:t>
            </a:r>
            <a:r>
              <a:rPr lang="en-US" sz="400" b="0" i="0" u="none" strike="noStrike" dirty="0" err="1">
                <a:solidFill>
                  <a:srgbClr val="212121"/>
                </a:solidFill>
                <a:effectLst/>
                <a:latin typeface="Arial" panose="020B0604020202020204" pitchFamily="34" charset="0"/>
                <a:cs typeface="Arial" panose="020B0604020202020204" pitchFamily="34" charset="0"/>
              </a:rPr>
              <a:t>StatPearls</a:t>
            </a:r>
            <a:r>
              <a:rPr lang="en-US" sz="400" b="0" i="0" u="none" strike="noStrike" dirty="0">
                <a:solidFill>
                  <a:srgbClr val="212121"/>
                </a:solidFill>
                <a:effectLst/>
                <a:latin typeface="Arial" panose="020B0604020202020204" pitchFamily="34" charset="0"/>
                <a:cs typeface="Arial" panose="020B0604020202020204" pitchFamily="34" charset="0"/>
              </a:rPr>
              <a:t> Publishing; June 19, 2023.</a:t>
            </a:r>
          </a:p>
          <a:p>
            <a:pPr rtl="0" fontAlgn="base">
              <a:spcBef>
                <a:spcPts val="0"/>
              </a:spcBef>
              <a:spcAft>
                <a:spcPts val="0"/>
              </a:spcAft>
              <a:buFont typeface="+mj-lt"/>
              <a:buAutoNum type="arabicPeriod"/>
            </a:pPr>
            <a:r>
              <a:rPr lang="en-US" sz="400" b="0" i="0" u="none" strike="noStrike" dirty="0">
                <a:solidFill>
                  <a:srgbClr val="212121"/>
                </a:solidFill>
                <a:effectLst/>
                <a:latin typeface="Arial" panose="020B0604020202020204" pitchFamily="34" charset="0"/>
                <a:cs typeface="Arial" panose="020B0604020202020204" pitchFamily="34" charset="0"/>
              </a:rPr>
              <a:t>Saw J, </a:t>
            </a:r>
            <a:r>
              <a:rPr lang="en-US" sz="400" b="0" i="0" u="none" strike="noStrike" dirty="0" err="1">
                <a:solidFill>
                  <a:srgbClr val="212121"/>
                </a:solidFill>
                <a:effectLst/>
                <a:latin typeface="Arial" panose="020B0604020202020204" pitchFamily="34" charset="0"/>
                <a:cs typeface="Arial" panose="020B0604020202020204" pitchFamily="34" charset="0"/>
              </a:rPr>
              <a:t>Aymong</a:t>
            </a:r>
            <a:r>
              <a:rPr lang="en-US" sz="400" b="0" i="0" u="none" strike="noStrike" dirty="0">
                <a:solidFill>
                  <a:srgbClr val="212121"/>
                </a:solidFill>
                <a:effectLst/>
                <a:latin typeface="Arial" panose="020B0604020202020204" pitchFamily="34" charset="0"/>
                <a:cs typeface="Arial" panose="020B0604020202020204" pitchFamily="34" charset="0"/>
              </a:rPr>
              <a:t> E, </a:t>
            </a:r>
            <a:r>
              <a:rPr lang="en-US" sz="400" b="0" i="0" u="none" strike="noStrike" dirty="0" err="1">
                <a:solidFill>
                  <a:srgbClr val="212121"/>
                </a:solidFill>
                <a:effectLst/>
                <a:latin typeface="Arial" panose="020B0604020202020204" pitchFamily="34" charset="0"/>
                <a:cs typeface="Arial" panose="020B0604020202020204" pitchFamily="34" charset="0"/>
              </a:rPr>
              <a:t>Sedlak</a:t>
            </a:r>
            <a:r>
              <a:rPr lang="en-US" sz="400" b="0" i="0" u="none" strike="noStrike" dirty="0">
                <a:solidFill>
                  <a:srgbClr val="212121"/>
                </a:solidFill>
                <a:effectLst/>
                <a:latin typeface="Arial" panose="020B0604020202020204" pitchFamily="34" charset="0"/>
                <a:cs typeface="Arial" panose="020B0604020202020204" pitchFamily="34" charset="0"/>
              </a:rPr>
              <a:t> T, et al. Spontaneous coronary artery dissection. </a:t>
            </a:r>
            <a:r>
              <a:rPr lang="en-US" sz="400" b="0" i="1" u="none" strike="noStrike" dirty="0">
                <a:solidFill>
                  <a:srgbClr val="212121"/>
                </a:solidFill>
                <a:effectLst/>
                <a:latin typeface="Arial" panose="020B0604020202020204" pitchFamily="34" charset="0"/>
                <a:cs typeface="Arial" panose="020B0604020202020204" pitchFamily="34" charset="0"/>
              </a:rPr>
              <a:t>Circulation: Cardiovascular Interventions</a:t>
            </a:r>
            <a:r>
              <a:rPr lang="en-US" sz="400" b="0" i="0" u="none" strike="noStrike" dirty="0">
                <a:solidFill>
                  <a:srgbClr val="212121"/>
                </a:solidFill>
                <a:effectLst/>
                <a:latin typeface="Arial" panose="020B0604020202020204" pitchFamily="34" charset="0"/>
                <a:cs typeface="Arial" panose="020B0604020202020204" pitchFamily="34" charset="0"/>
              </a:rPr>
              <a:t>. 2014;7(5):645-655. </a:t>
            </a:r>
          </a:p>
          <a:p>
            <a:pPr rtl="0" fontAlgn="base">
              <a:spcBef>
                <a:spcPts val="0"/>
              </a:spcBef>
              <a:spcAft>
                <a:spcPts val="0"/>
              </a:spcAft>
              <a:buFont typeface="+mj-lt"/>
              <a:buAutoNum type="arabicPeriod"/>
            </a:pPr>
            <a:r>
              <a:rPr lang="en-US" sz="400" b="0" i="0" u="none" strike="noStrike" dirty="0">
                <a:solidFill>
                  <a:srgbClr val="212121"/>
                </a:solidFill>
                <a:effectLst/>
                <a:latin typeface="Arial" panose="020B0604020202020204" pitchFamily="34" charset="0"/>
                <a:cs typeface="Arial" panose="020B0604020202020204" pitchFamily="34" charset="0"/>
              </a:rPr>
              <a:t>Tweet MS, Hayes SN, </a:t>
            </a:r>
            <a:r>
              <a:rPr lang="en-US" sz="400" b="0" i="0" u="none" strike="noStrike" dirty="0" err="1">
                <a:solidFill>
                  <a:srgbClr val="212121"/>
                </a:solidFill>
                <a:effectLst/>
                <a:latin typeface="Arial" panose="020B0604020202020204" pitchFamily="34" charset="0"/>
                <a:cs typeface="Arial" panose="020B0604020202020204" pitchFamily="34" charset="0"/>
              </a:rPr>
              <a:t>Codsi</a:t>
            </a:r>
            <a:r>
              <a:rPr lang="en-US" sz="400" b="0" i="0" u="none" strike="noStrike" dirty="0">
                <a:solidFill>
                  <a:srgbClr val="212121"/>
                </a:solidFill>
                <a:effectLst/>
                <a:latin typeface="Arial" panose="020B0604020202020204" pitchFamily="34" charset="0"/>
                <a:cs typeface="Arial" panose="020B0604020202020204" pitchFamily="34" charset="0"/>
              </a:rPr>
              <a:t> E, Gulati R, Rose CH, Best PJM. Spontaneous Coronary Artery Dissection Associated With Pregnancy. </a:t>
            </a:r>
            <a:r>
              <a:rPr lang="en-US" sz="400" b="0" i="1" u="none" strike="noStrike" dirty="0">
                <a:solidFill>
                  <a:srgbClr val="212121"/>
                </a:solidFill>
                <a:effectLst/>
                <a:latin typeface="Arial" panose="020B0604020202020204" pitchFamily="34" charset="0"/>
                <a:cs typeface="Arial" panose="020B0604020202020204" pitchFamily="34" charset="0"/>
              </a:rPr>
              <a:t>J Am Coll </a:t>
            </a:r>
            <a:r>
              <a:rPr lang="en-US" sz="400" b="0" i="1" u="none" strike="noStrike" dirty="0" err="1">
                <a:solidFill>
                  <a:srgbClr val="212121"/>
                </a:solidFill>
                <a:effectLst/>
                <a:latin typeface="Arial" panose="020B0604020202020204" pitchFamily="34" charset="0"/>
                <a:cs typeface="Arial" panose="020B0604020202020204" pitchFamily="34" charset="0"/>
              </a:rPr>
              <a:t>Cardiol</a:t>
            </a:r>
            <a:r>
              <a:rPr lang="en-US" sz="400" b="0" i="0" u="none" strike="noStrike" dirty="0">
                <a:solidFill>
                  <a:srgbClr val="212121"/>
                </a:solidFill>
                <a:effectLst/>
                <a:latin typeface="Arial" panose="020B0604020202020204" pitchFamily="34" charset="0"/>
                <a:cs typeface="Arial" panose="020B0604020202020204" pitchFamily="34" charset="0"/>
              </a:rPr>
              <a:t>. 2017;70(4):426-435.\</a:t>
            </a:r>
          </a:p>
          <a:p>
            <a:r>
              <a:rPr lang="en-US" sz="400" b="0" i="0" u="none" strike="noStrike" dirty="0">
                <a:solidFill>
                  <a:srgbClr val="212121"/>
                </a:solidFill>
                <a:effectLst/>
                <a:latin typeface="Arial" panose="020B0604020202020204" pitchFamily="34" charset="0"/>
                <a:cs typeface="Arial" panose="020B0604020202020204" pitchFamily="34" charset="0"/>
              </a:rPr>
              <a:t>Tweet MS, Hayes SN, Pitta SR, et al. Clinical features, management, and prognosis of spontaneous coronary artery dissection. </a:t>
            </a:r>
            <a:r>
              <a:rPr lang="en-US" sz="400" b="0" i="1" u="none" strike="noStrike" dirty="0">
                <a:solidFill>
                  <a:srgbClr val="212121"/>
                </a:solidFill>
                <a:effectLst/>
                <a:latin typeface="Arial" panose="020B0604020202020204" pitchFamily="34" charset="0"/>
                <a:cs typeface="Arial" panose="020B0604020202020204" pitchFamily="34" charset="0"/>
              </a:rPr>
              <a:t>Circulation</a:t>
            </a:r>
            <a:r>
              <a:rPr lang="en-US" sz="400" b="0" i="0" u="none" strike="noStrike" dirty="0">
                <a:solidFill>
                  <a:srgbClr val="212121"/>
                </a:solidFill>
                <a:effectLst/>
                <a:latin typeface="Arial" panose="020B0604020202020204" pitchFamily="34" charset="0"/>
                <a:cs typeface="Arial" panose="020B0604020202020204" pitchFamily="34" charset="0"/>
              </a:rPr>
              <a:t>. 2012;126(5):579-588.</a:t>
            </a:r>
            <a:endParaRPr lang="en-US" sz="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4403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A1401F0B-AE8D-4760-B404-3CB16C9A2730}"/>
</file>

<file path=customXml/itemProps2.xml><?xml version="1.0" encoding="utf-8"?>
<ds:datastoreItem xmlns:ds="http://schemas.openxmlformats.org/officeDocument/2006/customXml" ds:itemID="{46F00D32-6194-492E-BFF4-FA233FD6304E}"/>
</file>

<file path=customXml/itemProps3.xml><?xml version="1.0" encoding="utf-8"?>
<ds:datastoreItem xmlns:ds="http://schemas.openxmlformats.org/officeDocument/2006/customXml" ds:itemID="{1D647677-5EEE-415D-B9EB-1475090D195C}"/>
</file>

<file path=docProps/app.xml><?xml version="1.0" encoding="utf-8"?>
<Properties xmlns="http://schemas.openxmlformats.org/officeDocument/2006/extended-properties" xmlns:vt="http://schemas.openxmlformats.org/officeDocument/2006/docPropsVTypes">
  <TotalTime>0</TotalTime>
  <Words>708</Words>
  <Application>Microsoft Macintosh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Helvetica</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Mussarat, Asad (New Orleans)</dc:creator>
  <cp:lastModifiedBy>Mussarat, Asad (New Orleans)</cp:lastModifiedBy>
  <cp:revision>1</cp:revision>
  <dcterms:created xsi:type="dcterms:W3CDTF">2024-03-31T22:21:23Z</dcterms:created>
  <dcterms:modified xsi:type="dcterms:W3CDTF">2024-03-31T22:22:11Z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