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7"/>
    <p:restoredTop sz="96126"/>
  </p:normalViewPr>
  <p:slideViewPr>
    <p:cSldViewPr snapToGrid="0">
      <p:cViewPr varScale="1">
        <p:scale>
          <a:sx n="121" d="100"/>
          <a:sy n="121" d="100"/>
        </p:scale>
        <p:origin x="4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20095-80AD-73C5-47CD-441CC42DC4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6547A-1C9C-2C1B-8AF8-E566A4B670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080DFE-A874-2BA2-34D2-0CAC73EFB4F3}"/>
              </a:ext>
            </a:extLst>
          </p:cNvPr>
          <p:cNvSpPr>
            <a:spLocks noGrp="1"/>
          </p:cNvSpPr>
          <p:nvPr>
            <p:ph type="dt" sz="half" idx="10"/>
          </p:nvPr>
        </p:nvSpPr>
        <p:spPr/>
        <p:txBody>
          <a:bodyPr/>
          <a:lstStyle/>
          <a:p>
            <a:fld id="{BCA44092-6DBE-034D-BEAB-E7DE4883D4CE}" type="datetimeFigureOut">
              <a:rPr lang="en-US" smtClean="0"/>
              <a:t>3/22/24</a:t>
            </a:fld>
            <a:endParaRPr lang="en-US"/>
          </a:p>
        </p:txBody>
      </p:sp>
      <p:sp>
        <p:nvSpPr>
          <p:cNvPr id="5" name="Footer Placeholder 4">
            <a:extLst>
              <a:ext uri="{FF2B5EF4-FFF2-40B4-BE49-F238E27FC236}">
                <a16:creationId xmlns:a16="http://schemas.microsoft.com/office/drawing/2014/main" id="{7CF9D7EA-560B-1298-6FAE-8B8A99DD72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C321B-C69A-8169-E586-E9BB703CD7DA}"/>
              </a:ext>
            </a:extLst>
          </p:cNvPr>
          <p:cNvSpPr>
            <a:spLocks noGrp="1"/>
          </p:cNvSpPr>
          <p:nvPr>
            <p:ph type="sldNum" sz="quarter" idx="12"/>
          </p:nvPr>
        </p:nvSpPr>
        <p:spPr/>
        <p:txBody>
          <a:bodyPr/>
          <a:lstStyle/>
          <a:p>
            <a:fld id="{1246CDBA-1B4D-F44A-BA4E-454338B8EE88}" type="slidenum">
              <a:rPr lang="en-US" smtClean="0"/>
              <a:t>‹#›</a:t>
            </a:fld>
            <a:endParaRPr lang="en-US"/>
          </a:p>
        </p:txBody>
      </p:sp>
    </p:spTree>
    <p:extLst>
      <p:ext uri="{BB962C8B-B14F-4D97-AF65-F5344CB8AC3E}">
        <p14:creationId xmlns:p14="http://schemas.microsoft.com/office/powerpoint/2010/main" val="174021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EBCED-4162-9714-66EE-7207FBC990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A6FBD6-60E2-6C35-A916-766CEC5F77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2DDA5C-B73A-5A99-1C2B-62AB63906533}"/>
              </a:ext>
            </a:extLst>
          </p:cNvPr>
          <p:cNvSpPr>
            <a:spLocks noGrp="1"/>
          </p:cNvSpPr>
          <p:nvPr>
            <p:ph type="dt" sz="half" idx="10"/>
          </p:nvPr>
        </p:nvSpPr>
        <p:spPr/>
        <p:txBody>
          <a:bodyPr/>
          <a:lstStyle/>
          <a:p>
            <a:fld id="{BCA44092-6DBE-034D-BEAB-E7DE4883D4CE}" type="datetimeFigureOut">
              <a:rPr lang="en-US" smtClean="0"/>
              <a:t>3/22/24</a:t>
            </a:fld>
            <a:endParaRPr lang="en-US"/>
          </a:p>
        </p:txBody>
      </p:sp>
      <p:sp>
        <p:nvSpPr>
          <p:cNvPr id="5" name="Footer Placeholder 4">
            <a:extLst>
              <a:ext uri="{FF2B5EF4-FFF2-40B4-BE49-F238E27FC236}">
                <a16:creationId xmlns:a16="http://schemas.microsoft.com/office/drawing/2014/main" id="{C815A01E-EBFE-9BCE-43F1-72B03E5262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F5D78D-063E-2FF6-E018-0AD0644A683E}"/>
              </a:ext>
            </a:extLst>
          </p:cNvPr>
          <p:cNvSpPr>
            <a:spLocks noGrp="1"/>
          </p:cNvSpPr>
          <p:nvPr>
            <p:ph type="sldNum" sz="quarter" idx="12"/>
          </p:nvPr>
        </p:nvSpPr>
        <p:spPr/>
        <p:txBody>
          <a:bodyPr/>
          <a:lstStyle/>
          <a:p>
            <a:fld id="{1246CDBA-1B4D-F44A-BA4E-454338B8EE88}" type="slidenum">
              <a:rPr lang="en-US" smtClean="0"/>
              <a:t>‹#›</a:t>
            </a:fld>
            <a:endParaRPr lang="en-US"/>
          </a:p>
        </p:txBody>
      </p:sp>
    </p:spTree>
    <p:extLst>
      <p:ext uri="{BB962C8B-B14F-4D97-AF65-F5344CB8AC3E}">
        <p14:creationId xmlns:p14="http://schemas.microsoft.com/office/powerpoint/2010/main" val="3208751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A7CBE6-DF42-AC8E-E913-15BCC29DD2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652E72-97F4-D6AF-43B2-9952A8BC1D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CB5EBA-3666-094A-7A05-678A86E4B9BD}"/>
              </a:ext>
            </a:extLst>
          </p:cNvPr>
          <p:cNvSpPr>
            <a:spLocks noGrp="1"/>
          </p:cNvSpPr>
          <p:nvPr>
            <p:ph type="dt" sz="half" idx="10"/>
          </p:nvPr>
        </p:nvSpPr>
        <p:spPr/>
        <p:txBody>
          <a:bodyPr/>
          <a:lstStyle/>
          <a:p>
            <a:fld id="{BCA44092-6DBE-034D-BEAB-E7DE4883D4CE}" type="datetimeFigureOut">
              <a:rPr lang="en-US" smtClean="0"/>
              <a:t>3/22/24</a:t>
            </a:fld>
            <a:endParaRPr lang="en-US"/>
          </a:p>
        </p:txBody>
      </p:sp>
      <p:sp>
        <p:nvSpPr>
          <p:cNvPr id="5" name="Footer Placeholder 4">
            <a:extLst>
              <a:ext uri="{FF2B5EF4-FFF2-40B4-BE49-F238E27FC236}">
                <a16:creationId xmlns:a16="http://schemas.microsoft.com/office/drawing/2014/main" id="{6AB1578F-6E5F-1A1A-88EC-88BF11408C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9FD176-A275-1F22-5839-5352EDFB1DEF}"/>
              </a:ext>
            </a:extLst>
          </p:cNvPr>
          <p:cNvSpPr>
            <a:spLocks noGrp="1"/>
          </p:cNvSpPr>
          <p:nvPr>
            <p:ph type="sldNum" sz="quarter" idx="12"/>
          </p:nvPr>
        </p:nvSpPr>
        <p:spPr/>
        <p:txBody>
          <a:bodyPr/>
          <a:lstStyle/>
          <a:p>
            <a:fld id="{1246CDBA-1B4D-F44A-BA4E-454338B8EE88}" type="slidenum">
              <a:rPr lang="en-US" smtClean="0"/>
              <a:t>‹#›</a:t>
            </a:fld>
            <a:endParaRPr lang="en-US"/>
          </a:p>
        </p:txBody>
      </p:sp>
    </p:spTree>
    <p:extLst>
      <p:ext uri="{BB962C8B-B14F-4D97-AF65-F5344CB8AC3E}">
        <p14:creationId xmlns:p14="http://schemas.microsoft.com/office/powerpoint/2010/main" val="253275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586CE-D43F-436E-F165-8343F87577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28CE48-9580-1F28-07D8-0EADD85811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541281-4C0F-5EEC-2F25-AEDE9A8B16DF}"/>
              </a:ext>
            </a:extLst>
          </p:cNvPr>
          <p:cNvSpPr>
            <a:spLocks noGrp="1"/>
          </p:cNvSpPr>
          <p:nvPr>
            <p:ph type="dt" sz="half" idx="10"/>
          </p:nvPr>
        </p:nvSpPr>
        <p:spPr/>
        <p:txBody>
          <a:bodyPr/>
          <a:lstStyle/>
          <a:p>
            <a:fld id="{BCA44092-6DBE-034D-BEAB-E7DE4883D4CE}" type="datetimeFigureOut">
              <a:rPr lang="en-US" smtClean="0"/>
              <a:t>3/22/24</a:t>
            </a:fld>
            <a:endParaRPr lang="en-US"/>
          </a:p>
        </p:txBody>
      </p:sp>
      <p:sp>
        <p:nvSpPr>
          <p:cNvPr id="5" name="Footer Placeholder 4">
            <a:extLst>
              <a:ext uri="{FF2B5EF4-FFF2-40B4-BE49-F238E27FC236}">
                <a16:creationId xmlns:a16="http://schemas.microsoft.com/office/drawing/2014/main" id="{1F28E419-E734-259E-0A50-405EAA3E07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3C0A76-2589-77FE-C6D3-3D5BC6C7AB45}"/>
              </a:ext>
            </a:extLst>
          </p:cNvPr>
          <p:cNvSpPr>
            <a:spLocks noGrp="1"/>
          </p:cNvSpPr>
          <p:nvPr>
            <p:ph type="sldNum" sz="quarter" idx="12"/>
          </p:nvPr>
        </p:nvSpPr>
        <p:spPr/>
        <p:txBody>
          <a:bodyPr/>
          <a:lstStyle/>
          <a:p>
            <a:fld id="{1246CDBA-1B4D-F44A-BA4E-454338B8EE88}" type="slidenum">
              <a:rPr lang="en-US" smtClean="0"/>
              <a:t>‹#›</a:t>
            </a:fld>
            <a:endParaRPr lang="en-US"/>
          </a:p>
        </p:txBody>
      </p:sp>
    </p:spTree>
    <p:extLst>
      <p:ext uri="{BB962C8B-B14F-4D97-AF65-F5344CB8AC3E}">
        <p14:creationId xmlns:p14="http://schemas.microsoft.com/office/powerpoint/2010/main" val="2394492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7F871-BE52-A0E0-C079-F5660F542F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E23798-495A-99A0-43FF-A9AC4552AF7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F806B9-FAD3-C92D-63A6-7F507F57BA15}"/>
              </a:ext>
            </a:extLst>
          </p:cNvPr>
          <p:cNvSpPr>
            <a:spLocks noGrp="1"/>
          </p:cNvSpPr>
          <p:nvPr>
            <p:ph type="dt" sz="half" idx="10"/>
          </p:nvPr>
        </p:nvSpPr>
        <p:spPr/>
        <p:txBody>
          <a:bodyPr/>
          <a:lstStyle/>
          <a:p>
            <a:fld id="{BCA44092-6DBE-034D-BEAB-E7DE4883D4CE}" type="datetimeFigureOut">
              <a:rPr lang="en-US" smtClean="0"/>
              <a:t>3/22/24</a:t>
            </a:fld>
            <a:endParaRPr lang="en-US"/>
          </a:p>
        </p:txBody>
      </p:sp>
      <p:sp>
        <p:nvSpPr>
          <p:cNvPr id="5" name="Footer Placeholder 4">
            <a:extLst>
              <a:ext uri="{FF2B5EF4-FFF2-40B4-BE49-F238E27FC236}">
                <a16:creationId xmlns:a16="http://schemas.microsoft.com/office/drawing/2014/main" id="{A63D7D55-129A-1C0D-E4A6-035BE1EA8F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D739F6-2E5F-4B2D-661A-EEDAB9F868A8}"/>
              </a:ext>
            </a:extLst>
          </p:cNvPr>
          <p:cNvSpPr>
            <a:spLocks noGrp="1"/>
          </p:cNvSpPr>
          <p:nvPr>
            <p:ph type="sldNum" sz="quarter" idx="12"/>
          </p:nvPr>
        </p:nvSpPr>
        <p:spPr/>
        <p:txBody>
          <a:bodyPr/>
          <a:lstStyle/>
          <a:p>
            <a:fld id="{1246CDBA-1B4D-F44A-BA4E-454338B8EE88}" type="slidenum">
              <a:rPr lang="en-US" smtClean="0"/>
              <a:t>‹#›</a:t>
            </a:fld>
            <a:endParaRPr lang="en-US"/>
          </a:p>
        </p:txBody>
      </p:sp>
    </p:spTree>
    <p:extLst>
      <p:ext uri="{BB962C8B-B14F-4D97-AF65-F5344CB8AC3E}">
        <p14:creationId xmlns:p14="http://schemas.microsoft.com/office/powerpoint/2010/main" val="1843971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C8888-4FD9-0E41-8F4F-1C78D1CAB4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AD650B-48AD-0994-0186-8A94738C09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D3A3B9-14DA-DB95-94B7-4B2E6140F4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DC5213-F069-3FED-B22D-B8BFE842C466}"/>
              </a:ext>
            </a:extLst>
          </p:cNvPr>
          <p:cNvSpPr>
            <a:spLocks noGrp="1"/>
          </p:cNvSpPr>
          <p:nvPr>
            <p:ph type="dt" sz="half" idx="10"/>
          </p:nvPr>
        </p:nvSpPr>
        <p:spPr/>
        <p:txBody>
          <a:bodyPr/>
          <a:lstStyle/>
          <a:p>
            <a:fld id="{BCA44092-6DBE-034D-BEAB-E7DE4883D4CE}" type="datetimeFigureOut">
              <a:rPr lang="en-US" smtClean="0"/>
              <a:t>3/22/24</a:t>
            </a:fld>
            <a:endParaRPr lang="en-US"/>
          </a:p>
        </p:txBody>
      </p:sp>
      <p:sp>
        <p:nvSpPr>
          <p:cNvPr id="6" name="Footer Placeholder 5">
            <a:extLst>
              <a:ext uri="{FF2B5EF4-FFF2-40B4-BE49-F238E27FC236}">
                <a16:creationId xmlns:a16="http://schemas.microsoft.com/office/drawing/2014/main" id="{9A0B0BAF-032E-86BD-70DA-F9FDF1618A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A0F593-0B23-BE57-1050-45D5C7B16789}"/>
              </a:ext>
            </a:extLst>
          </p:cNvPr>
          <p:cNvSpPr>
            <a:spLocks noGrp="1"/>
          </p:cNvSpPr>
          <p:nvPr>
            <p:ph type="sldNum" sz="quarter" idx="12"/>
          </p:nvPr>
        </p:nvSpPr>
        <p:spPr/>
        <p:txBody>
          <a:bodyPr/>
          <a:lstStyle/>
          <a:p>
            <a:fld id="{1246CDBA-1B4D-F44A-BA4E-454338B8EE88}" type="slidenum">
              <a:rPr lang="en-US" smtClean="0"/>
              <a:t>‹#›</a:t>
            </a:fld>
            <a:endParaRPr lang="en-US"/>
          </a:p>
        </p:txBody>
      </p:sp>
    </p:spTree>
    <p:extLst>
      <p:ext uri="{BB962C8B-B14F-4D97-AF65-F5344CB8AC3E}">
        <p14:creationId xmlns:p14="http://schemas.microsoft.com/office/powerpoint/2010/main" val="3742845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79580-AFD2-6EF8-ABE9-0CAE08BA40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CFFBC3-D422-BCE3-4981-79471B5E9A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458C4D-3A70-1AC3-6A51-621D11051C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3B4E1A-847A-79FE-CECC-A07DC1B213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1074BD-DA3E-BC64-4B08-BCDA18F81F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3DDF20-A645-CD52-E186-FC6A6D2948E2}"/>
              </a:ext>
            </a:extLst>
          </p:cNvPr>
          <p:cNvSpPr>
            <a:spLocks noGrp="1"/>
          </p:cNvSpPr>
          <p:nvPr>
            <p:ph type="dt" sz="half" idx="10"/>
          </p:nvPr>
        </p:nvSpPr>
        <p:spPr/>
        <p:txBody>
          <a:bodyPr/>
          <a:lstStyle/>
          <a:p>
            <a:fld id="{BCA44092-6DBE-034D-BEAB-E7DE4883D4CE}" type="datetimeFigureOut">
              <a:rPr lang="en-US" smtClean="0"/>
              <a:t>3/22/24</a:t>
            </a:fld>
            <a:endParaRPr lang="en-US"/>
          </a:p>
        </p:txBody>
      </p:sp>
      <p:sp>
        <p:nvSpPr>
          <p:cNvPr id="8" name="Footer Placeholder 7">
            <a:extLst>
              <a:ext uri="{FF2B5EF4-FFF2-40B4-BE49-F238E27FC236}">
                <a16:creationId xmlns:a16="http://schemas.microsoft.com/office/drawing/2014/main" id="{B4C13C29-2E9E-79C3-A1AD-EAD86ADDB8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308E3E-DFCE-2BDC-961B-33B559FDBAAC}"/>
              </a:ext>
            </a:extLst>
          </p:cNvPr>
          <p:cNvSpPr>
            <a:spLocks noGrp="1"/>
          </p:cNvSpPr>
          <p:nvPr>
            <p:ph type="sldNum" sz="quarter" idx="12"/>
          </p:nvPr>
        </p:nvSpPr>
        <p:spPr/>
        <p:txBody>
          <a:bodyPr/>
          <a:lstStyle/>
          <a:p>
            <a:fld id="{1246CDBA-1B4D-F44A-BA4E-454338B8EE88}" type="slidenum">
              <a:rPr lang="en-US" smtClean="0"/>
              <a:t>‹#›</a:t>
            </a:fld>
            <a:endParaRPr lang="en-US"/>
          </a:p>
        </p:txBody>
      </p:sp>
    </p:spTree>
    <p:extLst>
      <p:ext uri="{BB962C8B-B14F-4D97-AF65-F5344CB8AC3E}">
        <p14:creationId xmlns:p14="http://schemas.microsoft.com/office/powerpoint/2010/main" val="3448905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5DF20-45DE-CE91-CEB3-DF0F44940B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629DE3-1AF4-7E28-7100-956E1AE0CF2B}"/>
              </a:ext>
            </a:extLst>
          </p:cNvPr>
          <p:cNvSpPr>
            <a:spLocks noGrp="1"/>
          </p:cNvSpPr>
          <p:nvPr>
            <p:ph type="dt" sz="half" idx="10"/>
          </p:nvPr>
        </p:nvSpPr>
        <p:spPr/>
        <p:txBody>
          <a:bodyPr/>
          <a:lstStyle/>
          <a:p>
            <a:fld id="{BCA44092-6DBE-034D-BEAB-E7DE4883D4CE}" type="datetimeFigureOut">
              <a:rPr lang="en-US" smtClean="0"/>
              <a:t>3/22/24</a:t>
            </a:fld>
            <a:endParaRPr lang="en-US"/>
          </a:p>
        </p:txBody>
      </p:sp>
      <p:sp>
        <p:nvSpPr>
          <p:cNvPr id="4" name="Footer Placeholder 3">
            <a:extLst>
              <a:ext uri="{FF2B5EF4-FFF2-40B4-BE49-F238E27FC236}">
                <a16:creationId xmlns:a16="http://schemas.microsoft.com/office/drawing/2014/main" id="{1E087BD2-D509-F65D-6C8D-2C6B37AA29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08FE91-A3D8-313B-9EAA-331AC5F7BAD7}"/>
              </a:ext>
            </a:extLst>
          </p:cNvPr>
          <p:cNvSpPr>
            <a:spLocks noGrp="1"/>
          </p:cNvSpPr>
          <p:nvPr>
            <p:ph type="sldNum" sz="quarter" idx="12"/>
          </p:nvPr>
        </p:nvSpPr>
        <p:spPr/>
        <p:txBody>
          <a:bodyPr/>
          <a:lstStyle/>
          <a:p>
            <a:fld id="{1246CDBA-1B4D-F44A-BA4E-454338B8EE88}" type="slidenum">
              <a:rPr lang="en-US" smtClean="0"/>
              <a:t>‹#›</a:t>
            </a:fld>
            <a:endParaRPr lang="en-US"/>
          </a:p>
        </p:txBody>
      </p:sp>
    </p:spTree>
    <p:extLst>
      <p:ext uri="{BB962C8B-B14F-4D97-AF65-F5344CB8AC3E}">
        <p14:creationId xmlns:p14="http://schemas.microsoft.com/office/powerpoint/2010/main" val="4014590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209A12-0706-C0A7-5526-F77AB7462ABF}"/>
              </a:ext>
            </a:extLst>
          </p:cNvPr>
          <p:cNvSpPr>
            <a:spLocks noGrp="1"/>
          </p:cNvSpPr>
          <p:nvPr>
            <p:ph type="dt" sz="half" idx="10"/>
          </p:nvPr>
        </p:nvSpPr>
        <p:spPr/>
        <p:txBody>
          <a:bodyPr/>
          <a:lstStyle/>
          <a:p>
            <a:fld id="{BCA44092-6DBE-034D-BEAB-E7DE4883D4CE}" type="datetimeFigureOut">
              <a:rPr lang="en-US" smtClean="0"/>
              <a:t>3/22/24</a:t>
            </a:fld>
            <a:endParaRPr lang="en-US"/>
          </a:p>
        </p:txBody>
      </p:sp>
      <p:sp>
        <p:nvSpPr>
          <p:cNvPr id="3" name="Footer Placeholder 2">
            <a:extLst>
              <a:ext uri="{FF2B5EF4-FFF2-40B4-BE49-F238E27FC236}">
                <a16:creationId xmlns:a16="http://schemas.microsoft.com/office/drawing/2014/main" id="{CCC36645-1905-33F3-6B9A-809161E572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C20E77-313D-F517-C8C0-0CDAB24871FF}"/>
              </a:ext>
            </a:extLst>
          </p:cNvPr>
          <p:cNvSpPr>
            <a:spLocks noGrp="1"/>
          </p:cNvSpPr>
          <p:nvPr>
            <p:ph type="sldNum" sz="quarter" idx="12"/>
          </p:nvPr>
        </p:nvSpPr>
        <p:spPr/>
        <p:txBody>
          <a:bodyPr/>
          <a:lstStyle/>
          <a:p>
            <a:fld id="{1246CDBA-1B4D-F44A-BA4E-454338B8EE88}" type="slidenum">
              <a:rPr lang="en-US" smtClean="0"/>
              <a:t>‹#›</a:t>
            </a:fld>
            <a:endParaRPr lang="en-US"/>
          </a:p>
        </p:txBody>
      </p:sp>
    </p:spTree>
    <p:extLst>
      <p:ext uri="{BB962C8B-B14F-4D97-AF65-F5344CB8AC3E}">
        <p14:creationId xmlns:p14="http://schemas.microsoft.com/office/powerpoint/2010/main" val="271848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F1F0-50AF-3538-4782-E35F5BFA4A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F31FB6-8AA7-3EB8-660C-C262478D76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66382E-B607-A391-C2D6-2DB0D1A888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19E005-A30D-883F-050F-54CB444222F4}"/>
              </a:ext>
            </a:extLst>
          </p:cNvPr>
          <p:cNvSpPr>
            <a:spLocks noGrp="1"/>
          </p:cNvSpPr>
          <p:nvPr>
            <p:ph type="dt" sz="half" idx="10"/>
          </p:nvPr>
        </p:nvSpPr>
        <p:spPr/>
        <p:txBody>
          <a:bodyPr/>
          <a:lstStyle/>
          <a:p>
            <a:fld id="{BCA44092-6DBE-034D-BEAB-E7DE4883D4CE}" type="datetimeFigureOut">
              <a:rPr lang="en-US" smtClean="0"/>
              <a:t>3/22/24</a:t>
            </a:fld>
            <a:endParaRPr lang="en-US"/>
          </a:p>
        </p:txBody>
      </p:sp>
      <p:sp>
        <p:nvSpPr>
          <p:cNvPr id="6" name="Footer Placeholder 5">
            <a:extLst>
              <a:ext uri="{FF2B5EF4-FFF2-40B4-BE49-F238E27FC236}">
                <a16:creationId xmlns:a16="http://schemas.microsoft.com/office/drawing/2014/main" id="{85AFF2CF-1AC0-CB84-6C4E-B3CC90E618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9BCF9E-0937-2185-9AF0-470BDA9A8DE9}"/>
              </a:ext>
            </a:extLst>
          </p:cNvPr>
          <p:cNvSpPr>
            <a:spLocks noGrp="1"/>
          </p:cNvSpPr>
          <p:nvPr>
            <p:ph type="sldNum" sz="quarter" idx="12"/>
          </p:nvPr>
        </p:nvSpPr>
        <p:spPr/>
        <p:txBody>
          <a:bodyPr/>
          <a:lstStyle/>
          <a:p>
            <a:fld id="{1246CDBA-1B4D-F44A-BA4E-454338B8EE88}" type="slidenum">
              <a:rPr lang="en-US" smtClean="0"/>
              <a:t>‹#›</a:t>
            </a:fld>
            <a:endParaRPr lang="en-US"/>
          </a:p>
        </p:txBody>
      </p:sp>
    </p:spTree>
    <p:extLst>
      <p:ext uri="{BB962C8B-B14F-4D97-AF65-F5344CB8AC3E}">
        <p14:creationId xmlns:p14="http://schemas.microsoft.com/office/powerpoint/2010/main" val="687003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616FA-FECD-68BF-49F3-98905E57FD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B0EB39-BD82-2601-B1E3-45BCAA06A1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E48F55-F540-90B5-2ECD-F94E41CEEE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F8866B-5777-5CAF-CB59-AF0C8394CFB2}"/>
              </a:ext>
            </a:extLst>
          </p:cNvPr>
          <p:cNvSpPr>
            <a:spLocks noGrp="1"/>
          </p:cNvSpPr>
          <p:nvPr>
            <p:ph type="dt" sz="half" idx="10"/>
          </p:nvPr>
        </p:nvSpPr>
        <p:spPr/>
        <p:txBody>
          <a:bodyPr/>
          <a:lstStyle/>
          <a:p>
            <a:fld id="{BCA44092-6DBE-034D-BEAB-E7DE4883D4CE}" type="datetimeFigureOut">
              <a:rPr lang="en-US" smtClean="0"/>
              <a:t>3/22/24</a:t>
            </a:fld>
            <a:endParaRPr lang="en-US"/>
          </a:p>
        </p:txBody>
      </p:sp>
      <p:sp>
        <p:nvSpPr>
          <p:cNvPr id="6" name="Footer Placeholder 5">
            <a:extLst>
              <a:ext uri="{FF2B5EF4-FFF2-40B4-BE49-F238E27FC236}">
                <a16:creationId xmlns:a16="http://schemas.microsoft.com/office/drawing/2014/main" id="{99BFFA92-6614-B818-106C-5B7926F7DA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8C6F3F-8B6F-F822-415E-575F1B0CD998}"/>
              </a:ext>
            </a:extLst>
          </p:cNvPr>
          <p:cNvSpPr>
            <a:spLocks noGrp="1"/>
          </p:cNvSpPr>
          <p:nvPr>
            <p:ph type="sldNum" sz="quarter" idx="12"/>
          </p:nvPr>
        </p:nvSpPr>
        <p:spPr/>
        <p:txBody>
          <a:bodyPr/>
          <a:lstStyle/>
          <a:p>
            <a:fld id="{1246CDBA-1B4D-F44A-BA4E-454338B8EE88}" type="slidenum">
              <a:rPr lang="en-US" smtClean="0"/>
              <a:t>‹#›</a:t>
            </a:fld>
            <a:endParaRPr lang="en-US"/>
          </a:p>
        </p:txBody>
      </p:sp>
    </p:spTree>
    <p:extLst>
      <p:ext uri="{BB962C8B-B14F-4D97-AF65-F5344CB8AC3E}">
        <p14:creationId xmlns:p14="http://schemas.microsoft.com/office/powerpoint/2010/main" val="705482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0ADE27-F31F-E4F6-7DA5-420208F324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BF4672-3AD1-43D2-9274-0E23A87FF0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3CD70A-697B-4B88-E031-E568F049A3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CA44092-6DBE-034D-BEAB-E7DE4883D4CE}" type="datetimeFigureOut">
              <a:rPr lang="en-US" smtClean="0"/>
              <a:t>3/22/24</a:t>
            </a:fld>
            <a:endParaRPr lang="en-US"/>
          </a:p>
        </p:txBody>
      </p:sp>
      <p:sp>
        <p:nvSpPr>
          <p:cNvPr id="5" name="Footer Placeholder 4">
            <a:extLst>
              <a:ext uri="{FF2B5EF4-FFF2-40B4-BE49-F238E27FC236}">
                <a16:creationId xmlns:a16="http://schemas.microsoft.com/office/drawing/2014/main" id="{BD843319-15FB-923B-EAAF-2C1DE807CA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CAB1E95-03AE-A811-6F71-FFCD9446E3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246CDBA-1B4D-F44A-BA4E-454338B8EE88}" type="slidenum">
              <a:rPr lang="en-US" smtClean="0"/>
              <a:t>‹#›</a:t>
            </a:fld>
            <a:endParaRPr lang="en-US"/>
          </a:p>
        </p:txBody>
      </p:sp>
    </p:spTree>
    <p:extLst>
      <p:ext uri="{BB962C8B-B14F-4D97-AF65-F5344CB8AC3E}">
        <p14:creationId xmlns:p14="http://schemas.microsoft.com/office/powerpoint/2010/main" val="1771413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16347" y="1533111"/>
            <a:ext cx="2870180" cy="221746"/>
            <a:chOff x="130376" y="123543"/>
            <a:chExt cx="16328137" cy="1261491"/>
          </a:xfrm>
        </p:grpSpPr>
        <p:sp>
          <p:nvSpPr>
            <p:cNvPr id="3" name="Freeform 3"/>
            <p:cNvSpPr/>
            <p:nvPr/>
          </p:nvSpPr>
          <p:spPr>
            <a:xfrm>
              <a:off x="130376" y="123543"/>
              <a:ext cx="16328137" cy="1261491"/>
            </a:xfrm>
            <a:custGeom>
              <a:avLst/>
              <a:gdLst/>
              <a:ahLst/>
              <a:cxnLst/>
              <a:rect l="l" t="t" r="r" b="b"/>
              <a:pathLst>
                <a:path w="16328137" h="1261491">
                  <a:moveTo>
                    <a:pt x="0" y="0"/>
                  </a:moveTo>
                  <a:lnTo>
                    <a:pt x="16328137" y="0"/>
                  </a:lnTo>
                  <a:lnTo>
                    <a:pt x="16328137" y="1261491"/>
                  </a:lnTo>
                  <a:lnTo>
                    <a:pt x="0" y="1261491"/>
                  </a:lnTo>
                  <a:close/>
                </a:path>
              </a:pathLst>
            </a:custGeom>
            <a:solidFill>
              <a:srgbClr val="D6C3EF">
                <a:alpha val="49804"/>
              </a:srgbClr>
            </a:solidFill>
          </p:spPr>
          <p:txBody>
            <a:bodyPr/>
            <a:lstStyle/>
            <a:p>
              <a:pPr defTabSz="214335"/>
              <a:endParaRPr lang="en-US" sz="422" dirty="0">
                <a:solidFill>
                  <a:prstClr val="black"/>
                </a:solidFill>
                <a:latin typeface="MetaOT-BookIta"/>
              </a:endParaRPr>
            </a:p>
          </p:txBody>
        </p:sp>
      </p:grpSp>
      <p:grpSp>
        <p:nvGrpSpPr>
          <p:cNvPr id="4" name="Group 4"/>
          <p:cNvGrpSpPr/>
          <p:nvPr/>
        </p:nvGrpSpPr>
        <p:grpSpPr>
          <a:xfrm>
            <a:off x="4115621" y="5781344"/>
            <a:ext cx="2770721" cy="162177"/>
            <a:chOff x="0" y="0"/>
            <a:chExt cx="37834560" cy="1185600"/>
          </a:xfrm>
        </p:grpSpPr>
        <p:sp>
          <p:nvSpPr>
            <p:cNvPr id="5" name="Freeform 5"/>
            <p:cNvSpPr/>
            <p:nvPr/>
          </p:nvSpPr>
          <p:spPr>
            <a:xfrm>
              <a:off x="0" y="0"/>
              <a:ext cx="37834571" cy="1185545"/>
            </a:xfrm>
            <a:custGeom>
              <a:avLst/>
              <a:gdLst/>
              <a:ahLst/>
              <a:cxnLst/>
              <a:rect l="l" t="t" r="r" b="b"/>
              <a:pathLst>
                <a:path w="37834571" h="1185545">
                  <a:moveTo>
                    <a:pt x="0" y="0"/>
                  </a:moveTo>
                  <a:lnTo>
                    <a:pt x="37834571" y="0"/>
                  </a:lnTo>
                  <a:lnTo>
                    <a:pt x="37834571" y="1185545"/>
                  </a:lnTo>
                  <a:lnTo>
                    <a:pt x="0" y="1185545"/>
                  </a:lnTo>
                  <a:close/>
                </a:path>
              </a:pathLst>
            </a:custGeom>
            <a:solidFill>
              <a:srgbClr val="D6C3EF">
                <a:alpha val="49804"/>
              </a:srgbClr>
            </a:solidFill>
          </p:spPr>
          <p:txBody>
            <a:bodyPr/>
            <a:lstStyle/>
            <a:p>
              <a:pPr defTabSz="214335"/>
              <a:endParaRPr lang="en-US" sz="422">
                <a:solidFill>
                  <a:prstClr val="black"/>
                </a:solidFill>
                <a:latin typeface="MetaOT-BookIta"/>
              </a:endParaRPr>
            </a:p>
          </p:txBody>
        </p:sp>
      </p:grpSp>
      <p:grpSp>
        <p:nvGrpSpPr>
          <p:cNvPr id="10" name="Group 10"/>
          <p:cNvGrpSpPr/>
          <p:nvPr/>
        </p:nvGrpSpPr>
        <p:grpSpPr>
          <a:xfrm>
            <a:off x="4227477" y="1556636"/>
            <a:ext cx="2870184" cy="228825"/>
            <a:chOff x="0" y="0"/>
            <a:chExt cx="16328160" cy="1301760"/>
          </a:xfrm>
        </p:grpSpPr>
        <p:sp>
          <p:nvSpPr>
            <p:cNvPr id="11" name="Freeform 11"/>
            <p:cNvSpPr/>
            <p:nvPr/>
          </p:nvSpPr>
          <p:spPr>
            <a:xfrm>
              <a:off x="0" y="0"/>
              <a:ext cx="16328137" cy="1301750"/>
            </a:xfrm>
            <a:custGeom>
              <a:avLst/>
              <a:gdLst/>
              <a:ahLst/>
              <a:cxnLst/>
              <a:rect l="l" t="t" r="r" b="b"/>
              <a:pathLst>
                <a:path w="16328137" h="1301750">
                  <a:moveTo>
                    <a:pt x="0" y="0"/>
                  </a:moveTo>
                  <a:lnTo>
                    <a:pt x="16328137" y="0"/>
                  </a:lnTo>
                  <a:lnTo>
                    <a:pt x="16328137" y="1301750"/>
                  </a:lnTo>
                  <a:lnTo>
                    <a:pt x="0" y="1301750"/>
                  </a:lnTo>
                  <a:close/>
                </a:path>
              </a:pathLst>
            </a:custGeom>
            <a:solidFill>
              <a:srgbClr val="D6C3EF">
                <a:alpha val="49804"/>
              </a:srgbClr>
            </a:solidFill>
          </p:spPr>
          <p:txBody>
            <a:bodyPr/>
            <a:lstStyle/>
            <a:p>
              <a:pPr defTabSz="214335"/>
              <a:endParaRPr lang="en-US" sz="422" dirty="0">
                <a:solidFill>
                  <a:prstClr val="black"/>
                </a:solidFill>
                <a:latin typeface="MetaOT-BookIta"/>
              </a:endParaRPr>
            </a:p>
          </p:txBody>
        </p:sp>
      </p:grpSp>
      <p:grpSp>
        <p:nvGrpSpPr>
          <p:cNvPr id="12" name="Group 12"/>
          <p:cNvGrpSpPr/>
          <p:nvPr/>
        </p:nvGrpSpPr>
        <p:grpSpPr>
          <a:xfrm>
            <a:off x="8154674" y="1529897"/>
            <a:ext cx="2955544" cy="255117"/>
            <a:chOff x="-477501" y="0"/>
            <a:chExt cx="16813764" cy="1451334"/>
          </a:xfrm>
        </p:grpSpPr>
        <p:sp>
          <p:nvSpPr>
            <p:cNvPr id="13" name="Freeform 13"/>
            <p:cNvSpPr/>
            <p:nvPr/>
          </p:nvSpPr>
          <p:spPr>
            <a:xfrm>
              <a:off x="0" y="0"/>
              <a:ext cx="16336263" cy="1330071"/>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pPr defTabSz="214335"/>
              <a:endParaRPr lang="en-US" sz="422">
                <a:solidFill>
                  <a:prstClr val="black"/>
                </a:solidFill>
                <a:latin typeface="MetaOT-BookIta"/>
              </a:endParaRPr>
            </a:p>
          </p:txBody>
        </p:sp>
        <p:sp>
          <p:nvSpPr>
            <p:cNvPr id="14" name="TextBox 14"/>
            <p:cNvSpPr txBox="1"/>
            <p:nvPr/>
          </p:nvSpPr>
          <p:spPr>
            <a:xfrm>
              <a:off x="-477501" y="16479"/>
              <a:ext cx="16336320" cy="1434855"/>
            </a:xfrm>
            <a:prstGeom prst="rect">
              <a:avLst/>
            </a:prstGeom>
          </p:spPr>
          <p:txBody>
            <a:bodyPr lIns="11906" tIns="11906" rIns="11906" bIns="11906" rtlCol="0" anchor="ctr"/>
            <a:lstStyle/>
            <a:p>
              <a:pPr algn="ctr" defTabSz="214335">
                <a:lnSpc>
                  <a:spcPts val="1491"/>
                </a:lnSpc>
              </a:pPr>
              <a:r>
                <a:rPr lang="en-US" sz="1266" b="1" dirty="0">
                  <a:solidFill>
                    <a:srgbClr val="000000"/>
                  </a:solidFill>
                  <a:latin typeface="Arial" panose="020B0604020202020204" pitchFamily="34" charset="0"/>
                  <a:cs typeface="Arial" panose="020B0604020202020204" pitchFamily="34" charset="0"/>
                </a:rPr>
                <a:t>Discussion</a:t>
              </a:r>
            </a:p>
          </p:txBody>
        </p:sp>
      </p:grpSp>
      <p:grpSp>
        <p:nvGrpSpPr>
          <p:cNvPr id="20" name="Group 20"/>
          <p:cNvGrpSpPr/>
          <p:nvPr/>
        </p:nvGrpSpPr>
        <p:grpSpPr>
          <a:xfrm>
            <a:off x="10325339" y="4247226"/>
            <a:ext cx="248906" cy="283838"/>
            <a:chOff x="0" y="0"/>
            <a:chExt cx="1416000" cy="1614720"/>
          </a:xfrm>
        </p:grpSpPr>
        <p:sp>
          <p:nvSpPr>
            <p:cNvPr id="21" name="Freeform 21"/>
            <p:cNvSpPr/>
            <p:nvPr/>
          </p:nvSpPr>
          <p:spPr>
            <a:xfrm>
              <a:off x="8382" y="8382"/>
              <a:ext cx="1399159" cy="1597914"/>
            </a:xfrm>
            <a:custGeom>
              <a:avLst/>
              <a:gdLst/>
              <a:ahLst/>
              <a:cxnLst/>
              <a:rect l="l" t="t" r="r" b="b"/>
              <a:pathLst>
                <a:path w="1399159" h="1597914">
                  <a:moveTo>
                    <a:pt x="0" y="0"/>
                  </a:moveTo>
                  <a:lnTo>
                    <a:pt x="1399159" y="0"/>
                  </a:lnTo>
                  <a:lnTo>
                    <a:pt x="1399159" y="1597914"/>
                  </a:lnTo>
                  <a:lnTo>
                    <a:pt x="0" y="1597914"/>
                  </a:lnTo>
                  <a:close/>
                </a:path>
              </a:pathLst>
            </a:custGeom>
            <a:solidFill>
              <a:srgbClr val="FFFFFF"/>
            </a:solidFill>
          </p:spPr>
          <p:txBody>
            <a:bodyPr/>
            <a:lstStyle/>
            <a:p>
              <a:pPr defTabSz="214335"/>
              <a:endParaRPr lang="en-US" sz="422">
                <a:solidFill>
                  <a:prstClr val="black"/>
                </a:solidFill>
                <a:latin typeface="MetaOT-BookIta"/>
              </a:endParaRPr>
            </a:p>
          </p:txBody>
        </p:sp>
        <p:sp>
          <p:nvSpPr>
            <p:cNvPr id="22" name="Freeform 22"/>
            <p:cNvSpPr/>
            <p:nvPr/>
          </p:nvSpPr>
          <p:spPr>
            <a:xfrm>
              <a:off x="0" y="0"/>
              <a:ext cx="1415923" cy="1614678"/>
            </a:xfrm>
            <a:custGeom>
              <a:avLst/>
              <a:gdLst/>
              <a:ahLst/>
              <a:cxnLst/>
              <a:rect l="l" t="t" r="r" b="b"/>
              <a:pathLst>
                <a:path w="1415923" h="1614678">
                  <a:moveTo>
                    <a:pt x="8382" y="0"/>
                  </a:moveTo>
                  <a:lnTo>
                    <a:pt x="1407541" y="0"/>
                  </a:lnTo>
                  <a:cubicBezTo>
                    <a:pt x="1412240" y="0"/>
                    <a:pt x="1415923" y="3810"/>
                    <a:pt x="1415923" y="8382"/>
                  </a:cubicBezTo>
                  <a:lnTo>
                    <a:pt x="1415923" y="1606296"/>
                  </a:lnTo>
                  <a:cubicBezTo>
                    <a:pt x="1415923" y="1610995"/>
                    <a:pt x="1412113" y="1614678"/>
                    <a:pt x="1407541" y="1614678"/>
                  </a:cubicBezTo>
                  <a:lnTo>
                    <a:pt x="8382" y="1614678"/>
                  </a:lnTo>
                  <a:cubicBezTo>
                    <a:pt x="3683" y="1614678"/>
                    <a:pt x="0" y="1610868"/>
                    <a:pt x="0" y="1606296"/>
                  </a:cubicBezTo>
                  <a:lnTo>
                    <a:pt x="0" y="8382"/>
                  </a:lnTo>
                  <a:cubicBezTo>
                    <a:pt x="0" y="3810"/>
                    <a:pt x="3810" y="0"/>
                    <a:pt x="8382" y="0"/>
                  </a:cubicBezTo>
                  <a:moveTo>
                    <a:pt x="8382" y="16764"/>
                  </a:moveTo>
                  <a:lnTo>
                    <a:pt x="8382" y="8382"/>
                  </a:lnTo>
                  <a:lnTo>
                    <a:pt x="16764" y="8382"/>
                  </a:lnTo>
                  <a:lnTo>
                    <a:pt x="16764" y="1606296"/>
                  </a:lnTo>
                  <a:lnTo>
                    <a:pt x="8382" y="1606296"/>
                  </a:lnTo>
                  <a:lnTo>
                    <a:pt x="8382" y="1597914"/>
                  </a:lnTo>
                  <a:lnTo>
                    <a:pt x="1407541" y="1597914"/>
                  </a:lnTo>
                  <a:lnTo>
                    <a:pt x="1407541" y="1606296"/>
                  </a:lnTo>
                  <a:lnTo>
                    <a:pt x="1399159" y="1606296"/>
                  </a:lnTo>
                  <a:lnTo>
                    <a:pt x="1399159" y="8382"/>
                  </a:lnTo>
                  <a:lnTo>
                    <a:pt x="1407541" y="8382"/>
                  </a:lnTo>
                  <a:lnTo>
                    <a:pt x="1407541" y="16764"/>
                  </a:lnTo>
                  <a:lnTo>
                    <a:pt x="8382" y="16764"/>
                  </a:lnTo>
                  <a:close/>
                </a:path>
              </a:pathLst>
            </a:custGeom>
            <a:solidFill>
              <a:srgbClr val="FFFFFF"/>
            </a:solidFill>
          </p:spPr>
          <p:txBody>
            <a:bodyPr/>
            <a:lstStyle/>
            <a:p>
              <a:pPr defTabSz="214335"/>
              <a:endParaRPr lang="en-US" sz="422">
                <a:solidFill>
                  <a:prstClr val="black"/>
                </a:solidFill>
                <a:latin typeface="MetaOT-BookIta"/>
              </a:endParaRPr>
            </a:p>
          </p:txBody>
        </p:sp>
      </p:grpSp>
      <p:grpSp>
        <p:nvGrpSpPr>
          <p:cNvPr id="31" name="Group 31"/>
          <p:cNvGrpSpPr/>
          <p:nvPr/>
        </p:nvGrpSpPr>
        <p:grpSpPr>
          <a:xfrm>
            <a:off x="9239601" y="3308808"/>
            <a:ext cx="804769" cy="55772"/>
            <a:chOff x="0" y="0"/>
            <a:chExt cx="4578240" cy="317280"/>
          </a:xfrm>
        </p:grpSpPr>
        <p:sp>
          <p:nvSpPr>
            <p:cNvPr id="32" name="Freeform 32"/>
            <p:cNvSpPr/>
            <p:nvPr/>
          </p:nvSpPr>
          <p:spPr>
            <a:xfrm>
              <a:off x="8382" y="8382"/>
              <a:ext cx="4561459" cy="300482"/>
            </a:xfrm>
            <a:custGeom>
              <a:avLst/>
              <a:gdLst/>
              <a:ahLst/>
              <a:cxnLst/>
              <a:rect l="l" t="t" r="r" b="b"/>
              <a:pathLst>
                <a:path w="4561459" h="300482">
                  <a:moveTo>
                    <a:pt x="0" y="0"/>
                  </a:moveTo>
                  <a:lnTo>
                    <a:pt x="4561459" y="0"/>
                  </a:lnTo>
                  <a:lnTo>
                    <a:pt x="4561459" y="300482"/>
                  </a:lnTo>
                  <a:lnTo>
                    <a:pt x="0" y="300482"/>
                  </a:lnTo>
                  <a:close/>
                </a:path>
              </a:pathLst>
            </a:custGeom>
            <a:solidFill>
              <a:srgbClr val="FFFFFF"/>
            </a:solidFill>
          </p:spPr>
          <p:txBody>
            <a:bodyPr/>
            <a:lstStyle/>
            <a:p>
              <a:pPr defTabSz="214335"/>
              <a:endParaRPr lang="en-US" sz="422">
                <a:solidFill>
                  <a:prstClr val="black"/>
                </a:solidFill>
                <a:latin typeface="MetaOT-BookIta"/>
              </a:endParaRPr>
            </a:p>
          </p:txBody>
        </p:sp>
        <p:sp>
          <p:nvSpPr>
            <p:cNvPr id="33" name="Freeform 33"/>
            <p:cNvSpPr/>
            <p:nvPr/>
          </p:nvSpPr>
          <p:spPr>
            <a:xfrm>
              <a:off x="0" y="0"/>
              <a:ext cx="4578223" cy="317246"/>
            </a:xfrm>
            <a:custGeom>
              <a:avLst/>
              <a:gdLst/>
              <a:ahLst/>
              <a:cxnLst/>
              <a:rect l="l" t="t" r="r" b="b"/>
              <a:pathLst>
                <a:path w="4578223" h="317246">
                  <a:moveTo>
                    <a:pt x="8382" y="0"/>
                  </a:moveTo>
                  <a:lnTo>
                    <a:pt x="4569841" y="0"/>
                  </a:lnTo>
                  <a:cubicBezTo>
                    <a:pt x="4574540" y="0"/>
                    <a:pt x="4578223" y="3810"/>
                    <a:pt x="4578223" y="8382"/>
                  </a:cubicBezTo>
                  <a:lnTo>
                    <a:pt x="4578223" y="308864"/>
                  </a:lnTo>
                  <a:cubicBezTo>
                    <a:pt x="4578223" y="313563"/>
                    <a:pt x="4574413" y="317246"/>
                    <a:pt x="4569841" y="317246"/>
                  </a:cubicBezTo>
                  <a:lnTo>
                    <a:pt x="8382" y="317246"/>
                  </a:lnTo>
                  <a:cubicBezTo>
                    <a:pt x="3683" y="317246"/>
                    <a:pt x="0" y="313436"/>
                    <a:pt x="0" y="308864"/>
                  </a:cubicBezTo>
                  <a:lnTo>
                    <a:pt x="0" y="8382"/>
                  </a:lnTo>
                  <a:cubicBezTo>
                    <a:pt x="0" y="3810"/>
                    <a:pt x="3810" y="0"/>
                    <a:pt x="8382" y="0"/>
                  </a:cubicBezTo>
                  <a:moveTo>
                    <a:pt x="8382" y="16764"/>
                  </a:moveTo>
                  <a:lnTo>
                    <a:pt x="8382" y="8382"/>
                  </a:lnTo>
                  <a:lnTo>
                    <a:pt x="16764" y="8382"/>
                  </a:lnTo>
                  <a:lnTo>
                    <a:pt x="16764" y="308864"/>
                  </a:lnTo>
                  <a:lnTo>
                    <a:pt x="8382" y="308864"/>
                  </a:lnTo>
                  <a:lnTo>
                    <a:pt x="8382" y="300482"/>
                  </a:lnTo>
                  <a:lnTo>
                    <a:pt x="4569841" y="300482"/>
                  </a:lnTo>
                  <a:lnTo>
                    <a:pt x="4569841" y="308864"/>
                  </a:lnTo>
                  <a:lnTo>
                    <a:pt x="4561459" y="308864"/>
                  </a:lnTo>
                  <a:lnTo>
                    <a:pt x="4561459" y="8382"/>
                  </a:lnTo>
                  <a:lnTo>
                    <a:pt x="4569841" y="8382"/>
                  </a:lnTo>
                  <a:lnTo>
                    <a:pt x="4569841" y="16764"/>
                  </a:lnTo>
                  <a:lnTo>
                    <a:pt x="8382" y="16764"/>
                  </a:lnTo>
                  <a:close/>
                </a:path>
              </a:pathLst>
            </a:custGeom>
            <a:solidFill>
              <a:srgbClr val="FFFFFF"/>
            </a:solidFill>
          </p:spPr>
          <p:txBody>
            <a:bodyPr/>
            <a:lstStyle/>
            <a:p>
              <a:pPr defTabSz="214335"/>
              <a:endParaRPr lang="en-US" sz="422">
                <a:solidFill>
                  <a:prstClr val="black"/>
                </a:solidFill>
                <a:latin typeface="MetaOT-BookIta"/>
              </a:endParaRPr>
            </a:p>
          </p:txBody>
        </p:sp>
      </p:grpSp>
      <p:sp>
        <p:nvSpPr>
          <p:cNvPr id="36" name="TextBox 36"/>
          <p:cNvSpPr txBox="1"/>
          <p:nvPr/>
        </p:nvSpPr>
        <p:spPr>
          <a:xfrm>
            <a:off x="753511" y="1546860"/>
            <a:ext cx="1485675" cy="192360"/>
          </a:xfrm>
          <a:prstGeom prst="rect">
            <a:avLst/>
          </a:prstGeom>
        </p:spPr>
        <p:txBody>
          <a:bodyPr lIns="0" tIns="0" rIns="0" bIns="0" rtlCol="0" anchor="t">
            <a:spAutoFit/>
          </a:bodyPr>
          <a:lstStyle/>
          <a:p>
            <a:pPr algn="ctr" defTabSz="214335">
              <a:lnSpc>
                <a:spcPts val="1463"/>
              </a:lnSpc>
            </a:pPr>
            <a:r>
              <a:rPr lang="en-US" sz="1266" b="1" dirty="0">
                <a:solidFill>
                  <a:srgbClr val="000000"/>
                </a:solidFill>
                <a:latin typeface="Arial" panose="020B0604020202020204" pitchFamily="34" charset="0"/>
                <a:cs typeface="Arial" panose="020B0604020202020204" pitchFamily="34" charset="0"/>
              </a:rPr>
              <a:t>Introduction</a:t>
            </a:r>
          </a:p>
        </p:txBody>
      </p:sp>
      <p:sp>
        <p:nvSpPr>
          <p:cNvPr id="40" name="TextBox 40"/>
          <p:cNvSpPr txBox="1"/>
          <p:nvPr/>
        </p:nvSpPr>
        <p:spPr>
          <a:xfrm>
            <a:off x="3581487" y="5761219"/>
            <a:ext cx="3723792" cy="192360"/>
          </a:xfrm>
          <a:prstGeom prst="rect">
            <a:avLst/>
          </a:prstGeom>
        </p:spPr>
        <p:txBody>
          <a:bodyPr wrap="square" lIns="0" tIns="0" rIns="0" bIns="0" rtlCol="0" anchor="t">
            <a:spAutoFit/>
          </a:bodyPr>
          <a:lstStyle/>
          <a:p>
            <a:pPr algn="ctr" defTabSz="214335">
              <a:lnSpc>
                <a:spcPts val="1463"/>
              </a:lnSpc>
            </a:pPr>
            <a:r>
              <a:rPr lang="en-US" sz="1266" b="1" dirty="0">
                <a:solidFill>
                  <a:srgbClr val="000000"/>
                </a:solidFill>
                <a:latin typeface="Arial" panose="020B0604020202020204" pitchFamily="34" charset="0"/>
                <a:cs typeface="Arial" panose="020B0604020202020204" pitchFamily="34" charset="0"/>
              </a:rPr>
              <a:t>References</a:t>
            </a:r>
          </a:p>
        </p:txBody>
      </p:sp>
      <p:sp>
        <p:nvSpPr>
          <p:cNvPr id="43" name="TextBox 43"/>
          <p:cNvSpPr txBox="1"/>
          <p:nvPr/>
        </p:nvSpPr>
        <p:spPr>
          <a:xfrm>
            <a:off x="4802973" y="1558594"/>
            <a:ext cx="1712222" cy="192360"/>
          </a:xfrm>
          <a:prstGeom prst="rect">
            <a:avLst/>
          </a:prstGeom>
        </p:spPr>
        <p:txBody>
          <a:bodyPr lIns="0" tIns="0" rIns="0" bIns="0" rtlCol="0" anchor="t">
            <a:spAutoFit/>
          </a:bodyPr>
          <a:lstStyle/>
          <a:p>
            <a:pPr algn="ctr" defTabSz="214335">
              <a:lnSpc>
                <a:spcPts val="1463"/>
              </a:lnSpc>
            </a:pPr>
            <a:r>
              <a:rPr lang="en-US" sz="1266" b="1" dirty="0">
                <a:solidFill>
                  <a:srgbClr val="000000"/>
                </a:solidFill>
                <a:latin typeface="Arial" panose="020B0604020202020204" pitchFamily="34" charset="0"/>
                <a:cs typeface="Arial" panose="020B0604020202020204" pitchFamily="34" charset="0"/>
              </a:rPr>
              <a:t>Case Presentation</a:t>
            </a:r>
          </a:p>
        </p:txBody>
      </p:sp>
      <p:sp>
        <p:nvSpPr>
          <p:cNvPr id="51" name="Freeform 99">
            <a:extLst>
              <a:ext uri="{FF2B5EF4-FFF2-40B4-BE49-F238E27FC236}">
                <a16:creationId xmlns:a16="http://schemas.microsoft.com/office/drawing/2014/main" id="{17F1D104-AE3E-5E98-3D61-09A370485EE6}"/>
              </a:ext>
            </a:extLst>
          </p:cNvPr>
          <p:cNvSpPr/>
          <p:nvPr/>
        </p:nvSpPr>
        <p:spPr>
          <a:xfrm flipV="1">
            <a:off x="-358588" y="-22331"/>
            <a:ext cx="12550588" cy="1558084"/>
          </a:xfrm>
          <a:custGeom>
            <a:avLst/>
            <a:gdLst/>
            <a:ahLst/>
            <a:cxnLst/>
            <a:rect l="l" t="t" r="r" b="b"/>
            <a:pathLst>
              <a:path w="38917139" h="11172462">
                <a:moveTo>
                  <a:pt x="0" y="11172462"/>
                </a:moveTo>
                <a:lnTo>
                  <a:pt x="38917139" y="11172462"/>
                </a:lnTo>
                <a:lnTo>
                  <a:pt x="38917139" y="0"/>
                </a:lnTo>
                <a:lnTo>
                  <a:pt x="0" y="0"/>
                </a:lnTo>
                <a:lnTo>
                  <a:pt x="0" y="11172462"/>
                </a:lnTo>
                <a:close/>
              </a:path>
            </a:pathLst>
          </a:custGeom>
          <a:blipFill>
            <a:blip r:embed="rId2">
              <a:extLst>
                <a:ext uri="{96DAC541-7B7A-43D3-8B79-37D633B846F1}">
                  <asvg:svgBlip xmlns:asvg="http://schemas.microsoft.com/office/drawing/2016/SVG/main" r:embed="rId3"/>
                </a:ext>
              </a:extLst>
            </a:blip>
            <a:stretch>
              <a:fillRect l="3541" t="-467" r="-316" b="-44744"/>
            </a:stretch>
          </a:blipFill>
        </p:spPr>
        <p:txBody>
          <a:bodyPr/>
          <a:lstStyle/>
          <a:p>
            <a:pPr defTabSz="214335"/>
            <a:endParaRPr lang="en-US" sz="422" dirty="0">
              <a:solidFill>
                <a:prstClr val="black"/>
              </a:solidFill>
              <a:latin typeface="MetaOT-BookIta"/>
            </a:endParaRPr>
          </a:p>
        </p:txBody>
      </p:sp>
      <p:sp>
        <p:nvSpPr>
          <p:cNvPr id="39" name="Freeform 39"/>
          <p:cNvSpPr/>
          <p:nvPr/>
        </p:nvSpPr>
        <p:spPr>
          <a:xfrm>
            <a:off x="206091" y="203224"/>
            <a:ext cx="702623" cy="326540"/>
          </a:xfrm>
          <a:custGeom>
            <a:avLst/>
            <a:gdLst/>
            <a:ahLst/>
            <a:cxnLst/>
            <a:rect l="l" t="t" r="r" b="b"/>
            <a:pathLst>
              <a:path w="4444819" h="1840830">
                <a:moveTo>
                  <a:pt x="0" y="0"/>
                </a:moveTo>
                <a:lnTo>
                  <a:pt x="4444820" y="0"/>
                </a:lnTo>
                <a:lnTo>
                  <a:pt x="4444820" y="1840830"/>
                </a:lnTo>
                <a:lnTo>
                  <a:pt x="0" y="1840830"/>
                </a:lnTo>
                <a:lnTo>
                  <a:pt x="0" y="0"/>
                </a:lnTo>
                <a:close/>
              </a:path>
            </a:pathLst>
          </a:custGeom>
          <a:blipFill>
            <a:blip r:embed="rId4"/>
            <a:stretch>
              <a:fillRect t="-2564" b="-2564"/>
            </a:stretch>
          </a:blipFill>
        </p:spPr>
        <p:txBody>
          <a:bodyPr/>
          <a:lstStyle/>
          <a:p>
            <a:pPr defTabSz="214335"/>
            <a:endParaRPr lang="en-US" sz="422">
              <a:solidFill>
                <a:prstClr val="black"/>
              </a:solidFill>
              <a:latin typeface="MetaOT-BookIta"/>
            </a:endParaRPr>
          </a:p>
        </p:txBody>
      </p:sp>
      <p:sp>
        <p:nvSpPr>
          <p:cNvPr id="50" name="Freeform 50"/>
          <p:cNvSpPr/>
          <p:nvPr/>
        </p:nvSpPr>
        <p:spPr>
          <a:xfrm>
            <a:off x="11274592" y="219399"/>
            <a:ext cx="711317" cy="322373"/>
          </a:xfrm>
          <a:custGeom>
            <a:avLst/>
            <a:gdLst/>
            <a:ahLst/>
            <a:cxnLst/>
            <a:rect l="l" t="t" r="r" b="b"/>
            <a:pathLst>
              <a:path w="4444819" h="1840830">
                <a:moveTo>
                  <a:pt x="0" y="0"/>
                </a:moveTo>
                <a:lnTo>
                  <a:pt x="4444819" y="0"/>
                </a:lnTo>
                <a:lnTo>
                  <a:pt x="4444819" y="1840830"/>
                </a:lnTo>
                <a:lnTo>
                  <a:pt x="0" y="1840830"/>
                </a:lnTo>
                <a:lnTo>
                  <a:pt x="0" y="0"/>
                </a:lnTo>
                <a:close/>
              </a:path>
            </a:pathLst>
          </a:custGeom>
          <a:blipFill>
            <a:blip r:embed="rId4"/>
            <a:stretch>
              <a:fillRect t="-2564" b="-2564"/>
            </a:stretch>
          </a:blipFill>
        </p:spPr>
        <p:txBody>
          <a:bodyPr/>
          <a:lstStyle/>
          <a:p>
            <a:pPr defTabSz="214335"/>
            <a:endParaRPr lang="en-US" sz="422">
              <a:solidFill>
                <a:prstClr val="black"/>
              </a:solidFill>
              <a:latin typeface="MetaOT-BookIta"/>
            </a:endParaRPr>
          </a:p>
        </p:txBody>
      </p:sp>
      <p:sp>
        <p:nvSpPr>
          <p:cNvPr id="35" name="TextBox 35"/>
          <p:cNvSpPr txBox="1"/>
          <p:nvPr/>
        </p:nvSpPr>
        <p:spPr>
          <a:xfrm>
            <a:off x="1044884" y="625952"/>
            <a:ext cx="9586120" cy="246221"/>
          </a:xfrm>
          <a:prstGeom prst="rect">
            <a:avLst/>
          </a:prstGeom>
        </p:spPr>
        <p:txBody>
          <a:bodyPr wrap="square" lIns="0" tIns="0" rIns="0" bIns="0" rtlCol="0" anchor="t">
            <a:spAutoFit/>
          </a:bodyPr>
          <a:lstStyle/>
          <a:p>
            <a:pPr algn="ctr" defTabSz="214335"/>
            <a:r>
              <a:rPr lang="en-US" sz="1600" b="1" i="0" dirty="0">
                <a:solidFill>
                  <a:srgbClr val="000000"/>
                </a:solidFill>
                <a:effectLst/>
                <a:latin typeface="Times New Roman" panose="02020603050405020304" pitchFamily="18" charset="0"/>
                <a:cs typeface="Times New Roman" panose="02020603050405020304" pitchFamily="18" charset="0"/>
              </a:rPr>
              <a:t>Paraneoplastic Anti-NMDAR Encephalitis: Mystery with an Ovarian Teratoma Twist</a:t>
            </a:r>
            <a:r>
              <a:rPr lang="en-US" sz="1600" b="0" i="0" dirty="0">
                <a:solidFill>
                  <a:srgbClr val="000000"/>
                </a:solidFill>
                <a:effectLst/>
                <a:latin typeface="Times New Roman" panose="02020603050405020304" pitchFamily="18" charset="0"/>
                <a:cs typeface="Times New Roman" panose="02020603050405020304" pitchFamily="18" charset="0"/>
              </a:rPr>
              <a:t> </a:t>
            </a:r>
            <a:endParaRPr lang="en-US" sz="1600" b="1" dirty="0">
              <a:solidFill>
                <a:srgbClr val="000000"/>
              </a:solidFill>
              <a:latin typeface="Times New Roman" panose="02020603050405020304" pitchFamily="18" charset="0"/>
              <a:ea typeface="Helvetica Neue" panose="02000503000000020004" pitchFamily="2" charset="0"/>
              <a:cs typeface="Times New Roman" panose="02020603050405020304" pitchFamily="18" charset="0"/>
            </a:endParaRPr>
          </a:p>
        </p:txBody>
      </p:sp>
      <p:sp>
        <p:nvSpPr>
          <p:cNvPr id="34" name="TextBox 34"/>
          <p:cNvSpPr txBox="1"/>
          <p:nvPr/>
        </p:nvSpPr>
        <p:spPr>
          <a:xfrm>
            <a:off x="201244" y="914479"/>
            <a:ext cx="11020060" cy="359073"/>
          </a:xfrm>
          <a:prstGeom prst="rect">
            <a:avLst/>
          </a:prstGeom>
        </p:spPr>
        <p:txBody>
          <a:bodyPr wrap="square" lIns="0" tIns="0" rIns="0" bIns="0" rtlCol="0" anchor="t">
            <a:spAutoFit/>
          </a:bodyPr>
          <a:lstStyle/>
          <a:p>
            <a:pPr algn="ctr" defTabSz="214335">
              <a:lnSpc>
                <a:spcPts val="1350"/>
              </a:lnSpc>
            </a:pPr>
            <a:r>
              <a:rPr lang="en-US" sz="1200" b="1" i="0" u="none" strike="noStrike" dirty="0">
                <a:effectLst/>
                <a:latin typeface="Times New Roman" panose="02020603050405020304" pitchFamily="18" charset="0"/>
                <a:cs typeface="Times New Roman" panose="02020603050405020304" pitchFamily="18" charset="0"/>
              </a:rPr>
              <a:t>Asad Mussarat, MD; Catherine Loehr, MD; Michelle </a:t>
            </a:r>
            <a:r>
              <a:rPr lang="en-US" sz="1200" b="1" i="0" u="none" strike="noStrike" dirty="0" err="1">
                <a:effectLst/>
                <a:latin typeface="Times New Roman" panose="02020603050405020304" pitchFamily="18" charset="0"/>
                <a:cs typeface="Times New Roman" panose="02020603050405020304" pitchFamily="18" charset="0"/>
              </a:rPr>
              <a:t>Livitz</a:t>
            </a:r>
            <a:r>
              <a:rPr lang="en-US" sz="1200" b="1" i="0" u="none" strike="noStrike" dirty="0">
                <a:effectLst/>
                <a:latin typeface="Times New Roman" panose="02020603050405020304" pitchFamily="18" charset="0"/>
                <a:cs typeface="Times New Roman" panose="02020603050405020304" pitchFamily="18" charset="0"/>
              </a:rPr>
              <a:t>, DO; Will Gibson, MD, Taylor Lambert, MS4; Aliyah Pierre</a:t>
            </a:r>
            <a:r>
              <a:rPr lang="en-US" sz="1200" b="1" dirty="0">
                <a:latin typeface="Times New Roman" panose="02020603050405020304" pitchFamily="18" charset="0"/>
                <a:cs typeface="Times New Roman" panose="02020603050405020304" pitchFamily="18" charset="0"/>
              </a:rPr>
              <a:t>, MS4</a:t>
            </a:r>
            <a:r>
              <a:rPr lang="en-US" sz="1200" b="1" i="0" u="none" strike="noStrike" dirty="0">
                <a:effectLst/>
                <a:latin typeface="Times New Roman" panose="02020603050405020304" pitchFamily="18" charset="0"/>
                <a:cs typeface="Times New Roman" panose="02020603050405020304" pitchFamily="18" charset="0"/>
              </a:rPr>
              <a:t>; Allison Pinner, MD; Daniel Holmes, MD</a:t>
            </a:r>
            <a:r>
              <a:rPr lang="en-US" sz="1200" b="1" i="0" dirty="0">
                <a:effectLst/>
                <a:latin typeface="Times New Roman" panose="02020603050405020304" pitchFamily="18" charset="0"/>
                <a:cs typeface="Times New Roman" panose="02020603050405020304" pitchFamily="18" charset="0"/>
              </a:rPr>
              <a:t> </a:t>
            </a:r>
          </a:p>
          <a:p>
            <a:pPr algn="ctr" defTabSz="214335">
              <a:lnSpc>
                <a:spcPts val="1350"/>
              </a:lnSpc>
            </a:pPr>
            <a:r>
              <a:rPr lang="en-US" sz="1200" b="1" dirty="0">
                <a:solidFill>
                  <a:srgbClr val="000000"/>
                </a:solidFill>
                <a:latin typeface="Times New Roman" panose="02020603050405020304" pitchFamily="18" charset="0"/>
                <a:cs typeface="Times New Roman" panose="02020603050405020304" pitchFamily="18" charset="0"/>
              </a:rPr>
              <a:t>Department of Internal Medicine; LSU Health Sciences Center, New Orleans, LA</a:t>
            </a:r>
          </a:p>
        </p:txBody>
      </p:sp>
      <p:sp>
        <p:nvSpPr>
          <p:cNvPr id="38" name="TextBox 37">
            <a:extLst>
              <a:ext uri="{FF2B5EF4-FFF2-40B4-BE49-F238E27FC236}">
                <a16:creationId xmlns:a16="http://schemas.microsoft.com/office/drawing/2014/main" id="{3ACCDC44-E49D-B980-5E4D-68843EC7E518}"/>
              </a:ext>
            </a:extLst>
          </p:cNvPr>
          <p:cNvSpPr txBox="1"/>
          <p:nvPr/>
        </p:nvSpPr>
        <p:spPr>
          <a:xfrm>
            <a:off x="4630418" y="1684729"/>
            <a:ext cx="3110995" cy="236668"/>
          </a:xfrm>
          <a:prstGeom prst="rect">
            <a:avLst/>
          </a:prstGeom>
          <a:noFill/>
        </p:spPr>
        <p:txBody>
          <a:bodyPr wrap="square" rtlCol="0">
            <a:spAutoFit/>
          </a:bodyPr>
          <a:lstStyle/>
          <a:p>
            <a:pPr defTabSz="214335"/>
            <a:r>
              <a:rPr lang="en-US" sz="938"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t>.</a:t>
            </a:r>
          </a:p>
        </p:txBody>
      </p:sp>
      <p:sp>
        <p:nvSpPr>
          <p:cNvPr id="16" name="TextBox 15">
            <a:extLst>
              <a:ext uri="{FF2B5EF4-FFF2-40B4-BE49-F238E27FC236}">
                <a16:creationId xmlns:a16="http://schemas.microsoft.com/office/drawing/2014/main" id="{FF752C74-C4FE-6C44-6D5D-03D8F66F3168}"/>
              </a:ext>
            </a:extLst>
          </p:cNvPr>
          <p:cNvSpPr txBox="1"/>
          <p:nvPr/>
        </p:nvSpPr>
        <p:spPr>
          <a:xfrm>
            <a:off x="216347" y="1803063"/>
            <a:ext cx="3004418" cy="2046714"/>
          </a:xfrm>
          <a:prstGeom prst="rect">
            <a:avLst/>
          </a:prstGeom>
          <a:noFill/>
        </p:spPr>
        <p:txBody>
          <a:bodyPr wrap="square">
            <a:spAutoFit/>
          </a:bodyPr>
          <a:lstStyle/>
          <a:p>
            <a:r>
              <a:rPr lang="en-US" sz="900" b="0" i="0" dirty="0">
                <a:solidFill>
                  <a:srgbClr val="000000"/>
                </a:solidFill>
                <a:effectLst/>
                <a:latin typeface="Arial" panose="020B0604020202020204" pitchFamily="34" charset="0"/>
                <a:cs typeface="Arial" panose="020B0604020202020204" pitchFamily="34" charset="0"/>
              </a:rPr>
              <a:t>Anti N-methyl D-aspartate receptor (NMDAR) encephalitis is one of the most common autoimmune encephalitis affecting young adults. It is characterized as neuropsychiatric syndrome and presence of autoantibodies in the cerebrospinal fluid (CSF). Generally followed by a viral prodrome, patients present with disturbances in sleep, behavior, memory, and autonomic stability; the latter would indicate ICU admission and possible ventilation. Since 2007, researchers have investigated the association between Anti-NMDAR encephalitis as a paraneoplastic syndrome secondary to ovarian teratomas. Hence, we present a case of a young female with Anti-NMDAR encephalitis in the setting of an ovarian teratoma.</a:t>
            </a:r>
            <a:endParaRPr lang="en-US" sz="900" dirty="0">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A2D98ECF-4A6B-3C69-BB87-957851A90E15}"/>
              </a:ext>
            </a:extLst>
          </p:cNvPr>
          <p:cNvSpPr txBox="1"/>
          <p:nvPr/>
        </p:nvSpPr>
        <p:spPr>
          <a:xfrm>
            <a:off x="8165266" y="1792098"/>
            <a:ext cx="3109326" cy="1615827"/>
          </a:xfrm>
          <a:prstGeom prst="rect">
            <a:avLst/>
          </a:prstGeom>
          <a:noFill/>
        </p:spPr>
        <p:txBody>
          <a:bodyPr wrap="square">
            <a:spAutoFit/>
          </a:bodyPr>
          <a:lstStyle/>
          <a:p>
            <a:r>
              <a:rPr lang="en-US" sz="900" b="0" i="0" u="none" strike="noStrike" dirty="0">
                <a:effectLst/>
                <a:latin typeface="Arial" panose="020B0604020202020204" pitchFamily="34" charset="0"/>
                <a:cs typeface="Arial" panose="020B0604020202020204" pitchFamily="34" charset="0"/>
              </a:rPr>
              <a:t>A meta-analysis study indicated an incidence of 37% of women with ovarian teratoma among anti-NMDAR encephalitis. There are many hypotheses that attempt to explain their documented association. It was observed that anti-NMDAR-associated teratomas showed dysmorphic neurons, suggesting a possible antigen source that triggers an autoimmune defense mechanism. Therefore, a goal of early surgical resection should be prioritized given that the longer the exposure to the autoimmune effects of this paraneoplastic syndrome, the worse the prognosis and recovery period will be. </a:t>
            </a:r>
            <a:r>
              <a:rPr lang="en-US" sz="900" b="0" i="0" dirty="0">
                <a:effectLst/>
                <a:latin typeface="Arial" panose="020B0604020202020204" pitchFamily="34" charset="0"/>
                <a:cs typeface="Arial" panose="020B0604020202020204" pitchFamily="34" charset="0"/>
              </a:rPr>
              <a:t> </a:t>
            </a:r>
            <a:endParaRPr lang="en-US" sz="90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A7C43D49-22D9-EEB0-0B2D-0B0C5D016F9F}"/>
              </a:ext>
            </a:extLst>
          </p:cNvPr>
          <p:cNvSpPr txBox="1"/>
          <p:nvPr/>
        </p:nvSpPr>
        <p:spPr>
          <a:xfrm>
            <a:off x="4012890" y="1803750"/>
            <a:ext cx="3987578" cy="3631763"/>
          </a:xfrm>
          <a:prstGeom prst="rect">
            <a:avLst/>
          </a:prstGeom>
          <a:noFill/>
        </p:spPr>
        <p:txBody>
          <a:bodyPr wrap="square">
            <a:spAutoFit/>
          </a:bodyPr>
          <a:lstStyle/>
          <a:p>
            <a:r>
              <a:rPr lang="en-US" sz="1000" b="0" i="0" u="none" strike="noStrike" dirty="0">
                <a:effectLst/>
                <a:latin typeface="Arial" panose="020B0604020202020204" pitchFamily="34" charset="0"/>
                <a:cs typeface="Arial" panose="020B0604020202020204" pitchFamily="34" charset="0"/>
              </a:rPr>
              <a:t>A 25-year-old woman with no medical history presented after a witnessed 30 second seizure. She reported 5 days of worsening headaches, fevers, and vomiting. Subsequently, her partner discovered her with a clenched jaw, eyes rolled back, and arms stiffened with jerking movements. The episode had self-terminated </a:t>
            </a:r>
            <a:r>
              <a:rPr lang="en-US" sz="1000" dirty="0">
                <a:latin typeface="Arial" panose="020B0604020202020204" pitchFamily="34" charset="0"/>
                <a:cs typeface="Arial" panose="020B0604020202020204" pitchFamily="34" charset="0"/>
              </a:rPr>
              <a:t>but was followed with recurring tonic-</a:t>
            </a:r>
            <a:r>
              <a:rPr lang="en-US" sz="1000" dirty="0" err="1">
                <a:latin typeface="Arial" panose="020B0604020202020204" pitchFamily="34" charset="0"/>
                <a:cs typeface="Arial" panose="020B0604020202020204" pitchFamily="34" charset="0"/>
              </a:rPr>
              <a:t>clonic</a:t>
            </a:r>
            <a:r>
              <a:rPr lang="en-US" sz="1000" dirty="0">
                <a:latin typeface="Arial" panose="020B0604020202020204" pitchFamily="34" charset="0"/>
                <a:cs typeface="Arial" panose="020B0604020202020204" pitchFamily="34" charset="0"/>
              </a:rPr>
              <a:t> seizure in EMS</a:t>
            </a:r>
            <a:r>
              <a:rPr lang="en-US" sz="1000" b="0" i="0" u="none" strike="noStrike" dirty="0">
                <a:effectLst/>
                <a:latin typeface="Arial" panose="020B0604020202020204" pitchFamily="34" charset="0"/>
                <a:cs typeface="Arial" panose="020B0604020202020204" pitchFamily="34" charset="0"/>
              </a:rPr>
              <a:t>. Vitals notable for tachycardia and fever of 101.6°</a:t>
            </a:r>
            <a:r>
              <a:rPr lang="en-US" sz="1000" dirty="0">
                <a:latin typeface="Arial" panose="020B0604020202020204" pitchFamily="34" charset="0"/>
                <a:cs typeface="Arial" panose="020B0604020202020204" pitchFamily="34" charset="0"/>
              </a:rPr>
              <a:t>F</a:t>
            </a:r>
            <a:r>
              <a:rPr lang="en-US" sz="1000" b="0" i="0" u="none" strike="noStrike" dirty="0">
                <a:effectLst/>
                <a:latin typeface="Arial" panose="020B0604020202020204" pitchFamily="34" charset="0"/>
                <a:cs typeface="Arial" panose="020B0604020202020204" pitchFamily="34" charset="0"/>
              </a:rPr>
              <a:t>. The neurological physical exam was unremarkable. EEG was negative. MRI brain showed bilateral temporal edema. CSF studies were significant for normal glucose, increased protein, pleocytosis, and increased RBCs, raising suspicion for HSV encephalitis. The patient was started on broad-spectrum antibiotics, acyclovir, and a trial of steroids, which resulted in initial improvement in her neurological symptoms. </a:t>
            </a:r>
            <a:r>
              <a:rPr lang="en-US" sz="1000" dirty="0">
                <a:latin typeface="Arial" panose="020B0604020202020204" pitchFamily="34" charset="0"/>
                <a:cs typeface="Arial" panose="020B0604020202020204" pitchFamily="34" charset="0"/>
              </a:rPr>
              <a:t>One </a:t>
            </a:r>
            <a:r>
              <a:rPr lang="en-US" sz="1000" b="0" i="0" u="none" strike="noStrike" dirty="0">
                <a:effectLst/>
                <a:latin typeface="Arial" panose="020B0604020202020204" pitchFamily="34" charset="0"/>
                <a:cs typeface="Arial" panose="020B0604020202020204" pitchFamily="34" charset="0"/>
              </a:rPr>
              <a:t>week later, she became encephalopathic and agitated with hysteric crying and laughing episodes. CSF cultures and HSV tests were negative. She was in autonomic instability, requiring ICU observation and intubation. Autoimmune differentials prompted a CT abdomen/pelvis, revealing a right ovarian dermoid cyst. On surgical removal, it was confirmed to be an ovarian teratoma. Repeat autoimmune CSF studies tested positive for anti-NMDA receptor antibody. She was started on IVIG, steroids, cyclophosphamide and plasmapheresis with gradual improvement, but the patient remains to not be at baseline.</a:t>
            </a:r>
            <a:r>
              <a:rPr lang="en-US" sz="1000" b="0" i="0" dirty="0">
                <a:effectLst/>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74AF5A0E-672F-97C4-BF3E-C6027792A92E}"/>
              </a:ext>
            </a:extLst>
          </p:cNvPr>
          <p:cNvSpPr txBox="1"/>
          <p:nvPr/>
        </p:nvSpPr>
        <p:spPr>
          <a:xfrm>
            <a:off x="4012890" y="5982837"/>
            <a:ext cx="3292389" cy="615553"/>
          </a:xfrm>
          <a:prstGeom prst="rect">
            <a:avLst/>
          </a:prstGeom>
          <a:noFill/>
        </p:spPr>
        <p:txBody>
          <a:bodyPr wrap="square">
            <a:spAutoFit/>
          </a:bodyPr>
          <a:lstStyle/>
          <a:p>
            <a:pPr algn="l" rtl="0" fontAlgn="base">
              <a:buFont typeface="+mj-lt"/>
              <a:buAutoNum type="arabicPeriod"/>
            </a:pPr>
            <a:r>
              <a:rPr lang="en-US" sz="400" b="0" i="0" u="none" strike="noStrike" dirty="0">
                <a:solidFill>
                  <a:srgbClr val="212121"/>
                </a:solidFill>
                <a:effectLst/>
                <a:latin typeface="Arial" panose="020B0604020202020204" pitchFamily="34" charset="0"/>
                <a:cs typeface="Arial" panose="020B0604020202020204" pitchFamily="34" charset="0"/>
              </a:rPr>
              <a:t>Li SJ, Yu MH, Cheng J, Bai WX, Di W. Ovarian teratoma related anti-N-methyl-D-aspartate receptor encephalitis: A case series and review of the literature. </a:t>
            </a:r>
            <a:r>
              <a:rPr lang="en-US" sz="400" b="0" i="1" u="none" strike="noStrike" dirty="0">
                <a:solidFill>
                  <a:srgbClr val="212121"/>
                </a:solidFill>
                <a:effectLst/>
                <a:latin typeface="Arial" panose="020B0604020202020204" pitchFamily="34" charset="0"/>
                <a:cs typeface="Arial" panose="020B0604020202020204" pitchFamily="34" charset="0"/>
              </a:rPr>
              <a:t>World J Clin Cases</a:t>
            </a:r>
            <a:r>
              <a:rPr lang="en-US" sz="400" b="0" i="0" u="none" strike="noStrike" dirty="0">
                <a:solidFill>
                  <a:srgbClr val="212121"/>
                </a:solidFill>
                <a:effectLst/>
                <a:latin typeface="Arial" panose="020B0604020202020204" pitchFamily="34" charset="0"/>
                <a:cs typeface="Arial" panose="020B0604020202020204" pitchFamily="34" charset="0"/>
              </a:rPr>
              <a:t>. 2022;10(16):5196-5207. </a:t>
            </a:r>
            <a:r>
              <a:rPr lang="en-US" sz="400" b="0" i="0" dirty="0">
                <a:solidFill>
                  <a:srgbClr val="212121"/>
                </a:solidFill>
                <a:effectLst/>
                <a:latin typeface="Arial" panose="020B0604020202020204" pitchFamily="34" charset="0"/>
                <a:cs typeface="Arial" panose="020B0604020202020204" pitchFamily="34" charset="0"/>
              </a:rPr>
              <a:t> </a:t>
            </a:r>
            <a:endParaRPr lang="en-US" sz="400" b="0" i="0" dirty="0">
              <a:solidFill>
                <a:srgbClr val="000000"/>
              </a:solidFill>
              <a:effectLst/>
              <a:latin typeface="Arial" panose="020B0604020202020204" pitchFamily="34" charset="0"/>
              <a:cs typeface="Arial" panose="020B0604020202020204" pitchFamily="34" charset="0"/>
            </a:endParaRPr>
          </a:p>
          <a:p>
            <a:pPr algn="l" rtl="0" fontAlgn="base">
              <a:buFont typeface="+mj-lt"/>
              <a:buAutoNum type="arabicPeriod" startAt="2"/>
            </a:pPr>
            <a:r>
              <a:rPr lang="en-US" sz="400" b="0" i="0" u="none" strike="noStrike" dirty="0">
                <a:solidFill>
                  <a:srgbClr val="212121"/>
                </a:solidFill>
                <a:effectLst/>
                <a:latin typeface="Arial" panose="020B0604020202020204" pitchFamily="34" charset="0"/>
                <a:cs typeface="Arial" panose="020B0604020202020204" pitchFamily="34" charset="0"/>
              </a:rPr>
              <a:t>Mitra AD, </a:t>
            </a:r>
            <a:r>
              <a:rPr lang="en-US" sz="400" b="0" i="0" u="none" strike="noStrike" dirty="0" err="1">
                <a:solidFill>
                  <a:srgbClr val="212121"/>
                </a:solidFill>
                <a:effectLst/>
                <a:latin typeface="Arial" panose="020B0604020202020204" pitchFamily="34" charset="0"/>
                <a:cs typeface="Arial" panose="020B0604020202020204" pitchFamily="34" charset="0"/>
              </a:rPr>
              <a:t>Afify</a:t>
            </a:r>
            <a:r>
              <a:rPr lang="en-US" sz="400" b="0" i="0" u="none" strike="noStrike" dirty="0">
                <a:solidFill>
                  <a:srgbClr val="212121"/>
                </a:solidFill>
                <a:effectLst/>
                <a:latin typeface="Arial" panose="020B0604020202020204" pitchFamily="34" charset="0"/>
                <a:cs typeface="Arial" panose="020B0604020202020204" pitchFamily="34" charset="0"/>
              </a:rPr>
              <a:t> A. Ovarian teratoma associated Anti-N-methyl-D-aspartate receptor encephalitis: a difficult diagnosis with a favorable prognosis. </a:t>
            </a:r>
            <a:r>
              <a:rPr lang="en-US" sz="400" b="0" i="1" u="none" strike="noStrike" dirty="0" err="1">
                <a:solidFill>
                  <a:srgbClr val="212121"/>
                </a:solidFill>
                <a:effectLst/>
                <a:latin typeface="Arial" panose="020B0604020202020204" pitchFamily="34" charset="0"/>
                <a:cs typeface="Arial" panose="020B0604020202020204" pitchFamily="34" charset="0"/>
              </a:rPr>
              <a:t>Autops</a:t>
            </a:r>
            <a:r>
              <a:rPr lang="en-US" sz="400" b="0" i="1" u="none" strike="noStrike" dirty="0">
                <a:solidFill>
                  <a:srgbClr val="212121"/>
                </a:solidFill>
                <a:effectLst/>
                <a:latin typeface="Arial" panose="020B0604020202020204" pitchFamily="34" charset="0"/>
                <a:cs typeface="Arial" panose="020B0604020202020204" pitchFamily="34" charset="0"/>
              </a:rPr>
              <a:t> Case Rep</a:t>
            </a:r>
            <a:r>
              <a:rPr lang="en-US" sz="400" b="0" i="0" u="none" strike="noStrike" dirty="0">
                <a:solidFill>
                  <a:srgbClr val="212121"/>
                </a:solidFill>
                <a:effectLst/>
                <a:latin typeface="Arial" panose="020B0604020202020204" pitchFamily="34" charset="0"/>
                <a:cs typeface="Arial" panose="020B0604020202020204" pitchFamily="34" charset="0"/>
              </a:rPr>
              <a:t>. 2018;8(2):e2018019. Published 2018 Apr 18. </a:t>
            </a:r>
            <a:r>
              <a:rPr lang="en-US" sz="400" b="0" i="0" dirty="0">
                <a:solidFill>
                  <a:srgbClr val="212121"/>
                </a:solidFill>
                <a:effectLst/>
                <a:latin typeface="Arial" panose="020B0604020202020204" pitchFamily="34" charset="0"/>
                <a:cs typeface="Arial" panose="020B0604020202020204" pitchFamily="34" charset="0"/>
              </a:rPr>
              <a:t> </a:t>
            </a:r>
            <a:endParaRPr lang="en-US" sz="400" b="0" i="0" dirty="0">
              <a:solidFill>
                <a:srgbClr val="000000"/>
              </a:solidFill>
              <a:effectLst/>
              <a:latin typeface="Arial" panose="020B0604020202020204" pitchFamily="34" charset="0"/>
              <a:cs typeface="Arial" panose="020B0604020202020204" pitchFamily="34" charset="0"/>
            </a:endParaRPr>
          </a:p>
          <a:p>
            <a:pPr algn="l" rtl="0" fontAlgn="base">
              <a:buFont typeface="+mj-lt"/>
              <a:buAutoNum type="arabicPeriod" startAt="3"/>
            </a:pPr>
            <a:r>
              <a:rPr lang="en-US" sz="400" b="0" i="0" u="none" strike="noStrike" dirty="0">
                <a:solidFill>
                  <a:srgbClr val="000000"/>
                </a:solidFill>
                <a:effectLst/>
                <a:latin typeface="Arial" panose="020B0604020202020204" pitchFamily="34" charset="0"/>
                <a:cs typeface="Arial" panose="020B0604020202020204" pitchFamily="34" charset="0"/>
              </a:rPr>
              <a:t>Syamlal, S; Patel, Khushboo; </a:t>
            </a:r>
            <a:r>
              <a:rPr lang="en-US" sz="400" b="0" i="0" u="none" strike="noStrike" dirty="0" err="1">
                <a:solidFill>
                  <a:srgbClr val="000000"/>
                </a:solidFill>
                <a:effectLst/>
                <a:latin typeface="Arial" panose="020B0604020202020204" pitchFamily="34" charset="0"/>
                <a:cs typeface="Arial" panose="020B0604020202020204" pitchFamily="34" charset="0"/>
              </a:rPr>
              <a:t>Haridas</a:t>
            </a:r>
            <a:r>
              <a:rPr lang="en-US" sz="400" b="0" i="0" u="none" strike="noStrike" dirty="0">
                <a:solidFill>
                  <a:srgbClr val="000000"/>
                </a:solidFill>
                <a:effectLst/>
                <a:latin typeface="Arial" panose="020B0604020202020204" pitchFamily="34" charset="0"/>
                <a:cs typeface="Arial" panose="020B0604020202020204" pitchFamily="34" charset="0"/>
              </a:rPr>
              <a:t>, </a:t>
            </a:r>
            <a:r>
              <a:rPr lang="en-US" sz="400" b="0" i="0" u="none" strike="noStrike" dirty="0" err="1">
                <a:solidFill>
                  <a:srgbClr val="000000"/>
                </a:solidFill>
                <a:effectLst/>
                <a:latin typeface="Arial" panose="020B0604020202020204" pitchFamily="34" charset="0"/>
                <a:cs typeface="Arial" panose="020B0604020202020204" pitchFamily="34" charset="0"/>
              </a:rPr>
              <a:t>Sarath</a:t>
            </a:r>
            <a:r>
              <a:rPr lang="en-US" sz="400" b="0" i="0" u="none" strike="noStrike" dirty="0">
                <a:solidFill>
                  <a:srgbClr val="000000"/>
                </a:solidFill>
                <a:effectLst/>
                <a:latin typeface="Arial" panose="020B0604020202020204" pitchFamily="34" charset="0"/>
                <a:cs typeface="Arial" panose="020B0604020202020204" pitchFamily="34" charset="0"/>
              </a:rPr>
              <a:t>. NMDA Receptor Encephalitis with Significant Autonomic Instability and PRES like MR Images. Annals of Indian Academy of Neurology 25(6):p 1244-1245, Nov–Dec 2022. </a:t>
            </a:r>
            <a:r>
              <a:rPr lang="en-US" sz="400" b="0" i="0" dirty="0">
                <a:solidFill>
                  <a:srgbClr val="000000"/>
                </a:solidFill>
                <a:effectLst/>
                <a:latin typeface="Arial" panose="020B0604020202020204" pitchFamily="34" charset="0"/>
                <a:cs typeface="Arial" panose="020B0604020202020204" pitchFamily="34" charset="0"/>
              </a:rPr>
              <a:t> </a:t>
            </a:r>
          </a:p>
          <a:p>
            <a:pPr algn="l" rtl="0" fontAlgn="base">
              <a:buFont typeface="+mj-lt"/>
              <a:buAutoNum type="arabicPeriod" startAt="4"/>
            </a:pPr>
            <a:r>
              <a:rPr lang="en-US" sz="400" b="0" i="0" u="none" strike="noStrike" dirty="0">
                <a:solidFill>
                  <a:srgbClr val="000000"/>
                </a:solidFill>
                <a:effectLst/>
                <a:latin typeface="Arial" panose="020B0604020202020204" pitchFamily="34" charset="0"/>
                <a:cs typeface="Arial" panose="020B0604020202020204" pitchFamily="34" charset="0"/>
              </a:rPr>
              <a:t>Wu CY, Wu JD, Chen CC. The Association of Ovarian Teratoma and Anti-N-Methyl-D-Aspartate Receptor Encephalitis: An Updated Integrative Review. Int J Mol Sci. 2021 Oct 9;22(20):10911</a:t>
            </a:r>
            <a:r>
              <a:rPr lang="en-US" sz="600" b="0" i="0" u="none" strike="noStrike" dirty="0">
                <a:solidFill>
                  <a:srgbClr val="000000"/>
                </a:solidFill>
                <a:effectLst/>
                <a:latin typeface="Times New Roman" panose="02020603050405020304" pitchFamily="18" charset="0"/>
              </a:rPr>
              <a:t>. </a:t>
            </a:r>
            <a:r>
              <a:rPr lang="en-US" sz="600" b="0" i="0" dirty="0">
                <a:solidFill>
                  <a:srgbClr val="000000"/>
                </a:solidFill>
                <a:effectLst/>
                <a:latin typeface="Times New Roman" panose="02020603050405020304" pitchFamily="18" charset="0"/>
              </a:rPr>
              <a:t> </a:t>
            </a:r>
          </a:p>
        </p:txBody>
      </p:sp>
      <p:sp>
        <p:nvSpPr>
          <p:cNvPr id="28" name="TextBox 27">
            <a:extLst>
              <a:ext uri="{FF2B5EF4-FFF2-40B4-BE49-F238E27FC236}">
                <a16:creationId xmlns:a16="http://schemas.microsoft.com/office/drawing/2014/main" id="{A19153CE-8FFA-CAC2-3F7C-7DBF441AEC17}"/>
              </a:ext>
            </a:extLst>
          </p:cNvPr>
          <p:cNvSpPr txBox="1"/>
          <p:nvPr/>
        </p:nvSpPr>
        <p:spPr>
          <a:xfrm>
            <a:off x="173584" y="6167503"/>
            <a:ext cx="2814901" cy="430887"/>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Figure 1: CT abdomen/Pelvis revealing a R-sided Ovarian mass </a:t>
            </a:r>
          </a:p>
        </p:txBody>
      </p:sp>
      <p:pic>
        <p:nvPicPr>
          <p:cNvPr id="30" name="Picture 29" descr="A mri of a brain&#10;&#10;Description automatically generated">
            <a:extLst>
              <a:ext uri="{FF2B5EF4-FFF2-40B4-BE49-F238E27FC236}">
                <a16:creationId xmlns:a16="http://schemas.microsoft.com/office/drawing/2014/main" id="{59E5B1BF-9BA7-2D33-A689-4A360E7362F4}"/>
              </a:ext>
            </a:extLst>
          </p:cNvPr>
          <p:cNvPicPr>
            <a:picLocks noChangeAspect="1"/>
          </p:cNvPicPr>
          <p:nvPr/>
        </p:nvPicPr>
        <p:blipFill>
          <a:blip r:embed="rId5"/>
          <a:stretch>
            <a:fillRect/>
          </a:stretch>
        </p:blipFill>
        <p:spPr>
          <a:xfrm>
            <a:off x="8238610" y="3450076"/>
            <a:ext cx="2500419" cy="2600840"/>
          </a:xfrm>
          <a:prstGeom prst="rect">
            <a:avLst/>
          </a:prstGeom>
        </p:spPr>
      </p:pic>
      <p:sp>
        <p:nvSpPr>
          <p:cNvPr id="37" name="TextBox 36">
            <a:extLst>
              <a:ext uri="{FF2B5EF4-FFF2-40B4-BE49-F238E27FC236}">
                <a16:creationId xmlns:a16="http://schemas.microsoft.com/office/drawing/2014/main" id="{1B9D7F29-DF6F-5050-1ED9-A97AF4F39CC6}"/>
              </a:ext>
            </a:extLst>
          </p:cNvPr>
          <p:cNvSpPr txBox="1"/>
          <p:nvPr/>
        </p:nvSpPr>
        <p:spPr>
          <a:xfrm>
            <a:off x="8363540" y="6093067"/>
            <a:ext cx="2453886" cy="415498"/>
          </a:xfrm>
          <a:prstGeom prst="rect">
            <a:avLst/>
          </a:prstGeom>
          <a:noFill/>
        </p:spPr>
        <p:txBody>
          <a:bodyPr wrap="square" rtlCol="0">
            <a:spAutoFit/>
          </a:bodyPr>
          <a:lstStyle/>
          <a:p>
            <a:pPr algn="ctr"/>
            <a:r>
              <a:rPr lang="en-US" sz="1050" dirty="0">
                <a:latin typeface="Arial" panose="020B0604020202020204" pitchFamily="34" charset="0"/>
                <a:cs typeface="Arial" panose="020B0604020202020204" pitchFamily="34" charset="0"/>
              </a:rPr>
              <a:t>Figure 2: Hypertense lesions of bilateral temporal lobes, L&gt;R</a:t>
            </a:r>
          </a:p>
        </p:txBody>
      </p:sp>
      <p:pic>
        <p:nvPicPr>
          <p:cNvPr id="8" name="Picture 7" descr="An x-ray of a chest&#10;&#10;Description automatically generated">
            <a:extLst>
              <a:ext uri="{FF2B5EF4-FFF2-40B4-BE49-F238E27FC236}">
                <a16:creationId xmlns:a16="http://schemas.microsoft.com/office/drawing/2014/main" id="{1297780C-420B-8C15-C7C7-42BF37A3A9C5}"/>
              </a:ext>
            </a:extLst>
          </p:cNvPr>
          <p:cNvPicPr>
            <a:picLocks noChangeAspect="1"/>
          </p:cNvPicPr>
          <p:nvPr/>
        </p:nvPicPr>
        <p:blipFill>
          <a:blip r:embed="rId6"/>
          <a:stretch>
            <a:fillRect/>
          </a:stretch>
        </p:blipFill>
        <p:spPr>
          <a:xfrm>
            <a:off x="76652" y="3928727"/>
            <a:ext cx="3522499" cy="2164340"/>
          </a:xfrm>
          <a:prstGeom prst="rect">
            <a:avLst/>
          </a:prstGeom>
        </p:spPr>
      </p:pic>
    </p:spTree>
    <p:extLst>
      <p:ext uri="{BB962C8B-B14F-4D97-AF65-F5344CB8AC3E}">
        <p14:creationId xmlns:p14="http://schemas.microsoft.com/office/powerpoint/2010/main" val="3392089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B2CD3E59-1A4D-4900-9DBA-C7EB51828CDB}"/>
</file>

<file path=customXml/itemProps2.xml><?xml version="1.0" encoding="utf-8"?>
<ds:datastoreItem xmlns:ds="http://schemas.openxmlformats.org/officeDocument/2006/customXml" ds:itemID="{E17BA6EE-E15E-47AB-8B44-1D520FC0B420}"/>
</file>

<file path=customXml/itemProps3.xml><?xml version="1.0" encoding="utf-8"?>
<ds:datastoreItem xmlns:ds="http://schemas.openxmlformats.org/officeDocument/2006/customXml" ds:itemID="{88E6280B-0600-4ECE-9523-A865EED71B76}"/>
</file>

<file path=docProps/app.xml><?xml version="1.0" encoding="utf-8"?>
<Properties xmlns="http://schemas.openxmlformats.org/officeDocument/2006/extended-properties" xmlns:vt="http://schemas.openxmlformats.org/officeDocument/2006/docPropsVTypes">
  <TotalTime>0</TotalTime>
  <Words>685</Words>
  <Application>Microsoft Macintosh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Aptos Display</vt:lpstr>
      <vt:lpstr>Arial</vt:lpstr>
      <vt:lpstr>Helvetica Neue</vt:lpstr>
      <vt:lpstr>MetaOT-BookIta</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Mussarat, Asad (New Orleans)</dc:creator>
  <cp:lastModifiedBy>Mussarat, Asad (New Orleans)</cp:lastModifiedBy>
  <cp:revision>2</cp:revision>
  <dcterms:created xsi:type="dcterms:W3CDTF">2024-03-22T21:55:22Z</dcterms:created>
  <dcterms:modified xsi:type="dcterms:W3CDTF">2024-03-22T21:56:20Z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