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7"/>
    <p:restoredTop sz="96126"/>
  </p:normalViewPr>
  <p:slideViewPr>
    <p:cSldViewPr snapToGrid="0">
      <p:cViewPr varScale="1">
        <p:scale>
          <a:sx n="121" d="100"/>
          <a:sy n="121" d="100"/>
        </p:scale>
        <p:origin x="44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29FE1-8118-BB08-9159-9916EA9BFE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CFE52FC-9952-2EE9-F8C8-B2D6C23700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C90BA24-008C-7CD3-6DE3-4C8D12138A50}"/>
              </a:ext>
            </a:extLst>
          </p:cNvPr>
          <p:cNvSpPr>
            <a:spLocks noGrp="1"/>
          </p:cNvSpPr>
          <p:nvPr>
            <p:ph type="dt" sz="half" idx="10"/>
          </p:nvPr>
        </p:nvSpPr>
        <p:spPr/>
        <p:txBody>
          <a:bodyPr/>
          <a:lstStyle/>
          <a:p>
            <a:fld id="{930FC6F3-7044-7F4A-875D-ECBBC729C8BF}" type="datetimeFigureOut">
              <a:rPr lang="en-US" smtClean="0"/>
              <a:t>3/22/24</a:t>
            </a:fld>
            <a:endParaRPr lang="en-US"/>
          </a:p>
        </p:txBody>
      </p:sp>
      <p:sp>
        <p:nvSpPr>
          <p:cNvPr id="5" name="Footer Placeholder 4">
            <a:extLst>
              <a:ext uri="{FF2B5EF4-FFF2-40B4-BE49-F238E27FC236}">
                <a16:creationId xmlns:a16="http://schemas.microsoft.com/office/drawing/2014/main" id="{336D3405-BEB2-0F30-5D17-1876F7E4BE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DA452D-B848-530B-A20C-EA07714AAD8B}"/>
              </a:ext>
            </a:extLst>
          </p:cNvPr>
          <p:cNvSpPr>
            <a:spLocks noGrp="1"/>
          </p:cNvSpPr>
          <p:nvPr>
            <p:ph type="sldNum" sz="quarter" idx="12"/>
          </p:nvPr>
        </p:nvSpPr>
        <p:spPr/>
        <p:txBody>
          <a:bodyPr/>
          <a:lstStyle/>
          <a:p>
            <a:fld id="{0FBC9924-B79A-DC42-9283-D21E06047383}" type="slidenum">
              <a:rPr lang="en-US" smtClean="0"/>
              <a:t>‹#›</a:t>
            </a:fld>
            <a:endParaRPr lang="en-US"/>
          </a:p>
        </p:txBody>
      </p:sp>
    </p:spTree>
    <p:extLst>
      <p:ext uri="{BB962C8B-B14F-4D97-AF65-F5344CB8AC3E}">
        <p14:creationId xmlns:p14="http://schemas.microsoft.com/office/powerpoint/2010/main" val="1312745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90B9D-80D0-2033-3F6F-CD594484DF4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9193306-5C0D-7DD7-5D27-6305C3E8F30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D023BB-426A-DC11-A765-7DCFE499DD05}"/>
              </a:ext>
            </a:extLst>
          </p:cNvPr>
          <p:cNvSpPr>
            <a:spLocks noGrp="1"/>
          </p:cNvSpPr>
          <p:nvPr>
            <p:ph type="dt" sz="half" idx="10"/>
          </p:nvPr>
        </p:nvSpPr>
        <p:spPr/>
        <p:txBody>
          <a:bodyPr/>
          <a:lstStyle/>
          <a:p>
            <a:fld id="{930FC6F3-7044-7F4A-875D-ECBBC729C8BF}" type="datetimeFigureOut">
              <a:rPr lang="en-US" smtClean="0"/>
              <a:t>3/22/24</a:t>
            </a:fld>
            <a:endParaRPr lang="en-US"/>
          </a:p>
        </p:txBody>
      </p:sp>
      <p:sp>
        <p:nvSpPr>
          <p:cNvPr id="5" name="Footer Placeholder 4">
            <a:extLst>
              <a:ext uri="{FF2B5EF4-FFF2-40B4-BE49-F238E27FC236}">
                <a16:creationId xmlns:a16="http://schemas.microsoft.com/office/drawing/2014/main" id="{34F4F2DC-77BF-96DF-79A7-E93FF19EE9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E13054-7775-5986-F5D9-05B7E81D5BEC}"/>
              </a:ext>
            </a:extLst>
          </p:cNvPr>
          <p:cNvSpPr>
            <a:spLocks noGrp="1"/>
          </p:cNvSpPr>
          <p:nvPr>
            <p:ph type="sldNum" sz="quarter" idx="12"/>
          </p:nvPr>
        </p:nvSpPr>
        <p:spPr/>
        <p:txBody>
          <a:bodyPr/>
          <a:lstStyle/>
          <a:p>
            <a:fld id="{0FBC9924-B79A-DC42-9283-D21E06047383}" type="slidenum">
              <a:rPr lang="en-US" smtClean="0"/>
              <a:t>‹#›</a:t>
            </a:fld>
            <a:endParaRPr lang="en-US"/>
          </a:p>
        </p:txBody>
      </p:sp>
    </p:spTree>
    <p:extLst>
      <p:ext uri="{BB962C8B-B14F-4D97-AF65-F5344CB8AC3E}">
        <p14:creationId xmlns:p14="http://schemas.microsoft.com/office/powerpoint/2010/main" val="1052298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BE4E75-227A-AF61-83FE-AAF9747044C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BEF9F21-9E32-0981-8C1B-7B716B87BC8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F91DC6-75F6-22AD-04BC-66A170999D1D}"/>
              </a:ext>
            </a:extLst>
          </p:cNvPr>
          <p:cNvSpPr>
            <a:spLocks noGrp="1"/>
          </p:cNvSpPr>
          <p:nvPr>
            <p:ph type="dt" sz="half" idx="10"/>
          </p:nvPr>
        </p:nvSpPr>
        <p:spPr/>
        <p:txBody>
          <a:bodyPr/>
          <a:lstStyle/>
          <a:p>
            <a:fld id="{930FC6F3-7044-7F4A-875D-ECBBC729C8BF}" type="datetimeFigureOut">
              <a:rPr lang="en-US" smtClean="0"/>
              <a:t>3/22/24</a:t>
            </a:fld>
            <a:endParaRPr lang="en-US"/>
          </a:p>
        </p:txBody>
      </p:sp>
      <p:sp>
        <p:nvSpPr>
          <p:cNvPr id="5" name="Footer Placeholder 4">
            <a:extLst>
              <a:ext uri="{FF2B5EF4-FFF2-40B4-BE49-F238E27FC236}">
                <a16:creationId xmlns:a16="http://schemas.microsoft.com/office/drawing/2014/main" id="{48BB886B-F1E7-3CA1-92A5-827C7471E1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83AB28-EF23-04C1-65FB-C7EE7C7862AD}"/>
              </a:ext>
            </a:extLst>
          </p:cNvPr>
          <p:cNvSpPr>
            <a:spLocks noGrp="1"/>
          </p:cNvSpPr>
          <p:nvPr>
            <p:ph type="sldNum" sz="quarter" idx="12"/>
          </p:nvPr>
        </p:nvSpPr>
        <p:spPr/>
        <p:txBody>
          <a:bodyPr/>
          <a:lstStyle/>
          <a:p>
            <a:fld id="{0FBC9924-B79A-DC42-9283-D21E06047383}" type="slidenum">
              <a:rPr lang="en-US" smtClean="0"/>
              <a:t>‹#›</a:t>
            </a:fld>
            <a:endParaRPr lang="en-US"/>
          </a:p>
        </p:txBody>
      </p:sp>
    </p:spTree>
    <p:extLst>
      <p:ext uri="{BB962C8B-B14F-4D97-AF65-F5344CB8AC3E}">
        <p14:creationId xmlns:p14="http://schemas.microsoft.com/office/powerpoint/2010/main" val="602504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0BFB3-9218-E677-F793-B80A0BDCFC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F51F2A-C3B0-A626-C068-D03100E196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50F859-49EE-325A-48D4-EE586AA1C0D8}"/>
              </a:ext>
            </a:extLst>
          </p:cNvPr>
          <p:cNvSpPr>
            <a:spLocks noGrp="1"/>
          </p:cNvSpPr>
          <p:nvPr>
            <p:ph type="dt" sz="half" idx="10"/>
          </p:nvPr>
        </p:nvSpPr>
        <p:spPr/>
        <p:txBody>
          <a:bodyPr/>
          <a:lstStyle/>
          <a:p>
            <a:fld id="{930FC6F3-7044-7F4A-875D-ECBBC729C8BF}" type="datetimeFigureOut">
              <a:rPr lang="en-US" smtClean="0"/>
              <a:t>3/22/24</a:t>
            </a:fld>
            <a:endParaRPr lang="en-US"/>
          </a:p>
        </p:txBody>
      </p:sp>
      <p:sp>
        <p:nvSpPr>
          <p:cNvPr id="5" name="Footer Placeholder 4">
            <a:extLst>
              <a:ext uri="{FF2B5EF4-FFF2-40B4-BE49-F238E27FC236}">
                <a16:creationId xmlns:a16="http://schemas.microsoft.com/office/drawing/2014/main" id="{594C42C1-4618-CBB8-93EB-32CF2E931B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CAB447-8F97-A784-6C55-BF23887E316B}"/>
              </a:ext>
            </a:extLst>
          </p:cNvPr>
          <p:cNvSpPr>
            <a:spLocks noGrp="1"/>
          </p:cNvSpPr>
          <p:nvPr>
            <p:ph type="sldNum" sz="quarter" idx="12"/>
          </p:nvPr>
        </p:nvSpPr>
        <p:spPr/>
        <p:txBody>
          <a:bodyPr/>
          <a:lstStyle/>
          <a:p>
            <a:fld id="{0FBC9924-B79A-DC42-9283-D21E06047383}" type="slidenum">
              <a:rPr lang="en-US" smtClean="0"/>
              <a:t>‹#›</a:t>
            </a:fld>
            <a:endParaRPr lang="en-US"/>
          </a:p>
        </p:txBody>
      </p:sp>
    </p:spTree>
    <p:extLst>
      <p:ext uri="{BB962C8B-B14F-4D97-AF65-F5344CB8AC3E}">
        <p14:creationId xmlns:p14="http://schemas.microsoft.com/office/powerpoint/2010/main" val="3434793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4B1AC-70E0-883B-77FF-00C4861F524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2C3F2B3-0593-4573-12E0-C1827EBD8AD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D5700B-EEF8-63DB-D739-E3A1B2D8F392}"/>
              </a:ext>
            </a:extLst>
          </p:cNvPr>
          <p:cNvSpPr>
            <a:spLocks noGrp="1"/>
          </p:cNvSpPr>
          <p:nvPr>
            <p:ph type="dt" sz="half" idx="10"/>
          </p:nvPr>
        </p:nvSpPr>
        <p:spPr/>
        <p:txBody>
          <a:bodyPr/>
          <a:lstStyle/>
          <a:p>
            <a:fld id="{930FC6F3-7044-7F4A-875D-ECBBC729C8BF}" type="datetimeFigureOut">
              <a:rPr lang="en-US" smtClean="0"/>
              <a:t>3/22/24</a:t>
            </a:fld>
            <a:endParaRPr lang="en-US"/>
          </a:p>
        </p:txBody>
      </p:sp>
      <p:sp>
        <p:nvSpPr>
          <p:cNvPr id="5" name="Footer Placeholder 4">
            <a:extLst>
              <a:ext uri="{FF2B5EF4-FFF2-40B4-BE49-F238E27FC236}">
                <a16:creationId xmlns:a16="http://schemas.microsoft.com/office/drawing/2014/main" id="{A76F645E-A1B3-8D0C-BE41-AE1D11B3FE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DEBC24-4B56-B3B7-8D15-49AEA04DEE39}"/>
              </a:ext>
            </a:extLst>
          </p:cNvPr>
          <p:cNvSpPr>
            <a:spLocks noGrp="1"/>
          </p:cNvSpPr>
          <p:nvPr>
            <p:ph type="sldNum" sz="quarter" idx="12"/>
          </p:nvPr>
        </p:nvSpPr>
        <p:spPr/>
        <p:txBody>
          <a:bodyPr/>
          <a:lstStyle/>
          <a:p>
            <a:fld id="{0FBC9924-B79A-DC42-9283-D21E06047383}" type="slidenum">
              <a:rPr lang="en-US" smtClean="0"/>
              <a:t>‹#›</a:t>
            </a:fld>
            <a:endParaRPr lang="en-US"/>
          </a:p>
        </p:txBody>
      </p:sp>
    </p:spTree>
    <p:extLst>
      <p:ext uri="{BB962C8B-B14F-4D97-AF65-F5344CB8AC3E}">
        <p14:creationId xmlns:p14="http://schemas.microsoft.com/office/powerpoint/2010/main" val="930464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090BF-36CF-0785-94FE-684832B796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CDD65E-7FFF-2A14-A4E7-61B015A1AC1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5FC2E54-9098-7194-2F8F-5990500EA0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776048A-2414-0F12-78BE-E965D66434F2}"/>
              </a:ext>
            </a:extLst>
          </p:cNvPr>
          <p:cNvSpPr>
            <a:spLocks noGrp="1"/>
          </p:cNvSpPr>
          <p:nvPr>
            <p:ph type="dt" sz="half" idx="10"/>
          </p:nvPr>
        </p:nvSpPr>
        <p:spPr/>
        <p:txBody>
          <a:bodyPr/>
          <a:lstStyle/>
          <a:p>
            <a:fld id="{930FC6F3-7044-7F4A-875D-ECBBC729C8BF}" type="datetimeFigureOut">
              <a:rPr lang="en-US" smtClean="0"/>
              <a:t>3/22/24</a:t>
            </a:fld>
            <a:endParaRPr lang="en-US"/>
          </a:p>
        </p:txBody>
      </p:sp>
      <p:sp>
        <p:nvSpPr>
          <p:cNvPr id="6" name="Footer Placeholder 5">
            <a:extLst>
              <a:ext uri="{FF2B5EF4-FFF2-40B4-BE49-F238E27FC236}">
                <a16:creationId xmlns:a16="http://schemas.microsoft.com/office/drawing/2014/main" id="{6A342114-2E57-C6CD-461B-532ED051AA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B2AA81-2592-82CF-F5C9-BCDBEC2B2129}"/>
              </a:ext>
            </a:extLst>
          </p:cNvPr>
          <p:cNvSpPr>
            <a:spLocks noGrp="1"/>
          </p:cNvSpPr>
          <p:nvPr>
            <p:ph type="sldNum" sz="quarter" idx="12"/>
          </p:nvPr>
        </p:nvSpPr>
        <p:spPr/>
        <p:txBody>
          <a:bodyPr/>
          <a:lstStyle/>
          <a:p>
            <a:fld id="{0FBC9924-B79A-DC42-9283-D21E06047383}" type="slidenum">
              <a:rPr lang="en-US" smtClean="0"/>
              <a:t>‹#›</a:t>
            </a:fld>
            <a:endParaRPr lang="en-US"/>
          </a:p>
        </p:txBody>
      </p:sp>
    </p:spTree>
    <p:extLst>
      <p:ext uri="{BB962C8B-B14F-4D97-AF65-F5344CB8AC3E}">
        <p14:creationId xmlns:p14="http://schemas.microsoft.com/office/powerpoint/2010/main" val="3461079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AC4C8-7828-7FE9-37F5-9CBF6D18AE1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5A9C5EA-BCF1-29F6-EA68-B3AB7F4B56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2216D0-7E53-8E0E-DA2D-6D9052AF4D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BAAF04C-0514-ACEE-4584-FC6474ADAD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BD04AE3-6937-255C-27D9-117B74F94C9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04C1A86-C7D7-83B1-6594-EC32D19F1318}"/>
              </a:ext>
            </a:extLst>
          </p:cNvPr>
          <p:cNvSpPr>
            <a:spLocks noGrp="1"/>
          </p:cNvSpPr>
          <p:nvPr>
            <p:ph type="dt" sz="half" idx="10"/>
          </p:nvPr>
        </p:nvSpPr>
        <p:spPr/>
        <p:txBody>
          <a:bodyPr/>
          <a:lstStyle/>
          <a:p>
            <a:fld id="{930FC6F3-7044-7F4A-875D-ECBBC729C8BF}" type="datetimeFigureOut">
              <a:rPr lang="en-US" smtClean="0"/>
              <a:t>3/22/24</a:t>
            </a:fld>
            <a:endParaRPr lang="en-US"/>
          </a:p>
        </p:txBody>
      </p:sp>
      <p:sp>
        <p:nvSpPr>
          <p:cNvPr id="8" name="Footer Placeholder 7">
            <a:extLst>
              <a:ext uri="{FF2B5EF4-FFF2-40B4-BE49-F238E27FC236}">
                <a16:creationId xmlns:a16="http://schemas.microsoft.com/office/drawing/2014/main" id="{E7B41AA7-8F60-B2AB-2A1F-7621320EAED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E98F6A-FBA4-9FB8-3A50-DB1DCDEC558E}"/>
              </a:ext>
            </a:extLst>
          </p:cNvPr>
          <p:cNvSpPr>
            <a:spLocks noGrp="1"/>
          </p:cNvSpPr>
          <p:nvPr>
            <p:ph type="sldNum" sz="quarter" idx="12"/>
          </p:nvPr>
        </p:nvSpPr>
        <p:spPr/>
        <p:txBody>
          <a:bodyPr/>
          <a:lstStyle/>
          <a:p>
            <a:fld id="{0FBC9924-B79A-DC42-9283-D21E06047383}" type="slidenum">
              <a:rPr lang="en-US" smtClean="0"/>
              <a:t>‹#›</a:t>
            </a:fld>
            <a:endParaRPr lang="en-US"/>
          </a:p>
        </p:txBody>
      </p:sp>
    </p:spTree>
    <p:extLst>
      <p:ext uri="{BB962C8B-B14F-4D97-AF65-F5344CB8AC3E}">
        <p14:creationId xmlns:p14="http://schemas.microsoft.com/office/powerpoint/2010/main" val="395272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8D246-1668-B6B1-6BBA-7736A0F532F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13F2C4-97DA-CB1A-1B7B-227BAF2A7B9F}"/>
              </a:ext>
            </a:extLst>
          </p:cNvPr>
          <p:cNvSpPr>
            <a:spLocks noGrp="1"/>
          </p:cNvSpPr>
          <p:nvPr>
            <p:ph type="dt" sz="half" idx="10"/>
          </p:nvPr>
        </p:nvSpPr>
        <p:spPr/>
        <p:txBody>
          <a:bodyPr/>
          <a:lstStyle/>
          <a:p>
            <a:fld id="{930FC6F3-7044-7F4A-875D-ECBBC729C8BF}" type="datetimeFigureOut">
              <a:rPr lang="en-US" smtClean="0"/>
              <a:t>3/22/24</a:t>
            </a:fld>
            <a:endParaRPr lang="en-US"/>
          </a:p>
        </p:txBody>
      </p:sp>
      <p:sp>
        <p:nvSpPr>
          <p:cNvPr id="4" name="Footer Placeholder 3">
            <a:extLst>
              <a:ext uri="{FF2B5EF4-FFF2-40B4-BE49-F238E27FC236}">
                <a16:creationId xmlns:a16="http://schemas.microsoft.com/office/drawing/2014/main" id="{D1B5ABD9-2503-B992-AEDB-9B93D6E8D1C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2910667-0E0D-0289-A136-641CB057EC41}"/>
              </a:ext>
            </a:extLst>
          </p:cNvPr>
          <p:cNvSpPr>
            <a:spLocks noGrp="1"/>
          </p:cNvSpPr>
          <p:nvPr>
            <p:ph type="sldNum" sz="quarter" idx="12"/>
          </p:nvPr>
        </p:nvSpPr>
        <p:spPr/>
        <p:txBody>
          <a:bodyPr/>
          <a:lstStyle/>
          <a:p>
            <a:fld id="{0FBC9924-B79A-DC42-9283-D21E06047383}" type="slidenum">
              <a:rPr lang="en-US" smtClean="0"/>
              <a:t>‹#›</a:t>
            </a:fld>
            <a:endParaRPr lang="en-US"/>
          </a:p>
        </p:txBody>
      </p:sp>
    </p:spTree>
    <p:extLst>
      <p:ext uri="{BB962C8B-B14F-4D97-AF65-F5344CB8AC3E}">
        <p14:creationId xmlns:p14="http://schemas.microsoft.com/office/powerpoint/2010/main" val="1935090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0D5A5C-F399-9800-CBA0-8F527797739C}"/>
              </a:ext>
            </a:extLst>
          </p:cNvPr>
          <p:cNvSpPr>
            <a:spLocks noGrp="1"/>
          </p:cNvSpPr>
          <p:nvPr>
            <p:ph type="dt" sz="half" idx="10"/>
          </p:nvPr>
        </p:nvSpPr>
        <p:spPr/>
        <p:txBody>
          <a:bodyPr/>
          <a:lstStyle/>
          <a:p>
            <a:fld id="{930FC6F3-7044-7F4A-875D-ECBBC729C8BF}" type="datetimeFigureOut">
              <a:rPr lang="en-US" smtClean="0"/>
              <a:t>3/22/24</a:t>
            </a:fld>
            <a:endParaRPr lang="en-US"/>
          </a:p>
        </p:txBody>
      </p:sp>
      <p:sp>
        <p:nvSpPr>
          <p:cNvPr id="3" name="Footer Placeholder 2">
            <a:extLst>
              <a:ext uri="{FF2B5EF4-FFF2-40B4-BE49-F238E27FC236}">
                <a16:creationId xmlns:a16="http://schemas.microsoft.com/office/drawing/2014/main" id="{C0858C10-2735-F175-3DBC-1A9C5C05EDD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E21030C-D3E7-73D9-C243-409E4B9758FB}"/>
              </a:ext>
            </a:extLst>
          </p:cNvPr>
          <p:cNvSpPr>
            <a:spLocks noGrp="1"/>
          </p:cNvSpPr>
          <p:nvPr>
            <p:ph type="sldNum" sz="quarter" idx="12"/>
          </p:nvPr>
        </p:nvSpPr>
        <p:spPr/>
        <p:txBody>
          <a:bodyPr/>
          <a:lstStyle/>
          <a:p>
            <a:fld id="{0FBC9924-B79A-DC42-9283-D21E06047383}" type="slidenum">
              <a:rPr lang="en-US" smtClean="0"/>
              <a:t>‹#›</a:t>
            </a:fld>
            <a:endParaRPr lang="en-US"/>
          </a:p>
        </p:txBody>
      </p:sp>
    </p:spTree>
    <p:extLst>
      <p:ext uri="{BB962C8B-B14F-4D97-AF65-F5344CB8AC3E}">
        <p14:creationId xmlns:p14="http://schemas.microsoft.com/office/powerpoint/2010/main" val="251252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7A29B-BEBA-C5B8-06AA-2B0CE43AB7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8B5679A-9335-A7C2-3B35-E5393D133F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B13BF4-92E9-ABB8-4C60-C23275C68B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F04E9F-0AA5-BF3C-6023-5A3574F9D315}"/>
              </a:ext>
            </a:extLst>
          </p:cNvPr>
          <p:cNvSpPr>
            <a:spLocks noGrp="1"/>
          </p:cNvSpPr>
          <p:nvPr>
            <p:ph type="dt" sz="half" idx="10"/>
          </p:nvPr>
        </p:nvSpPr>
        <p:spPr/>
        <p:txBody>
          <a:bodyPr/>
          <a:lstStyle/>
          <a:p>
            <a:fld id="{930FC6F3-7044-7F4A-875D-ECBBC729C8BF}" type="datetimeFigureOut">
              <a:rPr lang="en-US" smtClean="0"/>
              <a:t>3/22/24</a:t>
            </a:fld>
            <a:endParaRPr lang="en-US"/>
          </a:p>
        </p:txBody>
      </p:sp>
      <p:sp>
        <p:nvSpPr>
          <p:cNvPr id="6" name="Footer Placeholder 5">
            <a:extLst>
              <a:ext uri="{FF2B5EF4-FFF2-40B4-BE49-F238E27FC236}">
                <a16:creationId xmlns:a16="http://schemas.microsoft.com/office/drawing/2014/main" id="{64278454-36A8-69BA-41D7-9843A42E24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76EC33-9D73-3077-EA4F-785743673B4E}"/>
              </a:ext>
            </a:extLst>
          </p:cNvPr>
          <p:cNvSpPr>
            <a:spLocks noGrp="1"/>
          </p:cNvSpPr>
          <p:nvPr>
            <p:ph type="sldNum" sz="quarter" idx="12"/>
          </p:nvPr>
        </p:nvSpPr>
        <p:spPr/>
        <p:txBody>
          <a:bodyPr/>
          <a:lstStyle/>
          <a:p>
            <a:fld id="{0FBC9924-B79A-DC42-9283-D21E06047383}" type="slidenum">
              <a:rPr lang="en-US" smtClean="0"/>
              <a:t>‹#›</a:t>
            </a:fld>
            <a:endParaRPr lang="en-US"/>
          </a:p>
        </p:txBody>
      </p:sp>
    </p:spTree>
    <p:extLst>
      <p:ext uri="{BB962C8B-B14F-4D97-AF65-F5344CB8AC3E}">
        <p14:creationId xmlns:p14="http://schemas.microsoft.com/office/powerpoint/2010/main" val="2497030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ECF97-C7ED-7279-FCE2-66AEFE2050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EF97A63-68CB-7335-AAB7-FDDF7603CC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20C91E2-B463-F85E-FB08-314C353AF5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72CE16-B52D-B19B-F37E-AA03895E4869}"/>
              </a:ext>
            </a:extLst>
          </p:cNvPr>
          <p:cNvSpPr>
            <a:spLocks noGrp="1"/>
          </p:cNvSpPr>
          <p:nvPr>
            <p:ph type="dt" sz="half" idx="10"/>
          </p:nvPr>
        </p:nvSpPr>
        <p:spPr/>
        <p:txBody>
          <a:bodyPr/>
          <a:lstStyle/>
          <a:p>
            <a:fld id="{930FC6F3-7044-7F4A-875D-ECBBC729C8BF}" type="datetimeFigureOut">
              <a:rPr lang="en-US" smtClean="0"/>
              <a:t>3/22/24</a:t>
            </a:fld>
            <a:endParaRPr lang="en-US"/>
          </a:p>
        </p:txBody>
      </p:sp>
      <p:sp>
        <p:nvSpPr>
          <p:cNvPr id="6" name="Footer Placeholder 5">
            <a:extLst>
              <a:ext uri="{FF2B5EF4-FFF2-40B4-BE49-F238E27FC236}">
                <a16:creationId xmlns:a16="http://schemas.microsoft.com/office/drawing/2014/main" id="{A4B12695-AAD1-B054-1D73-B8480F6ED8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888F48-9417-2009-D07E-C452EE0BEA6F}"/>
              </a:ext>
            </a:extLst>
          </p:cNvPr>
          <p:cNvSpPr>
            <a:spLocks noGrp="1"/>
          </p:cNvSpPr>
          <p:nvPr>
            <p:ph type="sldNum" sz="quarter" idx="12"/>
          </p:nvPr>
        </p:nvSpPr>
        <p:spPr/>
        <p:txBody>
          <a:bodyPr/>
          <a:lstStyle/>
          <a:p>
            <a:fld id="{0FBC9924-B79A-DC42-9283-D21E06047383}" type="slidenum">
              <a:rPr lang="en-US" smtClean="0"/>
              <a:t>‹#›</a:t>
            </a:fld>
            <a:endParaRPr lang="en-US"/>
          </a:p>
        </p:txBody>
      </p:sp>
    </p:spTree>
    <p:extLst>
      <p:ext uri="{BB962C8B-B14F-4D97-AF65-F5344CB8AC3E}">
        <p14:creationId xmlns:p14="http://schemas.microsoft.com/office/powerpoint/2010/main" val="3978329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43E4CE-529C-8EC0-B488-CD0FB1239A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A0CBC2D-BA90-D6C5-90BD-197C2E3C35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E8E00C-2A6C-F1C9-5513-4955839499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30FC6F3-7044-7F4A-875D-ECBBC729C8BF}" type="datetimeFigureOut">
              <a:rPr lang="en-US" smtClean="0"/>
              <a:t>3/22/24</a:t>
            </a:fld>
            <a:endParaRPr lang="en-US"/>
          </a:p>
        </p:txBody>
      </p:sp>
      <p:sp>
        <p:nvSpPr>
          <p:cNvPr id="5" name="Footer Placeholder 4">
            <a:extLst>
              <a:ext uri="{FF2B5EF4-FFF2-40B4-BE49-F238E27FC236}">
                <a16:creationId xmlns:a16="http://schemas.microsoft.com/office/drawing/2014/main" id="{95898527-7281-44B3-DCE4-916D26D052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5C27BFA7-735F-CCEE-A6D6-D4DB07544A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FBC9924-B79A-DC42-9283-D21E06047383}" type="slidenum">
              <a:rPr lang="en-US" smtClean="0"/>
              <a:t>‹#›</a:t>
            </a:fld>
            <a:endParaRPr lang="en-US"/>
          </a:p>
        </p:txBody>
      </p:sp>
    </p:spTree>
    <p:extLst>
      <p:ext uri="{BB962C8B-B14F-4D97-AF65-F5344CB8AC3E}">
        <p14:creationId xmlns:p14="http://schemas.microsoft.com/office/powerpoint/2010/main" val="3414955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2"/>
          <p:cNvGrpSpPr/>
          <p:nvPr/>
        </p:nvGrpSpPr>
        <p:grpSpPr>
          <a:xfrm>
            <a:off x="8070845" y="1453880"/>
            <a:ext cx="2871619" cy="233803"/>
            <a:chOff x="0" y="0"/>
            <a:chExt cx="16336320" cy="1330080"/>
          </a:xfrm>
        </p:grpSpPr>
        <p:sp>
          <p:nvSpPr>
            <p:cNvPr id="13" name="Freeform 13"/>
            <p:cNvSpPr/>
            <p:nvPr/>
          </p:nvSpPr>
          <p:spPr>
            <a:xfrm>
              <a:off x="0" y="0"/>
              <a:ext cx="16336263" cy="1330071"/>
            </a:xfrm>
            <a:custGeom>
              <a:avLst/>
              <a:gdLst/>
              <a:ahLst/>
              <a:cxnLst/>
              <a:rect l="l" t="t" r="r" b="b"/>
              <a:pathLst>
                <a:path w="16336263" h="1330071">
                  <a:moveTo>
                    <a:pt x="0" y="0"/>
                  </a:moveTo>
                  <a:lnTo>
                    <a:pt x="16336263" y="0"/>
                  </a:lnTo>
                  <a:lnTo>
                    <a:pt x="16336263" y="1330071"/>
                  </a:lnTo>
                  <a:lnTo>
                    <a:pt x="0" y="1330071"/>
                  </a:lnTo>
                  <a:close/>
                </a:path>
              </a:pathLst>
            </a:custGeom>
            <a:solidFill>
              <a:srgbClr val="D6C3EF">
                <a:alpha val="49804"/>
              </a:srgbClr>
            </a:solidFill>
          </p:spPr>
          <p:txBody>
            <a:bodyPr/>
            <a:lstStyle/>
            <a:p>
              <a:endParaRPr lang="en-US" sz="422"/>
            </a:p>
          </p:txBody>
        </p:sp>
        <p:sp>
          <p:nvSpPr>
            <p:cNvPr id="14" name="TextBox 14"/>
            <p:cNvSpPr txBox="1"/>
            <p:nvPr/>
          </p:nvSpPr>
          <p:spPr>
            <a:xfrm>
              <a:off x="0" y="-104775"/>
              <a:ext cx="16336320" cy="1434855"/>
            </a:xfrm>
            <a:prstGeom prst="rect">
              <a:avLst/>
            </a:prstGeom>
          </p:spPr>
          <p:txBody>
            <a:bodyPr lIns="11906" tIns="11906" rIns="11906" bIns="11906" rtlCol="0" anchor="ctr"/>
            <a:lstStyle/>
            <a:p>
              <a:pPr algn="ctr">
                <a:lnSpc>
                  <a:spcPts val="1491"/>
                </a:lnSpc>
              </a:pPr>
              <a:r>
                <a:rPr lang="en-US" sz="1266" b="1" dirty="0">
                  <a:solidFill>
                    <a:srgbClr val="000000"/>
                  </a:solidFill>
                  <a:latin typeface="Arial" panose="020B0604020202020204" pitchFamily="34" charset="0"/>
                  <a:cs typeface="Arial" panose="020B0604020202020204" pitchFamily="34" charset="0"/>
                </a:rPr>
                <a:t>Discussion</a:t>
              </a:r>
            </a:p>
          </p:txBody>
        </p:sp>
      </p:grpSp>
      <p:grpSp>
        <p:nvGrpSpPr>
          <p:cNvPr id="20" name="Group 20"/>
          <p:cNvGrpSpPr/>
          <p:nvPr/>
        </p:nvGrpSpPr>
        <p:grpSpPr>
          <a:xfrm>
            <a:off x="10325339" y="4247226"/>
            <a:ext cx="248906" cy="283838"/>
            <a:chOff x="0" y="0"/>
            <a:chExt cx="1416000" cy="1614720"/>
          </a:xfrm>
        </p:grpSpPr>
        <p:sp>
          <p:nvSpPr>
            <p:cNvPr id="21" name="Freeform 21"/>
            <p:cNvSpPr/>
            <p:nvPr/>
          </p:nvSpPr>
          <p:spPr>
            <a:xfrm>
              <a:off x="8382" y="8382"/>
              <a:ext cx="1399159" cy="1597914"/>
            </a:xfrm>
            <a:custGeom>
              <a:avLst/>
              <a:gdLst/>
              <a:ahLst/>
              <a:cxnLst/>
              <a:rect l="l" t="t" r="r" b="b"/>
              <a:pathLst>
                <a:path w="1399159" h="1597914">
                  <a:moveTo>
                    <a:pt x="0" y="0"/>
                  </a:moveTo>
                  <a:lnTo>
                    <a:pt x="1399159" y="0"/>
                  </a:lnTo>
                  <a:lnTo>
                    <a:pt x="1399159" y="1597914"/>
                  </a:lnTo>
                  <a:lnTo>
                    <a:pt x="0" y="1597914"/>
                  </a:lnTo>
                  <a:close/>
                </a:path>
              </a:pathLst>
            </a:custGeom>
            <a:solidFill>
              <a:srgbClr val="FFFFFF"/>
            </a:solidFill>
          </p:spPr>
          <p:txBody>
            <a:bodyPr/>
            <a:lstStyle/>
            <a:p>
              <a:endParaRPr lang="en-US" sz="422"/>
            </a:p>
          </p:txBody>
        </p:sp>
        <p:sp>
          <p:nvSpPr>
            <p:cNvPr id="22" name="Freeform 22"/>
            <p:cNvSpPr/>
            <p:nvPr/>
          </p:nvSpPr>
          <p:spPr>
            <a:xfrm>
              <a:off x="0" y="0"/>
              <a:ext cx="1415923" cy="1614678"/>
            </a:xfrm>
            <a:custGeom>
              <a:avLst/>
              <a:gdLst/>
              <a:ahLst/>
              <a:cxnLst/>
              <a:rect l="l" t="t" r="r" b="b"/>
              <a:pathLst>
                <a:path w="1415923" h="1614678">
                  <a:moveTo>
                    <a:pt x="8382" y="0"/>
                  </a:moveTo>
                  <a:lnTo>
                    <a:pt x="1407541" y="0"/>
                  </a:lnTo>
                  <a:cubicBezTo>
                    <a:pt x="1412240" y="0"/>
                    <a:pt x="1415923" y="3810"/>
                    <a:pt x="1415923" y="8382"/>
                  </a:cubicBezTo>
                  <a:lnTo>
                    <a:pt x="1415923" y="1606296"/>
                  </a:lnTo>
                  <a:cubicBezTo>
                    <a:pt x="1415923" y="1610995"/>
                    <a:pt x="1412113" y="1614678"/>
                    <a:pt x="1407541" y="1614678"/>
                  </a:cubicBezTo>
                  <a:lnTo>
                    <a:pt x="8382" y="1614678"/>
                  </a:lnTo>
                  <a:cubicBezTo>
                    <a:pt x="3683" y="1614678"/>
                    <a:pt x="0" y="1610868"/>
                    <a:pt x="0" y="1606296"/>
                  </a:cubicBezTo>
                  <a:lnTo>
                    <a:pt x="0" y="8382"/>
                  </a:lnTo>
                  <a:cubicBezTo>
                    <a:pt x="0" y="3810"/>
                    <a:pt x="3810" y="0"/>
                    <a:pt x="8382" y="0"/>
                  </a:cubicBezTo>
                  <a:moveTo>
                    <a:pt x="8382" y="16764"/>
                  </a:moveTo>
                  <a:lnTo>
                    <a:pt x="8382" y="8382"/>
                  </a:lnTo>
                  <a:lnTo>
                    <a:pt x="16764" y="8382"/>
                  </a:lnTo>
                  <a:lnTo>
                    <a:pt x="16764" y="1606296"/>
                  </a:lnTo>
                  <a:lnTo>
                    <a:pt x="8382" y="1606296"/>
                  </a:lnTo>
                  <a:lnTo>
                    <a:pt x="8382" y="1597914"/>
                  </a:lnTo>
                  <a:lnTo>
                    <a:pt x="1407541" y="1597914"/>
                  </a:lnTo>
                  <a:lnTo>
                    <a:pt x="1407541" y="1606296"/>
                  </a:lnTo>
                  <a:lnTo>
                    <a:pt x="1399159" y="1606296"/>
                  </a:lnTo>
                  <a:lnTo>
                    <a:pt x="1399159" y="8382"/>
                  </a:lnTo>
                  <a:lnTo>
                    <a:pt x="1407541" y="8382"/>
                  </a:lnTo>
                  <a:lnTo>
                    <a:pt x="1407541" y="16764"/>
                  </a:lnTo>
                  <a:lnTo>
                    <a:pt x="8382" y="16764"/>
                  </a:lnTo>
                  <a:close/>
                </a:path>
              </a:pathLst>
            </a:custGeom>
            <a:solidFill>
              <a:srgbClr val="FFFFFF"/>
            </a:solidFill>
          </p:spPr>
          <p:txBody>
            <a:bodyPr/>
            <a:lstStyle/>
            <a:p>
              <a:endParaRPr lang="en-US" sz="422"/>
            </a:p>
          </p:txBody>
        </p:sp>
      </p:grpSp>
      <p:grpSp>
        <p:nvGrpSpPr>
          <p:cNvPr id="28" name="Group 28"/>
          <p:cNvGrpSpPr/>
          <p:nvPr/>
        </p:nvGrpSpPr>
        <p:grpSpPr>
          <a:xfrm>
            <a:off x="9203911" y="4740567"/>
            <a:ext cx="804769" cy="119391"/>
            <a:chOff x="0" y="0"/>
            <a:chExt cx="4578240" cy="679200"/>
          </a:xfrm>
        </p:grpSpPr>
        <p:sp>
          <p:nvSpPr>
            <p:cNvPr id="29" name="Freeform 29"/>
            <p:cNvSpPr/>
            <p:nvPr/>
          </p:nvSpPr>
          <p:spPr>
            <a:xfrm>
              <a:off x="8382" y="8382"/>
              <a:ext cx="4561459" cy="662432"/>
            </a:xfrm>
            <a:custGeom>
              <a:avLst/>
              <a:gdLst/>
              <a:ahLst/>
              <a:cxnLst/>
              <a:rect l="l" t="t" r="r" b="b"/>
              <a:pathLst>
                <a:path w="4561459" h="662432">
                  <a:moveTo>
                    <a:pt x="0" y="0"/>
                  </a:moveTo>
                  <a:lnTo>
                    <a:pt x="4561459" y="0"/>
                  </a:lnTo>
                  <a:lnTo>
                    <a:pt x="4561459" y="662432"/>
                  </a:lnTo>
                  <a:lnTo>
                    <a:pt x="0" y="662432"/>
                  </a:lnTo>
                  <a:close/>
                </a:path>
              </a:pathLst>
            </a:custGeom>
            <a:solidFill>
              <a:srgbClr val="FFFFFF"/>
            </a:solidFill>
          </p:spPr>
          <p:txBody>
            <a:bodyPr/>
            <a:lstStyle/>
            <a:p>
              <a:endParaRPr lang="en-US" sz="422"/>
            </a:p>
          </p:txBody>
        </p:sp>
        <p:sp>
          <p:nvSpPr>
            <p:cNvPr id="30" name="Freeform 30"/>
            <p:cNvSpPr/>
            <p:nvPr/>
          </p:nvSpPr>
          <p:spPr>
            <a:xfrm>
              <a:off x="0" y="0"/>
              <a:ext cx="4578223" cy="679196"/>
            </a:xfrm>
            <a:custGeom>
              <a:avLst/>
              <a:gdLst/>
              <a:ahLst/>
              <a:cxnLst/>
              <a:rect l="l" t="t" r="r" b="b"/>
              <a:pathLst>
                <a:path w="4578223" h="679196">
                  <a:moveTo>
                    <a:pt x="8382" y="0"/>
                  </a:moveTo>
                  <a:lnTo>
                    <a:pt x="4569841" y="0"/>
                  </a:lnTo>
                  <a:cubicBezTo>
                    <a:pt x="4574540" y="0"/>
                    <a:pt x="4578223" y="3810"/>
                    <a:pt x="4578223" y="8382"/>
                  </a:cubicBezTo>
                  <a:lnTo>
                    <a:pt x="4578223" y="670814"/>
                  </a:lnTo>
                  <a:cubicBezTo>
                    <a:pt x="4578223" y="675513"/>
                    <a:pt x="4574413" y="679196"/>
                    <a:pt x="4569841" y="679196"/>
                  </a:cubicBezTo>
                  <a:lnTo>
                    <a:pt x="8382" y="679196"/>
                  </a:lnTo>
                  <a:cubicBezTo>
                    <a:pt x="3683" y="679196"/>
                    <a:pt x="0" y="675386"/>
                    <a:pt x="0" y="670814"/>
                  </a:cubicBezTo>
                  <a:lnTo>
                    <a:pt x="0" y="8382"/>
                  </a:lnTo>
                  <a:cubicBezTo>
                    <a:pt x="0" y="3810"/>
                    <a:pt x="3810" y="0"/>
                    <a:pt x="8382" y="0"/>
                  </a:cubicBezTo>
                  <a:moveTo>
                    <a:pt x="8382" y="16764"/>
                  </a:moveTo>
                  <a:lnTo>
                    <a:pt x="8382" y="8382"/>
                  </a:lnTo>
                  <a:lnTo>
                    <a:pt x="16764" y="8382"/>
                  </a:lnTo>
                  <a:lnTo>
                    <a:pt x="16764" y="670814"/>
                  </a:lnTo>
                  <a:lnTo>
                    <a:pt x="8382" y="670814"/>
                  </a:lnTo>
                  <a:lnTo>
                    <a:pt x="8382" y="662432"/>
                  </a:lnTo>
                  <a:lnTo>
                    <a:pt x="4569841" y="662432"/>
                  </a:lnTo>
                  <a:lnTo>
                    <a:pt x="4569841" y="670814"/>
                  </a:lnTo>
                  <a:lnTo>
                    <a:pt x="4561459" y="670814"/>
                  </a:lnTo>
                  <a:lnTo>
                    <a:pt x="4561459" y="8382"/>
                  </a:lnTo>
                  <a:lnTo>
                    <a:pt x="4569841" y="8382"/>
                  </a:lnTo>
                  <a:lnTo>
                    <a:pt x="4569841" y="16764"/>
                  </a:lnTo>
                  <a:lnTo>
                    <a:pt x="8382" y="16764"/>
                  </a:lnTo>
                  <a:close/>
                </a:path>
              </a:pathLst>
            </a:custGeom>
            <a:solidFill>
              <a:srgbClr val="FFFFFF"/>
            </a:solidFill>
          </p:spPr>
          <p:txBody>
            <a:bodyPr/>
            <a:lstStyle/>
            <a:p>
              <a:endParaRPr lang="en-US" sz="422"/>
            </a:p>
          </p:txBody>
        </p:sp>
      </p:grpSp>
      <p:grpSp>
        <p:nvGrpSpPr>
          <p:cNvPr id="31" name="Group 31"/>
          <p:cNvGrpSpPr/>
          <p:nvPr/>
        </p:nvGrpSpPr>
        <p:grpSpPr>
          <a:xfrm>
            <a:off x="9239601" y="3308808"/>
            <a:ext cx="804769" cy="55772"/>
            <a:chOff x="0" y="0"/>
            <a:chExt cx="4578240" cy="317280"/>
          </a:xfrm>
        </p:grpSpPr>
        <p:sp>
          <p:nvSpPr>
            <p:cNvPr id="32" name="Freeform 32"/>
            <p:cNvSpPr/>
            <p:nvPr/>
          </p:nvSpPr>
          <p:spPr>
            <a:xfrm>
              <a:off x="8382" y="8382"/>
              <a:ext cx="4561459" cy="300482"/>
            </a:xfrm>
            <a:custGeom>
              <a:avLst/>
              <a:gdLst/>
              <a:ahLst/>
              <a:cxnLst/>
              <a:rect l="l" t="t" r="r" b="b"/>
              <a:pathLst>
                <a:path w="4561459" h="300482">
                  <a:moveTo>
                    <a:pt x="0" y="0"/>
                  </a:moveTo>
                  <a:lnTo>
                    <a:pt x="4561459" y="0"/>
                  </a:lnTo>
                  <a:lnTo>
                    <a:pt x="4561459" y="300482"/>
                  </a:lnTo>
                  <a:lnTo>
                    <a:pt x="0" y="300482"/>
                  </a:lnTo>
                  <a:close/>
                </a:path>
              </a:pathLst>
            </a:custGeom>
            <a:solidFill>
              <a:srgbClr val="FFFFFF"/>
            </a:solidFill>
          </p:spPr>
          <p:txBody>
            <a:bodyPr/>
            <a:lstStyle/>
            <a:p>
              <a:endParaRPr lang="en-US" sz="422"/>
            </a:p>
          </p:txBody>
        </p:sp>
        <p:sp>
          <p:nvSpPr>
            <p:cNvPr id="33" name="Freeform 33"/>
            <p:cNvSpPr/>
            <p:nvPr/>
          </p:nvSpPr>
          <p:spPr>
            <a:xfrm>
              <a:off x="0" y="0"/>
              <a:ext cx="4578223" cy="317246"/>
            </a:xfrm>
            <a:custGeom>
              <a:avLst/>
              <a:gdLst/>
              <a:ahLst/>
              <a:cxnLst/>
              <a:rect l="l" t="t" r="r" b="b"/>
              <a:pathLst>
                <a:path w="4578223" h="317246">
                  <a:moveTo>
                    <a:pt x="8382" y="0"/>
                  </a:moveTo>
                  <a:lnTo>
                    <a:pt x="4569841" y="0"/>
                  </a:lnTo>
                  <a:cubicBezTo>
                    <a:pt x="4574540" y="0"/>
                    <a:pt x="4578223" y="3810"/>
                    <a:pt x="4578223" y="8382"/>
                  </a:cubicBezTo>
                  <a:lnTo>
                    <a:pt x="4578223" y="308864"/>
                  </a:lnTo>
                  <a:cubicBezTo>
                    <a:pt x="4578223" y="313563"/>
                    <a:pt x="4574413" y="317246"/>
                    <a:pt x="4569841" y="317246"/>
                  </a:cubicBezTo>
                  <a:lnTo>
                    <a:pt x="8382" y="317246"/>
                  </a:lnTo>
                  <a:cubicBezTo>
                    <a:pt x="3683" y="317246"/>
                    <a:pt x="0" y="313436"/>
                    <a:pt x="0" y="308864"/>
                  </a:cubicBezTo>
                  <a:lnTo>
                    <a:pt x="0" y="8382"/>
                  </a:lnTo>
                  <a:cubicBezTo>
                    <a:pt x="0" y="3810"/>
                    <a:pt x="3810" y="0"/>
                    <a:pt x="8382" y="0"/>
                  </a:cubicBezTo>
                  <a:moveTo>
                    <a:pt x="8382" y="16764"/>
                  </a:moveTo>
                  <a:lnTo>
                    <a:pt x="8382" y="8382"/>
                  </a:lnTo>
                  <a:lnTo>
                    <a:pt x="16764" y="8382"/>
                  </a:lnTo>
                  <a:lnTo>
                    <a:pt x="16764" y="308864"/>
                  </a:lnTo>
                  <a:lnTo>
                    <a:pt x="8382" y="308864"/>
                  </a:lnTo>
                  <a:lnTo>
                    <a:pt x="8382" y="300482"/>
                  </a:lnTo>
                  <a:lnTo>
                    <a:pt x="4569841" y="300482"/>
                  </a:lnTo>
                  <a:lnTo>
                    <a:pt x="4569841" y="308864"/>
                  </a:lnTo>
                  <a:lnTo>
                    <a:pt x="4561459" y="308864"/>
                  </a:lnTo>
                  <a:lnTo>
                    <a:pt x="4561459" y="8382"/>
                  </a:lnTo>
                  <a:lnTo>
                    <a:pt x="4569841" y="8382"/>
                  </a:lnTo>
                  <a:lnTo>
                    <a:pt x="4569841" y="16764"/>
                  </a:lnTo>
                  <a:lnTo>
                    <a:pt x="8382" y="16764"/>
                  </a:lnTo>
                  <a:close/>
                </a:path>
              </a:pathLst>
            </a:custGeom>
            <a:solidFill>
              <a:srgbClr val="FFFFFF"/>
            </a:solidFill>
          </p:spPr>
          <p:txBody>
            <a:bodyPr/>
            <a:lstStyle/>
            <a:p>
              <a:endParaRPr lang="en-US" sz="422"/>
            </a:p>
          </p:txBody>
        </p:sp>
      </p:grpSp>
      <p:sp>
        <p:nvSpPr>
          <p:cNvPr id="40" name="TextBox 40"/>
          <p:cNvSpPr txBox="1"/>
          <p:nvPr/>
        </p:nvSpPr>
        <p:spPr>
          <a:xfrm>
            <a:off x="7583406" y="5415305"/>
            <a:ext cx="4325991" cy="192360"/>
          </a:xfrm>
          <a:prstGeom prst="rect">
            <a:avLst/>
          </a:prstGeom>
        </p:spPr>
        <p:txBody>
          <a:bodyPr lIns="0" tIns="0" rIns="0" bIns="0" rtlCol="0" anchor="t">
            <a:spAutoFit/>
          </a:bodyPr>
          <a:lstStyle/>
          <a:p>
            <a:pPr algn="ctr">
              <a:lnSpc>
                <a:spcPts val="1463"/>
              </a:lnSpc>
            </a:pPr>
            <a:endParaRPr lang="en-US" sz="1266" b="1" dirty="0">
              <a:solidFill>
                <a:srgbClr val="000000"/>
              </a:solidFill>
              <a:latin typeface="Helvetica" pitchFamily="2" charset="0"/>
            </a:endParaRPr>
          </a:p>
        </p:txBody>
      </p:sp>
      <p:sp>
        <p:nvSpPr>
          <p:cNvPr id="51" name="Freeform 99">
            <a:extLst>
              <a:ext uri="{FF2B5EF4-FFF2-40B4-BE49-F238E27FC236}">
                <a16:creationId xmlns:a16="http://schemas.microsoft.com/office/drawing/2014/main" id="{17F1D104-AE3E-5E98-3D61-09A370485EE6}"/>
              </a:ext>
            </a:extLst>
          </p:cNvPr>
          <p:cNvSpPr/>
          <p:nvPr/>
        </p:nvSpPr>
        <p:spPr>
          <a:xfrm flipV="1">
            <a:off x="-403761" y="23768"/>
            <a:ext cx="12595761" cy="1402471"/>
          </a:xfrm>
          <a:custGeom>
            <a:avLst/>
            <a:gdLst/>
            <a:ahLst/>
            <a:cxnLst/>
            <a:rect l="l" t="t" r="r" b="b"/>
            <a:pathLst>
              <a:path w="38917139" h="11172462">
                <a:moveTo>
                  <a:pt x="0" y="11172462"/>
                </a:moveTo>
                <a:lnTo>
                  <a:pt x="38917139" y="11172462"/>
                </a:lnTo>
                <a:lnTo>
                  <a:pt x="38917139" y="0"/>
                </a:lnTo>
                <a:lnTo>
                  <a:pt x="0" y="0"/>
                </a:lnTo>
                <a:lnTo>
                  <a:pt x="0" y="11172462"/>
                </a:lnTo>
                <a:close/>
              </a:path>
            </a:pathLst>
          </a:custGeom>
          <a:blipFill>
            <a:blip r:embed="rId2">
              <a:extLst>
                <a:ext uri="{96DAC541-7B7A-43D3-8B79-37D633B846F1}">
                  <asvg:svgBlip xmlns:asvg="http://schemas.microsoft.com/office/drawing/2016/SVG/main" r:embed="rId3"/>
                </a:ext>
              </a:extLst>
            </a:blip>
            <a:stretch>
              <a:fillRect l="3541" t="-467" r="-316" b="-44744"/>
            </a:stretch>
          </a:blipFill>
        </p:spPr>
        <p:txBody>
          <a:bodyPr/>
          <a:lstStyle/>
          <a:p>
            <a:endParaRPr lang="en-US" sz="422" dirty="0"/>
          </a:p>
        </p:txBody>
      </p:sp>
      <p:sp>
        <p:nvSpPr>
          <p:cNvPr id="39" name="Freeform 39"/>
          <p:cNvSpPr/>
          <p:nvPr/>
        </p:nvSpPr>
        <p:spPr>
          <a:xfrm>
            <a:off x="155876" y="93426"/>
            <a:ext cx="702623" cy="286040"/>
          </a:xfrm>
          <a:custGeom>
            <a:avLst/>
            <a:gdLst/>
            <a:ahLst/>
            <a:cxnLst/>
            <a:rect l="l" t="t" r="r" b="b"/>
            <a:pathLst>
              <a:path w="4444819" h="1840830">
                <a:moveTo>
                  <a:pt x="0" y="0"/>
                </a:moveTo>
                <a:lnTo>
                  <a:pt x="4444820" y="0"/>
                </a:lnTo>
                <a:lnTo>
                  <a:pt x="4444820" y="1840830"/>
                </a:lnTo>
                <a:lnTo>
                  <a:pt x="0" y="1840830"/>
                </a:lnTo>
                <a:lnTo>
                  <a:pt x="0" y="0"/>
                </a:lnTo>
                <a:close/>
              </a:path>
            </a:pathLst>
          </a:custGeom>
          <a:blipFill>
            <a:blip r:embed="rId4"/>
            <a:stretch>
              <a:fillRect t="-2564" b="-2564"/>
            </a:stretch>
          </a:blipFill>
        </p:spPr>
        <p:txBody>
          <a:bodyPr/>
          <a:lstStyle/>
          <a:p>
            <a:endParaRPr lang="en-US" sz="422"/>
          </a:p>
        </p:txBody>
      </p:sp>
      <p:sp>
        <p:nvSpPr>
          <p:cNvPr id="50" name="Freeform 50"/>
          <p:cNvSpPr/>
          <p:nvPr/>
        </p:nvSpPr>
        <p:spPr>
          <a:xfrm>
            <a:off x="11158553" y="93426"/>
            <a:ext cx="711317" cy="322373"/>
          </a:xfrm>
          <a:custGeom>
            <a:avLst/>
            <a:gdLst/>
            <a:ahLst/>
            <a:cxnLst/>
            <a:rect l="l" t="t" r="r" b="b"/>
            <a:pathLst>
              <a:path w="4444819" h="1840830">
                <a:moveTo>
                  <a:pt x="0" y="0"/>
                </a:moveTo>
                <a:lnTo>
                  <a:pt x="4444819" y="0"/>
                </a:lnTo>
                <a:lnTo>
                  <a:pt x="4444819" y="1840830"/>
                </a:lnTo>
                <a:lnTo>
                  <a:pt x="0" y="1840830"/>
                </a:lnTo>
                <a:lnTo>
                  <a:pt x="0" y="0"/>
                </a:lnTo>
                <a:close/>
              </a:path>
            </a:pathLst>
          </a:custGeom>
          <a:blipFill>
            <a:blip r:embed="rId4"/>
            <a:stretch>
              <a:fillRect t="-2564" b="-2564"/>
            </a:stretch>
          </a:blipFill>
        </p:spPr>
        <p:txBody>
          <a:bodyPr/>
          <a:lstStyle/>
          <a:p>
            <a:endParaRPr lang="en-US" sz="422"/>
          </a:p>
        </p:txBody>
      </p:sp>
      <p:sp>
        <p:nvSpPr>
          <p:cNvPr id="38" name="TextBox 37">
            <a:extLst>
              <a:ext uri="{FF2B5EF4-FFF2-40B4-BE49-F238E27FC236}">
                <a16:creationId xmlns:a16="http://schemas.microsoft.com/office/drawing/2014/main" id="{3ACCDC44-E49D-B980-5E4D-68843EC7E518}"/>
              </a:ext>
            </a:extLst>
          </p:cNvPr>
          <p:cNvSpPr txBox="1"/>
          <p:nvPr/>
        </p:nvSpPr>
        <p:spPr>
          <a:xfrm>
            <a:off x="73778" y="3634193"/>
            <a:ext cx="4277539" cy="360740"/>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 </a:t>
            </a:r>
          </a:p>
          <a:p>
            <a:r>
              <a:rPr lang="en-CA" sz="844" dirty="0">
                <a:latin typeface="Arial" panose="020B0604020202020204" pitchFamily="34" charset="0"/>
                <a:cs typeface="Arial" panose="020B0604020202020204" pitchFamily="34" charset="0"/>
              </a:rPr>
              <a:t>.</a:t>
            </a:r>
          </a:p>
        </p:txBody>
      </p:sp>
      <p:sp>
        <p:nvSpPr>
          <p:cNvPr id="56" name="TextBox 55">
            <a:extLst>
              <a:ext uri="{FF2B5EF4-FFF2-40B4-BE49-F238E27FC236}">
                <a16:creationId xmlns:a16="http://schemas.microsoft.com/office/drawing/2014/main" id="{F0F78A64-5385-6C7E-C819-4F6AA820495C}"/>
              </a:ext>
            </a:extLst>
          </p:cNvPr>
          <p:cNvSpPr txBox="1"/>
          <p:nvPr/>
        </p:nvSpPr>
        <p:spPr>
          <a:xfrm>
            <a:off x="8401490" y="1642530"/>
            <a:ext cx="3790510" cy="369332"/>
          </a:xfrm>
          <a:prstGeom prst="rect">
            <a:avLst/>
          </a:prstGeom>
          <a:noFill/>
        </p:spPr>
        <p:txBody>
          <a:bodyPr wrap="square" rtlCol="0">
            <a:spAutoFit/>
          </a:bodyPr>
          <a:lstStyle/>
          <a:p>
            <a:pPr rtl="0">
              <a:spcBef>
                <a:spcPts val="0"/>
              </a:spcBef>
              <a:spcAft>
                <a:spcPts val="0"/>
              </a:spcAft>
            </a:pPr>
            <a:br>
              <a:rPr lang="en-US" sz="900" dirty="0"/>
            </a:br>
            <a:endParaRPr lang="en-US" sz="900" dirty="0"/>
          </a:p>
        </p:txBody>
      </p:sp>
      <p:sp>
        <p:nvSpPr>
          <p:cNvPr id="16" name="TextBox 15">
            <a:extLst>
              <a:ext uri="{FF2B5EF4-FFF2-40B4-BE49-F238E27FC236}">
                <a16:creationId xmlns:a16="http://schemas.microsoft.com/office/drawing/2014/main" id="{1DB21FB8-492D-5D12-0FC0-9DF956707292}"/>
              </a:ext>
            </a:extLst>
          </p:cNvPr>
          <p:cNvSpPr txBox="1"/>
          <p:nvPr/>
        </p:nvSpPr>
        <p:spPr>
          <a:xfrm>
            <a:off x="270302" y="647691"/>
            <a:ext cx="10991282" cy="892552"/>
          </a:xfrm>
          <a:prstGeom prst="rect">
            <a:avLst/>
          </a:prstGeom>
          <a:noFill/>
        </p:spPr>
        <p:txBody>
          <a:bodyPr wrap="square">
            <a:spAutoFit/>
          </a:bodyPr>
          <a:lstStyle/>
          <a:p>
            <a:pPr algn="ctr"/>
            <a:r>
              <a:rPr lang="en-US" sz="1600" b="1" dirty="0">
                <a:effectLst/>
                <a:latin typeface="Times New Roman" panose="02020603050405020304" pitchFamily="18" charset="0"/>
                <a:cs typeface="Times New Roman" panose="02020603050405020304" pitchFamily="18" charset="0"/>
              </a:rPr>
              <a:t>Takotsubo Cardiomyopathy: Severe Hyponatremia from SIADH, a Real Heart-Breaker</a:t>
            </a:r>
          </a:p>
          <a:p>
            <a:pPr algn="ctr"/>
            <a:r>
              <a:rPr lang="en-US" sz="1200" b="1" dirty="0">
                <a:effectLst/>
                <a:latin typeface="Times New Roman" panose="02020603050405020304" pitchFamily="18" charset="0"/>
                <a:cs typeface="Times New Roman" panose="02020603050405020304" pitchFamily="18" charset="0"/>
              </a:rPr>
              <a:t>Asad Mussarat, MD; Calvin Rome, MD; Zachary Stielper, MD, PhD; Christopher Hayden, MD; Sepehr Sadeghi, DO; Shane Guillory, MD</a:t>
            </a:r>
          </a:p>
          <a:p>
            <a:pPr algn="ctr"/>
            <a:r>
              <a:rPr lang="en-US" sz="1200" b="1" dirty="0">
                <a:effectLst/>
                <a:latin typeface="Times New Roman" panose="02020603050405020304" pitchFamily="18" charset="0"/>
                <a:cs typeface="Times New Roman" panose="02020603050405020304" pitchFamily="18" charset="0"/>
              </a:rPr>
              <a:t>Department of Internal Medicine; LSU Health Sciences Center, New Orleans, LA</a:t>
            </a:r>
          </a:p>
          <a:p>
            <a:pPr algn="ctr"/>
            <a:endParaRPr lang="en-US" sz="1200" b="1" dirty="0">
              <a:effectLst/>
            </a:endParaRPr>
          </a:p>
        </p:txBody>
      </p:sp>
      <p:pic>
        <p:nvPicPr>
          <p:cNvPr id="2050" name="Picture 2" descr="Hyponatremia and takotsubo syndrome: a review of pathogenetic and clinical  implications | Heart Failure Reviews">
            <a:extLst>
              <a:ext uri="{FF2B5EF4-FFF2-40B4-BE49-F238E27FC236}">
                <a16:creationId xmlns:a16="http://schemas.microsoft.com/office/drawing/2014/main" id="{2E449B33-9C9C-B205-8356-D89DA9026B1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7634" y="3425034"/>
            <a:ext cx="3501317" cy="2610067"/>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089E4AD2-E131-C107-28C7-3E6A4B05816A}"/>
              </a:ext>
            </a:extLst>
          </p:cNvPr>
          <p:cNvSpPr txBox="1"/>
          <p:nvPr/>
        </p:nvSpPr>
        <p:spPr>
          <a:xfrm>
            <a:off x="270302" y="1687400"/>
            <a:ext cx="3373229" cy="1354217"/>
          </a:xfrm>
          <a:prstGeom prst="rect">
            <a:avLst/>
          </a:prstGeom>
          <a:noFill/>
        </p:spPr>
        <p:txBody>
          <a:bodyPr wrap="square">
            <a:spAutoFit/>
          </a:bodyPr>
          <a:lstStyle/>
          <a:p>
            <a:r>
              <a:rPr lang="en-US" sz="900" dirty="0">
                <a:latin typeface="Arial" panose="020B0604020202020204" pitchFamily="34" charset="0"/>
                <a:cs typeface="Arial" panose="020B0604020202020204" pitchFamily="34" charset="0"/>
              </a:rPr>
              <a:t>Takotsubo cardiomyopathy (TTC), is defined as a sudden, temporary, stress-induced systolic abnormality of the left ventricular apex. TTC occurs predominantly in Asian or Caucasian postmenopausal women, following exposure to unexpected physical or emotional stress. In addition, triggers for Takotsubo cardiomyopathy can include medical, surgical, and pharmacological etiologies. We present a case of a 73-year-old female with severe hyponatremia secondary to SIADH concomitantly diagnosed with Takotsubo cardiomyopathy</a:t>
            </a:r>
            <a:r>
              <a:rPr lang="en-US" sz="1000" dirty="0">
                <a:latin typeface="Arial" panose="020B0604020202020204" pitchFamily="34" charset="0"/>
                <a:cs typeface="Arial" panose="020B0604020202020204" pitchFamily="34" charset="0"/>
              </a:rPr>
              <a:t>.</a:t>
            </a:r>
          </a:p>
        </p:txBody>
      </p:sp>
      <p:sp>
        <p:nvSpPr>
          <p:cNvPr id="34" name="TextBox 33">
            <a:extLst>
              <a:ext uri="{FF2B5EF4-FFF2-40B4-BE49-F238E27FC236}">
                <a16:creationId xmlns:a16="http://schemas.microsoft.com/office/drawing/2014/main" id="{5F1C4888-4325-FCE1-4567-27339E6D7BF7}"/>
              </a:ext>
            </a:extLst>
          </p:cNvPr>
          <p:cNvSpPr txBox="1"/>
          <p:nvPr/>
        </p:nvSpPr>
        <p:spPr>
          <a:xfrm>
            <a:off x="289218" y="3502470"/>
            <a:ext cx="3439824" cy="3277820"/>
          </a:xfrm>
          <a:prstGeom prst="rect">
            <a:avLst/>
          </a:prstGeom>
          <a:noFill/>
        </p:spPr>
        <p:txBody>
          <a:bodyPr wrap="square">
            <a:spAutoFit/>
          </a:bodyPr>
          <a:lstStyle/>
          <a:p>
            <a:r>
              <a:rPr lang="en-US" sz="900" dirty="0">
                <a:latin typeface="Arial" panose="020B0604020202020204" pitchFamily="34" charset="0"/>
                <a:cs typeface="Arial" panose="020B0604020202020204" pitchFamily="34" charset="0"/>
              </a:rPr>
              <a:t>A 73-year-old female with history of major depressive disorder , presented with encephalopathy. She displayed left-sided eye twitching, staring spells, and incoherent speech. Home medicines included hydrochlorothiazide, sertraline, and amitriptyline. Initial EKG was unremarkable. Patient was emotionally labile, oriented to name only, and had no focal neurologic deficits. The patient’s pertinent admission labs included WBC 29,300, Na 105 mmol/L, serum osm 237, urine osm 425, and urine Na 42. Patient was diagnosed with SIADH secondary to medication use and was started on hypertonic saline in the ICU. She later developed new-onset shortness of breath, hypoxia, and diffuse bibasilar crackles. Troponins peaked at 2,441 pg/mL within 24 hours. BNP was 1,909. CT chest was concerning for bilateral pulmonary edema. A transthoracic echocardiogram was obtained and revealed an ejection fraction of &lt;20%, abnormal LV strain without thrombus, and hypokinetic contraction of the basal heart wall segments with complete akinesis of apical wall segments, consistent with Takotsubo cardiomyopathy. Three weeks prior, she had chest pain that prompted a coronary angiogram which revealed no obstruction and an ejection fraction of &gt; 55%. Patient recovered gradually with supportive care, including fluid restriction and diuresis</a:t>
            </a:r>
            <a:r>
              <a:rPr lang="en-US" sz="850" dirty="0">
                <a:latin typeface="Times New Roman" panose="02020603050405020304" pitchFamily="18" charset="0"/>
                <a:cs typeface="Times New Roman" panose="02020603050405020304" pitchFamily="18" charset="0"/>
              </a:rPr>
              <a:t>.</a:t>
            </a:r>
          </a:p>
        </p:txBody>
      </p:sp>
      <p:sp>
        <p:nvSpPr>
          <p:cNvPr id="47" name="TextBox 46">
            <a:extLst>
              <a:ext uri="{FF2B5EF4-FFF2-40B4-BE49-F238E27FC236}">
                <a16:creationId xmlns:a16="http://schemas.microsoft.com/office/drawing/2014/main" id="{FA4D2C39-89B7-FB08-0B2F-4E81F12E97C3}"/>
              </a:ext>
            </a:extLst>
          </p:cNvPr>
          <p:cNvSpPr txBox="1"/>
          <p:nvPr/>
        </p:nvSpPr>
        <p:spPr>
          <a:xfrm>
            <a:off x="7996917" y="1719152"/>
            <a:ext cx="3099514" cy="1492716"/>
          </a:xfrm>
          <a:prstGeom prst="rect">
            <a:avLst/>
          </a:prstGeom>
          <a:noFill/>
        </p:spPr>
        <p:txBody>
          <a:bodyPr wrap="square">
            <a:spAutoFit/>
          </a:bodyPr>
          <a:lstStyle/>
          <a:p>
            <a:r>
              <a:rPr lang="en-US" sz="900" dirty="0">
                <a:latin typeface="Arial" panose="020B0604020202020204" pitchFamily="34" charset="0"/>
                <a:cs typeface="Arial" panose="020B0604020202020204" pitchFamily="34" charset="0"/>
              </a:rPr>
              <a:t>There are multiple hypotheses for the pathophysiology of TTC; catecholamine cardiac toxicity and microvascular dysfunction are the most widely accepted proposed mechanisms. Excess catecholamine levels following a stressful event are suggested to lead to myocardial stunning via calcium overload, production of reactive oxidative species, and mitochondrial dysfunction following activation of beta-adrenergic receptors. Fortunately, Takotsubo cardiomyopathy typically has a favorable prognosis with supportive treatment</a:t>
            </a:r>
            <a:r>
              <a:rPr lang="en-US" sz="1000" dirty="0">
                <a:latin typeface="Arial" panose="020B0604020202020204" pitchFamily="34" charset="0"/>
                <a:cs typeface="Arial" panose="020B0604020202020204" pitchFamily="34" charset="0"/>
              </a:rPr>
              <a:t>. </a:t>
            </a:r>
          </a:p>
        </p:txBody>
      </p:sp>
      <p:sp>
        <p:nvSpPr>
          <p:cNvPr id="52" name="TextBox 51">
            <a:extLst>
              <a:ext uri="{FF2B5EF4-FFF2-40B4-BE49-F238E27FC236}">
                <a16:creationId xmlns:a16="http://schemas.microsoft.com/office/drawing/2014/main" id="{BE6C7D38-5AA4-0144-8355-0B952F9589E4}"/>
              </a:ext>
            </a:extLst>
          </p:cNvPr>
          <p:cNvSpPr txBox="1"/>
          <p:nvPr/>
        </p:nvSpPr>
        <p:spPr>
          <a:xfrm>
            <a:off x="7971670" y="3651637"/>
            <a:ext cx="2516463" cy="1077218"/>
          </a:xfrm>
          <a:prstGeom prst="rect">
            <a:avLst/>
          </a:prstGeom>
          <a:noFill/>
        </p:spPr>
        <p:txBody>
          <a:bodyPr wrap="square">
            <a:spAutoFit/>
          </a:bodyPr>
          <a:lstStyle/>
          <a:p>
            <a:r>
              <a:rPr lang="en-US" sz="900" dirty="0">
                <a:latin typeface="Arial" panose="020B0604020202020204" pitchFamily="34" charset="0"/>
                <a:cs typeface="Arial" panose="020B0604020202020204" pitchFamily="34" charset="0"/>
              </a:rPr>
              <a:t>This case highlights the importance of considering severe hyponatremia as a potential precipitant of TTC. Early recognition and management of electrolyte disturbances are essential to mitigate the risk of cardiogenic complications associated with TTC, ultimately optimizing patient outcomes</a:t>
            </a:r>
            <a:r>
              <a:rPr lang="en-US" sz="1000" dirty="0">
                <a:latin typeface="Arial" panose="020B0604020202020204" pitchFamily="34" charset="0"/>
                <a:cs typeface="Arial" panose="020B0604020202020204" pitchFamily="34" charset="0"/>
              </a:rPr>
              <a:t>.</a:t>
            </a:r>
          </a:p>
        </p:txBody>
      </p:sp>
      <p:sp>
        <p:nvSpPr>
          <p:cNvPr id="54" name="TextBox 53">
            <a:extLst>
              <a:ext uri="{FF2B5EF4-FFF2-40B4-BE49-F238E27FC236}">
                <a16:creationId xmlns:a16="http://schemas.microsoft.com/office/drawing/2014/main" id="{5A513426-6B76-8E7B-CBCE-9855822981B1}"/>
              </a:ext>
            </a:extLst>
          </p:cNvPr>
          <p:cNvSpPr txBox="1"/>
          <p:nvPr/>
        </p:nvSpPr>
        <p:spPr>
          <a:xfrm>
            <a:off x="4327715" y="6244260"/>
            <a:ext cx="4233900"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Figure 2: Theory on TTC  pathophysiology in relation to hyponatremia</a:t>
            </a:r>
          </a:p>
        </p:txBody>
      </p:sp>
      <p:sp>
        <p:nvSpPr>
          <p:cNvPr id="55" name="TextBox 54">
            <a:extLst>
              <a:ext uri="{FF2B5EF4-FFF2-40B4-BE49-F238E27FC236}">
                <a16:creationId xmlns:a16="http://schemas.microsoft.com/office/drawing/2014/main" id="{5E16EB7F-BDCF-2F48-FF9C-8CD24F0FDD1C}"/>
              </a:ext>
            </a:extLst>
          </p:cNvPr>
          <p:cNvSpPr txBox="1"/>
          <p:nvPr/>
        </p:nvSpPr>
        <p:spPr>
          <a:xfrm>
            <a:off x="3828406" y="3134833"/>
            <a:ext cx="4406007" cy="230832"/>
          </a:xfrm>
          <a:prstGeom prst="rect">
            <a:avLst/>
          </a:prstGeom>
          <a:noFill/>
        </p:spPr>
        <p:txBody>
          <a:bodyPr wrap="square" rtlCol="0">
            <a:spAutoFit/>
          </a:bodyPr>
          <a:lstStyle/>
          <a:p>
            <a:pPr algn="ctr"/>
            <a:r>
              <a:rPr lang="en-US" sz="900" dirty="0">
                <a:latin typeface="Arial" panose="020B0604020202020204" pitchFamily="34" charset="0"/>
                <a:cs typeface="Arial" panose="020B0604020202020204" pitchFamily="34" charset="0"/>
              </a:rPr>
              <a:t>Figure 1: Ultrasound showing ballooning of LV</a:t>
            </a:r>
          </a:p>
        </p:txBody>
      </p:sp>
      <p:grpSp>
        <p:nvGrpSpPr>
          <p:cNvPr id="60" name="Group 12">
            <a:extLst>
              <a:ext uri="{FF2B5EF4-FFF2-40B4-BE49-F238E27FC236}">
                <a16:creationId xmlns:a16="http://schemas.microsoft.com/office/drawing/2014/main" id="{5B4C6826-5ED4-7554-94A8-FF9B772BE1B0}"/>
              </a:ext>
            </a:extLst>
          </p:cNvPr>
          <p:cNvGrpSpPr/>
          <p:nvPr/>
        </p:nvGrpSpPr>
        <p:grpSpPr>
          <a:xfrm>
            <a:off x="254026" y="3231830"/>
            <a:ext cx="3145547" cy="252221"/>
            <a:chOff x="-8536475" y="1898257"/>
            <a:chExt cx="17894667" cy="1434856"/>
          </a:xfrm>
        </p:grpSpPr>
        <p:sp>
          <p:nvSpPr>
            <p:cNvPr id="61" name="Freeform 13">
              <a:extLst>
                <a:ext uri="{FF2B5EF4-FFF2-40B4-BE49-F238E27FC236}">
                  <a16:creationId xmlns:a16="http://schemas.microsoft.com/office/drawing/2014/main" id="{860FB1B4-0399-275E-684C-5AF7A41FDEBF}"/>
                </a:ext>
              </a:extLst>
            </p:cNvPr>
            <p:cNvSpPr/>
            <p:nvPr/>
          </p:nvSpPr>
          <p:spPr>
            <a:xfrm>
              <a:off x="-6978072" y="2003041"/>
              <a:ext cx="16336264" cy="1330072"/>
            </a:xfrm>
            <a:custGeom>
              <a:avLst/>
              <a:gdLst/>
              <a:ahLst/>
              <a:cxnLst/>
              <a:rect l="l" t="t" r="r" b="b"/>
              <a:pathLst>
                <a:path w="16336263" h="1330071">
                  <a:moveTo>
                    <a:pt x="0" y="0"/>
                  </a:moveTo>
                  <a:lnTo>
                    <a:pt x="16336263" y="0"/>
                  </a:lnTo>
                  <a:lnTo>
                    <a:pt x="16336263" y="1330071"/>
                  </a:lnTo>
                  <a:lnTo>
                    <a:pt x="0" y="1330071"/>
                  </a:lnTo>
                  <a:close/>
                </a:path>
              </a:pathLst>
            </a:custGeom>
            <a:solidFill>
              <a:srgbClr val="D6C3EF">
                <a:alpha val="49804"/>
              </a:srgbClr>
            </a:solidFill>
          </p:spPr>
          <p:txBody>
            <a:bodyPr/>
            <a:lstStyle/>
            <a:p>
              <a:endParaRPr lang="en-US" sz="422" dirty="0"/>
            </a:p>
          </p:txBody>
        </p:sp>
        <p:sp>
          <p:nvSpPr>
            <p:cNvPr id="62" name="TextBox 14">
              <a:extLst>
                <a:ext uri="{FF2B5EF4-FFF2-40B4-BE49-F238E27FC236}">
                  <a16:creationId xmlns:a16="http://schemas.microsoft.com/office/drawing/2014/main" id="{41D3EC63-E5F7-BC33-2BB0-84A9082CE3F1}"/>
                </a:ext>
              </a:extLst>
            </p:cNvPr>
            <p:cNvSpPr txBox="1"/>
            <p:nvPr/>
          </p:nvSpPr>
          <p:spPr>
            <a:xfrm>
              <a:off x="-8536475" y="1898257"/>
              <a:ext cx="16336321" cy="1434856"/>
            </a:xfrm>
            <a:prstGeom prst="rect">
              <a:avLst/>
            </a:prstGeom>
          </p:spPr>
          <p:txBody>
            <a:bodyPr lIns="11906" tIns="11906" rIns="11906" bIns="11906" rtlCol="0" anchor="ctr"/>
            <a:lstStyle/>
            <a:p>
              <a:pPr algn="ctr">
                <a:lnSpc>
                  <a:spcPts val="1491"/>
                </a:lnSpc>
              </a:pPr>
              <a:r>
                <a:rPr lang="en-US" sz="1266" b="1" dirty="0">
                  <a:solidFill>
                    <a:srgbClr val="000000"/>
                  </a:solidFill>
                  <a:latin typeface="Arial" panose="020B0604020202020204" pitchFamily="34" charset="0"/>
                  <a:cs typeface="Arial" panose="020B0604020202020204" pitchFamily="34" charset="0"/>
                </a:rPr>
                <a:t>Case Presentation</a:t>
              </a:r>
            </a:p>
          </p:txBody>
        </p:sp>
      </p:grpSp>
      <p:grpSp>
        <p:nvGrpSpPr>
          <p:cNvPr id="63" name="Group 12">
            <a:extLst>
              <a:ext uri="{FF2B5EF4-FFF2-40B4-BE49-F238E27FC236}">
                <a16:creationId xmlns:a16="http://schemas.microsoft.com/office/drawing/2014/main" id="{642548A3-4689-C2D2-3F25-C67213989E52}"/>
              </a:ext>
            </a:extLst>
          </p:cNvPr>
          <p:cNvGrpSpPr/>
          <p:nvPr/>
        </p:nvGrpSpPr>
        <p:grpSpPr>
          <a:xfrm>
            <a:off x="325196" y="1444658"/>
            <a:ext cx="2902225" cy="252221"/>
            <a:chOff x="-174172" y="1767413"/>
            <a:chExt cx="16510435" cy="1434855"/>
          </a:xfrm>
        </p:grpSpPr>
        <p:sp>
          <p:nvSpPr>
            <p:cNvPr id="2048" name="Freeform 13">
              <a:extLst>
                <a:ext uri="{FF2B5EF4-FFF2-40B4-BE49-F238E27FC236}">
                  <a16:creationId xmlns:a16="http://schemas.microsoft.com/office/drawing/2014/main" id="{82938C00-2AA9-A7F9-1980-95F012BF9E58}"/>
                </a:ext>
              </a:extLst>
            </p:cNvPr>
            <p:cNvSpPr/>
            <p:nvPr/>
          </p:nvSpPr>
          <p:spPr>
            <a:xfrm>
              <a:off x="0" y="1818269"/>
              <a:ext cx="16336263" cy="1330071"/>
            </a:xfrm>
            <a:custGeom>
              <a:avLst/>
              <a:gdLst/>
              <a:ahLst/>
              <a:cxnLst/>
              <a:rect l="l" t="t" r="r" b="b"/>
              <a:pathLst>
                <a:path w="16336263" h="1330071">
                  <a:moveTo>
                    <a:pt x="0" y="0"/>
                  </a:moveTo>
                  <a:lnTo>
                    <a:pt x="16336263" y="0"/>
                  </a:lnTo>
                  <a:lnTo>
                    <a:pt x="16336263" y="1330071"/>
                  </a:lnTo>
                  <a:lnTo>
                    <a:pt x="0" y="1330071"/>
                  </a:lnTo>
                  <a:close/>
                </a:path>
              </a:pathLst>
            </a:custGeom>
            <a:solidFill>
              <a:srgbClr val="D6C3EF">
                <a:alpha val="49804"/>
              </a:srgbClr>
            </a:solidFill>
          </p:spPr>
          <p:txBody>
            <a:bodyPr/>
            <a:lstStyle/>
            <a:p>
              <a:endParaRPr lang="en-US" sz="422"/>
            </a:p>
          </p:txBody>
        </p:sp>
        <p:sp>
          <p:nvSpPr>
            <p:cNvPr id="2049" name="TextBox 14">
              <a:extLst>
                <a:ext uri="{FF2B5EF4-FFF2-40B4-BE49-F238E27FC236}">
                  <a16:creationId xmlns:a16="http://schemas.microsoft.com/office/drawing/2014/main" id="{2355BE41-6621-F8FA-A317-D9BC61EB2CAE}"/>
                </a:ext>
              </a:extLst>
            </p:cNvPr>
            <p:cNvSpPr txBox="1"/>
            <p:nvPr/>
          </p:nvSpPr>
          <p:spPr>
            <a:xfrm>
              <a:off x="-174172" y="1767413"/>
              <a:ext cx="16336320" cy="1434855"/>
            </a:xfrm>
            <a:prstGeom prst="rect">
              <a:avLst/>
            </a:prstGeom>
          </p:spPr>
          <p:txBody>
            <a:bodyPr lIns="11906" tIns="11906" rIns="11906" bIns="11906" rtlCol="0" anchor="ctr"/>
            <a:lstStyle/>
            <a:p>
              <a:pPr algn="ctr">
                <a:lnSpc>
                  <a:spcPts val="1491"/>
                </a:lnSpc>
              </a:pPr>
              <a:r>
                <a:rPr lang="en-US" sz="1266" b="1" dirty="0">
                  <a:solidFill>
                    <a:srgbClr val="000000"/>
                  </a:solidFill>
                  <a:latin typeface="Arial" panose="020B0604020202020204" pitchFamily="34" charset="0"/>
                  <a:cs typeface="Arial" panose="020B0604020202020204" pitchFamily="34" charset="0"/>
                </a:rPr>
                <a:t>Introduction</a:t>
              </a:r>
            </a:p>
          </p:txBody>
        </p:sp>
      </p:grpSp>
      <p:sp>
        <p:nvSpPr>
          <p:cNvPr id="2052" name="TextBox 2051">
            <a:extLst>
              <a:ext uri="{FF2B5EF4-FFF2-40B4-BE49-F238E27FC236}">
                <a16:creationId xmlns:a16="http://schemas.microsoft.com/office/drawing/2014/main" id="{B69C136C-1B03-F7B4-E6F7-9A04668FC8F8}"/>
              </a:ext>
            </a:extLst>
          </p:cNvPr>
          <p:cNvSpPr txBox="1"/>
          <p:nvPr/>
        </p:nvSpPr>
        <p:spPr>
          <a:xfrm>
            <a:off x="7996917" y="5455351"/>
            <a:ext cx="3166469" cy="784830"/>
          </a:xfrm>
          <a:prstGeom prst="rect">
            <a:avLst/>
          </a:prstGeom>
          <a:noFill/>
        </p:spPr>
        <p:txBody>
          <a:bodyPr wrap="square">
            <a:spAutoFit/>
          </a:bodyPr>
          <a:lstStyle/>
          <a:p>
            <a:r>
              <a:rPr lang="en-US" sz="500" dirty="0"/>
              <a:t>1.  Amin HZ, Amin LZ, </a:t>
            </a:r>
            <a:r>
              <a:rPr lang="en-US" sz="500" dirty="0" err="1"/>
              <a:t>Pradipta</a:t>
            </a:r>
            <a:r>
              <a:rPr lang="en-US" sz="500" dirty="0"/>
              <a:t> A. Takotsubo Cardiomyopathy: A Brief Review. J Med Life. 2020;13(1):3-7. </a:t>
            </a:r>
          </a:p>
          <a:p>
            <a:r>
              <a:rPr lang="en-US" sz="500" dirty="0"/>
              <a:t>Assad J, </a:t>
            </a:r>
            <a:r>
              <a:rPr lang="en-US" sz="500" dirty="0" err="1"/>
              <a:t>Femia</a:t>
            </a:r>
            <a:r>
              <a:rPr lang="en-US" sz="500" dirty="0"/>
              <a:t> G, Pender P, </a:t>
            </a:r>
            <a:r>
              <a:rPr lang="en-US" sz="500" dirty="0" err="1"/>
              <a:t>Badie</a:t>
            </a:r>
            <a:r>
              <a:rPr lang="en-US" sz="500" dirty="0"/>
              <a:t> T, Rajaratnam R. Takotsubo syndrome: A review of presentation, diagnosis and management. Clinical Medicine Insights: Cardiology. 2022; 16:117954682110657</a:t>
            </a:r>
          </a:p>
          <a:p>
            <a:r>
              <a:rPr lang="en-US" sz="500" dirty="0"/>
              <a:t>2. Assad J, </a:t>
            </a:r>
            <a:r>
              <a:rPr lang="en-US" sz="500" dirty="0" err="1"/>
              <a:t>Femia</a:t>
            </a:r>
            <a:r>
              <a:rPr lang="en-US" sz="500" dirty="0"/>
              <a:t> G, Pender P, </a:t>
            </a:r>
            <a:r>
              <a:rPr lang="en-US" sz="500" dirty="0" err="1"/>
              <a:t>Badie</a:t>
            </a:r>
            <a:r>
              <a:rPr lang="en-US" sz="500" dirty="0"/>
              <a:t> T, Rajaratnam R. Takotsubo syndrome: A review of presentation, diagnosis and management. Clinical Medicine Insights: Cardiology. 2022; 16:117954682110657.  </a:t>
            </a:r>
          </a:p>
          <a:p>
            <a:r>
              <a:rPr lang="en-US" sz="500" dirty="0"/>
              <a:t>3. Akashi YJ, Goldstein DS, </a:t>
            </a:r>
            <a:r>
              <a:rPr lang="en-US" sz="500" dirty="0" err="1"/>
              <a:t>Barbaro</a:t>
            </a:r>
            <a:r>
              <a:rPr lang="en-US" sz="500" dirty="0"/>
              <a:t> G, </a:t>
            </a:r>
            <a:r>
              <a:rPr lang="en-US" sz="500" dirty="0" err="1"/>
              <a:t>Ueyama</a:t>
            </a:r>
            <a:r>
              <a:rPr lang="en-US" sz="500" dirty="0"/>
              <a:t> T. Takotsubo cardiomyopathy. Circulation. 2008;118(25):2754 2762. </a:t>
            </a:r>
          </a:p>
          <a:p>
            <a:r>
              <a:rPr lang="en-US" sz="500" dirty="0"/>
              <a:t>4. Deshmukh A, Kumar G, Pant S, </a:t>
            </a:r>
            <a:r>
              <a:rPr lang="en-US" sz="500" dirty="0" err="1"/>
              <a:t>Rihal</a:t>
            </a:r>
            <a:r>
              <a:rPr lang="en-US" sz="500" dirty="0"/>
              <a:t> C, </a:t>
            </a:r>
            <a:r>
              <a:rPr lang="en-US" sz="500" dirty="0" err="1"/>
              <a:t>Murugiah</a:t>
            </a:r>
            <a:r>
              <a:rPr lang="en-US" sz="500" dirty="0"/>
              <a:t> K, Mehta JL. Prevalence of takotsubo cardiomyopathy in the United States. American Heart Journal. 2012;164(</a:t>
            </a:r>
          </a:p>
        </p:txBody>
      </p:sp>
      <p:grpSp>
        <p:nvGrpSpPr>
          <p:cNvPr id="2054" name="Group 12">
            <a:extLst>
              <a:ext uri="{FF2B5EF4-FFF2-40B4-BE49-F238E27FC236}">
                <a16:creationId xmlns:a16="http://schemas.microsoft.com/office/drawing/2014/main" id="{3C72924D-BEA0-DD81-6559-C3FC40AE7501}"/>
              </a:ext>
            </a:extLst>
          </p:cNvPr>
          <p:cNvGrpSpPr/>
          <p:nvPr/>
        </p:nvGrpSpPr>
        <p:grpSpPr>
          <a:xfrm>
            <a:off x="8047784" y="5187041"/>
            <a:ext cx="2871619" cy="233803"/>
            <a:chOff x="0" y="0"/>
            <a:chExt cx="16336320" cy="1330080"/>
          </a:xfrm>
        </p:grpSpPr>
        <p:sp>
          <p:nvSpPr>
            <p:cNvPr id="2055" name="Freeform 13">
              <a:extLst>
                <a:ext uri="{FF2B5EF4-FFF2-40B4-BE49-F238E27FC236}">
                  <a16:creationId xmlns:a16="http://schemas.microsoft.com/office/drawing/2014/main" id="{6B704B58-21A4-299C-4806-B6268CAA02EC}"/>
                </a:ext>
              </a:extLst>
            </p:cNvPr>
            <p:cNvSpPr/>
            <p:nvPr/>
          </p:nvSpPr>
          <p:spPr>
            <a:xfrm>
              <a:off x="0" y="0"/>
              <a:ext cx="16336263" cy="1330071"/>
            </a:xfrm>
            <a:custGeom>
              <a:avLst/>
              <a:gdLst/>
              <a:ahLst/>
              <a:cxnLst/>
              <a:rect l="l" t="t" r="r" b="b"/>
              <a:pathLst>
                <a:path w="16336263" h="1330071">
                  <a:moveTo>
                    <a:pt x="0" y="0"/>
                  </a:moveTo>
                  <a:lnTo>
                    <a:pt x="16336263" y="0"/>
                  </a:lnTo>
                  <a:lnTo>
                    <a:pt x="16336263" y="1330071"/>
                  </a:lnTo>
                  <a:lnTo>
                    <a:pt x="0" y="1330071"/>
                  </a:lnTo>
                  <a:close/>
                </a:path>
              </a:pathLst>
            </a:custGeom>
            <a:solidFill>
              <a:srgbClr val="D6C3EF">
                <a:alpha val="49804"/>
              </a:srgbClr>
            </a:solidFill>
          </p:spPr>
          <p:txBody>
            <a:bodyPr/>
            <a:lstStyle/>
            <a:p>
              <a:endParaRPr lang="en-US" sz="422"/>
            </a:p>
          </p:txBody>
        </p:sp>
        <p:sp>
          <p:nvSpPr>
            <p:cNvPr id="2056" name="TextBox 14">
              <a:extLst>
                <a:ext uri="{FF2B5EF4-FFF2-40B4-BE49-F238E27FC236}">
                  <a16:creationId xmlns:a16="http://schemas.microsoft.com/office/drawing/2014/main" id="{BD113A9D-5945-ECC1-7170-4BC8E0EF94F7}"/>
                </a:ext>
              </a:extLst>
            </p:cNvPr>
            <p:cNvSpPr txBox="1"/>
            <p:nvPr/>
          </p:nvSpPr>
          <p:spPr>
            <a:xfrm>
              <a:off x="0" y="-104775"/>
              <a:ext cx="16336320" cy="1434855"/>
            </a:xfrm>
            <a:prstGeom prst="rect">
              <a:avLst/>
            </a:prstGeom>
          </p:spPr>
          <p:txBody>
            <a:bodyPr lIns="11906" tIns="11906" rIns="11906" bIns="11906" rtlCol="0" anchor="ctr"/>
            <a:lstStyle/>
            <a:p>
              <a:pPr algn="ctr">
                <a:lnSpc>
                  <a:spcPts val="1491"/>
                </a:lnSpc>
              </a:pPr>
              <a:r>
                <a:rPr lang="en-US" sz="1266" b="1" dirty="0">
                  <a:solidFill>
                    <a:srgbClr val="000000"/>
                  </a:solidFill>
                  <a:latin typeface="Arial" panose="020B0604020202020204" pitchFamily="34" charset="0"/>
                  <a:cs typeface="Arial" panose="020B0604020202020204" pitchFamily="34" charset="0"/>
                </a:rPr>
                <a:t>References</a:t>
              </a:r>
            </a:p>
          </p:txBody>
        </p:sp>
      </p:grpSp>
      <p:grpSp>
        <p:nvGrpSpPr>
          <p:cNvPr id="2057" name="Group 12">
            <a:extLst>
              <a:ext uri="{FF2B5EF4-FFF2-40B4-BE49-F238E27FC236}">
                <a16:creationId xmlns:a16="http://schemas.microsoft.com/office/drawing/2014/main" id="{7859D899-FFFA-A6D7-6E49-DD2FEA83D72B}"/>
              </a:ext>
            </a:extLst>
          </p:cNvPr>
          <p:cNvGrpSpPr/>
          <p:nvPr/>
        </p:nvGrpSpPr>
        <p:grpSpPr>
          <a:xfrm>
            <a:off x="7950759" y="3333960"/>
            <a:ext cx="2871619" cy="252220"/>
            <a:chOff x="0" y="-104775"/>
            <a:chExt cx="16336320" cy="1434855"/>
          </a:xfrm>
        </p:grpSpPr>
        <p:sp>
          <p:nvSpPr>
            <p:cNvPr id="2058" name="Freeform 13">
              <a:extLst>
                <a:ext uri="{FF2B5EF4-FFF2-40B4-BE49-F238E27FC236}">
                  <a16:creationId xmlns:a16="http://schemas.microsoft.com/office/drawing/2014/main" id="{E6601BCA-D689-4C44-CA82-B93F6F0CC86C}"/>
                </a:ext>
              </a:extLst>
            </p:cNvPr>
            <p:cNvSpPr/>
            <p:nvPr/>
          </p:nvSpPr>
          <p:spPr>
            <a:xfrm>
              <a:off x="0" y="-2"/>
              <a:ext cx="16336263" cy="1330071"/>
            </a:xfrm>
            <a:custGeom>
              <a:avLst/>
              <a:gdLst/>
              <a:ahLst/>
              <a:cxnLst/>
              <a:rect l="l" t="t" r="r" b="b"/>
              <a:pathLst>
                <a:path w="16336263" h="1330071">
                  <a:moveTo>
                    <a:pt x="0" y="0"/>
                  </a:moveTo>
                  <a:lnTo>
                    <a:pt x="16336263" y="0"/>
                  </a:lnTo>
                  <a:lnTo>
                    <a:pt x="16336263" y="1330071"/>
                  </a:lnTo>
                  <a:lnTo>
                    <a:pt x="0" y="1330071"/>
                  </a:lnTo>
                  <a:close/>
                </a:path>
              </a:pathLst>
            </a:custGeom>
            <a:solidFill>
              <a:srgbClr val="D6C3EF">
                <a:alpha val="49804"/>
              </a:srgbClr>
            </a:solidFill>
          </p:spPr>
          <p:txBody>
            <a:bodyPr/>
            <a:lstStyle/>
            <a:p>
              <a:endParaRPr lang="en-US" sz="422"/>
            </a:p>
          </p:txBody>
        </p:sp>
        <p:sp>
          <p:nvSpPr>
            <p:cNvPr id="2059" name="TextBox 14">
              <a:extLst>
                <a:ext uri="{FF2B5EF4-FFF2-40B4-BE49-F238E27FC236}">
                  <a16:creationId xmlns:a16="http://schemas.microsoft.com/office/drawing/2014/main" id="{198E13E7-5054-6B61-D3CE-6E58CA024A9F}"/>
                </a:ext>
              </a:extLst>
            </p:cNvPr>
            <p:cNvSpPr txBox="1"/>
            <p:nvPr/>
          </p:nvSpPr>
          <p:spPr>
            <a:xfrm>
              <a:off x="0" y="-104775"/>
              <a:ext cx="16336320" cy="1434855"/>
            </a:xfrm>
            <a:prstGeom prst="rect">
              <a:avLst/>
            </a:prstGeom>
          </p:spPr>
          <p:txBody>
            <a:bodyPr lIns="11906" tIns="11906" rIns="11906" bIns="11906" rtlCol="0" anchor="ctr"/>
            <a:lstStyle/>
            <a:p>
              <a:pPr algn="ctr">
                <a:lnSpc>
                  <a:spcPts val="1491"/>
                </a:lnSpc>
              </a:pPr>
              <a:r>
                <a:rPr lang="en-US" sz="1266" b="1" dirty="0">
                  <a:solidFill>
                    <a:srgbClr val="000000"/>
                  </a:solidFill>
                  <a:latin typeface="Arial" panose="020B0604020202020204" pitchFamily="34" charset="0"/>
                  <a:cs typeface="Arial" panose="020B0604020202020204" pitchFamily="34" charset="0"/>
                </a:rPr>
                <a:t>Conclusion</a:t>
              </a:r>
            </a:p>
          </p:txBody>
        </p:sp>
      </p:grpSp>
      <p:pic>
        <p:nvPicPr>
          <p:cNvPr id="2063" name="Picture 2062" descr="An ultrasound image of a baby&#10;&#10;Description automatically generated">
            <a:extLst>
              <a:ext uri="{FF2B5EF4-FFF2-40B4-BE49-F238E27FC236}">
                <a16:creationId xmlns:a16="http://schemas.microsoft.com/office/drawing/2014/main" id="{D0ED851E-13DC-ED52-CA90-D02EB896F4C7}"/>
              </a:ext>
            </a:extLst>
          </p:cNvPr>
          <p:cNvPicPr>
            <a:picLocks noChangeAspect="1"/>
          </p:cNvPicPr>
          <p:nvPr/>
        </p:nvPicPr>
        <p:blipFill>
          <a:blip r:embed="rId6"/>
          <a:stretch>
            <a:fillRect/>
          </a:stretch>
        </p:blipFill>
        <p:spPr>
          <a:xfrm>
            <a:off x="4563579" y="1437590"/>
            <a:ext cx="2661080" cy="1679645"/>
          </a:xfrm>
          <a:prstGeom prst="rect">
            <a:avLst/>
          </a:prstGeom>
        </p:spPr>
      </p:pic>
    </p:spTree>
    <p:extLst>
      <p:ext uri="{BB962C8B-B14F-4D97-AF65-F5344CB8AC3E}">
        <p14:creationId xmlns:p14="http://schemas.microsoft.com/office/powerpoint/2010/main" val="15458551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D38AC8AF65FC44A5930A185282003F" ma:contentTypeVersion="16" ma:contentTypeDescription="Create a new document." ma:contentTypeScope="" ma:versionID="c72e11820eafd39577becae5fc2d582c">
  <xsd:schema xmlns:xsd="http://www.w3.org/2001/XMLSchema" xmlns:xs="http://www.w3.org/2001/XMLSchema" xmlns:p="http://schemas.microsoft.com/office/2006/metadata/properties" xmlns:ns2="298685dc-3108-4774-bcc7-e09e36048492" xmlns:ns3="ad1e1e7b-e6e3-4f67-b32e-9611d25e734e" targetNamespace="http://schemas.microsoft.com/office/2006/metadata/properties" ma:root="true" ma:fieldsID="72960a7444922a68309ca9d34688bb3b" ns2:_="" ns3:_="">
    <xsd:import namespace="298685dc-3108-4774-bcc7-e09e36048492"/>
    <xsd:import namespace="ad1e1e7b-e6e3-4f67-b32e-9611d25e734e"/>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ObjectDetectorVersions" minOccurs="0"/>
                <xsd:element ref="ns2:MediaServiceSearchProperties"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8685dc-3108-4774-bcc7-e09e360484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f5d7b13-30af-4d25-abfc-e38a113a1b6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d1e1e7b-e6e3-4f67-b32e-9611d25e734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a26612f2-7025-46ff-94bc-ac828c41b3e8}" ma:internalName="TaxCatchAll" ma:showField="CatchAllData" ma:web="ad1e1e7b-e6e3-4f67-b32e-9611d25e734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98685dc-3108-4774-bcc7-e09e36048492">
      <Terms xmlns="http://schemas.microsoft.com/office/infopath/2007/PartnerControls"/>
    </lcf76f155ced4ddcb4097134ff3c332f>
    <TaxCatchAll xmlns="ad1e1e7b-e6e3-4f67-b32e-9611d25e734e" xsi:nil="true"/>
  </documentManagement>
</p:properties>
</file>

<file path=customXml/itemProps1.xml><?xml version="1.0" encoding="utf-8"?>
<ds:datastoreItem xmlns:ds="http://schemas.openxmlformats.org/officeDocument/2006/customXml" ds:itemID="{37F94DBA-44B0-426A-A529-5428D8E57925}"/>
</file>

<file path=customXml/itemProps2.xml><?xml version="1.0" encoding="utf-8"?>
<ds:datastoreItem xmlns:ds="http://schemas.openxmlformats.org/officeDocument/2006/customXml" ds:itemID="{95B4610D-A89D-48D5-863B-5B3D052C7C4A}"/>
</file>

<file path=customXml/itemProps3.xml><?xml version="1.0" encoding="utf-8"?>
<ds:datastoreItem xmlns:ds="http://schemas.openxmlformats.org/officeDocument/2006/customXml" ds:itemID="{3F901DE5-2E7B-4260-9D9A-AF8B37142FC2}"/>
</file>

<file path=docProps/app.xml><?xml version="1.0" encoding="utf-8"?>
<Properties xmlns="http://schemas.openxmlformats.org/officeDocument/2006/extended-properties" xmlns:vt="http://schemas.openxmlformats.org/officeDocument/2006/docPropsVTypes">
  <TotalTime>0</TotalTime>
  <Words>658</Words>
  <Application>Microsoft Macintosh PowerPoint</Application>
  <PresentationFormat>Widescreen</PresentationFormat>
  <Paragraphs>22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Aptos Display</vt:lpstr>
      <vt:lpstr>Arial</vt:lpstr>
      <vt:lpstr>Helvetica</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Mussarat, Asad (New Orleans)</dc:creator>
  <cp:lastModifiedBy>Mussarat, Asad (New Orleans)</cp:lastModifiedBy>
  <cp:revision>2</cp:revision>
  <dcterms:created xsi:type="dcterms:W3CDTF">2024-03-22T21:54:29Z</dcterms:created>
  <dcterms:modified xsi:type="dcterms:W3CDTF">2024-03-22T21:55:10Z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0x0101007CD38AC8AF65FC44A5930A185282003F</vt:lpwstr>
  </property>
</Properties>
</file>