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6"/>
  </p:notesMasterIdLst>
  <p:handoutMasterIdLst>
    <p:handoutMasterId r:id="rId7"/>
  </p:handoutMasterIdLst>
  <p:sldIdLst>
    <p:sldId id="256" r:id="rId5"/>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AFE4FF"/>
    <a:srgbClr val="66FFFF"/>
    <a:srgbClr val="66FF33"/>
    <a:srgbClr val="FF3300"/>
    <a:srgbClr val="D8E0E0"/>
    <a:srgbClr val="66CCFF"/>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2" autoAdjust="0"/>
    <p:restoredTop sz="72585" autoAdjust="0"/>
  </p:normalViewPr>
  <p:slideViewPr>
    <p:cSldViewPr>
      <p:cViewPr varScale="1">
        <p:scale>
          <a:sx n="18" d="100"/>
          <a:sy n="18" d="100"/>
        </p:scale>
        <p:origin x="2624" y="320"/>
      </p:cViewPr>
      <p:guideLst>
        <p:guide orient="horz" pos="1306"/>
        <p:guide pos="2142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marL="0" marR="0">
              <a:spcBef>
                <a:spcPts val="0"/>
              </a:spcBef>
              <a:spcAft>
                <a:spcPts val="0"/>
              </a:spcAft>
            </a:pPr>
            <a:r>
              <a:rPr lang="en-US" sz="1800" b="1" kern="100" dirty="0">
                <a:effectLst/>
                <a:latin typeface="Arial" panose="020B0604020202020204" pitchFamily="34" charset="0"/>
                <a:ea typeface="Calibri" panose="020F0502020204030204" pitchFamily="34" charset="0"/>
                <a:cs typeface="Times New Roman" panose="02020603050405020304" pitchFamily="18" charset="0"/>
              </a:rPr>
              <a:t>Title:</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Vascular Access Abandonment Despite Use of a Novel Thrombectomy Device, the Penumbra CAT7D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b="1" kern="100" dirty="0">
                <a:effectLst/>
                <a:latin typeface="Arial" panose="020B0604020202020204" pitchFamily="34" charset="0"/>
                <a:ea typeface="Calibri" panose="020F0502020204030204" pitchFamily="34" charset="0"/>
                <a:cs typeface="Times New Roman" panose="02020603050405020304" pitchFamily="18" charset="0"/>
              </a:rPr>
              <a:t>Authors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Nahida</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Baigam</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MD,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Farshid</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Yazdi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MD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b="1" kern="100" dirty="0">
                <a:effectLst/>
                <a:latin typeface="Arial" panose="020B0604020202020204" pitchFamily="34" charset="0"/>
                <a:ea typeface="Calibri" panose="020F0502020204030204" pitchFamily="34" charset="0"/>
                <a:cs typeface="Times New Roman" panose="02020603050405020304" pitchFamily="18" charset="0"/>
              </a:rPr>
              <a:t>Introduction:</a:t>
            </a:r>
          </a:p>
          <a:p>
            <a:pPr marL="285750" marR="0" indent="-285750">
              <a:spcBef>
                <a:spcPts val="0"/>
              </a:spcBef>
              <a:spcAft>
                <a:spcPts val="0"/>
              </a:spcAft>
              <a:buFont typeface="Arial" panose="020B0604020202020204" pitchFamily="34" charset="0"/>
              <a:buChar char="•"/>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The “End Stage Kidney Disease Life Plan” is a personalized and comprehensive map for dialysis modalities and access for the patient's lifetime. It must be periodically updated based on patient risk factors (1).</a:t>
            </a:r>
          </a:p>
          <a:p>
            <a:pPr marL="285750" marR="0" lvl="0" indent="-285750" algn="l" defTabSz="914400" rtl="0" eaLnBrk="0" fontAlgn="base" latinLnBrk="0" hangingPunct="0">
              <a:lnSpc>
                <a:spcPct val="100000"/>
              </a:lnSpc>
              <a:spcBef>
                <a:spcPts val="0"/>
              </a:spcBef>
              <a:spcAft>
                <a:spcPts val="0"/>
              </a:spcAft>
              <a:buClrTx/>
              <a:buSzTx/>
              <a:buFont typeface="Arial" panose="020B0604020202020204" pitchFamily="34" charset="0"/>
              <a:buChar char="•"/>
              <a:tabLst/>
              <a:defRPr/>
            </a:pPr>
            <a:r>
              <a:rPr lang="en-US" sz="1800" dirty="0">
                <a:effectLst/>
                <a:latin typeface="Arial" panose="020B0604020202020204" pitchFamily="34" charset="0"/>
                <a:ea typeface="Times New Roman" panose="02020603050405020304" pitchFamily="18" charset="0"/>
              </a:rPr>
              <a:t>If a dialysis vascular access stops working, it can cause severe complications and higher healthcare costs (2).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 In the United States, less than 50% of vascular accesses remain patent after three years. </a:t>
            </a:r>
            <a:r>
              <a:rPr lang="en-US" sz="1800" dirty="0">
                <a:solidFill>
                  <a:srgbClr val="000000"/>
                </a:solidFill>
                <a:effectLst/>
                <a:latin typeface="Arial" panose="020B0604020202020204" pitchFamily="34" charset="0"/>
                <a:ea typeface="Times New Roman" panose="02020603050405020304" pitchFamily="18" charset="0"/>
              </a:rPr>
              <a:t>Despite the prolonged maturation time that delays immediate use, patency rates for AVFs range from 3 to 5 years, compared to 1 to 2 years for AV grafts. </a:t>
            </a:r>
            <a:r>
              <a:rPr lang="en-US" sz="1800" dirty="0">
                <a:effectLst/>
                <a:latin typeface="Arial" panose="020B0604020202020204" pitchFamily="34" charset="0"/>
                <a:ea typeface="Times New Roman" panose="02020603050405020304" pitchFamily="18" charset="0"/>
              </a:rPr>
              <a:t>Furthermore, over 50% of accesses fail, with AVF failing after a median of 3-7 years and AVG after 1-1.5 years (3,4).</a:t>
            </a:r>
            <a:endParaRPr lang="en-US" sz="1800" b="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b="1" dirty="0">
                <a:effectLst/>
                <a:latin typeface="Times New Roman" panose="02020603050405020304" pitchFamily="18" charset="0"/>
                <a:ea typeface="Times New Roman" panose="02020603050405020304" pitchFamily="18" charset="0"/>
              </a:rPr>
              <a:t>Case description:</a:t>
            </a: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86-year-old African American male with a long-term history of hypertension, diabetes mellitus-type 2, gout, and benign prostatic hypertrophy.</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ESRD since 2015, his access has been in use for thrice weekly hemodialysis and AVF salvage being done for almost one decade, requiring several procedures, including a </a:t>
            </a:r>
            <a:r>
              <a:rPr lang="en-US" sz="1800" dirty="0" err="1">
                <a:effectLst/>
                <a:latin typeface="Arial" panose="020B0604020202020204" pitchFamily="34" charset="0"/>
                <a:ea typeface="Times New Roman" panose="02020603050405020304" pitchFamily="18" charset="0"/>
              </a:rPr>
              <a:t>fistulogram</a:t>
            </a:r>
            <a:r>
              <a:rPr lang="en-US" sz="1800" dirty="0">
                <a:effectLst/>
                <a:latin typeface="Arial" panose="020B0604020202020204" pitchFamily="34" charset="0"/>
                <a:ea typeface="Times New Roman" panose="02020603050405020304" pitchFamily="18" charset="0"/>
              </a:rPr>
              <a:t>, medical and or mechanical thrombectomies using different kinds of balloons for angioplasty.</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A successful </a:t>
            </a:r>
            <a:r>
              <a:rPr lang="en-US" sz="1800" dirty="0" err="1">
                <a:effectLst/>
                <a:latin typeface="Arial" panose="020B0604020202020204" pitchFamily="34" charset="0"/>
                <a:ea typeface="Times New Roman" panose="02020603050405020304" pitchFamily="18" charset="0"/>
              </a:rPr>
              <a:t>declot</a:t>
            </a:r>
            <a:r>
              <a:rPr lang="en-US" sz="1800" dirty="0">
                <a:effectLst/>
                <a:latin typeface="Arial" panose="020B0604020202020204" pitchFamily="34" charset="0"/>
                <a:ea typeface="Times New Roman" panose="02020603050405020304" pitchFamily="18" charset="0"/>
              </a:rPr>
              <a:t> of his LUE brachiocephalic AV fistula was performed with angioplasty in the inflow and outflow portions of the fistula, as well as mechanical and pharmacologic thrombolysis using Fogarty balloon catheter and tPA, respectively. But his access thrombosed again during HD treatment the day after we performed the above procedure</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We repeated the procedure the following day using a novel CAT7D  aspiration device. We found stenosis at the proximal end of the outflow stent complex, the most common site for stenosis in a brachiocephalic AVF. </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we also had difficulty within the canulation zone due to persistent recoil, which we believe is the culprit lesion causing re-thrombosis.</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Unfortunately, however, the patient was started on dialysis, and within an hour of the start of treatment, the access was unable to achieve adequate circuit blood flow on dialysis.</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b="1" dirty="0">
                <a:effectLst/>
                <a:latin typeface="Arial" panose="020B0604020202020204" pitchFamily="34" charset="0"/>
                <a:ea typeface="Times New Roman" panose="02020603050405020304" pitchFamily="18" charset="0"/>
              </a:rPr>
              <a:t>Discussion: </a:t>
            </a:r>
            <a:r>
              <a:rPr lang="en-US" sz="1800" dirty="0">
                <a:effectLst/>
                <a:latin typeface="Arial" panose="020B0604020202020204" pitchFamily="34" charset="0"/>
                <a:ea typeface="Times New Roman" panose="02020603050405020304" pitchFamily="18" charset="0"/>
              </a:rPr>
              <a:t>The anatomical location of the thrombus and the clot burden can vary depending on the type of vascular access. In AVG, the thrombus usually extends the entire length of the synthetic graft, whereas, in a clotted AVF, the thrombus is usually located at the juxta-anastomotic segment (5, 7).</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The timing is crucial, If thrombectomy is delayed for more than 2-3 days, it may cause a clot to adhere to the vessel wall and pose challenges compared with AVG thrombosis, which can be done up to 2 weeks after an episode of thrombosis (6, 8).</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Other than medical thrombolysis with Tissue plasminogen activator(tPA), Urokinase, or streptokinase, several mechanical devices are used in this era, including a vacuum-assisted thrombectomy catheter and Penumbra CAT7D.</a:t>
            </a:r>
            <a:endParaRPr lang="en-US" sz="18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1800" dirty="0">
                <a:effectLst/>
                <a:latin typeface="Arial" panose="020B0604020202020204" pitchFamily="34" charset="0"/>
                <a:ea typeface="Times New Roman" panose="02020603050405020304" pitchFamily="18" charset="0"/>
              </a:rPr>
              <a:t>some studies showed the benefit of using these vacuum devices for AVF and AVG, with a 91.4% clinical success rate with one major complication of perforation, one thrombosis, and hematoma in one patient (7, 9) in some studies while other showed inferiority of one on other types like study comparing different modalities of mechanical thrombus aspiration found that Penumbra catheter performed statistically significantly lower than other devices like </a:t>
            </a:r>
            <a:r>
              <a:rPr lang="en-US" sz="1800" dirty="0" err="1">
                <a:effectLst/>
                <a:latin typeface="Arial" panose="020B0604020202020204" pitchFamily="34" charset="0"/>
                <a:ea typeface="Times New Roman" panose="02020603050405020304" pitchFamily="18" charset="0"/>
              </a:rPr>
              <a:t>Angiojet</a:t>
            </a:r>
            <a:r>
              <a:rPr lang="en-US" sz="1800" dirty="0">
                <a:effectLst/>
                <a:latin typeface="Arial" panose="020B0604020202020204" pitchFamily="34" charset="0"/>
                <a:ea typeface="Times New Roman" panose="02020603050405020304" pitchFamily="18" charset="0"/>
              </a:rPr>
              <a:t> and </a:t>
            </a:r>
            <a:r>
              <a:rPr lang="en-US" sz="1800" dirty="0" err="1">
                <a:effectLst/>
                <a:latin typeface="Arial" panose="020B0604020202020204" pitchFamily="34" charset="0"/>
                <a:ea typeface="Times New Roman" panose="02020603050405020304" pitchFamily="18" charset="0"/>
              </a:rPr>
              <a:t>Trerotola</a:t>
            </a:r>
            <a:r>
              <a:rPr lang="en-US" sz="1800" dirty="0">
                <a:effectLst/>
                <a:latin typeface="Arial" panose="020B0604020202020204" pitchFamily="34" charset="0"/>
                <a:ea typeface="Times New Roman" panose="02020603050405020304" pitchFamily="18" charset="0"/>
              </a:rPr>
              <a:t> (8,10).</a:t>
            </a:r>
          </a:p>
          <a:p>
            <a:pPr marL="342900" marR="0" lvl="0" indent="-342900">
              <a:buFont typeface="Symbol" pitchFamily="2" charset="2"/>
              <a:buChar char=""/>
            </a:pP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itchFamily="2" charset="2"/>
              <a:buChar char=""/>
            </a:pPr>
            <a:r>
              <a:rPr lang="en-US" sz="1800" b="1" kern="100" dirty="0" err="1">
                <a:effectLst/>
                <a:latin typeface="Arial" panose="020B0604020202020204" pitchFamily="34" charset="0"/>
                <a:ea typeface="Calibri" panose="020F0502020204030204" pitchFamily="34" charset="0"/>
                <a:cs typeface="Times New Roman" panose="02020603050405020304" pitchFamily="18" charset="0"/>
              </a:rPr>
              <a:t>Conclusion:</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Vascular</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access continues to be a challenging area of practice that requires a commitment of resources, time, and energy to complete the necessary studies to inform some of the issues better. Recent vascular access guidelines also mention it (1). Vascular access is a “lifeline” for End-stage renal disease (ESRD) patients on hemodialysis(HD).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itchFamily="2" charset="2"/>
              <a:buChar char=""/>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As we know, Autogenous fistulas are associated with a longer time to catheter-free dialysis but better patency, lower infection risk, and lower mortality compared with prosthetic grafts in the general population (10).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a:spcBef>
                <a:spcPts val="0"/>
              </a:spcBef>
              <a:spcAft>
                <a:spcPts val="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itchFamily="2" charset="2"/>
              <a:buChar char=""/>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Innovations in vascular access salvage are needed, supported by extensive clinical trials and discriminations between different available devices, for improved clinical outcomes and justified utilization based on a better understanding of these vascular gadgets.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endParaRPr lang="en-US" dirty="0">
              <a:latin typeface="Times New Roman" pitchFamily="18" charset="0"/>
            </a:endParaRPr>
          </a:p>
          <a:p>
            <a:pPr marL="0" marR="0">
              <a:spcBef>
                <a:spcPts val="0"/>
              </a:spcBef>
              <a:spcAft>
                <a:spcPts val="0"/>
              </a:spcAft>
            </a:pPr>
            <a:r>
              <a:rPr lang="en-US" sz="1800" b="1" kern="100" dirty="0">
                <a:effectLst/>
                <a:latin typeface="Arial" panose="020B0604020202020204" pitchFamily="34" charset="0"/>
                <a:ea typeface="Calibri" panose="020F0502020204030204" pitchFamily="34" charset="0"/>
                <a:cs typeface="Times New Roman" panose="02020603050405020304" pitchFamily="18" charset="0"/>
              </a:rPr>
              <a:t>Reference: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Lok CE, Huber TS, Lee T, et al. National Kidney Foundation. KDOQI clinical practice guideline for vascular access: 2019 update. Am J Kidney Dis 2020;75(4, Suppl 2):S1–S164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Al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Shakarchi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Inston</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N, Jones RG,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Maclaine</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G,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Hollinworth</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D. Cost analysis of the hemodialysis reliable outflow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HeRO</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Graft compared to the tunneled dialysis catheter. 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Vasc</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Surg 2016;63(04): 1026–1033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Al-</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Jaishi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AA, Oliver MJ, Thomas SM, et al. Patency rates of the arteriovenous fistula for hemodialysis: a systematic review and meta-analysis. Am J Kidney Dis 2014;63(03):464–478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Beathard GA. Management of complications of endovascular dialysis access procedures. Semin Dial 2003;16(04):309–313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Al-</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Jaishi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AA, Liu AR, Lok CE, Zhang JC, Moist LM. Complications of the Arteriovenous Fistula: A Systematic Review. J Am Soc Nephrol. 2017 Jun;28(6):1839-1850.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Arhuidese</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IJ,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Orandi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BJ,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Nejim</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B, Malas M. Utilization, patency, and complications associated with vascular access for hemodialysis in the United States. 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Vasc</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Surg. 2018 Oct;68(4):1166-1174.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Kitrou</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PM,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Katsanos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K,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Papadimatos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P,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Spiliopoulos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Karnaba</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tidis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D. A survival guide for endovascular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declotting</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in dialysis access: procedures, devices, and a statistical analysis of 3,000 cases. Expert Rev Med Devices 2018;15(04):283-291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 Lawson JH,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Niklason</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LE, Roy-Chaudhury P. Challenges and novel therapies for vascular access in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haemodialysis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Nat Rev Nephrol 2020;16(10):586–602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Clement M, Stephen D, Yann B, Francois P, Nicolas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Grenier</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Jos B, Bella H. Mechanical Thrombectomy in Acute Thrombosis of Dialysis Arteriovenous Fistula and Grafts using a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Vacuume</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-Assisted Thrombectomy Catheter: A multicenter study.JVIR.2018;29(7):993-997.</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Adam H, Anthony G, Jessica S, Jordan B, Charles B, Amit D, and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Abindra</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 Comparing Patency Rates of Arteriovenous Dialysis Access following Percutaneous Thrombectomy Using Various Catheter Directed Therapies. Ann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Vasc</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Surg 2023; 92: 131–141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oleObject" Target="../embeddings/oleObject1.bin"/><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png"/><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0" y="0"/>
            <a:ext cx="40233600" cy="5455655"/>
          </a:xfrm>
          <a:prstGeom prst="rect">
            <a:avLst/>
          </a:prstGeom>
          <a:solidFill>
            <a:schemeClr val="accent5"/>
          </a:solidFill>
          <a:ln w="9525">
            <a:noFill/>
            <a:miter lim="800000"/>
            <a:headEnd/>
            <a:tailEnd/>
          </a:ln>
        </p:spPr>
        <p:txBody>
          <a:bodyPr wrap="none" lIns="85926" tIns="42963" rIns="85926" bIns="42963" anchor="ctr"/>
          <a:lstStyle/>
          <a:p>
            <a:endParaRPr lang="en-US">
              <a:solidFill>
                <a:srgbClr val="7030A0"/>
              </a:solidFill>
            </a:endParaRPr>
          </a:p>
        </p:txBody>
      </p:sp>
      <p:sp>
        <p:nvSpPr>
          <p:cNvPr id="1028" name="Rectangle 4"/>
          <p:cNvSpPr>
            <a:spLocks noGrp="1" noChangeAspect="1" noChangeArrowheads="1"/>
          </p:cNvSpPr>
          <p:nvPr>
            <p:ph type="title"/>
          </p:nvPr>
        </p:nvSpPr>
        <p:spPr>
          <a:xfrm>
            <a:off x="6549859" y="-450936"/>
            <a:ext cx="29375432" cy="6186309"/>
          </a:xfrm>
          <a:noFill/>
        </p:spPr>
        <p:txBody>
          <a:bodyPr wrap="square" lIns="0" tIns="0" rIns="0" bIns="0">
            <a:spAutoFit/>
          </a:bodyPr>
          <a:lstStyle/>
          <a:p>
            <a:r>
              <a:rPr lang="en-US" sz="9600" kern="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Vascular Access Abandonment Despite Use of a Novel Thrombectomy Device, the Penumbra CAT7D</a:t>
            </a:r>
            <a:br>
              <a:rPr lang="en-US" sz="11000" dirty="0">
                <a:solidFill>
                  <a:schemeClr val="tx1"/>
                </a:solidFill>
              </a:rPr>
            </a:br>
            <a:r>
              <a:rPr lang="en-US" sz="7000" dirty="0" err="1">
                <a:solidFill>
                  <a:srgbClr val="000000"/>
                </a:solidFill>
              </a:rPr>
              <a:t>Nahida</a:t>
            </a:r>
            <a:r>
              <a:rPr lang="en-US" sz="7000" dirty="0">
                <a:solidFill>
                  <a:srgbClr val="000000"/>
                </a:solidFill>
              </a:rPr>
              <a:t> Baigam</a:t>
            </a:r>
            <a:r>
              <a:rPr lang="en-US" sz="7000" baseline="30000" dirty="0">
                <a:solidFill>
                  <a:srgbClr val="000000"/>
                </a:solidFill>
              </a:rPr>
              <a:t>1</a:t>
            </a:r>
            <a:r>
              <a:rPr lang="en-US" sz="7000" dirty="0">
                <a:solidFill>
                  <a:srgbClr val="000000"/>
                </a:solidFill>
              </a:rPr>
              <a:t> MD, </a:t>
            </a:r>
            <a:r>
              <a:rPr lang="en-US" sz="7000" dirty="0" err="1">
                <a:solidFill>
                  <a:srgbClr val="000000"/>
                </a:solidFill>
              </a:rPr>
              <a:t>Farshid</a:t>
            </a:r>
            <a:r>
              <a:rPr lang="en-US" sz="7000" dirty="0">
                <a:solidFill>
                  <a:srgbClr val="000000"/>
                </a:solidFill>
              </a:rPr>
              <a:t> Yazdi</a:t>
            </a:r>
            <a:r>
              <a:rPr lang="en-US" sz="7000" baseline="30000" dirty="0">
                <a:solidFill>
                  <a:srgbClr val="000000"/>
                </a:solidFill>
              </a:rPr>
              <a:t>1</a:t>
            </a:r>
            <a:r>
              <a:rPr lang="en-US" sz="7000" dirty="0">
                <a:solidFill>
                  <a:srgbClr val="000000"/>
                </a:solidFill>
              </a:rPr>
              <a:t> M.D.  </a:t>
            </a:r>
            <a:br>
              <a:rPr lang="en-US" sz="4400" dirty="0">
                <a:solidFill>
                  <a:srgbClr val="000000"/>
                </a:solidFill>
              </a:rPr>
            </a:br>
            <a:r>
              <a:rPr lang="en-US" sz="4400" dirty="0">
                <a:solidFill>
                  <a:srgbClr val="000000"/>
                </a:solidFill>
              </a:rPr>
              <a:t>Department of Internal Medicine, Louisiana State University Health Sciences Center, New Orleans</a:t>
            </a:r>
            <a:endParaRPr lang="en-US" sz="4400" b="0" dirty="0">
              <a:solidFill>
                <a:srgbClr val="000000"/>
              </a:solidFill>
            </a:endParaRPr>
          </a:p>
        </p:txBody>
      </p:sp>
      <p:graphicFrame>
        <p:nvGraphicFramePr>
          <p:cNvPr id="1026" name="Object 1173"/>
          <p:cNvGraphicFramePr>
            <a:graphicFrameLocks noGrp="1" noChangeAspect="1"/>
          </p:cNvGraphicFramePr>
          <p:nvPr>
            <p:ph sz="quarter" idx="2"/>
          </p:nvPr>
        </p:nvGraphicFramePr>
        <p:xfrm>
          <a:off x="29088080" y="10420262"/>
          <a:ext cx="411480" cy="564424"/>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0"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88080" y="10420262"/>
                        <a:ext cx="411480" cy="564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1147"/>
          <p:cNvSpPr txBox="1">
            <a:spLocks noChangeArrowheads="1"/>
          </p:cNvSpPr>
          <p:nvPr/>
        </p:nvSpPr>
        <p:spPr bwMode="auto">
          <a:xfrm>
            <a:off x="52070" y="6852167"/>
            <a:ext cx="13670180" cy="7876458"/>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spcBef>
                <a:spcPts val="0"/>
              </a:spcBef>
              <a:spcAft>
                <a:spcPts val="0"/>
              </a:spcAft>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3600" kern="100" dirty="0">
              <a:effectLst/>
              <a:latin typeface="Arial" panose="020B0604020202020204" pitchFamily="34" charset="0"/>
              <a:ea typeface="Calibri" panose="020F0502020204030204" pitchFamily="34" charset="0"/>
              <a:cs typeface="Times New Roman" panose="02020603050405020304" pitchFamily="18" charset="0"/>
            </a:endParaRPr>
          </a:p>
          <a:p>
            <a:pPr marL="285750" marR="0" indent="-285750">
              <a:spcBef>
                <a:spcPts val="0"/>
              </a:spcBef>
              <a:spcAft>
                <a:spcPts val="0"/>
              </a:spcAft>
              <a:buFont typeface="Arial" panose="020B0604020202020204" pitchFamily="34" charset="0"/>
              <a:buChar char="•"/>
            </a:pPr>
            <a:r>
              <a:rPr lang="en-US" sz="3600" kern="100" dirty="0">
                <a:effectLst/>
                <a:latin typeface="Arial" panose="020B0604020202020204" pitchFamily="34" charset="0"/>
                <a:ea typeface="Calibri" panose="020F0502020204030204" pitchFamily="34" charset="0"/>
                <a:cs typeface="Times New Roman" panose="02020603050405020304" pitchFamily="18" charset="0"/>
              </a:rPr>
              <a:t>The “End Stage Kidney Disease Life Plan” is a personalized and comprehensive map for dialysis modalities and access for the patient's lifetime. It must be periodically updated based on patient risk factors (1).</a:t>
            </a:r>
          </a:p>
          <a:p>
            <a:pPr marL="285750" marR="0" lvl="0" indent="-285750" algn="l" defTabSz="914400" rtl="0" eaLnBrk="0" fontAlgn="base" latinLnBrk="0" hangingPunct="0">
              <a:lnSpc>
                <a:spcPct val="100000"/>
              </a:lnSpc>
              <a:spcBef>
                <a:spcPts val="0"/>
              </a:spcBef>
              <a:spcAft>
                <a:spcPts val="0"/>
              </a:spcAft>
              <a:buClrTx/>
              <a:buSzTx/>
              <a:buFont typeface="Arial" panose="020B0604020202020204" pitchFamily="34" charset="0"/>
              <a:buChar char="•"/>
              <a:tabLst/>
              <a:defRPr/>
            </a:pPr>
            <a:r>
              <a:rPr lang="en-US" sz="3600" dirty="0">
                <a:effectLst/>
                <a:latin typeface="Arial" panose="020B0604020202020204" pitchFamily="34" charset="0"/>
                <a:ea typeface="Times New Roman" panose="02020603050405020304" pitchFamily="18" charset="0"/>
              </a:rPr>
              <a:t>If a dialysis vascular access stops working, it can cause severe complications and higher healthcare costs (2). </a:t>
            </a:r>
            <a:endParaRPr lang="en-US" sz="3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36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 In the United States, less than 50% of vascular accesses remain patent after three years. </a:t>
            </a:r>
            <a:r>
              <a:rPr lang="en-US" sz="3600" dirty="0">
                <a:solidFill>
                  <a:srgbClr val="000000"/>
                </a:solidFill>
                <a:effectLst/>
                <a:latin typeface="Arial" panose="020B0604020202020204" pitchFamily="34" charset="0"/>
                <a:ea typeface="Times New Roman" panose="02020603050405020304" pitchFamily="18" charset="0"/>
              </a:rPr>
              <a:t>Despite the prolonged maturation time that delays immediate use, patency rates for AVFs range from 3 to 5 years, compared to 1 to 2 years for AV grafts. </a:t>
            </a:r>
            <a:r>
              <a:rPr lang="en-US" sz="3600" dirty="0">
                <a:effectLst/>
                <a:latin typeface="Arial" panose="020B0604020202020204" pitchFamily="34" charset="0"/>
                <a:ea typeface="Times New Roman" panose="02020603050405020304" pitchFamily="18" charset="0"/>
              </a:rPr>
              <a:t>Furthermore, over 50% of accesses fail, with AVF failing after a median of 3-7 years and AVG after 1-1.5 years (3,4).</a:t>
            </a:r>
            <a:endParaRPr lang="en-US" sz="3600" dirty="0">
              <a:effectLst/>
              <a:latin typeface="Times New Roman" panose="02020603050405020304" pitchFamily="18" charset="0"/>
              <a:ea typeface="Times New Roman" panose="02020603050405020304" pitchFamily="18" charset="0"/>
            </a:endParaRPr>
          </a:p>
          <a:p>
            <a:pPr eaLnBrk="0" hangingPunct="0"/>
            <a:endParaRPr lang="en-US" dirty="0"/>
          </a:p>
        </p:txBody>
      </p:sp>
      <p:sp>
        <p:nvSpPr>
          <p:cNvPr id="1035" name="Rectangle 1154"/>
          <p:cNvSpPr>
            <a:spLocks noChangeArrowheads="1"/>
          </p:cNvSpPr>
          <p:nvPr/>
        </p:nvSpPr>
        <p:spPr bwMode="auto">
          <a:xfrm>
            <a:off x="3822258" y="15115604"/>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7030A0"/>
                </a:solidFill>
                <a:latin typeface="Arial" charset="0"/>
              </a:rPr>
              <a:t>Case Discussion</a:t>
            </a:r>
          </a:p>
        </p:txBody>
      </p:sp>
      <p:sp>
        <p:nvSpPr>
          <p:cNvPr id="1037" name="Rectangle 1156"/>
          <p:cNvSpPr>
            <a:spLocks noChangeArrowheads="1"/>
          </p:cNvSpPr>
          <p:nvPr/>
        </p:nvSpPr>
        <p:spPr bwMode="auto">
          <a:xfrm>
            <a:off x="30556200" y="5815847"/>
            <a:ext cx="6461760" cy="1036320"/>
          </a:xfrm>
          <a:prstGeom prst="rect">
            <a:avLst/>
          </a:prstGeom>
          <a:noFill/>
          <a:ln w="9525">
            <a:noFill/>
            <a:miter lim="800000"/>
            <a:headEnd/>
            <a:tailEnd/>
          </a:ln>
        </p:spPr>
        <p:txBody>
          <a:bodyPr lIns="0" tIns="0" rIns="0" bIns="0"/>
          <a:lstStyle/>
          <a:p>
            <a:pPr defTabSz="17488064">
              <a:spcBef>
                <a:spcPct val="20000"/>
              </a:spcBef>
            </a:pPr>
            <a:r>
              <a:rPr lang="en-US" sz="6200" b="1">
                <a:solidFill>
                  <a:srgbClr val="7030A0"/>
                </a:solidFill>
                <a:latin typeface="Arial" charset="0"/>
              </a:rPr>
              <a:t>Discussion</a:t>
            </a:r>
            <a:endParaRPr lang="en-US" sz="6200" b="1" dirty="0">
              <a:solidFill>
                <a:srgbClr val="7030A0"/>
              </a:solidFill>
              <a:latin typeface="Arial" charset="0"/>
            </a:endParaRPr>
          </a:p>
        </p:txBody>
      </p:sp>
      <p:sp>
        <p:nvSpPr>
          <p:cNvPr id="1039" name="Rectangle 1158"/>
          <p:cNvSpPr>
            <a:spLocks noChangeArrowheads="1"/>
          </p:cNvSpPr>
          <p:nvPr/>
        </p:nvSpPr>
        <p:spPr bwMode="auto">
          <a:xfrm>
            <a:off x="17582802" y="14295382"/>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7030A0"/>
                </a:solidFill>
                <a:latin typeface="Arial" charset="0"/>
              </a:rPr>
              <a:t>Imaging</a:t>
            </a:r>
          </a:p>
        </p:txBody>
      </p:sp>
      <p:sp>
        <p:nvSpPr>
          <p:cNvPr id="1041" name="Rectangle 1160"/>
          <p:cNvSpPr>
            <a:spLocks noChangeArrowheads="1"/>
          </p:cNvSpPr>
          <p:nvPr/>
        </p:nvSpPr>
        <p:spPr bwMode="auto">
          <a:xfrm>
            <a:off x="30519046" y="20163054"/>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7030A0"/>
                </a:solidFill>
                <a:latin typeface="Arial" charset="0"/>
              </a:rPr>
              <a:t>Conclusions</a:t>
            </a:r>
          </a:p>
        </p:txBody>
      </p:sp>
      <p:sp>
        <p:nvSpPr>
          <p:cNvPr id="1044" name="Text Box 1163"/>
          <p:cNvSpPr txBox="1">
            <a:spLocks noChangeArrowheads="1"/>
          </p:cNvSpPr>
          <p:nvPr/>
        </p:nvSpPr>
        <p:spPr bwMode="auto">
          <a:xfrm>
            <a:off x="456807" y="16491534"/>
            <a:ext cx="13192662" cy="14306334"/>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86-year-old African American male with a long-term history of hypertension, diabetes mellitus-type 2, gout, and benign prostatic hypertrophy.</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ESRD since 2015, his access has been in use for thrice weekly hemodialysis and AVF salvage being done for almost one decade, requiring several procedures, including a </a:t>
            </a:r>
            <a:r>
              <a:rPr lang="en-US" sz="3600" dirty="0" err="1">
                <a:effectLst/>
                <a:latin typeface="Arial" panose="020B0604020202020204" pitchFamily="34" charset="0"/>
                <a:ea typeface="Times New Roman" panose="02020603050405020304" pitchFamily="18" charset="0"/>
              </a:rPr>
              <a:t>fistulogram</a:t>
            </a:r>
            <a:r>
              <a:rPr lang="en-US" sz="3600" dirty="0">
                <a:effectLst/>
                <a:latin typeface="Arial" panose="020B0604020202020204" pitchFamily="34" charset="0"/>
                <a:ea typeface="Times New Roman" panose="02020603050405020304" pitchFamily="18" charset="0"/>
              </a:rPr>
              <a:t>, medical and or mechanical thrombectomies using different kinds of balloons for angioplasty.</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A successful </a:t>
            </a:r>
            <a:r>
              <a:rPr lang="en-US" sz="3600" dirty="0" err="1">
                <a:effectLst/>
                <a:latin typeface="Arial" panose="020B0604020202020204" pitchFamily="34" charset="0"/>
                <a:ea typeface="Times New Roman" panose="02020603050405020304" pitchFamily="18" charset="0"/>
              </a:rPr>
              <a:t>declot</a:t>
            </a:r>
            <a:r>
              <a:rPr lang="en-US" sz="3600" dirty="0">
                <a:effectLst/>
                <a:latin typeface="Arial" panose="020B0604020202020204" pitchFamily="34" charset="0"/>
                <a:ea typeface="Times New Roman" panose="02020603050405020304" pitchFamily="18" charset="0"/>
              </a:rPr>
              <a:t> of his LUE brachiocephalic AV fistula was performed with angioplasty in the inflow and outflow portions of the fistula, as well as mechanical and pharmacologic thrombolysis using Fogarty balloon catheter and tPA, respectively. But his access thrombosed again during HD treatment the day after we performed the above procedure</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We repeated the procedure the following day using a novel CAT7D  aspiration device. We found stenosis at the proximal end of the outflow stent complex, the most common site for stenosis in a brachiocephalic AVF. </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we also had difficulty within the canulation zone due to persistent recoil, which we believe is the culprit lesion causing re-thrombosis.</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Unfortunately, however, the patient was started on dialysis, and within an hour of the start of treatment, the access was unable to achieve adequate circuit blood flow on dialysis.</a:t>
            </a:r>
            <a:endParaRPr lang="en-US" sz="3600" dirty="0">
              <a:effectLst/>
              <a:latin typeface="Times New Roman" panose="02020603050405020304" pitchFamily="18" charset="0"/>
              <a:ea typeface="Times New Roman" panose="02020603050405020304" pitchFamily="18" charset="0"/>
            </a:endParaRPr>
          </a:p>
          <a:p>
            <a:pPr eaLnBrk="0" hangingPunct="0"/>
            <a:endParaRPr lang="en-US" sz="5400" dirty="0"/>
          </a:p>
        </p:txBody>
      </p:sp>
      <p:sp>
        <p:nvSpPr>
          <p:cNvPr id="1045" name="Text Box 1164"/>
          <p:cNvSpPr txBox="1">
            <a:spLocks noChangeArrowheads="1"/>
          </p:cNvSpPr>
          <p:nvPr/>
        </p:nvSpPr>
        <p:spPr bwMode="auto">
          <a:xfrm>
            <a:off x="26228921" y="6877729"/>
            <a:ext cx="14004679" cy="13285325"/>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The anatomical location of the thrombus and the clot burden can vary depending on the type of vascular access. In AVG, the thrombus usually extends the entire length of the synthetic graft, whereas, in a clotted AVF, the thrombus is usually located at the juxta-anastomotic segment (5, 7).</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The timing is crucial, If thrombectomy is delayed for more than 2-3 days, it may cause a clot to adhere to the vessel wall and pose challenges compared with AVG thrombosis, which can be done up to 2 weeks after an episode of thrombosis (6, 8).</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Other than medical thrombolysis with Tissue plasminogen activator(tPA), Urokinase, or streptokinase, several mechanical devices are used in this era, including a vacuum-assisted thrombectomy catheter and Penumbra CAT7D.</a:t>
            </a:r>
            <a:endParaRPr lang="en-US" sz="3600" dirty="0">
              <a:effectLst/>
              <a:latin typeface="Times New Roman" panose="02020603050405020304" pitchFamily="18" charset="0"/>
              <a:ea typeface="Times New Roman" panose="02020603050405020304" pitchFamily="18" charset="0"/>
            </a:endParaRPr>
          </a:p>
          <a:p>
            <a:pPr marL="342900" marR="0" lvl="0" indent="-342900">
              <a:buFont typeface="Symbol" pitchFamily="2" charset="2"/>
              <a:buChar char=""/>
            </a:pPr>
            <a:r>
              <a:rPr lang="en-US" sz="3600" dirty="0">
                <a:effectLst/>
                <a:latin typeface="Arial" panose="020B0604020202020204" pitchFamily="34" charset="0"/>
                <a:ea typeface="Times New Roman" panose="02020603050405020304" pitchFamily="18" charset="0"/>
              </a:rPr>
              <a:t>some studies showed the benefit of using these vacuum devices for AVF and AVG, with a 91.4% clinical success rate with one major complication of perforation, one thrombosis, and hematoma in one patient (7, 9) in some studies while other showed inferiority of one on other types like study comparing different modalities of mechanical thrombus aspiration found that Penumbra catheter performed statistically significantly lower than other devices like </a:t>
            </a:r>
            <a:r>
              <a:rPr lang="en-US" sz="3600" dirty="0" err="1">
                <a:effectLst/>
                <a:latin typeface="Arial" panose="020B0604020202020204" pitchFamily="34" charset="0"/>
                <a:ea typeface="Times New Roman" panose="02020603050405020304" pitchFamily="18" charset="0"/>
              </a:rPr>
              <a:t>Angiojet</a:t>
            </a:r>
            <a:r>
              <a:rPr lang="en-US" sz="3600" dirty="0">
                <a:effectLst/>
                <a:latin typeface="Arial" panose="020B0604020202020204" pitchFamily="34" charset="0"/>
                <a:ea typeface="Times New Roman" panose="02020603050405020304" pitchFamily="18" charset="0"/>
              </a:rPr>
              <a:t> and </a:t>
            </a:r>
            <a:r>
              <a:rPr lang="en-US" sz="3600" dirty="0" err="1">
                <a:effectLst/>
                <a:latin typeface="Arial" panose="020B0604020202020204" pitchFamily="34" charset="0"/>
                <a:ea typeface="Times New Roman" panose="02020603050405020304" pitchFamily="18" charset="0"/>
              </a:rPr>
              <a:t>Trerotola</a:t>
            </a:r>
            <a:r>
              <a:rPr lang="en-US" sz="3600" dirty="0">
                <a:effectLst/>
                <a:latin typeface="Arial" panose="020B0604020202020204" pitchFamily="34" charset="0"/>
                <a:ea typeface="Times New Roman" panose="02020603050405020304" pitchFamily="18" charset="0"/>
              </a:rPr>
              <a:t> (8,10).</a:t>
            </a:r>
          </a:p>
          <a:p>
            <a:pPr marL="685800" indent="-685800" eaLnBrk="0" hangingPunct="0">
              <a:buFont typeface="Arial" panose="020B0604020202020204" pitchFamily="34" charset="0"/>
              <a:buChar char="•"/>
            </a:pPr>
            <a:endParaRPr lang="en-US" sz="3600" dirty="0">
              <a:cs typeface="Times New Roman" panose="02020603050405020304" pitchFamily="18" charset="0"/>
            </a:endParaRPr>
          </a:p>
        </p:txBody>
      </p:sp>
      <p:sp>
        <p:nvSpPr>
          <p:cNvPr id="1048" name="Text Box 1167"/>
          <p:cNvSpPr txBox="1">
            <a:spLocks noChangeArrowheads="1"/>
          </p:cNvSpPr>
          <p:nvPr/>
        </p:nvSpPr>
        <p:spPr bwMode="auto">
          <a:xfrm>
            <a:off x="26228921" y="21091755"/>
            <a:ext cx="13952609" cy="9562118"/>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342900" marR="0" lvl="0" indent="-342900">
              <a:spcBef>
                <a:spcPts val="0"/>
              </a:spcBef>
              <a:spcAft>
                <a:spcPts val="0"/>
              </a:spcAft>
              <a:buFont typeface="Symbol" pitchFamily="2" charset="2"/>
              <a:buChar char=""/>
            </a:pPr>
            <a:r>
              <a:rPr lang="en-US" sz="3600" kern="100" dirty="0">
                <a:effectLst/>
                <a:latin typeface="Arial" panose="020B0604020202020204" pitchFamily="34" charset="0"/>
                <a:ea typeface="Calibri" panose="020F0502020204030204" pitchFamily="34" charset="0"/>
                <a:cs typeface="Times New Roman" panose="02020603050405020304" pitchFamily="18" charset="0"/>
              </a:rPr>
              <a:t>Vascular access continues to be a challenging area of practice that requires a commitment of resources, time, and energy to complete the necessary studies to inform some of the issues better. Recent vascular access guidelines also mention it (1). Vascular access is a “lifeline” for End-stage renal disease (ESRD) patients on hemodialysis(HD). </a:t>
            </a:r>
            <a:endParaRPr lang="en-US" sz="3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itchFamily="2" charset="2"/>
              <a:buChar char=""/>
            </a:pPr>
            <a:r>
              <a:rPr lang="en-US" sz="3600" kern="100" dirty="0">
                <a:effectLst/>
                <a:latin typeface="Arial" panose="020B0604020202020204" pitchFamily="34" charset="0"/>
                <a:ea typeface="Calibri" panose="020F0502020204030204" pitchFamily="34" charset="0"/>
                <a:cs typeface="Times New Roman" panose="02020603050405020304" pitchFamily="18" charset="0"/>
              </a:rPr>
              <a:t>As we know, Autogenous fistulas are associated with a longer time to catheter-free dialysis but better patency, lower infection risk, and lower mortality compared with prosthetic grafts in the general population (10). </a:t>
            </a:r>
            <a:endParaRPr lang="en-US" sz="36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a:spcBef>
                <a:spcPts val="0"/>
              </a:spcBef>
              <a:spcAft>
                <a:spcPts val="0"/>
              </a:spcAft>
            </a:pPr>
            <a:r>
              <a:rPr lang="en-US" sz="36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US" sz="3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itchFamily="2" charset="2"/>
              <a:buChar char=""/>
            </a:pPr>
            <a:r>
              <a:rPr lang="en-US" sz="3600" kern="100" dirty="0">
                <a:effectLst/>
                <a:latin typeface="Arial" panose="020B0604020202020204" pitchFamily="34" charset="0"/>
                <a:ea typeface="Calibri" panose="020F0502020204030204" pitchFamily="34" charset="0"/>
                <a:cs typeface="Times New Roman" panose="02020603050405020304" pitchFamily="18" charset="0"/>
              </a:rPr>
              <a:t>Innovations in vascular access salvage are needed, supported by extensive clinical trials and discriminations between different available devices, for improved clinical outcomes and justified utilization based on a better understanding of these vascular gadgets.</a:t>
            </a:r>
            <a:endParaRPr lang="en-US" sz="3600" kern="100" dirty="0">
              <a:effectLst/>
              <a:latin typeface="Calibri" panose="020F0502020204030204" pitchFamily="34" charset="0"/>
              <a:ea typeface="Calibri" panose="020F0502020204030204" pitchFamily="34" charset="0"/>
              <a:cs typeface="Times New Roman" panose="02020603050405020304" pitchFamily="18" charset="0"/>
            </a:endParaRPr>
          </a:p>
          <a:p>
            <a:pPr eaLnBrk="0" hangingPunct="0"/>
            <a:endParaRPr lang="en-US" sz="5400" b="1" dirty="0"/>
          </a:p>
        </p:txBody>
      </p:sp>
      <p:sp>
        <p:nvSpPr>
          <p:cNvPr id="1049" name="Rectangle 1149"/>
          <p:cNvSpPr>
            <a:spLocks noGrp="1" noChangeArrowheads="1"/>
          </p:cNvSpPr>
          <p:nvPr>
            <p:ph type="body" sz="half" idx="1"/>
          </p:nvPr>
        </p:nvSpPr>
        <p:spPr>
          <a:xfrm>
            <a:off x="3733634" y="5738056"/>
            <a:ext cx="5632450" cy="908958"/>
          </a:xfrm>
          <a:noFill/>
        </p:spPr>
        <p:txBody>
          <a:bodyPr/>
          <a:lstStyle/>
          <a:p>
            <a:pPr marL="0" indent="0" eaLnBrk="1" hangingPunct="1"/>
            <a:r>
              <a:rPr lang="en-US" sz="6200" b="1" dirty="0">
                <a:solidFill>
                  <a:srgbClr val="7030A0"/>
                </a:solidFill>
              </a:rPr>
              <a:t>Introduction</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588" y="1855967"/>
            <a:ext cx="7620000" cy="3104444"/>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04999" y="1554151"/>
            <a:ext cx="3599013" cy="3708076"/>
          </a:xfrm>
          <a:prstGeom prst="rect">
            <a:avLst/>
          </a:prstGeom>
          <a:noFill/>
        </p:spPr>
      </p:pic>
      <p:sp>
        <p:nvSpPr>
          <p:cNvPr id="13" name="TextBox 12">
            <a:extLst>
              <a:ext uri="{FF2B5EF4-FFF2-40B4-BE49-F238E27FC236}">
                <a16:creationId xmlns:a16="http://schemas.microsoft.com/office/drawing/2014/main" id="{B4285C5B-2138-0CF6-A006-0038CD5B7639}"/>
              </a:ext>
            </a:extLst>
          </p:cNvPr>
          <p:cNvSpPr txBox="1"/>
          <p:nvPr/>
        </p:nvSpPr>
        <p:spPr>
          <a:xfrm>
            <a:off x="16249087" y="6475165"/>
            <a:ext cx="7386956" cy="923330"/>
          </a:xfrm>
          <a:prstGeom prst="rect">
            <a:avLst/>
          </a:prstGeom>
          <a:noFill/>
        </p:spPr>
        <p:txBody>
          <a:bodyPr wrap="square" rtlCol="0">
            <a:spAutoFit/>
          </a:bodyPr>
          <a:lstStyle/>
          <a:p>
            <a:pPr algn="ctr"/>
            <a:r>
              <a:rPr lang="en-US" sz="5400" b="1" dirty="0"/>
              <a:t>Penumbra CAT7D</a:t>
            </a:r>
          </a:p>
        </p:txBody>
      </p:sp>
      <p:sp>
        <p:nvSpPr>
          <p:cNvPr id="14" name="TextBox 13">
            <a:extLst>
              <a:ext uri="{FF2B5EF4-FFF2-40B4-BE49-F238E27FC236}">
                <a16:creationId xmlns:a16="http://schemas.microsoft.com/office/drawing/2014/main" id="{CC34D0D7-7F06-B7A9-8CDE-CE6D4E1EF5D2}"/>
              </a:ext>
            </a:extLst>
          </p:cNvPr>
          <p:cNvSpPr txBox="1"/>
          <p:nvPr/>
        </p:nvSpPr>
        <p:spPr>
          <a:xfrm>
            <a:off x="16135055" y="15147938"/>
            <a:ext cx="7386956" cy="1754326"/>
          </a:xfrm>
          <a:prstGeom prst="rect">
            <a:avLst/>
          </a:prstGeom>
          <a:noFill/>
        </p:spPr>
        <p:txBody>
          <a:bodyPr wrap="square" rtlCol="0">
            <a:spAutoFit/>
          </a:bodyPr>
          <a:lstStyle/>
          <a:p>
            <a:pPr algn="ctr"/>
            <a:r>
              <a:rPr lang="en-US" sz="5400" b="1" dirty="0"/>
              <a:t>AVF Before and after procedure:</a:t>
            </a:r>
          </a:p>
        </p:txBody>
      </p:sp>
      <p:sp>
        <p:nvSpPr>
          <p:cNvPr id="17" name="TextBox 16">
            <a:extLst>
              <a:ext uri="{FF2B5EF4-FFF2-40B4-BE49-F238E27FC236}">
                <a16:creationId xmlns:a16="http://schemas.microsoft.com/office/drawing/2014/main" id="{696AEB47-9DDF-6597-DBE3-B0DF21FD42AA}"/>
              </a:ext>
            </a:extLst>
          </p:cNvPr>
          <p:cNvSpPr txBox="1"/>
          <p:nvPr/>
        </p:nvSpPr>
        <p:spPr>
          <a:xfrm>
            <a:off x="17582802" y="22367428"/>
            <a:ext cx="3531736" cy="1277273"/>
          </a:xfrm>
          <a:prstGeom prst="rect">
            <a:avLst/>
          </a:prstGeom>
          <a:noFill/>
        </p:spPr>
        <p:txBody>
          <a:bodyPr wrap="none" rtlCol="0">
            <a:spAutoFit/>
          </a:bodyPr>
          <a:lstStyle/>
          <a:p>
            <a:r>
              <a:rPr lang="en-US" sz="5400" b="1" dirty="0">
                <a:solidFill>
                  <a:srgbClr val="7030A0"/>
                </a:solidFill>
                <a:latin typeface="Arial" charset="0"/>
              </a:rPr>
              <a:t>Reference</a:t>
            </a:r>
          </a:p>
          <a:p>
            <a:endParaRPr lang="en-US" dirty="0"/>
          </a:p>
        </p:txBody>
      </p:sp>
      <p:sp>
        <p:nvSpPr>
          <p:cNvPr id="18" name="Text Box 1167">
            <a:extLst>
              <a:ext uri="{FF2B5EF4-FFF2-40B4-BE49-F238E27FC236}">
                <a16:creationId xmlns:a16="http://schemas.microsoft.com/office/drawing/2014/main" id="{B734266B-E511-68F8-664D-09DC93F6BFF6}"/>
              </a:ext>
            </a:extLst>
          </p:cNvPr>
          <p:cNvSpPr txBox="1">
            <a:spLocks noChangeArrowheads="1"/>
          </p:cNvSpPr>
          <p:nvPr/>
        </p:nvSpPr>
        <p:spPr bwMode="auto">
          <a:xfrm>
            <a:off x="14050287" y="23342731"/>
            <a:ext cx="11784555" cy="7223363"/>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spcBef>
                <a:spcPts val="0"/>
              </a:spcBef>
              <a:spcAft>
                <a:spcPts val="0"/>
              </a:spcAft>
            </a:pPr>
            <a:endParaRPr lang="en-US" sz="5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Lok CE, Huber TS, Lee T, et al. National Kidney Foundation. KDOQI clinical practice guideline for vascular access: 2019 update. Am J Kidney Dis 2020;75(4, Suppl 2):S1–S164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Al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Shakarchi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Inston</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N, Jones RG,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Maclaine</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G,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Hollinworth</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D. Cost analysis of the hemodialysis reliable outflow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HeRO</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Graft compared to the tunneled dialysis catheter. 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Vasc</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Surg 2016;63(04): 1026–1033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Al-</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Jaishi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AA, Oliver MJ, Thomas SM, et al. Patency rates of the arteriovenous fistula for hemodialysis: a systematic review and meta-analysis. Am J Kidney Dis 2014;63(03):464–478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Beathard GA. Management of complications of endovascular dialysis access procedures. Semin Dial 2003;16(04):309–313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Al-</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Jaishi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AA, Liu AR, Lok CE, Zhang JC, Moist LM. Complications of the Arteriovenous Fistula: A Systematic Review. J Am Soc Nephrol. 2017 Jun;28(6):1839-1850.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Arhuidese</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IJ,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Orandi</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BJ,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Nejim</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B, Malas M. Utilization, patency, and complications associated with vascular access for hemodialysis in the United States. J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Vasc</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Surg. 2018 Oct;68(4):1166-1174.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Kitrou</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PM,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Katsanos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K,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Papadimatos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P,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Spiliopoulos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Karnaba</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tidis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D. A survival guide for endovascular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declotting</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in dialysis access: procedures, devices, and a statistical analysis of 3,000 cases. Expert Rev Med Devices 2018;15(04):283-291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 Lawson JH,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Niklason</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LE, Roy-Chaudhury P. Challenges and novel therapies for vascular access in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haemodialysis</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Nat Rev Nephrol 2020;16(10):586–602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Clement M, Stephen D, Yann B, Francois P, Nicolas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Grenier</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Jos B, Bella H. Mechanical Thrombectomy in Acute Thrombosis of Dialysis Arteriovenous Fistula and Grafts using a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Vacuume</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-Assisted Thrombectomy Catheter: A multicenter study.JVIR.2018;29(7):993-997.</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Adam H, Anthony G, Jessica S, Jordan B, Charles B, Amit D, and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Abindra</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 Comparing Patency Rates of Arteriovenous Dialysis Access following Percutaneous Thrombectomy Using Various Catheter Directed Therapies. Ann </a:t>
            </a:r>
            <a:r>
              <a:rPr lang="en-US" sz="1800" kern="100" dirty="0" err="1">
                <a:effectLst/>
                <a:latin typeface="Arial" panose="020B0604020202020204" pitchFamily="34" charset="0"/>
                <a:ea typeface="Calibri" panose="020F0502020204030204" pitchFamily="34" charset="0"/>
                <a:cs typeface="Times New Roman" panose="02020603050405020304" pitchFamily="18" charset="0"/>
              </a:rPr>
              <a:t>Vasc</a:t>
            </a:r>
            <a:r>
              <a:rPr lang="en-US" sz="1800" kern="100" dirty="0">
                <a:effectLst/>
                <a:latin typeface="Arial" panose="020B0604020202020204" pitchFamily="34" charset="0"/>
                <a:ea typeface="Calibri" panose="020F0502020204030204" pitchFamily="34" charset="0"/>
                <a:cs typeface="Times New Roman" panose="02020603050405020304" pitchFamily="18" charset="0"/>
              </a:rPr>
              <a:t> Surg 2023; 92: 131–141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eaLnBrk="0" hangingPunct="0"/>
            <a:endParaRPr lang="en-US" sz="5400" b="1" dirty="0"/>
          </a:p>
        </p:txBody>
      </p:sp>
      <p:pic>
        <p:nvPicPr>
          <p:cNvPr id="3" name="Picture 2">
            <a:extLst>
              <a:ext uri="{FF2B5EF4-FFF2-40B4-BE49-F238E27FC236}">
                <a16:creationId xmlns:a16="http://schemas.microsoft.com/office/drawing/2014/main" id="{52741A91-EA52-DA39-D143-7F6F596CA0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95746" y="17539160"/>
            <a:ext cx="4807831" cy="4432270"/>
          </a:xfrm>
          <a:prstGeom prst="rect">
            <a:avLst/>
          </a:prstGeom>
        </p:spPr>
      </p:pic>
      <p:pic>
        <p:nvPicPr>
          <p:cNvPr id="6" name="Picture 5">
            <a:extLst>
              <a:ext uri="{FF2B5EF4-FFF2-40B4-BE49-F238E27FC236}">
                <a16:creationId xmlns:a16="http://schemas.microsoft.com/office/drawing/2014/main" id="{68999C06-FFEF-D23B-D1ED-8C80D64AC5E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537043" y="17358084"/>
            <a:ext cx="4400235" cy="4647529"/>
          </a:xfrm>
          <a:prstGeom prst="rect">
            <a:avLst/>
          </a:prstGeom>
        </p:spPr>
      </p:pic>
      <p:pic>
        <p:nvPicPr>
          <p:cNvPr id="8" name="Picture 7">
            <a:extLst>
              <a:ext uri="{FF2B5EF4-FFF2-40B4-BE49-F238E27FC236}">
                <a16:creationId xmlns:a16="http://schemas.microsoft.com/office/drawing/2014/main" id="{A8BFF84D-F719-5FE8-09DD-A9418BDA055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628024" y="7880644"/>
            <a:ext cx="5603709" cy="57022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40"/>
    </mc:Choice>
    <mc:Fallback xmlns="">
      <p:transition spd="slow" advTm="4340"/>
    </mc:Fallback>
  </mc:AlternateContent>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76FA9817-78D4-4569-BB9C-AD26EE83017A}"/>
</file>

<file path=customXml/itemProps2.xml><?xml version="1.0" encoding="utf-8"?>
<ds:datastoreItem xmlns:ds="http://schemas.openxmlformats.org/officeDocument/2006/customXml" ds:itemID="{A4F2D2B3-B4A7-42F3-A025-F8289D7F426A}">
  <ds:schemaRefs>
    <ds:schemaRef ds:uri="http://schemas.microsoft.com/sharepoint/v3/contenttype/forms"/>
  </ds:schemaRefs>
</ds:datastoreItem>
</file>

<file path=customXml/itemProps3.xml><?xml version="1.0" encoding="utf-8"?>
<ds:datastoreItem xmlns:ds="http://schemas.openxmlformats.org/officeDocument/2006/customXml" ds:itemID="{739DB75D-CC89-4941-9236-3681B3BBD0B6}">
  <ds:schemaRefs>
    <ds:schemaRef ds:uri="http://schemas.microsoft.com/office/2006/metadata/properties"/>
    <ds:schemaRef ds:uri="http://schemas.microsoft.com/office/infopath/2007/PartnerControls"/>
    <ds:schemaRef ds:uri="298685dc-3108-4774-bcc7-e09e36048492"/>
    <ds:schemaRef ds:uri="ad1e1e7b-e6e3-4f67-b32e-9611d25e734e"/>
  </ds:schemaRefs>
</ds:datastoreItem>
</file>

<file path=docProps/app.xml><?xml version="1.0" encoding="utf-8"?>
<Properties xmlns="http://schemas.openxmlformats.org/officeDocument/2006/extended-properties" xmlns:vt="http://schemas.openxmlformats.org/officeDocument/2006/docPropsVTypes">
  <Template>C:\MSOffice\Templates\Blank Presentation.pot</Template>
  <TotalTime>33489</TotalTime>
  <Words>2267</Words>
  <Application>Microsoft Macintosh PowerPoint</Application>
  <PresentationFormat>Custom</PresentationFormat>
  <Paragraphs>77</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Symbol</vt:lpstr>
      <vt:lpstr>Times New Roman</vt:lpstr>
      <vt:lpstr>Blank Presentation</vt:lpstr>
      <vt:lpstr>Bitmap Image</vt:lpstr>
      <vt:lpstr>Vascular Access Abandonment Despite Use of a Novel Thrombectomy Device, the Penumbra CAT7D Nahida Baigam1 MD, Farshid Yazdi1 M.D.   Department of Internal Medicine, Louisiana State University Health Sciences Center, New Orleans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Nahida Baigam</cp:lastModifiedBy>
  <cp:revision>184</cp:revision>
  <cp:lastPrinted>2000-03-29T22:47:03Z</cp:lastPrinted>
  <dcterms:created xsi:type="dcterms:W3CDTF">1995-06-17T23:31:02Z</dcterms:created>
  <dcterms:modified xsi:type="dcterms:W3CDTF">2024-03-28T03:12:18Z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