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9" r:id="rId2"/>
  </p:sldIdLst>
  <p:sldSz cx="38404800" cy="29260800"/>
  <p:notesSz cx="6858000" cy="9144000"/>
  <p:embeddedFontLst>
    <p:embeddedFont>
      <p:font typeface="Arial Bold" panose="020B0802020202020204" pitchFamily="34" charset="77"/>
      <p:regular r:id="rId3"/>
      <p:bold r:id="rId4"/>
    </p:embeddedFont>
    <p:embeddedFont>
      <p:font typeface="Open Sans" panose="020B0606030504020204" pitchFamily="34" charset="0"/>
      <p:regular r:id="rId5"/>
      <p:bold r:id="rId6"/>
      <p:italic r:id="rId7"/>
      <p:boldItalic r:id="rId8"/>
    </p:embeddedFont>
    <p:embeddedFont>
      <p:font typeface="Open Sans Bold" panose="020B0806030504020204" pitchFamily="34" charset="0"/>
      <p:regular r:id="rId9"/>
      <p:bold r:id="rId1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411" autoAdjust="0"/>
    <p:restoredTop sz="94622" autoAdjust="0"/>
  </p:normalViewPr>
  <p:slideViewPr>
    <p:cSldViewPr>
      <p:cViewPr varScale="1">
        <p:scale>
          <a:sx n="53" d="100"/>
          <a:sy n="53" d="100"/>
        </p:scale>
        <p:origin x="2768" y="2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theme" Target="theme/theme1.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viewProps" Target="viewProps.xml"/><Relationship Id="rId17"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presProps" Target="presProps.xml"/><Relationship Id="rId5" Type="http://schemas.openxmlformats.org/officeDocument/2006/relationships/font" Target="fonts/font3.fntdata"/><Relationship Id="rId15" Type="http://schemas.openxmlformats.org/officeDocument/2006/relationships/customXml" Target="../customXml/item1.xml"/><Relationship Id="rId10" Type="http://schemas.openxmlformats.org/officeDocument/2006/relationships/font" Target="fonts/font8.fntdata"/><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4/1/24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213840" y="5914440"/>
            <a:ext cx="12246120" cy="946080"/>
            <a:chOff x="0" y="0"/>
            <a:chExt cx="16328160" cy="1261440"/>
          </a:xfrm>
        </p:grpSpPr>
        <p:sp>
          <p:nvSpPr>
            <p:cNvPr id="3" name="Freeform 3"/>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4" name="Group 4"/>
          <p:cNvGrpSpPr/>
          <p:nvPr/>
        </p:nvGrpSpPr>
        <p:grpSpPr>
          <a:xfrm>
            <a:off x="26017946" y="24785005"/>
            <a:ext cx="12283432" cy="889200"/>
            <a:chOff x="0" y="0"/>
            <a:chExt cx="37834560" cy="1185600"/>
          </a:xfrm>
        </p:grpSpPr>
        <p:sp>
          <p:nvSpPr>
            <p:cNvPr id="5" name="Freeform 5"/>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0" name="Group 10"/>
          <p:cNvGrpSpPr/>
          <p:nvPr/>
        </p:nvGrpSpPr>
        <p:grpSpPr>
          <a:xfrm>
            <a:off x="252842" y="12025493"/>
            <a:ext cx="12246120" cy="976320"/>
            <a:chOff x="0" y="0"/>
            <a:chExt cx="16328160" cy="1301760"/>
          </a:xfrm>
        </p:grpSpPr>
        <p:sp>
          <p:nvSpPr>
            <p:cNvPr id="11" name="Freeform 11"/>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dirty="0"/>
            </a:p>
          </p:txBody>
        </p:sp>
      </p:grpSp>
      <p:grpSp>
        <p:nvGrpSpPr>
          <p:cNvPr id="12" name="Group 12"/>
          <p:cNvGrpSpPr/>
          <p:nvPr/>
        </p:nvGrpSpPr>
        <p:grpSpPr>
          <a:xfrm>
            <a:off x="26050679" y="6008442"/>
            <a:ext cx="12252240" cy="997560"/>
            <a:chOff x="0" y="0"/>
            <a:chExt cx="16336320" cy="1330080"/>
          </a:xfrm>
        </p:grpSpPr>
        <p:sp>
          <p:nvSpPr>
            <p:cNvPr id="13" name="Freeform 13"/>
            <p:cNvSpPr/>
            <p:nvPr/>
          </p:nvSpPr>
          <p:spPr>
            <a:xfrm>
              <a:off x="0" y="0"/>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14" name="TextBox 14"/>
            <p:cNvSpPr txBox="1"/>
            <p:nvPr/>
          </p:nvSpPr>
          <p:spPr>
            <a:xfrm>
              <a:off x="0" y="-104775"/>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Discussion</a:t>
              </a:r>
            </a:p>
          </p:txBody>
        </p:sp>
      </p:grpSp>
      <p:grpSp>
        <p:nvGrpSpPr>
          <p:cNvPr id="20" name="Group 20"/>
          <p:cNvGrpSpPr/>
          <p:nvPr/>
        </p:nvGrpSpPr>
        <p:grpSpPr>
          <a:xfrm>
            <a:off x="37247580" y="18121500"/>
            <a:ext cx="1062000" cy="1211040"/>
            <a:chOff x="0" y="0"/>
            <a:chExt cx="1416000" cy="1614720"/>
          </a:xfrm>
        </p:grpSpPr>
        <p:sp>
          <p:nvSpPr>
            <p:cNvPr id="21" name="Freeform 21"/>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2" name="Freeform 22"/>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25" name="Group 25"/>
          <p:cNvGrpSpPr/>
          <p:nvPr/>
        </p:nvGrpSpPr>
        <p:grpSpPr>
          <a:xfrm>
            <a:off x="31783500" y="22633020"/>
            <a:ext cx="1110960" cy="1409760"/>
            <a:chOff x="0" y="0"/>
            <a:chExt cx="1481280" cy="1879680"/>
          </a:xfrm>
        </p:grpSpPr>
        <p:sp>
          <p:nvSpPr>
            <p:cNvPr id="26" name="Freeform 26"/>
            <p:cNvSpPr/>
            <p:nvPr/>
          </p:nvSpPr>
          <p:spPr>
            <a:xfrm>
              <a:off x="8382" y="8382"/>
              <a:ext cx="1464437" cy="1862836"/>
            </a:xfrm>
            <a:custGeom>
              <a:avLst/>
              <a:gdLst/>
              <a:ahLst/>
              <a:cxnLst/>
              <a:rect l="l" t="t" r="r" b="b"/>
              <a:pathLst>
                <a:path w="1464437" h="1862836">
                  <a:moveTo>
                    <a:pt x="0" y="0"/>
                  </a:moveTo>
                  <a:lnTo>
                    <a:pt x="1464437" y="0"/>
                  </a:lnTo>
                  <a:lnTo>
                    <a:pt x="1464437" y="1862836"/>
                  </a:lnTo>
                  <a:lnTo>
                    <a:pt x="0" y="1862836"/>
                  </a:lnTo>
                  <a:close/>
                </a:path>
              </a:pathLst>
            </a:custGeom>
            <a:solidFill>
              <a:srgbClr val="FFFFFF"/>
            </a:solidFill>
          </p:spPr>
          <p:txBody>
            <a:bodyPr/>
            <a:lstStyle/>
            <a:p>
              <a:endParaRPr lang="en-US"/>
            </a:p>
          </p:txBody>
        </p:sp>
        <p:sp>
          <p:nvSpPr>
            <p:cNvPr id="27" name="Freeform 27"/>
            <p:cNvSpPr/>
            <p:nvPr/>
          </p:nvSpPr>
          <p:spPr>
            <a:xfrm>
              <a:off x="0" y="0"/>
              <a:ext cx="1481201" cy="1879600"/>
            </a:xfrm>
            <a:custGeom>
              <a:avLst/>
              <a:gdLst/>
              <a:ahLst/>
              <a:cxnLst/>
              <a:rect l="l" t="t" r="r" b="b"/>
              <a:pathLst>
                <a:path w="1481201" h="1879600">
                  <a:moveTo>
                    <a:pt x="8382" y="0"/>
                  </a:moveTo>
                  <a:lnTo>
                    <a:pt x="1472819" y="0"/>
                  </a:lnTo>
                  <a:cubicBezTo>
                    <a:pt x="1477518" y="0"/>
                    <a:pt x="1481201" y="3810"/>
                    <a:pt x="1481201" y="8382"/>
                  </a:cubicBezTo>
                  <a:lnTo>
                    <a:pt x="1481201" y="1871218"/>
                  </a:lnTo>
                  <a:cubicBezTo>
                    <a:pt x="1481201" y="1875917"/>
                    <a:pt x="1477391" y="1879600"/>
                    <a:pt x="1472819" y="1879600"/>
                  </a:cubicBezTo>
                  <a:lnTo>
                    <a:pt x="8382" y="1879600"/>
                  </a:lnTo>
                  <a:cubicBezTo>
                    <a:pt x="3683" y="1879600"/>
                    <a:pt x="0" y="1875790"/>
                    <a:pt x="0" y="1871218"/>
                  </a:cubicBezTo>
                  <a:lnTo>
                    <a:pt x="0" y="8382"/>
                  </a:lnTo>
                  <a:cubicBezTo>
                    <a:pt x="0" y="3810"/>
                    <a:pt x="3810" y="0"/>
                    <a:pt x="8382" y="0"/>
                  </a:cubicBezTo>
                  <a:moveTo>
                    <a:pt x="8382" y="16764"/>
                  </a:moveTo>
                  <a:lnTo>
                    <a:pt x="8382" y="8382"/>
                  </a:lnTo>
                  <a:lnTo>
                    <a:pt x="16764" y="8382"/>
                  </a:lnTo>
                  <a:lnTo>
                    <a:pt x="16764" y="1871218"/>
                  </a:lnTo>
                  <a:lnTo>
                    <a:pt x="8382" y="1871218"/>
                  </a:lnTo>
                  <a:lnTo>
                    <a:pt x="8382" y="1862836"/>
                  </a:lnTo>
                  <a:lnTo>
                    <a:pt x="1472819" y="1862836"/>
                  </a:lnTo>
                  <a:lnTo>
                    <a:pt x="1472819" y="1871218"/>
                  </a:lnTo>
                  <a:lnTo>
                    <a:pt x="1464437" y="1871218"/>
                  </a:lnTo>
                  <a:lnTo>
                    <a:pt x="1464437" y="8382"/>
                  </a:lnTo>
                  <a:lnTo>
                    <a:pt x="1472819" y="8382"/>
                  </a:lnTo>
                  <a:lnTo>
                    <a:pt x="1472819" y="16764"/>
                  </a:lnTo>
                  <a:lnTo>
                    <a:pt x="8382" y="16764"/>
                  </a:lnTo>
                  <a:close/>
                </a:path>
              </a:pathLst>
            </a:custGeom>
            <a:solidFill>
              <a:srgbClr val="FFFFFF"/>
            </a:solidFill>
          </p:spPr>
          <p:txBody>
            <a:bodyPr/>
            <a:lstStyle/>
            <a:p>
              <a:endParaRPr lang="en-US"/>
            </a:p>
          </p:txBody>
        </p:sp>
      </p:grpSp>
      <p:grpSp>
        <p:nvGrpSpPr>
          <p:cNvPr id="28" name="Group 28"/>
          <p:cNvGrpSpPr/>
          <p:nvPr/>
        </p:nvGrpSpPr>
        <p:grpSpPr>
          <a:xfrm>
            <a:off x="32462820" y="20226420"/>
            <a:ext cx="3433680" cy="509400"/>
            <a:chOff x="0" y="0"/>
            <a:chExt cx="4578240" cy="679200"/>
          </a:xfrm>
        </p:grpSpPr>
        <p:sp>
          <p:nvSpPr>
            <p:cNvPr id="29" name="Freeform 29"/>
            <p:cNvSpPr/>
            <p:nvPr/>
          </p:nvSpPr>
          <p:spPr>
            <a:xfrm>
              <a:off x="8382" y="8382"/>
              <a:ext cx="4561459" cy="662432"/>
            </a:xfrm>
            <a:custGeom>
              <a:avLst/>
              <a:gdLst/>
              <a:ahLst/>
              <a:cxnLst/>
              <a:rect l="l" t="t" r="r" b="b"/>
              <a:pathLst>
                <a:path w="4561459" h="662432">
                  <a:moveTo>
                    <a:pt x="0" y="0"/>
                  </a:moveTo>
                  <a:lnTo>
                    <a:pt x="4561459" y="0"/>
                  </a:lnTo>
                  <a:lnTo>
                    <a:pt x="4561459" y="662432"/>
                  </a:lnTo>
                  <a:lnTo>
                    <a:pt x="0" y="662432"/>
                  </a:lnTo>
                  <a:close/>
                </a:path>
              </a:pathLst>
            </a:custGeom>
            <a:solidFill>
              <a:srgbClr val="FFFFFF"/>
            </a:solidFill>
          </p:spPr>
          <p:txBody>
            <a:bodyPr/>
            <a:lstStyle/>
            <a:p>
              <a:endParaRPr lang="en-US"/>
            </a:p>
          </p:txBody>
        </p:sp>
        <p:sp>
          <p:nvSpPr>
            <p:cNvPr id="30" name="Freeform 30"/>
            <p:cNvSpPr/>
            <p:nvPr/>
          </p:nvSpPr>
          <p:spPr>
            <a:xfrm>
              <a:off x="0" y="0"/>
              <a:ext cx="4578223" cy="679196"/>
            </a:xfrm>
            <a:custGeom>
              <a:avLst/>
              <a:gdLst/>
              <a:ahLst/>
              <a:cxnLst/>
              <a:rect l="l" t="t" r="r" b="b"/>
              <a:pathLst>
                <a:path w="4578223" h="679196">
                  <a:moveTo>
                    <a:pt x="8382" y="0"/>
                  </a:moveTo>
                  <a:lnTo>
                    <a:pt x="4569841" y="0"/>
                  </a:lnTo>
                  <a:cubicBezTo>
                    <a:pt x="4574540" y="0"/>
                    <a:pt x="4578223" y="3810"/>
                    <a:pt x="4578223" y="8382"/>
                  </a:cubicBezTo>
                  <a:lnTo>
                    <a:pt x="4578223" y="670814"/>
                  </a:lnTo>
                  <a:cubicBezTo>
                    <a:pt x="4578223" y="675513"/>
                    <a:pt x="4574413" y="679196"/>
                    <a:pt x="4569841" y="679196"/>
                  </a:cubicBezTo>
                  <a:lnTo>
                    <a:pt x="8382" y="679196"/>
                  </a:lnTo>
                  <a:cubicBezTo>
                    <a:pt x="3683" y="679196"/>
                    <a:pt x="0" y="675386"/>
                    <a:pt x="0" y="670814"/>
                  </a:cubicBezTo>
                  <a:lnTo>
                    <a:pt x="0" y="8382"/>
                  </a:lnTo>
                  <a:cubicBezTo>
                    <a:pt x="0" y="3810"/>
                    <a:pt x="3810" y="0"/>
                    <a:pt x="8382" y="0"/>
                  </a:cubicBezTo>
                  <a:moveTo>
                    <a:pt x="8382" y="16764"/>
                  </a:moveTo>
                  <a:lnTo>
                    <a:pt x="8382" y="8382"/>
                  </a:lnTo>
                  <a:lnTo>
                    <a:pt x="16764" y="8382"/>
                  </a:lnTo>
                  <a:lnTo>
                    <a:pt x="16764" y="670814"/>
                  </a:lnTo>
                  <a:lnTo>
                    <a:pt x="8382" y="670814"/>
                  </a:lnTo>
                  <a:lnTo>
                    <a:pt x="8382" y="662432"/>
                  </a:lnTo>
                  <a:lnTo>
                    <a:pt x="4569841" y="662432"/>
                  </a:lnTo>
                  <a:lnTo>
                    <a:pt x="4569841" y="670814"/>
                  </a:lnTo>
                  <a:lnTo>
                    <a:pt x="4561459" y="67081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grpSp>
        <p:nvGrpSpPr>
          <p:cNvPr id="31" name="Group 31"/>
          <p:cNvGrpSpPr/>
          <p:nvPr/>
        </p:nvGrpSpPr>
        <p:grpSpPr>
          <a:xfrm>
            <a:off x="32615100" y="14117580"/>
            <a:ext cx="3433680" cy="237960"/>
            <a:chOff x="0" y="0"/>
            <a:chExt cx="4578240" cy="317280"/>
          </a:xfrm>
        </p:grpSpPr>
        <p:sp>
          <p:nvSpPr>
            <p:cNvPr id="32" name="Freeform 32"/>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3" name="Freeform 33"/>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36" name="TextBox 36"/>
          <p:cNvSpPr txBox="1"/>
          <p:nvPr/>
        </p:nvSpPr>
        <p:spPr>
          <a:xfrm>
            <a:off x="2590920" y="6004065"/>
            <a:ext cx="63388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Introduction</a:t>
            </a:r>
          </a:p>
        </p:txBody>
      </p:sp>
      <p:sp>
        <p:nvSpPr>
          <p:cNvPr id="40" name="TextBox 40"/>
          <p:cNvSpPr txBox="1"/>
          <p:nvPr/>
        </p:nvSpPr>
        <p:spPr>
          <a:xfrm>
            <a:off x="22784657" y="24832039"/>
            <a:ext cx="1845756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References</a:t>
            </a:r>
          </a:p>
        </p:txBody>
      </p:sp>
      <p:sp>
        <p:nvSpPr>
          <p:cNvPr id="43" name="TextBox 43"/>
          <p:cNvSpPr txBox="1"/>
          <p:nvPr/>
        </p:nvSpPr>
        <p:spPr>
          <a:xfrm>
            <a:off x="2107620" y="12139059"/>
            <a:ext cx="7305480" cy="795089"/>
          </a:xfrm>
          <a:prstGeom prst="rect">
            <a:avLst/>
          </a:prstGeom>
        </p:spPr>
        <p:txBody>
          <a:bodyPr lIns="0" tIns="0" rIns="0" bIns="0" rtlCol="0" anchor="t">
            <a:spAutoFit/>
          </a:bodyPr>
          <a:lstStyle/>
          <a:p>
            <a:pPr algn="ctr">
              <a:lnSpc>
                <a:spcPts val="6240"/>
              </a:lnSpc>
            </a:pPr>
            <a:r>
              <a:rPr lang="en-US" sz="5400" b="1" spc="-1" dirty="0">
                <a:solidFill>
                  <a:srgbClr val="000000"/>
                </a:solidFill>
                <a:latin typeface="Helvetica" pitchFamily="2" charset="0"/>
              </a:rPr>
              <a:t>Case Presentation</a:t>
            </a:r>
          </a:p>
        </p:txBody>
      </p:sp>
      <p:sp>
        <p:nvSpPr>
          <p:cNvPr id="45" name="TextBox 45"/>
          <p:cNvSpPr txBox="1"/>
          <p:nvPr/>
        </p:nvSpPr>
        <p:spPr>
          <a:xfrm>
            <a:off x="14064162" y="15542580"/>
            <a:ext cx="9982200" cy="923330"/>
          </a:xfrm>
          <a:prstGeom prst="rect">
            <a:avLst/>
          </a:prstGeom>
        </p:spPr>
        <p:txBody>
          <a:bodyPr wrap="square" lIns="0" tIns="0" rIns="0" bIns="0" rtlCol="0" anchor="t">
            <a:spAutoFit/>
          </a:bodyPr>
          <a:lstStyle/>
          <a:p>
            <a:r>
              <a:rPr lang="en-US" sz="3000" b="1" spc="0" dirty="0">
                <a:solidFill>
                  <a:srgbClr val="000000"/>
                </a:solidFill>
                <a:latin typeface="Helvetica" pitchFamily="2" charset="0"/>
              </a:rPr>
              <a:t>Fig</a:t>
            </a:r>
            <a:r>
              <a:rPr lang="en-US" sz="3000" b="1" dirty="0">
                <a:solidFill>
                  <a:srgbClr val="000000"/>
                </a:solidFill>
                <a:latin typeface="Helvetica" pitchFamily="2" charset="0"/>
              </a:rPr>
              <a:t>ure </a:t>
            </a:r>
            <a:r>
              <a:rPr lang="en-US" sz="3000" b="1" spc="0" dirty="0">
                <a:solidFill>
                  <a:srgbClr val="000000"/>
                </a:solidFill>
                <a:latin typeface="Helvetica" pitchFamily="2" charset="0"/>
              </a:rPr>
              <a:t>1: </a:t>
            </a:r>
            <a:r>
              <a:rPr lang="en-US" sz="3000" spc="0" dirty="0">
                <a:solidFill>
                  <a:srgbClr val="000000"/>
                </a:solidFill>
                <a:latin typeface="Helvetica" pitchFamily="2" charset="0"/>
              </a:rPr>
              <a:t>Angiography indicating near-total blockage at the right distal popliteal artery (red arrow)</a:t>
            </a:r>
          </a:p>
        </p:txBody>
      </p:sp>
      <p:sp>
        <p:nvSpPr>
          <p:cNvPr id="51" name="Freeform 99">
            <a:extLst>
              <a:ext uri="{FF2B5EF4-FFF2-40B4-BE49-F238E27FC236}">
                <a16:creationId xmlns:a16="http://schemas.microsoft.com/office/drawing/2014/main" id="{17F1D104-AE3E-5E98-3D61-09A370485EE6}"/>
              </a:ext>
            </a:extLst>
          </p:cNvPr>
          <p:cNvSpPr/>
          <p:nvPr/>
        </p:nvSpPr>
        <p:spPr>
          <a:xfrm flipV="1">
            <a:off x="-1420570" y="0"/>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39" name="Freeform 39"/>
          <p:cNvSpPr/>
          <p:nvPr/>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0" name="Freeform 50"/>
          <p:cNvSpPr/>
          <p:nvPr/>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35" name="TextBox 35"/>
          <p:cNvSpPr txBox="1"/>
          <p:nvPr/>
        </p:nvSpPr>
        <p:spPr>
          <a:xfrm>
            <a:off x="4267200" y="2846841"/>
            <a:ext cx="29124000" cy="1231106"/>
          </a:xfrm>
          <a:prstGeom prst="rect">
            <a:avLst/>
          </a:prstGeom>
        </p:spPr>
        <p:txBody>
          <a:bodyPr lIns="0" tIns="0" rIns="0" bIns="0" rtlCol="0" anchor="t">
            <a:spAutoFit/>
          </a:bodyPr>
          <a:lstStyle/>
          <a:p>
            <a:pPr algn="ctr"/>
            <a:r>
              <a:rPr lang="en-CA" sz="4000" b="1" i="0" u="none" strike="noStrike" dirty="0">
                <a:solidFill>
                  <a:srgbClr val="333333"/>
                </a:solidFill>
                <a:effectLst/>
                <a:latin typeface="Helvetica Neue" panose="02000503000000020004" pitchFamily="2" charset="0"/>
                <a:ea typeface="Helvetica Neue" panose="02000503000000020004" pitchFamily="2" charset="0"/>
                <a:cs typeface="Helvetica Neue" panose="02000503000000020004" pitchFamily="2" charset="0"/>
              </a:rPr>
              <a:t>Percutaneous interventions in recurrent peripheral artery disease: A case of total popliteal artery occlusion addressed with a multi-modality approach</a:t>
            </a:r>
            <a:endParaRPr lang="en-US" sz="4000" b="1" spc="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34" name="TextBox 34"/>
          <p:cNvSpPr txBox="1"/>
          <p:nvPr/>
        </p:nvSpPr>
        <p:spPr>
          <a:xfrm>
            <a:off x="3598556" y="4326292"/>
            <a:ext cx="31222195" cy="2402324"/>
          </a:xfrm>
          <a:prstGeom prst="rect">
            <a:avLst/>
          </a:prstGeom>
        </p:spPr>
        <p:txBody>
          <a:bodyPr wrap="square" lIns="0" tIns="0" rIns="0" bIns="0" rtlCol="0" anchor="t">
            <a:spAutoFit/>
          </a:bodyPr>
          <a:lstStyle/>
          <a:p>
            <a:pPr algn="ctr">
              <a:lnSpc>
                <a:spcPts val="7680"/>
              </a:lnSpc>
            </a:pP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Sepehr Sadeghi, DO</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a:t>
            </a:r>
            <a:r>
              <a:rPr lang="en-US" sz="3200" b="1" spc="-1"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Asad</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a:t>
            </a:r>
            <a:r>
              <a:rPr lang="en-US" sz="3200" b="1" spc="-1"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Mussarat</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Fernanda Correa,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Eduardo Venegas,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2</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Edward R Leonard,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Frank </a:t>
            </a:r>
            <a:r>
              <a:rPr lang="en-US" sz="3200" b="1" spc="-1" dirty="0" err="1">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Wilklow</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2</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 Leonard Glade, MD</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2</a:t>
            </a:r>
            <a:endPar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endParaRPr>
          </a:p>
          <a:p>
            <a:pPr algn="ctr">
              <a:lnSpc>
                <a:spcPts val="5759"/>
              </a:lnSpc>
            </a:pP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1</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Department of Internal Medicine; </a:t>
            </a:r>
            <a:r>
              <a:rPr lang="en-US" sz="3200" b="1" spc="-1" baseline="30000"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2</a:t>
            </a: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Department of Cardiology</a:t>
            </a:r>
          </a:p>
          <a:p>
            <a:pPr algn="ctr">
              <a:lnSpc>
                <a:spcPts val="5759"/>
              </a:lnSpc>
            </a:pPr>
            <a:r>
              <a:rPr lang="en-US" sz="3200" b="1" spc="-1" dirty="0">
                <a:solidFill>
                  <a:srgbClr val="000000"/>
                </a:solidFill>
                <a:latin typeface="Helvetica Neue" panose="02000503000000020004" pitchFamily="2" charset="0"/>
                <a:ea typeface="Helvetica Neue" panose="02000503000000020004" pitchFamily="2" charset="0"/>
                <a:cs typeface="Helvetica Neue" panose="02000503000000020004" pitchFamily="2" charset="0"/>
              </a:rPr>
              <a:t>LSU Health Sciences Center, New Orleans, LA</a:t>
            </a:r>
          </a:p>
        </p:txBody>
      </p:sp>
      <p:sp>
        <p:nvSpPr>
          <p:cNvPr id="38" name="TextBox 37">
            <a:extLst>
              <a:ext uri="{FF2B5EF4-FFF2-40B4-BE49-F238E27FC236}">
                <a16:creationId xmlns:a16="http://schemas.microsoft.com/office/drawing/2014/main" id="{3ACCDC44-E49D-B980-5E4D-68843EC7E518}"/>
              </a:ext>
            </a:extLst>
          </p:cNvPr>
          <p:cNvSpPr txBox="1"/>
          <p:nvPr/>
        </p:nvSpPr>
        <p:spPr>
          <a:xfrm>
            <a:off x="213840" y="13170145"/>
            <a:ext cx="11897983" cy="14496276"/>
          </a:xfrm>
          <a:prstGeom prst="rect">
            <a:avLst/>
          </a:prstGeom>
          <a:noFill/>
        </p:spPr>
        <p:txBody>
          <a:bodyPr wrap="square" rtlCol="0">
            <a:spAutoFit/>
          </a:bodyPr>
          <a:lstStyle/>
          <a:p>
            <a:r>
              <a:rPr lang="en-CA" sz="3600" dirty="0">
                <a:effectLst/>
                <a:latin typeface="Helvetica Neue" panose="02000503000000020004" pitchFamily="2" charset="0"/>
              </a:rPr>
              <a:t>A 67-year-old male with a medical history of hypertension, hyperlipidemia, and coronary artery disease with multiple prior interventions presented with acute-onset pain in his right lower extremity following bicycle exercise. Concurrent symptoms included dyspnea, chest pain, diaphoresis, and non-bloody emesis. Physical examination revealed notable pallor in the right lower limb, absent left pedal pulses, and an EKG indicating normal sinus rhythm with PVCs and signs of a prior inferior MI. Doppler ultrasound confirmed complete occlusion of blood flow beyond the popliteal artery. </a:t>
            </a:r>
            <a:r>
              <a:rPr lang="en-CA" sz="3600" dirty="0">
                <a:latin typeface="Helvetica Neue" panose="02000503000000020004" pitchFamily="2" charset="0"/>
              </a:rPr>
              <a:t>L</a:t>
            </a:r>
            <a:r>
              <a:rPr lang="en-CA" sz="3600" dirty="0">
                <a:effectLst/>
                <a:latin typeface="Helvetica Neue" panose="02000503000000020004" pitchFamily="2" charset="0"/>
              </a:rPr>
              <a:t>ower extremity angiography was performed, revealing acute thrombosis in the right popliteal artery. Catheter-directed tPA thrombolysis cleared the thrombus, confirmed by peripheral vascular angiography demonstrating patent anterior and posterior tibial arteries. The right peroneal artery remained occluded in the proximal-to-middle segment. A month later, the patient returned with claudication symptoms secondary to ALI. The subsequent intervention included balloon angioplasty and mechanical thrombectomy with a pulse device at the distal popliteal artery into the anterior and posterior tibial trunk, resulting in a three-vessel runoff. The patient successfully regained ambulatory function and resumed cycling soon after the procedure.</a:t>
            </a:r>
          </a:p>
        </p:txBody>
      </p:sp>
      <p:sp>
        <p:nvSpPr>
          <p:cNvPr id="53" name="TextBox 45">
            <a:extLst>
              <a:ext uri="{FF2B5EF4-FFF2-40B4-BE49-F238E27FC236}">
                <a16:creationId xmlns:a16="http://schemas.microsoft.com/office/drawing/2014/main" id="{3D93B68C-ECB8-C05E-731C-A264E49F012E}"/>
              </a:ext>
            </a:extLst>
          </p:cNvPr>
          <p:cNvSpPr txBox="1"/>
          <p:nvPr/>
        </p:nvSpPr>
        <p:spPr>
          <a:xfrm>
            <a:off x="14064162" y="25530550"/>
            <a:ext cx="9982200" cy="1846659"/>
          </a:xfrm>
          <a:prstGeom prst="rect">
            <a:avLst/>
          </a:prstGeom>
        </p:spPr>
        <p:txBody>
          <a:bodyPr wrap="square" lIns="0" tIns="0" rIns="0" bIns="0" rtlCol="0" anchor="t">
            <a:spAutoFit/>
          </a:bodyPr>
          <a:lstStyle/>
          <a:p>
            <a:pPr>
              <a:lnSpc>
                <a:spcPts val="3600"/>
              </a:lnSpc>
            </a:pPr>
            <a:r>
              <a:rPr lang="en-US" sz="3000" b="1" spc="0" dirty="0">
                <a:solidFill>
                  <a:srgbClr val="000000"/>
                </a:solidFill>
                <a:latin typeface="Helvetica" pitchFamily="2" charset="0"/>
              </a:rPr>
              <a:t>Fig</a:t>
            </a:r>
            <a:r>
              <a:rPr lang="en-US" sz="3000" b="1" dirty="0">
                <a:solidFill>
                  <a:srgbClr val="000000"/>
                </a:solidFill>
                <a:latin typeface="Helvetica" pitchFamily="2" charset="0"/>
              </a:rPr>
              <a:t>ure 2</a:t>
            </a:r>
            <a:r>
              <a:rPr lang="en-US" sz="3000" b="1" spc="0" dirty="0">
                <a:solidFill>
                  <a:srgbClr val="000000"/>
                </a:solidFill>
                <a:latin typeface="Helvetica" pitchFamily="2" charset="0"/>
              </a:rPr>
              <a:t>: </a:t>
            </a:r>
            <a:r>
              <a:rPr lang="en-US" sz="3000" spc="0" dirty="0">
                <a:solidFill>
                  <a:srgbClr val="000000"/>
                </a:solidFill>
                <a:latin typeface="Helvetica" pitchFamily="2" charset="0"/>
              </a:rPr>
              <a:t>Angiography post angioplasty and mechanical thrombectomy with a pulse device, demonstrating total resolution of blockage at the right distal popliteal artery with three-vessel runoff</a:t>
            </a:r>
          </a:p>
        </p:txBody>
      </p:sp>
      <p:sp>
        <p:nvSpPr>
          <p:cNvPr id="54" name="TextBox 53">
            <a:extLst>
              <a:ext uri="{FF2B5EF4-FFF2-40B4-BE49-F238E27FC236}">
                <a16:creationId xmlns:a16="http://schemas.microsoft.com/office/drawing/2014/main" id="{134F4C15-31D9-4F29-7C10-9D6FA45C7AA4}"/>
              </a:ext>
            </a:extLst>
          </p:cNvPr>
          <p:cNvSpPr txBox="1"/>
          <p:nvPr/>
        </p:nvSpPr>
        <p:spPr>
          <a:xfrm>
            <a:off x="165861" y="7032315"/>
            <a:ext cx="11897983" cy="4524315"/>
          </a:xfrm>
          <a:prstGeom prst="rect">
            <a:avLst/>
          </a:prstGeom>
          <a:noFill/>
        </p:spPr>
        <p:txBody>
          <a:bodyPr wrap="square" rtlCol="0">
            <a:spAutoFit/>
          </a:bodyPr>
          <a:lstStyle/>
          <a:p>
            <a:r>
              <a:rPr lang="en-CA" sz="3600" dirty="0">
                <a:effectLst/>
                <a:latin typeface="Helvetica Neue" panose="02000503000000020004" pitchFamily="2" charset="0"/>
              </a:rPr>
              <a:t>Peripheral artery disease (PAD) is characterized by arterial narrowing due to atherosclerosis, commonly affecting the arteries in the lower extremities. Patients typically present with limb discomfort during physical activity, known as claudication, which improves at rest. Here, we present a compelling case highlighting the therapeutic significance of percutaneous peripheral intervention in managing acute limb ischemia (ALI).</a:t>
            </a:r>
          </a:p>
        </p:txBody>
      </p:sp>
      <p:sp>
        <p:nvSpPr>
          <p:cNvPr id="56" name="TextBox 55">
            <a:extLst>
              <a:ext uri="{FF2B5EF4-FFF2-40B4-BE49-F238E27FC236}">
                <a16:creationId xmlns:a16="http://schemas.microsoft.com/office/drawing/2014/main" id="{F0F78A64-5385-6C7E-C819-4F6AA820495C}"/>
              </a:ext>
            </a:extLst>
          </p:cNvPr>
          <p:cNvSpPr txBox="1"/>
          <p:nvPr/>
        </p:nvSpPr>
        <p:spPr>
          <a:xfrm>
            <a:off x="25943288" y="7168364"/>
            <a:ext cx="12140298" cy="11726287"/>
          </a:xfrm>
          <a:prstGeom prst="rect">
            <a:avLst/>
          </a:prstGeom>
          <a:noFill/>
        </p:spPr>
        <p:txBody>
          <a:bodyPr wrap="square" rtlCol="0">
            <a:spAutoFit/>
          </a:bodyPr>
          <a:lstStyle/>
          <a:p>
            <a:r>
              <a:rPr lang="en-CA" sz="3600" dirty="0">
                <a:effectLst/>
                <a:latin typeface="Helvetica Neue" panose="02000503000000020004" pitchFamily="2" charset="0"/>
              </a:rPr>
              <a:t>The approach to managing PAD involves a step-wise advancement of treatments, beginning with conservative measures, with the first line being supervised exercise therapy. The intent is to relieve claudication symptoms and reduce the risks of a cardiovascular event. Clinical assessment of a patient</a:t>
            </a:r>
            <a:r>
              <a:rPr lang="en-CA" sz="3600" dirty="0">
                <a:latin typeface="Helvetica Neue" panose="02000503000000020004" pitchFamily="2" charset="0"/>
              </a:rPr>
              <a:t>’s symptoms is crucial to guiding the treatment modalities employed. Prior to considering revascularization, it is important to utilize all methods, including exercise rehabilitation and medical management. </a:t>
            </a:r>
            <a:r>
              <a:rPr lang="en-CA" sz="3600" dirty="0">
                <a:effectLst/>
                <a:latin typeface="Helvetica Neue" panose="02000503000000020004" pitchFamily="2" charset="0"/>
              </a:rPr>
              <a:t>Minimally invasive </a:t>
            </a:r>
            <a:r>
              <a:rPr lang="en-CA" sz="3600" dirty="0">
                <a:latin typeface="Helvetica Neue" panose="02000503000000020004" pitchFamily="2" charset="0"/>
              </a:rPr>
              <a:t>advanced treatments, such as endovascular revascularization, can be considered in cases of recurrent severe PAD that have failed conservative modalities. Concurrently, it is crucial to manage comorbidities like type 2 diabetes and hypertension, as they lead to higher rates of re-stenosis post-stenting. Endovascular techniques typically involve angioplasty and stenting. In our case, we discussed a comprehensive approach involving the utilization of multiple concurrent endovascular procedures along with pulse device thrombectomy to successfully restore blood flow through the distal popliteal artery.</a:t>
            </a:r>
            <a:endParaRPr lang="en-CA" sz="3600" dirty="0">
              <a:effectLst/>
              <a:latin typeface="Helvetica Neue" panose="02000503000000020004" pitchFamily="2" charset="0"/>
            </a:endParaRPr>
          </a:p>
        </p:txBody>
      </p:sp>
      <p:grpSp>
        <p:nvGrpSpPr>
          <p:cNvPr id="57" name="Group 12">
            <a:extLst>
              <a:ext uri="{FF2B5EF4-FFF2-40B4-BE49-F238E27FC236}">
                <a16:creationId xmlns:a16="http://schemas.microsoft.com/office/drawing/2014/main" id="{6C41EB59-F474-22DC-5072-F743B18C828D}"/>
              </a:ext>
            </a:extLst>
          </p:cNvPr>
          <p:cNvGrpSpPr/>
          <p:nvPr/>
        </p:nvGrpSpPr>
        <p:grpSpPr>
          <a:xfrm>
            <a:off x="25887317" y="18910747"/>
            <a:ext cx="12382826" cy="1076141"/>
            <a:chOff x="-174172" y="1767413"/>
            <a:chExt cx="16510435" cy="1434855"/>
          </a:xfrm>
        </p:grpSpPr>
        <p:sp>
          <p:nvSpPr>
            <p:cNvPr id="58" name="Freeform 13">
              <a:extLst>
                <a:ext uri="{FF2B5EF4-FFF2-40B4-BE49-F238E27FC236}">
                  <a16:creationId xmlns:a16="http://schemas.microsoft.com/office/drawing/2014/main" id="{329E5DDF-DDA7-D2BD-4C30-19340294E616}"/>
                </a:ext>
              </a:extLst>
            </p:cNvPr>
            <p:cNvSpPr/>
            <p:nvPr/>
          </p:nvSpPr>
          <p:spPr>
            <a:xfrm>
              <a:off x="0" y="1818269"/>
              <a:ext cx="16336263" cy="1330071"/>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sp>
          <p:nvSpPr>
            <p:cNvPr id="59" name="TextBox 14">
              <a:extLst>
                <a:ext uri="{FF2B5EF4-FFF2-40B4-BE49-F238E27FC236}">
                  <a16:creationId xmlns:a16="http://schemas.microsoft.com/office/drawing/2014/main" id="{0D80B5D3-00CA-DFB9-E72F-EB47B44AAAD7}"/>
                </a:ext>
              </a:extLst>
            </p:cNvPr>
            <p:cNvSpPr txBox="1"/>
            <p:nvPr/>
          </p:nvSpPr>
          <p:spPr>
            <a:xfrm>
              <a:off x="-174172" y="1767413"/>
              <a:ext cx="16336320" cy="1434855"/>
            </a:xfrm>
            <a:prstGeom prst="rect">
              <a:avLst/>
            </a:prstGeom>
          </p:spPr>
          <p:txBody>
            <a:bodyPr lIns="50800" tIns="50800" rIns="50800" bIns="50800" rtlCol="0" anchor="ctr"/>
            <a:lstStyle/>
            <a:p>
              <a:pPr algn="ctr">
                <a:lnSpc>
                  <a:spcPts val="6359"/>
                </a:lnSpc>
              </a:pPr>
              <a:r>
                <a:rPr lang="en-US" sz="5400" b="1" spc="0" dirty="0">
                  <a:solidFill>
                    <a:srgbClr val="000000"/>
                  </a:solidFill>
                  <a:latin typeface="Helvetica" pitchFamily="2" charset="0"/>
                </a:rPr>
                <a:t>Conclusion</a:t>
              </a:r>
            </a:p>
          </p:txBody>
        </p:sp>
      </p:grpSp>
      <p:pic>
        <p:nvPicPr>
          <p:cNvPr id="7" name="Picture 6" descr="A close-up of a vein&#10;&#10;Description automatically generated">
            <a:extLst>
              <a:ext uri="{FF2B5EF4-FFF2-40B4-BE49-F238E27FC236}">
                <a16:creationId xmlns:a16="http://schemas.microsoft.com/office/drawing/2014/main" id="{91ACBFCD-7BDF-20D2-6FB3-DEB7A9EAFAB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043942" y="7005995"/>
            <a:ext cx="9982199" cy="8189594"/>
          </a:xfrm>
          <a:prstGeom prst="rect">
            <a:avLst/>
          </a:prstGeom>
        </p:spPr>
      </p:pic>
      <p:pic>
        <p:nvPicPr>
          <p:cNvPr id="9" name="Picture 8" descr="A close-up of a vein&#10;&#10;Description automatically generated">
            <a:extLst>
              <a:ext uri="{FF2B5EF4-FFF2-40B4-BE49-F238E27FC236}">
                <a16:creationId xmlns:a16="http://schemas.microsoft.com/office/drawing/2014/main" id="{FC49D008-72B3-E5B6-8D82-0A1E9F7B451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64162" y="16990334"/>
            <a:ext cx="10012389" cy="8192182"/>
          </a:xfrm>
          <a:prstGeom prst="rect">
            <a:avLst/>
          </a:prstGeom>
        </p:spPr>
      </p:pic>
      <p:cxnSp>
        <p:nvCxnSpPr>
          <p:cNvPr id="24" name="Straight Arrow Connector 23">
            <a:extLst>
              <a:ext uri="{FF2B5EF4-FFF2-40B4-BE49-F238E27FC236}">
                <a16:creationId xmlns:a16="http://schemas.microsoft.com/office/drawing/2014/main" id="{C8BCA6A1-D032-5DBE-2A5F-F0634264785F}"/>
              </a:ext>
            </a:extLst>
          </p:cNvPr>
          <p:cNvCxnSpPr>
            <a:cxnSpLocks/>
          </p:cNvCxnSpPr>
          <p:nvPr/>
        </p:nvCxnSpPr>
        <p:spPr>
          <a:xfrm>
            <a:off x="17602200" y="9257528"/>
            <a:ext cx="908965" cy="0"/>
          </a:xfrm>
          <a:prstGeom prst="straightConnector1">
            <a:avLst/>
          </a:prstGeom>
          <a:ln w="69850">
            <a:tailEnd type="triangle"/>
          </a:ln>
        </p:spPr>
        <p:style>
          <a:lnRef idx="1">
            <a:schemeClr val="accent2"/>
          </a:lnRef>
          <a:fillRef idx="0">
            <a:schemeClr val="accent2"/>
          </a:fillRef>
          <a:effectRef idx="0">
            <a:schemeClr val="accent2"/>
          </a:effectRef>
          <a:fontRef idx="minor">
            <a:schemeClr val="tx1"/>
          </a:fontRef>
        </p:style>
      </p:cxnSp>
      <p:sp>
        <p:nvSpPr>
          <p:cNvPr id="49" name="TextBox 48">
            <a:extLst>
              <a:ext uri="{FF2B5EF4-FFF2-40B4-BE49-F238E27FC236}">
                <a16:creationId xmlns:a16="http://schemas.microsoft.com/office/drawing/2014/main" id="{26F8F788-2888-0783-D19E-7076BD276620}"/>
              </a:ext>
            </a:extLst>
          </p:cNvPr>
          <p:cNvSpPr txBox="1"/>
          <p:nvPr/>
        </p:nvSpPr>
        <p:spPr>
          <a:xfrm>
            <a:off x="25989810" y="20191631"/>
            <a:ext cx="12218369" cy="5078313"/>
          </a:xfrm>
          <a:prstGeom prst="rect">
            <a:avLst/>
          </a:prstGeom>
          <a:noFill/>
        </p:spPr>
        <p:txBody>
          <a:bodyPr wrap="square" rtlCol="0">
            <a:spAutoFit/>
          </a:bodyPr>
          <a:lstStyle/>
          <a:p>
            <a:r>
              <a:rPr lang="en-CA" sz="3600" dirty="0">
                <a:effectLst/>
                <a:latin typeface="Helvetica Neue" panose="02000503000000020004" pitchFamily="2" charset="0"/>
              </a:rPr>
              <a:t>While thrombolysis followed by guideline-directed anticoagulation and antiplatelet therapy can yield favorable outcomes, the consideration of challenging, resistant cases remains imperative in optimizing patient care. This case underscores the importance of timely intervention employing balloon angioplasty and mechanical thrombectomy in the setting of ALI, particularly in total popliteal artery occlusion. </a:t>
            </a:r>
            <a:endParaRPr lang="en-CA" sz="3600" dirty="0">
              <a:latin typeface="Helvetica Neue" panose="02000503000000020004" pitchFamily="2" charset="0"/>
            </a:endParaRPr>
          </a:p>
          <a:p>
            <a:endParaRPr lang="en-US" sz="3600" dirty="0"/>
          </a:p>
        </p:txBody>
      </p:sp>
      <p:sp>
        <p:nvSpPr>
          <p:cNvPr id="6" name="TextBox 5">
            <a:extLst>
              <a:ext uri="{FF2B5EF4-FFF2-40B4-BE49-F238E27FC236}">
                <a16:creationId xmlns:a16="http://schemas.microsoft.com/office/drawing/2014/main" id="{8DAF81A1-2431-C3C2-50A8-1CCD04F799EB}"/>
              </a:ext>
            </a:extLst>
          </p:cNvPr>
          <p:cNvSpPr txBox="1"/>
          <p:nvPr/>
        </p:nvSpPr>
        <p:spPr>
          <a:xfrm>
            <a:off x="25780651" y="25800264"/>
            <a:ext cx="12489492" cy="3539430"/>
          </a:xfrm>
          <a:prstGeom prst="rect">
            <a:avLst/>
          </a:prstGeom>
          <a:noFill/>
        </p:spPr>
        <p:txBody>
          <a:bodyPr wrap="square" rtlCol="0">
            <a:spAutoFit/>
          </a:bodyPr>
          <a:lstStyle/>
          <a:p>
            <a:pPr marL="342900" indent="-342900">
              <a:buAutoNum type="arabicPeriod"/>
            </a:pP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Criqui</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MH, Matsushita K,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Aboyans</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V, Hess CN, Hicks CW, Kwan TW, McDermott MM,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Misra</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S,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Ujueta</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F; American Heart Association Council on Epidemiology and Prevention; Council on Arteriosclerosis, Thrombosis and Vascular Biology; Council on Cardiovascular Radiology and Intervention; Council on Lifestyle and Cardiometabolic Health; Council on Peripheral Vascular Disease; and Stroke Council. Lower Extremity Peripheral Artery Disease: Contemporary Epidemiology, Management Gaps, and Future Directions: A Scientific Statement From the American Heart Association. Circulation. 2021 Aug 31;144(9):e171-e191.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doi</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10.1161/CIR.0000000000001005.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Epub</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2021 Jul 28. Erratum in: Circulation. 2021 Aug 31;144(9):e193. PMID: 34315230; PMCID: PMC9847212.</a:t>
            </a:r>
          </a:p>
          <a:p>
            <a:pPr marL="342900" indent="-342900">
              <a:buFontTx/>
              <a:buAutoNum type="arabicPeriod"/>
            </a:pP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Gerhard-Herman MD,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Gornik</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HL, Barrett C,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Barshes</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NR, Corriere MA,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Drachman</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DE, Fleisher LA,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Fowkes</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FG, Hamburg NM,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Kinlay</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S, Lookstein R,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Misra</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S,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Mureebe</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L, Olin JW, Patel RA,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Regensteiner</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JG,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Schanzer</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A,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Shishehbor</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MH, Stewart KJ, Treat-Jacobson D, Walsh ME. 2016 AHA/ACC Guideline on the Management of Patients With Lower Extremity Peripheral Artery Disease: Executive Summary: A Report of the American College of Cardiology/American Heart Association Task Force on Clinical Practice Guidelines. Circulation. 2017 Mar 21;135(12):e686-e725.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doi</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10.1161/CIR.0000000000000470. </a:t>
            </a:r>
            <a:r>
              <a:rPr lang="en-CA" sz="1600" b="0" i="0" u="none" strike="noStrike" dirty="0" err="1">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Epub</a:t>
            </a:r>
            <a:r>
              <a:rPr lang="en-CA" sz="1600" b="0" i="0" u="none" strike="noStrike" dirty="0">
                <a:solidFill>
                  <a:srgbClr val="212121"/>
                </a:solidFill>
                <a:effectLst/>
                <a:latin typeface="Helvetica Neue" panose="02000503000000020004" pitchFamily="2" charset="0"/>
                <a:ea typeface="Helvetica Neue" panose="02000503000000020004" pitchFamily="2" charset="0"/>
                <a:cs typeface="Helvetica Neue" panose="02000503000000020004" pitchFamily="2" charset="0"/>
              </a:rPr>
              <a:t> 2016 Nov 13. Erratum in: Circulation. 2017 Mar 21;135(12 ):e790. PMID: 27840332; PMCID: PMC5479414.</a:t>
            </a:r>
          </a:p>
          <a:p>
            <a:pPr marL="342900" indent="-342900">
              <a:buAutoNum type="arabicPeriod"/>
            </a:pPr>
            <a:endParaRPr lang="en-US" sz="1600" dirty="0">
              <a:latin typeface="Helvetica Neue" panose="02000503000000020004" pitchFamily="2" charset="0"/>
              <a:ea typeface="Helvetica Neue" panose="02000503000000020004" pitchFamily="2" charset="0"/>
              <a:cs typeface="Helvetica Neue" panose="02000503000000020004" pitchFamily="2" charset="0"/>
            </a:endParaRPr>
          </a:p>
        </p:txBody>
      </p:sp>
    </p:spTree>
    <p:extLst>
      <p:ext uri="{BB962C8B-B14F-4D97-AF65-F5344CB8AC3E}">
        <p14:creationId xmlns:p14="http://schemas.microsoft.com/office/powerpoint/2010/main" val="2125539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141FF62F-8976-449C-A981-CFF738EBC6B6}"/>
</file>

<file path=customXml/itemProps2.xml><?xml version="1.0" encoding="utf-8"?>
<ds:datastoreItem xmlns:ds="http://schemas.openxmlformats.org/officeDocument/2006/customXml" ds:itemID="{9FBF02B7-8A55-46A4-A672-933AE17A10A1}"/>
</file>

<file path=customXml/itemProps3.xml><?xml version="1.0" encoding="utf-8"?>
<ds:datastoreItem xmlns:ds="http://schemas.openxmlformats.org/officeDocument/2006/customXml" ds:itemID="{F512732E-8C68-41C6-88F9-97AE4C9ADA9B}"/>
</file>

<file path=docProps/app.xml><?xml version="1.0" encoding="utf-8"?>
<Properties xmlns="http://schemas.openxmlformats.org/officeDocument/2006/extended-properties" xmlns:vt="http://schemas.openxmlformats.org/officeDocument/2006/docPropsVTypes">
  <TotalTime>11914</TotalTime>
  <Words>887</Words>
  <Application>Microsoft Macintosh PowerPoint</Application>
  <PresentationFormat>Custom</PresentationFormat>
  <Paragraphs>17</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Arial</vt:lpstr>
      <vt:lpstr>Arial Bold</vt:lpstr>
      <vt:lpstr>MetaOT-BookIta</vt:lpstr>
      <vt:lpstr>Helvetica</vt:lpstr>
      <vt:lpstr>MetaBold</vt:lpstr>
      <vt:lpstr>Helvetica Neue</vt:lpstr>
      <vt:lpstr>Open Sans Bold</vt:lpstr>
      <vt:lpstr>Open Sans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 </dc:title>
  <cp:lastModifiedBy>Sepehr Sadeghi</cp:lastModifiedBy>
  <cp:revision>58</cp:revision>
  <dcterms:created xsi:type="dcterms:W3CDTF">2006-08-16T00:00:00Z</dcterms:created>
  <dcterms:modified xsi:type="dcterms:W3CDTF">2024-04-02T00:23:44Z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