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9" r:id="rId2"/>
  </p:sldIdLst>
  <p:sldSz cx="38404800" cy="29260800"/>
  <p:notesSz cx="6858000" cy="9144000"/>
  <p:embeddedFontLst>
    <p:embeddedFont>
      <p:font typeface="Arial Bold" panose="020B0802020202020204" pitchFamily="34" charset="77"/>
      <p:regular r:id="rId3"/>
      <p:bold r:id="rId4"/>
    </p:embeddedFont>
    <p:embeddedFont>
      <p:font typeface="Open Sans" panose="020B0606030504020204" pitchFamily="34" charset="0"/>
      <p:regular r:id="rId5"/>
      <p:bold r:id="rId6"/>
      <p:italic r:id="rId7"/>
      <p:boldItalic r:id="rId8"/>
    </p:embeddedFont>
    <p:embeddedFont>
      <p:font typeface="Open Sans Bold" panose="020B0806030504020204" pitchFamily="34" charset="0"/>
      <p:regular r:id="rId9"/>
      <p:bold r:id="rId10"/>
    </p:embeddedFont>
    <p:embeddedFont>
      <p:font typeface="Segoe UI" panose="020B0502040204020203" pitchFamily="34"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08" autoAdjust="0"/>
    <p:restoredTop sz="94622" autoAdjust="0"/>
  </p:normalViewPr>
  <p:slideViewPr>
    <p:cSldViewPr>
      <p:cViewPr varScale="1">
        <p:scale>
          <a:sx n="30" d="100"/>
          <a:sy n="30" d="100"/>
        </p:scale>
        <p:origin x="2184" y="2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font" Target="fonts/font11.fntdata"/><Relationship Id="rId18" Type="http://schemas.openxmlformats.org/officeDocument/2006/relationships/tableStyles" Target="tableStyles.xml"/><Relationship Id="rId3" Type="http://schemas.openxmlformats.org/officeDocument/2006/relationships/font" Target="fonts/font1.fntdata"/><Relationship Id="rId21" Type="http://schemas.openxmlformats.org/officeDocument/2006/relationships/customXml" Target="../customXml/item3.xml"/><Relationship Id="rId7" Type="http://schemas.openxmlformats.org/officeDocument/2006/relationships/font" Target="fonts/font5.fntdata"/><Relationship Id="rId12" Type="http://schemas.openxmlformats.org/officeDocument/2006/relationships/font" Target="fonts/font10.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presProps" Target="presProps.xml"/><Relationship Id="rId10" Type="http://schemas.openxmlformats.org/officeDocument/2006/relationships/font" Target="fonts/font8.fntdata"/><Relationship Id="rId19" Type="http://schemas.openxmlformats.org/officeDocument/2006/relationships/customXml" Target="../customXml/item1.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font" Target="fonts/font12.fntdata"/></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2762" y="4259843"/>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25738205" y="24320500"/>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213806" y="10252138"/>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5875542" y="4259843"/>
            <a:ext cx="12252240" cy="997560"/>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Hospital Course</a:t>
              </a: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5" name="Group 25"/>
          <p:cNvGrpSpPr/>
          <p:nvPr/>
        </p:nvGrpSpPr>
        <p:grpSpPr>
          <a:xfrm>
            <a:off x="31783500" y="22633020"/>
            <a:ext cx="1110960" cy="1409760"/>
            <a:chOff x="0" y="0"/>
            <a:chExt cx="1481280" cy="1879680"/>
          </a:xfrm>
        </p:grpSpPr>
        <p:sp>
          <p:nvSpPr>
            <p:cNvPr id="26" name="Freeform 26"/>
            <p:cNvSpPr/>
            <p:nvPr/>
          </p:nvSpPr>
          <p:spPr>
            <a:xfrm>
              <a:off x="8382" y="8382"/>
              <a:ext cx="1464437" cy="1862836"/>
            </a:xfrm>
            <a:custGeom>
              <a:avLst/>
              <a:gdLst/>
              <a:ahLst/>
              <a:cxnLst/>
              <a:rect l="l" t="t" r="r" b="b"/>
              <a:pathLst>
                <a:path w="1464437" h="1862836">
                  <a:moveTo>
                    <a:pt x="0" y="0"/>
                  </a:moveTo>
                  <a:lnTo>
                    <a:pt x="1464437" y="0"/>
                  </a:lnTo>
                  <a:lnTo>
                    <a:pt x="1464437" y="1862836"/>
                  </a:lnTo>
                  <a:lnTo>
                    <a:pt x="0" y="1862836"/>
                  </a:lnTo>
                  <a:close/>
                </a:path>
              </a:pathLst>
            </a:custGeom>
            <a:solidFill>
              <a:srgbClr val="FFFFFF"/>
            </a:solidFill>
          </p:spPr>
          <p:txBody>
            <a:bodyPr/>
            <a:lstStyle/>
            <a:p>
              <a:endParaRPr lang="en-US"/>
            </a:p>
          </p:txBody>
        </p:sp>
        <p:sp>
          <p:nvSpPr>
            <p:cNvPr id="27" name="Freeform 27"/>
            <p:cNvSpPr/>
            <p:nvPr/>
          </p:nvSpPr>
          <p:spPr>
            <a:xfrm>
              <a:off x="0" y="0"/>
              <a:ext cx="1481201" cy="1879600"/>
            </a:xfrm>
            <a:custGeom>
              <a:avLst/>
              <a:gdLst/>
              <a:ahLst/>
              <a:cxnLst/>
              <a:rect l="l" t="t" r="r" b="b"/>
              <a:pathLst>
                <a:path w="1481201" h="1879600">
                  <a:moveTo>
                    <a:pt x="8382" y="0"/>
                  </a:moveTo>
                  <a:lnTo>
                    <a:pt x="1472819" y="0"/>
                  </a:lnTo>
                  <a:cubicBezTo>
                    <a:pt x="1477518" y="0"/>
                    <a:pt x="1481201" y="3810"/>
                    <a:pt x="1481201" y="8382"/>
                  </a:cubicBezTo>
                  <a:lnTo>
                    <a:pt x="1481201" y="1871218"/>
                  </a:lnTo>
                  <a:cubicBezTo>
                    <a:pt x="1481201" y="1875917"/>
                    <a:pt x="1477391" y="1879600"/>
                    <a:pt x="1472819" y="1879600"/>
                  </a:cubicBezTo>
                  <a:lnTo>
                    <a:pt x="8382" y="1879600"/>
                  </a:lnTo>
                  <a:cubicBezTo>
                    <a:pt x="3683" y="1879600"/>
                    <a:pt x="0" y="1875790"/>
                    <a:pt x="0" y="1871218"/>
                  </a:cubicBezTo>
                  <a:lnTo>
                    <a:pt x="0" y="8382"/>
                  </a:lnTo>
                  <a:cubicBezTo>
                    <a:pt x="0" y="3810"/>
                    <a:pt x="3810" y="0"/>
                    <a:pt x="8382" y="0"/>
                  </a:cubicBezTo>
                  <a:moveTo>
                    <a:pt x="8382" y="16764"/>
                  </a:moveTo>
                  <a:lnTo>
                    <a:pt x="8382" y="8382"/>
                  </a:lnTo>
                  <a:lnTo>
                    <a:pt x="16764" y="8382"/>
                  </a:lnTo>
                  <a:lnTo>
                    <a:pt x="16764" y="1871218"/>
                  </a:lnTo>
                  <a:lnTo>
                    <a:pt x="8382" y="1871218"/>
                  </a:lnTo>
                  <a:lnTo>
                    <a:pt x="8382" y="1862836"/>
                  </a:lnTo>
                  <a:lnTo>
                    <a:pt x="1472819" y="1862836"/>
                  </a:lnTo>
                  <a:lnTo>
                    <a:pt x="1472819" y="1871218"/>
                  </a:lnTo>
                  <a:lnTo>
                    <a:pt x="1464437" y="1871218"/>
                  </a:lnTo>
                  <a:lnTo>
                    <a:pt x="1464437" y="8382"/>
                  </a:lnTo>
                  <a:lnTo>
                    <a:pt x="1472819" y="8382"/>
                  </a:lnTo>
                  <a:lnTo>
                    <a:pt x="1472819"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590920" y="4402286"/>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22604954" y="24317957"/>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07620" y="10279490"/>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13977858" y="15632904"/>
            <a:ext cx="9982200" cy="3693319"/>
          </a:xfrm>
          <a:prstGeom prst="rect">
            <a:avLst/>
          </a:prstGeom>
        </p:spPr>
        <p:txBody>
          <a:bodyPr wrap="square" lIns="0" tIns="0" rIns="0" bIns="0" rtlCol="0" anchor="t">
            <a:spAutoFit/>
          </a:bodyPr>
          <a:lstStyle/>
          <a:p>
            <a:r>
              <a:rPr lang="en-US" sz="3000" b="1" spc="0" dirty="0">
                <a:solidFill>
                  <a:srgbClr val="000000"/>
                </a:solidFill>
                <a:latin typeface="Helvetica" pitchFamily="2" charset="0"/>
              </a:rPr>
              <a:t>Fig</a:t>
            </a:r>
            <a:r>
              <a:rPr lang="en-US" sz="3000" b="1" dirty="0">
                <a:solidFill>
                  <a:srgbClr val="000000"/>
                </a:solidFill>
                <a:latin typeface="Helvetica" pitchFamily="2" charset="0"/>
              </a:rPr>
              <a:t>ure </a:t>
            </a:r>
            <a:r>
              <a:rPr lang="en-US" sz="3000" b="1" spc="0" dirty="0">
                <a:solidFill>
                  <a:srgbClr val="000000"/>
                </a:solidFill>
                <a:latin typeface="Helvetica" pitchFamily="2" charset="0"/>
              </a:rPr>
              <a:t>1: </a:t>
            </a:r>
            <a:r>
              <a:rPr lang="en-US" sz="3000" spc="0" dirty="0">
                <a:solidFill>
                  <a:srgbClr val="000000"/>
                </a:solidFill>
                <a:latin typeface="Helvetica" pitchFamily="2" charset="0"/>
              </a:rPr>
              <a:t>Probable right parietal developmental venous anomaly. No abnormal intracranial enhancement. </a:t>
            </a:r>
          </a:p>
          <a:p>
            <a:endParaRPr lang="en-US" sz="3000" b="1" spc="0" dirty="0">
              <a:solidFill>
                <a:srgbClr val="000000"/>
              </a:solidFill>
              <a:latin typeface="Helvetica" pitchFamily="2" charset="0"/>
            </a:endParaRPr>
          </a:p>
          <a:p>
            <a:endParaRPr lang="en-US" sz="3000" b="1" dirty="0">
              <a:solidFill>
                <a:srgbClr val="000000"/>
              </a:solidFill>
              <a:latin typeface="Helvetica" pitchFamily="2" charset="0"/>
            </a:endParaRPr>
          </a:p>
          <a:p>
            <a:endParaRPr lang="en-US" sz="3000" b="1" spc="0" dirty="0">
              <a:solidFill>
                <a:srgbClr val="000000"/>
              </a:solidFill>
              <a:latin typeface="Helvetica" pitchFamily="2" charset="0"/>
            </a:endParaRPr>
          </a:p>
          <a:p>
            <a:endParaRPr lang="en-US" sz="3000" b="1" dirty="0">
              <a:solidFill>
                <a:srgbClr val="000000"/>
              </a:solidFill>
              <a:latin typeface="Helvetica" pitchFamily="2" charset="0"/>
            </a:endParaRPr>
          </a:p>
          <a:p>
            <a:endParaRPr lang="en-US" sz="3000" b="1" spc="0" dirty="0">
              <a:solidFill>
                <a:srgbClr val="000000"/>
              </a:solidFill>
              <a:latin typeface="Helvetica" pitchFamily="2" charset="0"/>
            </a:endParaRPr>
          </a:p>
          <a:p>
            <a:endParaRPr lang="en-US" sz="3000" spc="0" dirty="0">
              <a:solidFill>
                <a:srgbClr val="000000"/>
              </a:solidFill>
              <a:latin typeface="Helvetica" pitchFamily="2" charset="0"/>
            </a:endParaRP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4493261" y="1850087"/>
            <a:ext cx="29124000" cy="677108"/>
          </a:xfrm>
          <a:prstGeom prst="rect">
            <a:avLst/>
          </a:prstGeom>
        </p:spPr>
        <p:txBody>
          <a:bodyPr lIns="0" tIns="0" rIns="0" bIns="0" rtlCol="0" anchor="t">
            <a:spAutoFit/>
          </a:bodyPr>
          <a:lstStyle/>
          <a:p>
            <a:pPr algn="ctr"/>
            <a:r>
              <a:rPr lang="en-CA" sz="4400" b="1" i="0" u="none" strike="noStrike" dirty="0">
                <a:solidFill>
                  <a:srgbClr val="333333"/>
                </a:solidFill>
                <a:effectLst/>
                <a:latin typeface="Helvetica Neue" panose="02000503000000020004" pitchFamily="2" charset="0"/>
                <a:ea typeface="Helvetica Neue" panose="02000503000000020004" pitchFamily="2" charset="0"/>
                <a:cs typeface="Helvetica Neue" panose="02000503000000020004" pitchFamily="2" charset="0"/>
              </a:rPr>
              <a:t>Reversal of Vision Metamorphopsia: A Rare Presentation of Status </a:t>
            </a:r>
            <a:r>
              <a:rPr lang="en-CA" sz="4400" b="1" i="0" u="none" strike="noStrike" dirty="0" err="1">
                <a:solidFill>
                  <a:srgbClr val="333333"/>
                </a:solidFill>
                <a:effectLst/>
                <a:latin typeface="Helvetica Neue" panose="02000503000000020004" pitchFamily="2" charset="0"/>
                <a:ea typeface="Helvetica Neue" panose="02000503000000020004" pitchFamily="2" charset="0"/>
                <a:cs typeface="Helvetica Neue" panose="02000503000000020004" pitchFamily="2" charset="0"/>
              </a:rPr>
              <a:t>Migrainosus</a:t>
            </a:r>
            <a:endParaRPr lang="en-US" sz="44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34" name="TextBox 34"/>
          <p:cNvSpPr txBox="1"/>
          <p:nvPr/>
        </p:nvSpPr>
        <p:spPr>
          <a:xfrm>
            <a:off x="3444163" y="2753390"/>
            <a:ext cx="31222195" cy="1661993"/>
          </a:xfrm>
          <a:prstGeom prst="rect">
            <a:avLst/>
          </a:prstGeom>
        </p:spPr>
        <p:txBody>
          <a:bodyPr wrap="square" lIns="0" tIns="0" rIns="0" bIns="0" rtlCol="0" anchor="t">
            <a:spAutoFit/>
          </a:bodyPr>
          <a:lstStyle/>
          <a:p>
            <a:pPr algn="ctr"/>
            <a:r>
              <a:rPr lang="en-CA" sz="3600" b="1" dirty="0">
                <a:effectLst/>
                <a:latin typeface="Helvetica Neue" panose="02000503000000020004" pitchFamily="2" charset="0"/>
              </a:rPr>
              <a:t>Sepehr Sadeghi, DO</a:t>
            </a:r>
            <a:r>
              <a:rPr lang="en-CA" sz="3600" b="1" baseline="30000" dirty="0">
                <a:effectLst/>
                <a:latin typeface="Helvetica Neue" panose="02000503000000020004" pitchFamily="2" charset="0"/>
              </a:rPr>
              <a:t>1</a:t>
            </a:r>
            <a:r>
              <a:rPr lang="en-CA" sz="3600" b="1" dirty="0">
                <a:effectLst/>
                <a:latin typeface="Helvetica Neue" panose="02000503000000020004" pitchFamily="2" charset="0"/>
              </a:rPr>
              <a:t>; </a:t>
            </a:r>
            <a:r>
              <a:rPr lang="en-CA" sz="3600" b="1" dirty="0" err="1">
                <a:effectLst/>
                <a:latin typeface="Helvetica Neue" panose="02000503000000020004" pitchFamily="2" charset="0"/>
              </a:rPr>
              <a:t>Sumrita</a:t>
            </a:r>
            <a:r>
              <a:rPr lang="en-CA" sz="3600" b="1" dirty="0">
                <a:effectLst/>
                <a:latin typeface="Helvetica Neue" panose="02000503000000020004" pitchFamily="2" charset="0"/>
              </a:rPr>
              <a:t> Bindra, DO</a:t>
            </a:r>
            <a:r>
              <a:rPr lang="en-CA" sz="3600" b="1" baseline="30000" dirty="0">
                <a:effectLst/>
                <a:latin typeface="Helvetica Neue" panose="02000503000000020004" pitchFamily="2" charset="0"/>
              </a:rPr>
              <a:t>2</a:t>
            </a:r>
            <a:r>
              <a:rPr lang="en-CA" sz="3600" b="1" dirty="0">
                <a:effectLst/>
                <a:latin typeface="Helvetica Neue" panose="02000503000000020004" pitchFamily="2" charset="0"/>
              </a:rPr>
              <a:t>; </a:t>
            </a:r>
            <a:r>
              <a:rPr lang="en-CA" sz="3600" b="1" dirty="0" err="1">
                <a:effectLst/>
                <a:latin typeface="Helvetica Neue" panose="02000503000000020004" pitchFamily="2" charset="0"/>
              </a:rPr>
              <a:t>Tejal</a:t>
            </a:r>
            <a:r>
              <a:rPr lang="en-CA" sz="3600" b="1" dirty="0">
                <a:effectLst/>
                <a:latin typeface="Helvetica Neue" panose="02000503000000020004" pitchFamily="2" charset="0"/>
              </a:rPr>
              <a:t> Naik, MD</a:t>
            </a:r>
            <a:r>
              <a:rPr lang="en-CA" sz="3600" b="1" baseline="30000" dirty="0">
                <a:effectLst/>
                <a:latin typeface="Helvetica Neue" panose="02000503000000020004" pitchFamily="2" charset="0"/>
              </a:rPr>
              <a:t>1</a:t>
            </a:r>
            <a:r>
              <a:rPr lang="en-CA" sz="3600" b="1" dirty="0">
                <a:effectLst/>
                <a:latin typeface="Helvetica Neue" panose="02000503000000020004" pitchFamily="2" charset="0"/>
              </a:rPr>
              <a:t>; Mohammed </a:t>
            </a:r>
            <a:r>
              <a:rPr lang="en-CA" sz="3600" b="1" dirty="0" err="1">
                <a:effectLst/>
                <a:latin typeface="Helvetica Neue" panose="02000503000000020004" pitchFamily="2" charset="0"/>
              </a:rPr>
              <a:t>Ziada</a:t>
            </a:r>
            <a:r>
              <a:rPr lang="en-CA" sz="3600" b="1" dirty="0">
                <a:effectLst/>
                <a:latin typeface="Helvetica Neue" panose="02000503000000020004" pitchFamily="2" charset="0"/>
              </a:rPr>
              <a:t>, MD</a:t>
            </a:r>
            <a:r>
              <a:rPr lang="en-CA" sz="3600" b="1" baseline="30000" dirty="0">
                <a:effectLst/>
                <a:latin typeface="Helvetica Neue" panose="02000503000000020004" pitchFamily="2" charset="0"/>
              </a:rPr>
              <a:t>1</a:t>
            </a:r>
          </a:p>
          <a:p>
            <a:pPr algn="ctr"/>
            <a:r>
              <a:rPr lang="en-CA" sz="3600" b="1" dirty="0">
                <a:effectLst/>
                <a:latin typeface="Helvetica Neue" panose="02000503000000020004" pitchFamily="2" charset="0"/>
              </a:rPr>
              <a:t>Department of Medicine</a:t>
            </a:r>
            <a:r>
              <a:rPr lang="en-CA" sz="3600" b="1" baseline="30000" dirty="0">
                <a:effectLst/>
                <a:latin typeface="Helvetica Neue" panose="02000503000000020004" pitchFamily="2" charset="0"/>
              </a:rPr>
              <a:t>1</a:t>
            </a:r>
            <a:r>
              <a:rPr lang="en-CA" sz="3600" b="1" dirty="0">
                <a:effectLst/>
                <a:latin typeface="Helvetica Neue" panose="02000503000000020004" pitchFamily="2" charset="0"/>
              </a:rPr>
              <a:t>; Department of Neurology</a:t>
            </a:r>
            <a:r>
              <a:rPr lang="en-CA" sz="3600" b="1" baseline="30000" dirty="0">
                <a:effectLst/>
                <a:latin typeface="Helvetica Neue" panose="02000503000000020004" pitchFamily="2" charset="0"/>
              </a:rPr>
              <a:t>2</a:t>
            </a:r>
          </a:p>
          <a:p>
            <a:pPr algn="ctr"/>
            <a:r>
              <a:rPr lang="en-CA" sz="3600" b="1" dirty="0">
                <a:effectLst/>
                <a:latin typeface="Helvetica Neue" panose="02000503000000020004" pitchFamily="2" charset="0"/>
              </a:rPr>
              <a:t>LSU Health Sciences Center, New Orleans, LA</a:t>
            </a:r>
          </a:p>
        </p:txBody>
      </p:sp>
      <p:sp>
        <p:nvSpPr>
          <p:cNvPr id="53" name="TextBox 45">
            <a:extLst>
              <a:ext uri="{FF2B5EF4-FFF2-40B4-BE49-F238E27FC236}">
                <a16:creationId xmlns:a16="http://schemas.microsoft.com/office/drawing/2014/main" id="{3D93B68C-ECB8-C05E-731C-A264E49F012E}"/>
              </a:ext>
            </a:extLst>
          </p:cNvPr>
          <p:cNvSpPr txBox="1"/>
          <p:nvPr/>
        </p:nvSpPr>
        <p:spPr>
          <a:xfrm>
            <a:off x="13910224" y="26755079"/>
            <a:ext cx="9982200" cy="3231654"/>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Helvetica" pitchFamily="2" charset="0"/>
              </a:rPr>
              <a:t>Fig</a:t>
            </a:r>
            <a:r>
              <a:rPr lang="en-US" sz="3000" b="1" dirty="0">
                <a:solidFill>
                  <a:srgbClr val="000000"/>
                </a:solidFill>
                <a:latin typeface="Helvetica" pitchFamily="2" charset="0"/>
              </a:rPr>
              <a:t>ure 2</a:t>
            </a:r>
            <a:r>
              <a:rPr lang="en-US" sz="3000" b="1" spc="0" dirty="0">
                <a:solidFill>
                  <a:srgbClr val="000000"/>
                </a:solidFill>
                <a:latin typeface="Helvetica" pitchFamily="2" charset="0"/>
              </a:rPr>
              <a:t>: </a:t>
            </a:r>
            <a:r>
              <a:rPr lang="en-US" sz="3000" spc="0" dirty="0">
                <a:solidFill>
                  <a:srgbClr val="000000"/>
                </a:solidFill>
                <a:latin typeface="Helvetica" pitchFamily="2" charset="0"/>
              </a:rPr>
              <a:t>Scattered T2 FLAIR hyperintensities in the deep and subcortical white matter. Sequela of chronic migraines versus demyelinating disease. Increased conspicuity here likely represents technical differences. No evidence of active demyelination.</a:t>
            </a:r>
          </a:p>
          <a:p>
            <a:pPr>
              <a:lnSpc>
                <a:spcPts val="3600"/>
              </a:lnSpc>
            </a:pPr>
            <a:r>
              <a:rPr lang="en-US" sz="3000" spc="0" dirty="0">
                <a:solidFill>
                  <a:srgbClr val="000000"/>
                </a:solidFill>
                <a:latin typeface="Helvetica" pitchFamily="2" charset="0"/>
              </a:rPr>
              <a:t> </a:t>
            </a:r>
          </a:p>
          <a:p>
            <a:pPr>
              <a:lnSpc>
                <a:spcPts val="3600"/>
              </a:lnSpc>
            </a:pPr>
            <a:endParaRPr lang="en-US" sz="3000" spc="0" dirty="0">
              <a:solidFill>
                <a:srgbClr val="000000"/>
              </a:solidFill>
              <a:latin typeface="Helvetica" pitchFamily="2" charset="0"/>
            </a:endParaRPr>
          </a:p>
        </p:txBody>
      </p:sp>
      <p:sp>
        <p:nvSpPr>
          <p:cNvPr id="54" name="TextBox 53">
            <a:extLst>
              <a:ext uri="{FF2B5EF4-FFF2-40B4-BE49-F238E27FC236}">
                <a16:creationId xmlns:a16="http://schemas.microsoft.com/office/drawing/2014/main" id="{134F4C15-31D9-4F29-7C10-9D6FA45C7AA4}"/>
              </a:ext>
            </a:extLst>
          </p:cNvPr>
          <p:cNvSpPr txBox="1"/>
          <p:nvPr/>
        </p:nvSpPr>
        <p:spPr>
          <a:xfrm>
            <a:off x="182762" y="5455603"/>
            <a:ext cx="11897983" cy="4524315"/>
          </a:xfrm>
          <a:prstGeom prst="rect">
            <a:avLst/>
          </a:prstGeom>
          <a:noFill/>
        </p:spPr>
        <p:txBody>
          <a:bodyPr wrap="square" rtlCol="0">
            <a:spAutoFit/>
          </a:bodyPr>
          <a:lstStyle/>
          <a:p>
            <a:r>
              <a:rPr lang="en-CA" sz="3200" dirty="0">
                <a:effectLst/>
                <a:latin typeface="Helvetica Neue" panose="02000503000000020004" pitchFamily="2" charset="0"/>
              </a:rPr>
              <a:t>Complete RVM is described as a 180-degree rotation of the visual field in the coronal plane. This condition can be severely detrimental to one’s functional ability. Based on prior meta-analyses, the most common etiology is acute infarction, particularly in the brainstem and cerebellum. Other, less common </a:t>
            </a:r>
            <a:r>
              <a:rPr lang="en-CA" sz="3200" dirty="0" err="1">
                <a:effectLst/>
                <a:latin typeface="Helvetica Neue" panose="02000503000000020004" pitchFamily="2" charset="0"/>
              </a:rPr>
              <a:t>etiologies</a:t>
            </a:r>
            <a:r>
              <a:rPr lang="en-CA" sz="3200" dirty="0">
                <a:effectLst/>
                <a:latin typeface="Helvetica Neue" panose="02000503000000020004" pitchFamily="2" charset="0"/>
              </a:rPr>
              <a:t> include the disruption of the peripheral portion of the vestibular pathway, including the semicircular canals, otolith organs, and the vestibular component of the vestibulocochlear nerve.</a:t>
            </a:r>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25707614" y="9089025"/>
            <a:ext cx="12382826" cy="107614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sp>
        <p:nvSpPr>
          <p:cNvPr id="16" name="TextBox 15">
            <a:extLst>
              <a:ext uri="{FF2B5EF4-FFF2-40B4-BE49-F238E27FC236}">
                <a16:creationId xmlns:a16="http://schemas.microsoft.com/office/drawing/2014/main" id="{95A80D66-D5A6-BC96-71D5-245A66E3EE18}"/>
              </a:ext>
            </a:extLst>
          </p:cNvPr>
          <p:cNvSpPr txBox="1"/>
          <p:nvPr/>
        </p:nvSpPr>
        <p:spPr>
          <a:xfrm>
            <a:off x="175476" y="11500671"/>
            <a:ext cx="11897983" cy="17820263"/>
          </a:xfrm>
          <a:prstGeom prst="rect">
            <a:avLst/>
          </a:prstGeom>
          <a:noFill/>
        </p:spPr>
        <p:txBody>
          <a:bodyPr wrap="square" rtlCol="0">
            <a:spAutoFit/>
          </a:bodyPr>
          <a:lstStyle/>
          <a:p>
            <a:r>
              <a:rPr lang="en-CA" sz="3200" dirty="0">
                <a:latin typeface="Helvetica Neue" panose="02000503000000020004" pitchFamily="2" charset="0"/>
              </a:rPr>
              <a:t>The patient is a</a:t>
            </a:r>
            <a:r>
              <a:rPr lang="en-CA" sz="3200" dirty="0">
                <a:effectLst/>
                <a:latin typeface="Helvetica Neue" panose="02000503000000020004" pitchFamily="2" charset="0"/>
              </a:rPr>
              <a:t> 42-year-old female with a PMH of migraines secondary to traumatic bifrontal small subarachnoid hemorrhages in 2017. She presented to the emergency department with left upper extremity weakness and a headache that began an hour before arrival. In the emergency department, she was stroke-activated. CT of the Head without contrast and CTA of the head and neck were negative for acute hemorrhage or infarction. Initial vitals were within normal limits. The initial neurological exam was limited as the patient was very anxious and unable to follow commands. Initial labs, including CBC, CMP, and TSH, were normal. Urine drug screen, B12, ammonia, and HIV were negative. On further evaluation, the patient appeared very anxious. Motor strength and sensation were intact bilaterally. She was alert but not oriented to self, time, place, or situation. The patient did not recognize her husband or her two daughters. Collateral information was obtained from the family; the patient was at her baseline earlier that morning. According to her daughter, the patient had not had any recent illness, travel, or trauma. The patient did not take any medications, aside from ibuprofen for headaches. </a:t>
            </a:r>
            <a:r>
              <a:rPr lang="en-CA" sz="3200" dirty="0">
                <a:latin typeface="Helvetica Neue" panose="02000503000000020004" pitchFamily="2" charset="0"/>
              </a:rPr>
              <a:t>The following day, the patient continued to endorse confusion, increased headaches, and dizziness. MRI of the brain with and without contrast was negative. Lumbar puncture revealed initial CSF studies that were negative aside from mildly elevated protein at 46.2. The meningitis panel and vasculitis panel were negative. An autoimmune encephalitis panel was obtained, but given the patient’s severe symptoms, she was empirically treated with 5 days of intravenous methylprednisolone. Auditory and visual evoked potentials were unremarkable, and electroencephalography (EEG) was normal. On re-evaluation, she was found to be fluently writing and reading upside down and backward, although she did not see the rest of the world in this manner. Given this new finding of reversal of vision metamorphopsia (RVM), another MRI of the brain was obtained which showed a frontal lesion and hypoplastic right vertebral artery. </a:t>
            </a:r>
            <a:endParaRPr lang="en-CA" sz="3200" dirty="0">
              <a:effectLst/>
              <a:latin typeface="Helvetica Neue" panose="02000503000000020004" pitchFamily="2" charset="0"/>
            </a:endParaRPr>
          </a:p>
        </p:txBody>
      </p:sp>
      <p:sp>
        <p:nvSpPr>
          <p:cNvPr id="18" name="TextBox 17">
            <a:extLst>
              <a:ext uri="{FF2B5EF4-FFF2-40B4-BE49-F238E27FC236}">
                <a16:creationId xmlns:a16="http://schemas.microsoft.com/office/drawing/2014/main" id="{A6D28389-2955-CAC6-BDB6-1E662681FD99}"/>
              </a:ext>
            </a:extLst>
          </p:cNvPr>
          <p:cNvSpPr txBox="1"/>
          <p:nvPr/>
        </p:nvSpPr>
        <p:spPr>
          <a:xfrm>
            <a:off x="25819887" y="5410712"/>
            <a:ext cx="11897983" cy="3046988"/>
          </a:xfrm>
          <a:prstGeom prst="rect">
            <a:avLst/>
          </a:prstGeom>
          <a:noFill/>
        </p:spPr>
        <p:txBody>
          <a:bodyPr wrap="square" rtlCol="0">
            <a:spAutoFit/>
          </a:bodyPr>
          <a:lstStyle/>
          <a:p>
            <a:r>
              <a:rPr lang="en-CA" sz="3200" dirty="0">
                <a:latin typeface="Helvetica Neue" panose="02000503000000020004" pitchFamily="2" charset="0"/>
              </a:rPr>
              <a:t>Over the next 5 days, the patient’s confusion started to improve but she continued to demonstrate RVM. The autoimmune encephalitis panel came back negative, and steroids were tapered off. The patient’s symptoms were thought to be due to status </a:t>
            </a:r>
            <a:r>
              <a:rPr lang="en-CA" sz="3200" dirty="0" err="1">
                <a:latin typeface="Helvetica Neue" panose="02000503000000020004" pitchFamily="2" charset="0"/>
              </a:rPr>
              <a:t>migrainosus</a:t>
            </a:r>
            <a:r>
              <a:rPr lang="en-CA" sz="3200" dirty="0">
                <a:latin typeface="Helvetica Neue" panose="02000503000000020004" pitchFamily="2" charset="0"/>
              </a:rPr>
              <a:t>, and she was discharged with propranolol for migraine prophylaxis.</a:t>
            </a:r>
            <a:endParaRPr lang="en-CA" sz="3200" dirty="0">
              <a:effectLst/>
              <a:latin typeface="Helvetica Neue" panose="02000503000000020004" pitchFamily="2" charset="0"/>
            </a:endParaRPr>
          </a:p>
        </p:txBody>
      </p:sp>
      <p:sp>
        <p:nvSpPr>
          <p:cNvPr id="19" name="TextBox 18">
            <a:extLst>
              <a:ext uri="{FF2B5EF4-FFF2-40B4-BE49-F238E27FC236}">
                <a16:creationId xmlns:a16="http://schemas.microsoft.com/office/drawing/2014/main" id="{82AE2343-417F-B9D7-BD4E-D2B6AD06D8C6}"/>
              </a:ext>
            </a:extLst>
          </p:cNvPr>
          <p:cNvSpPr txBox="1"/>
          <p:nvPr/>
        </p:nvSpPr>
        <p:spPr>
          <a:xfrm>
            <a:off x="25736047" y="10427159"/>
            <a:ext cx="11897983" cy="14373165"/>
          </a:xfrm>
          <a:prstGeom prst="rect">
            <a:avLst/>
          </a:prstGeom>
          <a:noFill/>
        </p:spPr>
        <p:txBody>
          <a:bodyPr wrap="square" rtlCol="0">
            <a:spAutoFit/>
          </a:bodyPr>
          <a:lstStyle/>
          <a:p>
            <a:r>
              <a:rPr lang="en-CA" sz="3200" dirty="0">
                <a:latin typeface="Helvetica Neue" panose="02000503000000020004" pitchFamily="2" charset="0"/>
              </a:rPr>
              <a:t>When working up the RVM, it was vital to examine the most common causes as mentioned. Imaging ruled out lesions in the brainstem, cerebellum, and vestibulocochlear pathway. While the patient initially presented with headaches, other symptoms such as vertigo, dizziness, nausea, or vomiting were absent, which would more commonly be seen with lesions affecting the vestibular pathway. Although the patient could not express the presence or absence of an aura, a potential differential diagnosis of status </a:t>
            </a:r>
            <a:r>
              <a:rPr lang="en-CA" sz="3200" dirty="0" err="1">
                <a:latin typeface="Helvetica Neue" panose="02000503000000020004" pitchFamily="2" charset="0"/>
              </a:rPr>
              <a:t>migrainosus</a:t>
            </a:r>
            <a:r>
              <a:rPr lang="en-CA" sz="3200" dirty="0">
                <a:latin typeface="Helvetica Neue" panose="02000503000000020004" pitchFamily="2" charset="0"/>
              </a:rPr>
              <a:t> was also worked up. She was given</a:t>
            </a:r>
          </a:p>
          <a:p>
            <a:r>
              <a:rPr lang="en-CA" sz="3200" dirty="0">
                <a:latin typeface="Helvetica Neue" panose="02000503000000020004" pitchFamily="2" charset="0"/>
              </a:rPr>
              <a:t>high-dose steroids, which can be used in migraine management to help break a status </a:t>
            </a:r>
            <a:r>
              <a:rPr lang="en-CA" sz="3200" dirty="0" err="1">
                <a:latin typeface="Helvetica Neue" panose="02000503000000020004" pitchFamily="2" charset="0"/>
              </a:rPr>
              <a:t>migrainosus</a:t>
            </a:r>
            <a:r>
              <a:rPr lang="en-CA" sz="3200" dirty="0">
                <a:latin typeface="Helvetica Neue" panose="02000503000000020004" pitchFamily="2" charset="0"/>
              </a:rPr>
              <a:t>. A functional cause was also evaluated, given her recent marriage, a young child, prior abusive marriage, and being unable to recognize her new partner. Psychiatry was consulted and did not determine that she was in grave danger, and her presentation was more organic than psychiatric. This leads one to believe that her symptoms are likely associated with status </a:t>
            </a:r>
            <a:r>
              <a:rPr lang="en-CA" sz="3200" dirty="0" err="1">
                <a:latin typeface="Helvetica Neue" panose="02000503000000020004" pitchFamily="2" charset="0"/>
              </a:rPr>
              <a:t>migrainosus</a:t>
            </a:r>
            <a:r>
              <a:rPr lang="en-CA" sz="3200" dirty="0">
                <a:latin typeface="Helvetica Neue" panose="02000503000000020004" pitchFamily="2" charset="0"/>
              </a:rPr>
              <a:t>, as she gradually returned to her baseline once it was controlled. The literature emphasizes the importance of the viability of all components of the visuospatial network in incorporating different sensory perspectives in the normal interpretation of verticality. Here, we present a case of RVM with a frontal lesion (1 case previously reported) and a hypoplastic right vertebral artery, which is a peculiar pattern that adds value to the pre-existing</a:t>
            </a:r>
          </a:p>
          <a:p>
            <a:r>
              <a:rPr lang="en-CA" sz="3200" dirty="0">
                <a:latin typeface="Helvetica Neue" panose="02000503000000020004" pitchFamily="2" charset="0"/>
              </a:rPr>
              <a:t>literature on RVMs. Additionally, this patient’s inverted vision is limited to reading and writing. This case provides an interesting example of RVM associated with status </a:t>
            </a:r>
            <a:r>
              <a:rPr lang="en-CA" sz="3200" dirty="0" err="1">
                <a:latin typeface="Helvetica Neue" panose="02000503000000020004" pitchFamily="2" charset="0"/>
              </a:rPr>
              <a:t>migrainosus</a:t>
            </a:r>
            <a:r>
              <a:rPr lang="en-CA" sz="3200" dirty="0">
                <a:latin typeface="Helvetica Neue" panose="02000503000000020004" pitchFamily="2" charset="0"/>
              </a:rPr>
              <a:t>, adding to the differential for RVM.</a:t>
            </a:r>
            <a:endParaRPr lang="en-CA" sz="3200" dirty="0">
              <a:effectLst/>
              <a:latin typeface="Helvetica Neue" panose="02000503000000020004" pitchFamily="2" charset="0"/>
            </a:endParaRPr>
          </a:p>
        </p:txBody>
      </p:sp>
      <p:sp>
        <p:nvSpPr>
          <p:cNvPr id="23" name="TextBox 22">
            <a:extLst>
              <a:ext uri="{FF2B5EF4-FFF2-40B4-BE49-F238E27FC236}">
                <a16:creationId xmlns:a16="http://schemas.microsoft.com/office/drawing/2014/main" id="{4B9C0B70-6E89-83EF-C18B-CF10127417A9}"/>
              </a:ext>
            </a:extLst>
          </p:cNvPr>
          <p:cNvSpPr txBox="1"/>
          <p:nvPr/>
        </p:nvSpPr>
        <p:spPr>
          <a:xfrm>
            <a:off x="25864458" y="25559657"/>
            <a:ext cx="12146294" cy="3139321"/>
          </a:xfrm>
          <a:prstGeom prst="rect">
            <a:avLst/>
          </a:prstGeom>
          <a:noFill/>
        </p:spPr>
        <p:txBody>
          <a:bodyPr wrap="square" rtlCol="0">
            <a:spAutoFit/>
          </a:bodyPr>
          <a:lstStyle/>
          <a:p>
            <a:pPr algn="l" rtl="0" fontAlgn="base"/>
            <a:r>
              <a:rPr lang="en-US" sz="1800" b="0" i="0" u="none" strike="noStrike" dirty="0">
                <a:solidFill>
                  <a:srgbClr val="212121"/>
                </a:solidFill>
                <a:effectLst/>
                <a:latin typeface="Helvetica" pitchFamily="2" charset="0"/>
              </a:rPr>
              <a:t>1. </a:t>
            </a:r>
            <a:r>
              <a:rPr lang="en-US" sz="1800" b="0" i="0" u="none" strike="noStrike" dirty="0" err="1">
                <a:solidFill>
                  <a:srgbClr val="212121"/>
                </a:solidFill>
                <a:effectLst/>
                <a:latin typeface="Helvetica" pitchFamily="2" charset="0"/>
              </a:rPr>
              <a:t>Kamourieh</a:t>
            </a:r>
            <a:r>
              <a:rPr lang="en-US" sz="1800" b="0" i="0" u="none" strike="noStrike" dirty="0">
                <a:solidFill>
                  <a:srgbClr val="000000"/>
                </a:solidFill>
                <a:effectLst/>
                <a:latin typeface="Times New Roman" panose="02020603050405020304" pitchFamily="18" charset="0"/>
              </a:rPr>
              <a:t> S, </a:t>
            </a:r>
            <a:r>
              <a:rPr lang="en-US" sz="1800" b="0" i="0" u="none" strike="noStrike" dirty="0" err="1">
                <a:solidFill>
                  <a:srgbClr val="000000"/>
                </a:solidFill>
                <a:effectLst/>
                <a:latin typeface="Times New Roman" panose="02020603050405020304" pitchFamily="18" charset="0"/>
              </a:rPr>
              <a:t>Rozen</a:t>
            </a:r>
            <a:r>
              <a:rPr lang="en-US" sz="1800" b="0" i="0" u="none" strike="noStrike" dirty="0">
                <a:solidFill>
                  <a:srgbClr val="000000"/>
                </a:solidFill>
                <a:effectLst/>
                <a:latin typeface="Times New Roman" panose="02020603050405020304" pitchFamily="18" charset="0"/>
              </a:rPr>
              <a:t> T, Anderson JM. Status </a:t>
            </a:r>
            <a:r>
              <a:rPr lang="en-US" sz="1800" b="0" i="0" u="none" strike="noStrike" dirty="0" err="1">
                <a:solidFill>
                  <a:srgbClr val="000000"/>
                </a:solidFill>
                <a:effectLst/>
                <a:latin typeface="Times New Roman" panose="02020603050405020304" pitchFamily="18" charset="0"/>
              </a:rPr>
              <a:t>migrainosus</a:t>
            </a:r>
            <a:r>
              <a:rPr lang="en-US" sz="1800" b="0" i="0" u="none" strike="noStrike" dirty="0">
                <a:solidFill>
                  <a:srgbClr val="000000"/>
                </a:solidFill>
                <a:effectLst/>
                <a:latin typeface="Times New Roman" panose="02020603050405020304" pitchFamily="18" charset="0"/>
              </a:rPr>
              <a:t>. </a:t>
            </a:r>
            <a:r>
              <a:rPr lang="en-US" sz="1800" b="0" i="0" u="none" strike="noStrike" dirty="0" err="1">
                <a:solidFill>
                  <a:srgbClr val="000000"/>
                </a:solidFill>
                <a:effectLst/>
                <a:latin typeface="Times New Roman" panose="02020603050405020304" pitchFamily="18" charset="0"/>
              </a:rPr>
              <a:t>Handb</a:t>
            </a:r>
            <a:r>
              <a:rPr lang="en-US" sz="1800" b="0" i="0" u="none" strike="noStrike" dirty="0">
                <a:solidFill>
                  <a:srgbClr val="000000"/>
                </a:solidFill>
                <a:effectLst/>
                <a:latin typeface="Times New Roman" panose="02020603050405020304" pitchFamily="18" charset="0"/>
              </a:rPr>
              <a:t> Clin Neurol. 2024;199:413-439. </a:t>
            </a:r>
            <a:r>
              <a:rPr lang="en-US" sz="1800" b="0" i="0" u="none" strike="noStrike" dirty="0" err="1">
                <a:solidFill>
                  <a:srgbClr val="000000"/>
                </a:solidFill>
                <a:effectLst/>
                <a:latin typeface="Times New Roman" panose="02020603050405020304" pitchFamily="18" charset="0"/>
              </a:rPr>
              <a:t>doi</a:t>
            </a:r>
            <a:r>
              <a:rPr lang="en-US" sz="1800" b="0" i="0" u="none" strike="noStrike" dirty="0">
                <a:solidFill>
                  <a:srgbClr val="000000"/>
                </a:solidFill>
                <a:effectLst/>
                <a:latin typeface="Times New Roman" panose="02020603050405020304" pitchFamily="18" charset="0"/>
              </a:rPr>
              <a:t>: 10.1016/B978-0-12-823357-3.00017-3. PMID: 38307660.</a:t>
            </a:r>
            <a:r>
              <a:rPr lang="en-US" sz="1800" b="0" i="0" u="none" strike="noStrike" dirty="0">
                <a:solidFill>
                  <a:srgbClr val="212121"/>
                </a:solidFill>
                <a:effectLst/>
                <a:latin typeface="Helvetica" pitchFamily="2" charset="0"/>
              </a:rPr>
              <a:t>  </a:t>
            </a:r>
            <a:endParaRPr lang="en-US" b="0" i="0" u="none" strike="noStrike" dirty="0">
              <a:effectLst/>
              <a:latin typeface="Segoe UI" panose="020B0502040204020203" pitchFamily="34" charset="0"/>
            </a:endParaRPr>
          </a:p>
          <a:p>
            <a:pPr algn="l" rtl="0" fontAlgn="base"/>
            <a:r>
              <a:rPr lang="en-US" sz="1800" b="0" i="0" u="none" strike="noStrike" dirty="0">
                <a:solidFill>
                  <a:srgbClr val="212121"/>
                </a:solidFill>
                <a:effectLst/>
                <a:latin typeface="Helvetica" pitchFamily="2" charset="0"/>
              </a:rPr>
              <a:t>  </a:t>
            </a:r>
            <a:endParaRPr lang="en-US" b="0" i="0" u="none" strike="noStrike" dirty="0">
              <a:effectLst/>
              <a:latin typeface="Segoe UI" panose="020B0502040204020203" pitchFamily="34" charset="0"/>
            </a:endParaRPr>
          </a:p>
          <a:p>
            <a:pPr algn="l" rtl="0" fontAlgn="base"/>
            <a:r>
              <a:rPr lang="en-US" sz="1800" b="0" i="0" u="none" strike="noStrike" dirty="0">
                <a:solidFill>
                  <a:srgbClr val="212121"/>
                </a:solidFill>
                <a:effectLst/>
                <a:latin typeface="Segoe UI" panose="020B0502040204020203" pitchFamily="34" charset="0"/>
              </a:rPr>
              <a:t>2. </a:t>
            </a:r>
            <a:r>
              <a:rPr lang="en-US" sz="1800" b="0" i="0" u="none" strike="noStrike" dirty="0" err="1">
                <a:solidFill>
                  <a:srgbClr val="212121"/>
                </a:solidFill>
                <a:effectLst/>
                <a:latin typeface="Segoe UI" panose="020B0502040204020203" pitchFamily="34" charset="0"/>
              </a:rPr>
              <a:t>Nowaczewska</a:t>
            </a:r>
            <a:r>
              <a:rPr lang="en-US" sz="1800" b="0" i="0" u="none" strike="noStrike" dirty="0">
                <a:solidFill>
                  <a:srgbClr val="212121"/>
                </a:solidFill>
                <a:effectLst/>
                <a:latin typeface="Segoe UI" panose="020B0502040204020203" pitchFamily="34" charset="0"/>
              </a:rPr>
              <a:t> M, </a:t>
            </a:r>
            <a:r>
              <a:rPr lang="en-US" sz="1800" b="0" i="0" u="none" strike="noStrike" dirty="0" err="1">
                <a:solidFill>
                  <a:srgbClr val="212121"/>
                </a:solidFill>
                <a:effectLst/>
                <a:latin typeface="Segoe UI" panose="020B0502040204020203" pitchFamily="34" charset="0"/>
              </a:rPr>
              <a:t>Książkiewicz</a:t>
            </a:r>
            <a:r>
              <a:rPr lang="en-US" sz="1800" b="0" i="0" u="none" strike="noStrike" dirty="0">
                <a:solidFill>
                  <a:srgbClr val="212121"/>
                </a:solidFill>
                <a:effectLst/>
                <a:latin typeface="Segoe UI" panose="020B0502040204020203" pitchFamily="34" charset="0"/>
              </a:rPr>
              <a:t> B. Reversal of vision metamorphopsia caused by pons and cerebellum infarction. Neurol </a:t>
            </a:r>
            <a:r>
              <a:rPr lang="en-US" sz="1800" b="0" i="0" u="none" strike="noStrike" dirty="0" err="1">
                <a:solidFill>
                  <a:srgbClr val="212121"/>
                </a:solidFill>
                <a:effectLst/>
                <a:latin typeface="Segoe UI" panose="020B0502040204020203" pitchFamily="34" charset="0"/>
              </a:rPr>
              <a:t>Neurochir</a:t>
            </a:r>
            <a:r>
              <a:rPr lang="en-US" sz="1800" b="0" i="0" u="none" strike="noStrike" dirty="0">
                <a:solidFill>
                  <a:srgbClr val="212121"/>
                </a:solidFill>
                <a:effectLst/>
                <a:latin typeface="Segoe UI" panose="020B0502040204020203" pitchFamily="34" charset="0"/>
              </a:rPr>
              <a:t> Pol. 2010 Nov-Dec;44(6):598-602. </a:t>
            </a:r>
            <a:r>
              <a:rPr lang="en-US" sz="1800" b="0" i="0" u="none" strike="noStrike" dirty="0" err="1">
                <a:solidFill>
                  <a:srgbClr val="212121"/>
                </a:solidFill>
                <a:effectLst/>
                <a:latin typeface="Segoe UI" panose="020B0502040204020203" pitchFamily="34" charset="0"/>
              </a:rPr>
              <a:t>doi</a:t>
            </a:r>
            <a:r>
              <a:rPr lang="en-US" sz="1800" b="0" i="0" u="none" strike="noStrike" dirty="0">
                <a:solidFill>
                  <a:srgbClr val="212121"/>
                </a:solidFill>
                <a:effectLst/>
                <a:latin typeface="Segoe UI" panose="020B0502040204020203" pitchFamily="34" charset="0"/>
              </a:rPr>
              <a:t>: 10.1016/s0028-3843(14)60158-4. PMID: 21225523. </a:t>
            </a:r>
            <a:endParaRPr lang="en-US" b="0" i="0" u="none" strike="noStrike" dirty="0">
              <a:effectLst/>
              <a:latin typeface="Segoe UI" panose="020B0502040204020203" pitchFamily="34" charset="0"/>
            </a:endParaRPr>
          </a:p>
          <a:p>
            <a:pPr algn="l" rtl="0" fontAlgn="base"/>
            <a:r>
              <a:rPr lang="en-US" sz="1800" b="0" i="0" u="none" strike="noStrike" dirty="0">
                <a:solidFill>
                  <a:srgbClr val="212121"/>
                </a:solidFill>
                <a:effectLst/>
                <a:latin typeface="Segoe UI" panose="020B0502040204020203" pitchFamily="34" charset="0"/>
              </a:rPr>
              <a:t>  </a:t>
            </a:r>
            <a:endParaRPr lang="en-US" b="0" i="0" u="none" strike="noStrike" dirty="0">
              <a:effectLst/>
              <a:latin typeface="Segoe UI" panose="020B0502040204020203" pitchFamily="34" charset="0"/>
            </a:endParaRPr>
          </a:p>
          <a:p>
            <a:pPr algn="l" rtl="0" fontAlgn="base"/>
            <a:r>
              <a:rPr lang="en-US" sz="1800" b="0" i="0" u="none" strike="noStrike" dirty="0">
                <a:solidFill>
                  <a:srgbClr val="333333"/>
                </a:solidFill>
                <a:effectLst/>
                <a:latin typeface="Helvetica Neue" panose="02000503000000020004" pitchFamily="2" charset="0"/>
              </a:rPr>
              <a:t>3. </a:t>
            </a:r>
            <a:r>
              <a:rPr lang="en-US" sz="1800" b="0" i="0" u="none" strike="noStrike" dirty="0" err="1">
                <a:solidFill>
                  <a:srgbClr val="333333"/>
                </a:solidFill>
                <a:effectLst/>
                <a:latin typeface="Helvetica Neue" panose="02000503000000020004" pitchFamily="2" charset="0"/>
              </a:rPr>
              <a:t>Solms</a:t>
            </a:r>
            <a:r>
              <a:rPr lang="en-US" sz="1800" b="0" i="0" u="none" strike="noStrike" dirty="0">
                <a:solidFill>
                  <a:srgbClr val="333333"/>
                </a:solidFill>
                <a:effectLst/>
                <a:latin typeface="Helvetica Neue" panose="02000503000000020004" pitchFamily="2" charset="0"/>
              </a:rPr>
              <a:t>  </a:t>
            </a:r>
            <a:r>
              <a:rPr lang="en-US" sz="1800" b="0" i="0" u="none" strike="noStrike" dirty="0" err="1">
                <a:solidFill>
                  <a:srgbClr val="333333"/>
                </a:solidFill>
                <a:effectLst/>
                <a:latin typeface="Helvetica Neue" panose="02000503000000020004" pitchFamily="2" charset="0"/>
              </a:rPr>
              <a:t>MKaplan-Solms</a:t>
            </a:r>
            <a:r>
              <a:rPr lang="en-US" sz="1800" b="0" i="0" u="none" strike="noStrike" dirty="0">
                <a:solidFill>
                  <a:srgbClr val="333333"/>
                </a:solidFill>
                <a:effectLst/>
                <a:latin typeface="Helvetica Neue" panose="02000503000000020004" pitchFamily="2" charset="0"/>
              </a:rPr>
              <a:t>  </a:t>
            </a:r>
            <a:r>
              <a:rPr lang="en-US" sz="1800" b="0" i="0" u="none" strike="noStrike" dirty="0" err="1">
                <a:solidFill>
                  <a:srgbClr val="333333"/>
                </a:solidFill>
                <a:effectLst/>
                <a:latin typeface="Helvetica Neue" panose="02000503000000020004" pitchFamily="2" charset="0"/>
              </a:rPr>
              <a:t>KSaling</a:t>
            </a:r>
            <a:r>
              <a:rPr lang="en-US" sz="1800" b="0" i="0" u="none" strike="noStrike" dirty="0">
                <a:solidFill>
                  <a:srgbClr val="333333"/>
                </a:solidFill>
                <a:effectLst/>
                <a:latin typeface="Helvetica Neue" panose="02000503000000020004" pitchFamily="2" charset="0"/>
              </a:rPr>
              <a:t>  </a:t>
            </a:r>
            <a:r>
              <a:rPr lang="en-US" sz="1800" b="0" i="0" u="none" strike="noStrike" dirty="0" err="1">
                <a:solidFill>
                  <a:srgbClr val="333333"/>
                </a:solidFill>
                <a:effectLst/>
                <a:latin typeface="Helvetica Neue" panose="02000503000000020004" pitchFamily="2" charset="0"/>
              </a:rPr>
              <a:t>MMiller</a:t>
            </a:r>
            <a:r>
              <a:rPr lang="en-US" sz="1800" b="0" i="0" u="none" strike="noStrike" dirty="0">
                <a:solidFill>
                  <a:srgbClr val="333333"/>
                </a:solidFill>
                <a:effectLst/>
                <a:latin typeface="Helvetica Neue" panose="02000503000000020004" pitchFamily="2" charset="0"/>
              </a:rPr>
              <a:t>  P Inverted vision after frontal lobe disease. </a:t>
            </a:r>
            <a:r>
              <a:rPr lang="en-US" sz="1800" b="0" i="1" u="none" strike="noStrike" dirty="0">
                <a:solidFill>
                  <a:srgbClr val="000000"/>
                </a:solidFill>
                <a:effectLst/>
                <a:latin typeface="Times New Roman" panose="02020603050405020304" pitchFamily="18" charset="0"/>
              </a:rPr>
              <a:t> Cortex.</a:t>
            </a:r>
            <a:r>
              <a:rPr lang="en-US" sz="1800" b="0" i="0" u="none" strike="noStrike" dirty="0">
                <a:solidFill>
                  <a:srgbClr val="000000"/>
                </a:solidFill>
                <a:effectLst/>
                <a:latin typeface="Times New Roman" panose="02020603050405020304" pitchFamily="18" charset="0"/>
              </a:rPr>
              <a:t>1988;24499- 509 </a:t>
            </a:r>
            <a:endParaRPr lang="en-US" b="0" i="0" u="none" strike="noStrike" dirty="0">
              <a:effectLst/>
              <a:latin typeface="Segoe UI" panose="020B0502040204020203" pitchFamily="34" charset="0"/>
            </a:endParaRPr>
          </a:p>
          <a:p>
            <a:pPr algn="l" rtl="0" fontAlgn="base"/>
            <a:r>
              <a:rPr lang="en-US" sz="1800" b="0" i="0" u="none" strike="noStrike" dirty="0">
                <a:solidFill>
                  <a:srgbClr val="000000"/>
                </a:solidFill>
                <a:effectLst/>
                <a:latin typeface="Helvetica" pitchFamily="2" charset="0"/>
              </a:rPr>
              <a:t>  </a:t>
            </a:r>
            <a:endParaRPr lang="en-US" b="0" i="0" u="none" strike="noStrike" dirty="0">
              <a:effectLst/>
              <a:latin typeface="Segoe UI" panose="020B0502040204020203" pitchFamily="34" charset="0"/>
            </a:endParaRPr>
          </a:p>
          <a:p>
            <a:pPr algn="l" rtl="0" fontAlgn="base"/>
            <a:r>
              <a:rPr lang="en-US" sz="1800" b="0" i="0" u="none" strike="noStrike" dirty="0">
                <a:solidFill>
                  <a:srgbClr val="000000"/>
                </a:solidFill>
                <a:effectLst/>
                <a:latin typeface="Helvetica" pitchFamily="2" charset="0"/>
              </a:rPr>
              <a:t>4. Yap JA. </a:t>
            </a:r>
            <a:r>
              <a:rPr lang="en-US" sz="1800" b="0" i="0" u="none" strike="noStrike" dirty="0" err="1">
                <a:solidFill>
                  <a:srgbClr val="000000"/>
                </a:solidFill>
                <a:effectLst/>
                <a:latin typeface="Times New Roman" panose="02020603050405020304" pitchFamily="18" charset="0"/>
              </a:rPr>
              <a:t>Upsidedown</a:t>
            </a:r>
            <a:r>
              <a:rPr lang="en-US" sz="1800" b="0" i="0" u="none" strike="noStrike" dirty="0">
                <a:solidFill>
                  <a:srgbClr val="000000"/>
                </a:solidFill>
                <a:effectLst/>
                <a:latin typeface="Times New Roman" panose="02020603050405020304" pitchFamily="18" charset="0"/>
              </a:rPr>
              <a:t> vision: a systematic review of the literature. BMJ Neurology Open 2022;4:e000337. doi:10.1136/bmjno-2022-000337</a:t>
            </a:r>
            <a:r>
              <a:rPr lang="en-US" sz="1800" b="0" i="0" u="none" strike="noStrike" dirty="0">
                <a:solidFill>
                  <a:srgbClr val="000000"/>
                </a:solidFill>
                <a:effectLst/>
                <a:latin typeface="Helvetica" pitchFamily="2" charset="0"/>
              </a:rPr>
              <a:t>  </a:t>
            </a:r>
            <a:endParaRPr lang="en-US" b="0" i="0" u="none" strike="noStrike" dirty="0">
              <a:effectLst/>
              <a:latin typeface="Segoe UI" panose="020B0502040204020203" pitchFamily="34" charset="0"/>
            </a:endParaRPr>
          </a:p>
          <a:p>
            <a:endParaRPr lang="en-US" dirty="0"/>
          </a:p>
        </p:txBody>
      </p:sp>
      <p:pic>
        <p:nvPicPr>
          <p:cNvPr id="41" name="Picture 40" descr="A close-up of a brain scan&#10;&#10;Description automatically generated">
            <a:extLst>
              <a:ext uri="{FF2B5EF4-FFF2-40B4-BE49-F238E27FC236}">
                <a16:creationId xmlns:a16="http://schemas.microsoft.com/office/drawing/2014/main" id="{4151389E-F190-1834-4205-1300D5CA9F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10224" y="4928282"/>
            <a:ext cx="9757537" cy="10386487"/>
          </a:xfrm>
          <a:prstGeom prst="rect">
            <a:avLst/>
          </a:prstGeom>
        </p:spPr>
      </p:pic>
      <p:pic>
        <p:nvPicPr>
          <p:cNvPr id="44" name="Picture 43" descr="A close-up of a brain scan&#10;&#10;Description automatically generated">
            <a:extLst>
              <a:ext uri="{FF2B5EF4-FFF2-40B4-BE49-F238E27FC236}">
                <a16:creationId xmlns:a16="http://schemas.microsoft.com/office/drawing/2014/main" id="{551D9DD5-AC92-49B4-7C77-170FF707D5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882030" y="16624403"/>
            <a:ext cx="9757537" cy="9855439"/>
          </a:xfrm>
          <a:prstGeom prst="rect">
            <a:avLst/>
          </a:prstGeom>
        </p:spPr>
      </p:pic>
      <p:cxnSp>
        <p:nvCxnSpPr>
          <p:cNvPr id="47" name="Straight Arrow Connector 46">
            <a:extLst>
              <a:ext uri="{FF2B5EF4-FFF2-40B4-BE49-F238E27FC236}">
                <a16:creationId xmlns:a16="http://schemas.microsoft.com/office/drawing/2014/main" id="{CB99674D-09C7-890A-419C-19E9ADAF0D04}"/>
              </a:ext>
            </a:extLst>
          </p:cNvPr>
          <p:cNvCxnSpPr>
            <a:cxnSpLocks/>
          </p:cNvCxnSpPr>
          <p:nvPr/>
        </p:nvCxnSpPr>
        <p:spPr>
          <a:xfrm>
            <a:off x="14782800" y="18006798"/>
            <a:ext cx="2209800" cy="1769561"/>
          </a:xfrm>
          <a:prstGeom prst="straightConnector1">
            <a:avLst/>
          </a:prstGeom>
          <a:ln w="88900">
            <a:solidFill>
              <a:srgbClr val="FFFF00"/>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12553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DE9F41DC-AF26-4AD5-925A-BE046E1AB135}"/>
</file>

<file path=customXml/itemProps2.xml><?xml version="1.0" encoding="utf-8"?>
<ds:datastoreItem xmlns:ds="http://schemas.openxmlformats.org/officeDocument/2006/customXml" ds:itemID="{DCFD94F1-3A2D-4A93-98F6-4B3F07482109}"/>
</file>

<file path=customXml/itemProps3.xml><?xml version="1.0" encoding="utf-8"?>
<ds:datastoreItem xmlns:ds="http://schemas.openxmlformats.org/officeDocument/2006/customXml" ds:itemID="{05540E2D-37BA-4FBE-A6A1-3A976F2EF915}"/>
</file>

<file path=docProps/app.xml><?xml version="1.0" encoding="utf-8"?>
<Properties xmlns="http://schemas.openxmlformats.org/officeDocument/2006/extended-properties" xmlns:vt="http://schemas.openxmlformats.org/officeDocument/2006/docPropsVTypes">
  <TotalTime>12287</TotalTime>
  <Words>1031</Words>
  <Application>Microsoft Macintosh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vt:i4>
      </vt:variant>
    </vt:vector>
  </HeadingPairs>
  <TitlesOfParts>
    <vt:vector size="12" baseType="lpstr">
      <vt:lpstr>Arial</vt:lpstr>
      <vt:lpstr>Arial Bold</vt:lpstr>
      <vt:lpstr>MetaOT-BookIta</vt:lpstr>
      <vt:lpstr>Times New Roman</vt:lpstr>
      <vt:lpstr>Helvetica</vt:lpstr>
      <vt:lpstr>MetaBold</vt:lpstr>
      <vt:lpstr>Helvetica Neue</vt:lpstr>
      <vt:lpstr>Open Sans Bold</vt:lpstr>
      <vt:lpstr>Segoe UI</vt:lpstr>
      <vt:lpstr>Open Sans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 </dc:title>
  <cp:lastModifiedBy>Sepehr Sadeghi</cp:lastModifiedBy>
  <cp:revision>66</cp:revision>
  <dcterms:created xsi:type="dcterms:W3CDTF">2006-08-16T00:00:00Z</dcterms:created>
  <dcterms:modified xsi:type="dcterms:W3CDTF">2024-04-03T02:10:55Z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