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8404800" cy="29260800"/>
  <p:notesSz cx="28443238" cy="3758723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1984543" indent="-1629985" algn="l" rtl="0" fontAlgn="base">
      <a:spcBef>
        <a:spcPct val="0"/>
      </a:spcBef>
      <a:spcAft>
        <a:spcPct val="0"/>
      </a:spcAft>
      <a:defRPr kern="1200">
        <a:solidFill>
          <a:schemeClr val="tx1"/>
        </a:solidFill>
        <a:latin typeface="Calibri" pitchFamily="34" charset="0"/>
        <a:ea typeface="+mn-ea"/>
        <a:cs typeface="Arial" charset="0"/>
      </a:defRPr>
    </a:lvl2pPr>
    <a:lvl3pPr marL="3970318" indent="-3261201" algn="l" rtl="0" fontAlgn="base">
      <a:spcBef>
        <a:spcPct val="0"/>
      </a:spcBef>
      <a:spcAft>
        <a:spcPct val="0"/>
      </a:spcAft>
      <a:defRPr kern="1200">
        <a:solidFill>
          <a:schemeClr val="tx1"/>
        </a:solidFill>
        <a:latin typeface="Calibri" pitchFamily="34" charset="0"/>
        <a:ea typeface="+mn-ea"/>
        <a:cs typeface="Arial" charset="0"/>
      </a:defRPr>
    </a:lvl3pPr>
    <a:lvl4pPr marL="5956092" indent="-4892416" algn="l" rtl="0" fontAlgn="base">
      <a:spcBef>
        <a:spcPct val="0"/>
      </a:spcBef>
      <a:spcAft>
        <a:spcPct val="0"/>
      </a:spcAft>
      <a:defRPr kern="1200">
        <a:solidFill>
          <a:schemeClr val="tx1"/>
        </a:solidFill>
        <a:latin typeface="Calibri" pitchFamily="34" charset="0"/>
        <a:ea typeface="+mn-ea"/>
        <a:cs typeface="Arial" charset="0"/>
      </a:defRPr>
    </a:lvl4pPr>
    <a:lvl5pPr marL="7941867" indent="-6523632" algn="l" rtl="0" fontAlgn="base">
      <a:spcBef>
        <a:spcPct val="0"/>
      </a:spcBef>
      <a:spcAft>
        <a:spcPct val="0"/>
      </a:spcAft>
      <a:defRPr kern="1200">
        <a:solidFill>
          <a:schemeClr val="tx1"/>
        </a:solidFill>
        <a:latin typeface="Calibri" pitchFamily="34" charset="0"/>
        <a:ea typeface="+mn-ea"/>
        <a:cs typeface="Arial" charset="0"/>
      </a:defRPr>
    </a:lvl5pPr>
    <a:lvl6pPr marL="1772793" algn="l" defTabSz="709117" rtl="0" eaLnBrk="1" latinLnBrk="0" hangingPunct="1">
      <a:defRPr kern="1200">
        <a:solidFill>
          <a:schemeClr val="tx1"/>
        </a:solidFill>
        <a:latin typeface="Calibri" pitchFamily="34" charset="0"/>
        <a:ea typeface="+mn-ea"/>
        <a:cs typeface="Arial" charset="0"/>
      </a:defRPr>
    </a:lvl6pPr>
    <a:lvl7pPr marL="2127352" algn="l" defTabSz="709117" rtl="0" eaLnBrk="1" latinLnBrk="0" hangingPunct="1">
      <a:defRPr kern="1200">
        <a:solidFill>
          <a:schemeClr val="tx1"/>
        </a:solidFill>
        <a:latin typeface="Calibri" pitchFamily="34" charset="0"/>
        <a:ea typeface="+mn-ea"/>
        <a:cs typeface="Arial" charset="0"/>
      </a:defRPr>
    </a:lvl7pPr>
    <a:lvl8pPr marL="2481910" algn="l" defTabSz="709117" rtl="0" eaLnBrk="1" latinLnBrk="0" hangingPunct="1">
      <a:defRPr kern="1200">
        <a:solidFill>
          <a:schemeClr val="tx1"/>
        </a:solidFill>
        <a:latin typeface="Calibri" pitchFamily="34" charset="0"/>
        <a:ea typeface="+mn-ea"/>
        <a:cs typeface="Arial" charset="0"/>
      </a:defRPr>
    </a:lvl8pPr>
    <a:lvl9pPr marL="2836469" algn="l" defTabSz="709117"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9216" userDrawn="1">
          <p15:clr>
            <a:srgbClr val="A4A3A4"/>
          </p15:clr>
        </p15:guide>
        <p15:guide id="2" pos="120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1D7C"/>
    <a:srgbClr val="FDD023"/>
    <a:srgbClr val="3E1376"/>
    <a:srgbClr val="FFED01"/>
    <a:srgbClr val="CC9900"/>
    <a:srgbClr val="FFEC4B"/>
    <a:srgbClr val="6217E9"/>
    <a:srgbClr val="905B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9185" autoAdjust="0"/>
    <p:restoredTop sz="95707" autoAdjust="0"/>
  </p:normalViewPr>
  <p:slideViewPr>
    <p:cSldViewPr>
      <p:cViewPr varScale="1">
        <p:scale>
          <a:sx n="30" d="100"/>
          <a:sy n="30" d="100"/>
        </p:scale>
        <p:origin x="1842" y="156"/>
      </p:cViewPr>
      <p:guideLst>
        <p:guide orient="horz" pos="9216"/>
        <p:guide pos="1209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2325350" cy="18843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16111538" y="0"/>
            <a:ext cx="12325350" cy="1884363"/>
          </a:xfrm>
          <a:prstGeom prst="rect">
            <a:avLst/>
          </a:prstGeom>
        </p:spPr>
        <p:txBody>
          <a:bodyPr vert="horz" lIns="91440" tIns="45720" rIns="91440" bIns="45720" rtlCol="0"/>
          <a:lstStyle>
            <a:lvl1pPr algn="r">
              <a:defRPr sz="1200"/>
            </a:lvl1pPr>
          </a:lstStyle>
          <a:p>
            <a:fld id="{AF8E134B-DE89-4BA7-9431-F69A751CF398}" type="datetimeFigureOut">
              <a:rPr lang="en-US" smtClean="0"/>
              <a:t>4/2/2024</a:t>
            </a:fld>
            <a:endParaRPr lang="en-US"/>
          </a:p>
        </p:txBody>
      </p:sp>
      <p:sp>
        <p:nvSpPr>
          <p:cNvPr id="4" name="Slide Image Placeholder 3"/>
          <p:cNvSpPr>
            <a:spLocks noGrp="1" noRot="1" noChangeAspect="1"/>
          </p:cNvSpPr>
          <p:nvPr>
            <p:ph type="sldImg" idx="2"/>
          </p:nvPr>
        </p:nvSpPr>
        <p:spPr>
          <a:xfrm>
            <a:off x="5895975" y="4699000"/>
            <a:ext cx="16651288" cy="126857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2844800" y="18089563"/>
            <a:ext cx="22753638" cy="147986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35702875"/>
            <a:ext cx="12325350" cy="18843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16111538" y="35702875"/>
            <a:ext cx="12325350" cy="1884363"/>
          </a:xfrm>
          <a:prstGeom prst="rect">
            <a:avLst/>
          </a:prstGeom>
        </p:spPr>
        <p:txBody>
          <a:bodyPr vert="horz" lIns="91440" tIns="45720" rIns="91440" bIns="45720" rtlCol="0" anchor="b"/>
          <a:lstStyle>
            <a:lvl1pPr algn="r">
              <a:defRPr sz="1200"/>
            </a:lvl1pPr>
          </a:lstStyle>
          <a:p>
            <a:fld id="{20DE0794-4F52-479B-ADBE-52DD412D56E7}" type="slidenum">
              <a:rPr lang="en-US" smtClean="0"/>
              <a:t>‹#›</a:t>
            </a:fld>
            <a:endParaRPr lang="en-US"/>
          </a:p>
        </p:txBody>
      </p:sp>
    </p:spTree>
    <p:extLst>
      <p:ext uri="{BB962C8B-B14F-4D97-AF65-F5344CB8AC3E}">
        <p14:creationId xmlns:p14="http://schemas.microsoft.com/office/powerpoint/2010/main" val="1496431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a:p>
            <a:endParaRPr lang="en-US" b="1" dirty="0"/>
          </a:p>
        </p:txBody>
      </p:sp>
      <p:sp>
        <p:nvSpPr>
          <p:cNvPr id="4" name="Slide Number Placeholder 3"/>
          <p:cNvSpPr>
            <a:spLocks noGrp="1"/>
          </p:cNvSpPr>
          <p:nvPr>
            <p:ph type="sldNum" sz="quarter" idx="5"/>
          </p:nvPr>
        </p:nvSpPr>
        <p:spPr/>
        <p:txBody>
          <a:bodyPr/>
          <a:lstStyle/>
          <a:p>
            <a:fld id="{20DE0794-4F52-479B-ADBE-52DD412D56E7}" type="slidenum">
              <a:rPr lang="en-US" smtClean="0"/>
              <a:t>1</a:t>
            </a:fld>
            <a:endParaRPr lang="en-US"/>
          </a:p>
        </p:txBody>
      </p:sp>
    </p:spTree>
    <p:extLst>
      <p:ext uri="{BB962C8B-B14F-4D97-AF65-F5344CB8AC3E}">
        <p14:creationId xmlns:p14="http://schemas.microsoft.com/office/powerpoint/2010/main" val="3989080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80360" y="9089816"/>
            <a:ext cx="32644080" cy="6272107"/>
          </a:xfrm>
        </p:spPr>
        <p:txBody>
          <a:bodyPr/>
          <a:lstStyle/>
          <a:p>
            <a:r>
              <a:rPr lang="en-US"/>
              <a:t>Click to edit Master title style</a:t>
            </a:r>
          </a:p>
        </p:txBody>
      </p:sp>
      <p:sp>
        <p:nvSpPr>
          <p:cNvPr id="3" name="Subtitle 2"/>
          <p:cNvSpPr>
            <a:spLocks noGrp="1"/>
          </p:cNvSpPr>
          <p:nvPr>
            <p:ph type="subTitle" idx="1"/>
          </p:nvPr>
        </p:nvSpPr>
        <p:spPr>
          <a:xfrm>
            <a:off x="5760720" y="16581120"/>
            <a:ext cx="26883360" cy="7477760"/>
          </a:xfrm>
        </p:spPr>
        <p:txBody>
          <a:bodyPr/>
          <a:lstStyle>
            <a:lvl1pPr marL="0" indent="0" algn="ctr">
              <a:buNone/>
              <a:defRPr>
                <a:solidFill>
                  <a:schemeClr val="tx1">
                    <a:tint val="75000"/>
                  </a:schemeClr>
                </a:solidFill>
              </a:defRPr>
            </a:lvl1pPr>
            <a:lvl2pPr marL="1861951" indent="0" algn="ctr">
              <a:buNone/>
              <a:defRPr>
                <a:solidFill>
                  <a:schemeClr val="tx1">
                    <a:tint val="75000"/>
                  </a:schemeClr>
                </a:solidFill>
              </a:defRPr>
            </a:lvl2pPr>
            <a:lvl3pPr marL="3723902" indent="0" algn="ctr">
              <a:buNone/>
              <a:defRPr>
                <a:solidFill>
                  <a:schemeClr val="tx1">
                    <a:tint val="75000"/>
                  </a:schemeClr>
                </a:solidFill>
              </a:defRPr>
            </a:lvl3pPr>
            <a:lvl4pPr marL="5585851" indent="0" algn="ctr">
              <a:buNone/>
              <a:defRPr>
                <a:solidFill>
                  <a:schemeClr val="tx1">
                    <a:tint val="75000"/>
                  </a:schemeClr>
                </a:solidFill>
              </a:defRPr>
            </a:lvl4pPr>
            <a:lvl5pPr marL="7447802" indent="0" algn="ctr">
              <a:buNone/>
              <a:defRPr>
                <a:solidFill>
                  <a:schemeClr val="tx1">
                    <a:tint val="75000"/>
                  </a:schemeClr>
                </a:solidFill>
              </a:defRPr>
            </a:lvl5pPr>
            <a:lvl6pPr marL="9309753" indent="0" algn="ctr">
              <a:buNone/>
              <a:defRPr>
                <a:solidFill>
                  <a:schemeClr val="tx1">
                    <a:tint val="75000"/>
                  </a:schemeClr>
                </a:solidFill>
              </a:defRPr>
            </a:lvl6pPr>
            <a:lvl7pPr marL="11171704" indent="0" algn="ctr">
              <a:buNone/>
              <a:defRPr>
                <a:solidFill>
                  <a:schemeClr val="tx1">
                    <a:tint val="75000"/>
                  </a:schemeClr>
                </a:solidFill>
              </a:defRPr>
            </a:lvl7pPr>
            <a:lvl8pPr marL="13033655" indent="0" algn="ctr">
              <a:buNone/>
              <a:defRPr>
                <a:solidFill>
                  <a:schemeClr val="tx1">
                    <a:tint val="75000"/>
                  </a:schemeClr>
                </a:solidFill>
              </a:defRPr>
            </a:lvl8pPr>
            <a:lvl9pPr marL="14895604"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EF5CB505-9AC4-4C05-A98D-7736BF29291B}" type="datetimeFigureOut">
              <a:rPr lang="en-US"/>
              <a:pPr>
                <a:defRPr/>
              </a:pPr>
              <a:t>4/2/2024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F3FF304-4512-4861-B023-8EA1B528CCF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5393183-66EE-4D56-BADB-860C0C78510C}" type="datetimeFigureOut">
              <a:rPr lang="en-US"/>
              <a:pPr>
                <a:defRPr/>
              </a:pPr>
              <a:t>4/2/2024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12CAA38-B9A4-4F30-B17D-2F262EAAEB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3480" y="1171792"/>
            <a:ext cx="8641080" cy="2496650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20240" y="1171792"/>
            <a:ext cx="25283160" cy="249665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0DC1197-E80E-4302-9BF9-CF043FE3559E}" type="datetimeFigureOut">
              <a:rPr lang="en-US"/>
              <a:pPr>
                <a:defRPr/>
              </a:pPr>
              <a:t>4/2/2024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A4F71A2-1697-40C6-95B9-418C0A46FA1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ACE609C2-55AE-4B73-8185-A1FAEE45A3CD}" type="datetimeFigureOut">
              <a:rPr lang="en-US"/>
              <a:pPr>
                <a:defRPr/>
              </a:pPr>
              <a:t>4/2/2024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8464EE-9D8F-4655-8F52-E6057FB4DD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4" y="18802776"/>
            <a:ext cx="32644080" cy="5811520"/>
          </a:xfrm>
        </p:spPr>
        <p:txBody>
          <a:bodyPr anchor="t"/>
          <a:lstStyle>
            <a:lvl1pPr algn="l">
              <a:defRPr sz="16290" b="1" cap="all"/>
            </a:lvl1pPr>
          </a:lstStyle>
          <a:p>
            <a:r>
              <a:rPr lang="en-US"/>
              <a:t>Click to edit Master title style</a:t>
            </a:r>
          </a:p>
        </p:txBody>
      </p:sp>
      <p:sp>
        <p:nvSpPr>
          <p:cNvPr id="3" name="Text Placeholder 2"/>
          <p:cNvSpPr>
            <a:spLocks noGrp="1"/>
          </p:cNvSpPr>
          <p:nvPr>
            <p:ph type="body" idx="1"/>
          </p:nvPr>
        </p:nvSpPr>
        <p:spPr>
          <a:xfrm>
            <a:off x="3033714" y="12401978"/>
            <a:ext cx="32644080" cy="6400798"/>
          </a:xfrm>
        </p:spPr>
        <p:txBody>
          <a:bodyPr anchor="b"/>
          <a:lstStyle>
            <a:lvl1pPr marL="0" indent="0">
              <a:buNone/>
              <a:defRPr sz="8145">
                <a:solidFill>
                  <a:schemeClr val="tx1">
                    <a:tint val="75000"/>
                  </a:schemeClr>
                </a:solidFill>
              </a:defRPr>
            </a:lvl1pPr>
            <a:lvl2pPr marL="1861951" indent="0">
              <a:buNone/>
              <a:defRPr sz="7345">
                <a:solidFill>
                  <a:schemeClr val="tx1">
                    <a:tint val="75000"/>
                  </a:schemeClr>
                </a:solidFill>
              </a:defRPr>
            </a:lvl2pPr>
            <a:lvl3pPr marL="3723902" indent="0">
              <a:buNone/>
              <a:defRPr sz="6545">
                <a:solidFill>
                  <a:schemeClr val="tx1">
                    <a:tint val="75000"/>
                  </a:schemeClr>
                </a:solidFill>
              </a:defRPr>
            </a:lvl3pPr>
            <a:lvl4pPr marL="5585851" indent="0">
              <a:buNone/>
              <a:defRPr sz="5673">
                <a:solidFill>
                  <a:schemeClr val="tx1">
                    <a:tint val="75000"/>
                  </a:schemeClr>
                </a:solidFill>
              </a:defRPr>
            </a:lvl4pPr>
            <a:lvl5pPr marL="7447802" indent="0">
              <a:buNone/>
              <a:defRPr sz="5673">
                <a:solidFill>
                  <a:schemeClr val="tx1">
                    <a:tint val="75000"/>
                  </a:schemeClr>
                </a:solidFill>
              </a:defRPr>
            </a:lvl5pPr>
            <a:lvl6pPr marL="9309753" indent="0">
              <a:buNone/>
              <a:defRPr sz="5673">
                <a:solidFill>
                  <a:schemeClr val="tx1">
                    <a:tint val="75000"/>
                  </a:schemeClr>
                </a:solidFill>
              </a:defRPr>
            </a:lvl6pPr>
            <a:lvl7pPr marL="11171704" indent="0">
              <a:buNone/>
              <a:defRPr sz="5673">
                <a:solidFill>
                  <a:schemeClr val="tx1">
                    <a:tint val="75000"/>
                  </a:schemeClr>
                </a:solidFill>
              </a:defRPr>
            </a:lvl7pPr>
            <a:lvl8pPr marL="13033655" indent="0">
              <a:buNone/>
              <a:defRPr sz="5673">
                <a:solidFill>
                  <a:schemeClr val="tx1">
                    <a:tint val="75000"/>
                  </a:schemeClr>
                </a:solidFill>
              </a:defRPr>
            </a:lvl8pPr>
            <a:lvl9pPr marL="14895604" indent="0">
              <a:buNone/>
              <a:defRPr sz="567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882D568-69E2-43F5-9C96-EEC469C93503}" type="datetimeFigureOut">
              <a:rPr lang="en-US"/>
              <a:pPr>
                <a:defRPr/>
              </a:pPr>
              <a:t>4/2/2024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036F94-814B-4BB0-BC15-CE032CD9271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20240" y="6827522"/>
            <a:ext cx="16962120" cy="19310776"/>
          </a:xfrm>
        </p:spPr>
        <p:txBody>
          <a:bodyPr/>
          <a:lstStyle>
            <a:lvl1pPr>
              <a:defRPr sz="11418"/>
            </a:lvl1pPr>
            <a:lvl2pPr>
              <a:defRPr sz="9744"/>
            </a:lvl2pPr>
            <a:lvl3pPr>
              <a:defRPr sz="8145"/>
            </a:lvl3pPr>
            <a:lvl4pPr>
              <a:defRPr sz="7345"/>
            </a:lvl4pPr>
            <a:lvl5pPr>
              <a:defRPr sz="7345"/>
            </a:lvl5pPr>
            <a:lvl6pPr>
              <a:defRPr sz="7345"/>
            </a:lvl6pPr>
            <a:lvl7pPr>
              <a:defRPr sz="7345"/>
            </a:lvl7pPr>
            <a:lvl8pPr>
              <a:defRPr sz="7345"/>
            </a:lvl8pPr>
            <a:lvl9pPr>
              <a:defRPr sz="73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522440" y="6827522"/>
            <a:ext cx="16962120" cy="19310776"/>
          </a:xfrm>
        </p:spPr>
        <p:txBody>
          <a:bodyPr/>
          <a:lstStyle>
            <a:lvl1pPr>
              <a:defRPr sz="11418"/>
            </a:lvl1pPr>
            <a:lvl2pPr>
              <a:defRPr sz="9744"/>
            </a:lvl2pPr>
            <a:lvl3pPr>
              <a:defRPr sz="8145"/>
            </a:lvl3pPr>
            <a:lvl4pPr>
              <a:defRPr sz="7345"/>
            </a:lvl4pPr>
            <a:lvl5pPr>
              <a:defRPr sz="7345"/>
            </a:lvl5pPr>
            <a:lvl6pPr>
              <a:defRPr sz="7345"/>
            </a:lvl6pPr>
            <a:lvl7pPr>
              <a:defRPr sz="7345"/>
            </a:lvl7pPr>
            <a:lvl8pPr>
              <a:defRPr sz="7345"/>
            </a:lvl8pPr>
            <a:lvl9pPr>
              <a:defRPr sz="73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A8917A4-18A0-4C9D-830C-8BB9D492F086}" type="datetimeFigureOut">
              <a:rPr lang="en-US"/>
              <a:pPr>
                <a:defRPr/>
              </a:pPr>
              <a:t>4/2/2024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68EE1F-6E2F-4E2D-AABE-8948170D830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242" y="6549817"/>
            <a:ext cx="16968789" cy="2729651"/>
          </a:xfrm>
        </p:spPr>
        <p:txBody>
          <a:bodyPr anchor="b"/>
          <a:lstStyle>
            <a:lvl1pPr marL="0" indent="0">
              <a:buNone/>
              <a:defRPr sz="9744" b="1"/>
            </a:lvl1pPr>
            <a:lvl2pPr marL="1861951" indent="0">
              <a:buNone/>
              <a:defRPr sz="8145" b="1"/>
            </a:lvl2pPr>
            <a:lvl3pPr marL="3723902" indent="0">
              <a:buNone/>
              <a:defRPr sz="7345" b="1"/>
            </a:lvl3pPr>
            <a:lvl4pPr marL="5585851" indent="0">
              <a:buNone/>
              <a:defRPr sz="6545" b="1"/>
            </a:lvl4pPr>
            <a:lvl5pPr marL="7447802" indent="0">
              <a:buNone/>
              <a:defRPr sz="6545" b="1"/>
            </a:lvl5pPr>
            <a:lvl6pPr marL="9309753" indent="0">
              <a:buNone/>
              <a:defRPr sz="6545" b="1"/>
            </a:lvl6pPr>
            <a:lvl7pPr marL="11171704" indent="0">
              <a:buNone/>
              <a:defRPr sz="6545" b="1"/>
            </a:lvl7pPr>
            <a:lvl8pPr marL="13033655" indent="0">
              <a:buNone/>
              <a:defRPr sz="6545" b="1"/>
            </a:lvl8pPr>
            <a:lvl9pPr marL="14895604" indent="0">
              <a:buNone/>
              <a:defRPr sz="6545" b="1"/>
            </a:lvl9pPr>
          </a:lstStyle>
          <a:p>
            <a:pPr lvl="0"/>
            <a:r>
              <a:rPr lang="en-US"/>
              <a:t>Click to edit Master text styles</a:t>
            </a:r>
          </a:p>
        </p:txBody>
      </p:sp>
      <p:sp>
        <p:nvSpPr>
          <p:cNvPr id="4" name="Content Placeholder 3"/>
          <p:cNvSpPr>
            <a:spLocks noGrp="1"/>
          </p:cNvSpPr>
          <p:nvPr>
            <p:ph sz="half" idx="2"/>
          </p:nvPr>
        </p:nvSpPr>
        <p:spPr>
          <a:xfrm>
            <a:off x="1920242" y="9279468"/>
            <a:ext cx="16968789" cy="16858829"/>
          </a:xfrm>
        </p:spPr>
        <p:txBody>
          <a:bodyPr/>
          <a:lstStyle>
            <a:lvl1pPr>
              <a:defRPr sz="9744"/>
            </a:lvl1pPr>
            <a:lvl2pPr>
              <a:defRPr sz="8145"/>
            </a:lvl2pPr>
            <a:lvl3pPr>
              <a:defRPr sz="7345"/>
            </a:lvl3pPr>
            <a:lvl4pPr>
              <a:defRPr sz="6545"/>
            </a:lvl4pPr>
            <a:lvl5pPr>
              <a:defRPr sz="6545"/>
            </a:lvl5pPr>
            <a:lvl6pPr>
              <a:defRPr sz="6545"/>
            </a:lvl6pPr>
            <a:lvl7pPr>
              <a:defRPr sz="6545"/>
            </a:lvl7pPr>
            <a:lvl8pPr>
              <a:defRPr sz="6545"/>
            </a:lvl8pPr>
            <a:lvl9pPr>
              <a:defRPr sz="6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9107" y="6549817"/>
            <a:ext cx="16975455" cy="2729651"/>
          </a:xfrm>
        </p:spPr>
        <p:txBody>
          <a:bodyPr anchor="b"/>
          <a:lstStyle>
            <a:lvl1pPr marL="0" indent="0">
              <a:buNone/>
              <a:defRPr sz="9744" b="1"/>
            </a:lvl1pPr>
            <a:lvl2pPr marL="1861951" indent="0">
              <a:buNone/>
              <a:defRPr sz="8145" b="1"/>
            </a:lvl2pPr>
            <a:lvl3pPr marL="3723902" indent="0">
              <a:buNone/>
              <a:defRPr sz="7345" b="1"/>
            </a:lvl3pPr>
            <a:lvl4pPr marL="5585851" indent="0">
              <a:buNone/>
              <a:defRPr sz="6545" b="1"/>
            </a:lvl4pPr>
            <a:lvl5pPr marL="7447802" indent="0">
              <a:buNone/>
              <a:defRPr sz="6545" b="1"/>
            </a:lvl5pPr>
            <a:lvl6pPr marL="9309753" indent="0">
              <a:buNone/>
              <a:defRPr sz="6545" b="1"/>
            </a:lvl6pPr>
            <a:lvl7pPr marL="11171704" indent="0">
              <a:buNone/>
              <a:defRPr sz="6545" b="1"/>
            </a:lvl7pPr>
            <a:lvl8pPr marL="13033655" indent="0">
              <a:buNone/>
              <a:defRPr sz="6545" b="1"/>
            </a:lvl8pPr>
            <a:lvl9pPr marL="14895604" indent="0">
              <a:buNone/>
              <a:defRPr sz="6545" b="1"/>
            </a:lvl9pPr>
          </a:lstStyle>
          <a:p>
            <a:pPr lvl="0"/>
            <a:r>
              <a:rPr lang="en-US"/>
              <a:t>Click to edit Master text styles</a:t>
            </a:r>
          </a:p>
        </p:txBody>
      </p:sp>
      <p:sp>
        <p:nvSpPr>
          <p:cNvPr id="6" name="Content Placeholder 5"/>
          <p:cNvSpPr>
            <a:spLocks noGrp="1"/>
          </p:cNvSpPr>
          <p:nvPr>
            <p:ph sz="quarter" idx="4"/>
          </p:nvPr>
        </p:nvSpPr>
        <p:spPr>
          <a:xfrm>
            <a:off x="19509107" y="9279468"/>
            <a:ext cx="16975455" cy="16858829"/>
          </a:xfrm>
        </p:spPr>
        <p:txBody>
          <a:bodyPr/>
          <a:lstStyle>
            <a:lvl1pPr>
              <a:defRPr sz="9744"/>
            </a:lvl1pPr>
            <a:lvl2pPr>
              <a:defRPr sz="8145"/>
            </a:lvl2pPr>
            <a:lvl3pPr>
              <a:defRPr sz="7345"/>
            </a:lvl3pPr>
            <a:lvl4pPr>
              <a:defRPr sz="6545"/>
            </a:lvl4pPr>
            <a:lvl5pPr>
              <a:defRPr sz="6545"/>
            </a:lvl5pPr>
            <a:lvl6pPr>
              <a:defRPr sz="6545"/>
            </a:lvl6pPr>
            <a:lvl7pPr>
              <a:defRPr sz="6545"/>
            </a:lvl7pPr>
            <a:lvl8pPr>
              <a:defRPr sz="6545"/>
            </a:lvl8pPr>
            <a:lvl9pPr>
              <a:defRPr sz="6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03D207C4-D0F1-424E-8371-A96F424CC8FC}" type="datetimeFigureOut">
              <a:rPr lang="en-US"/>
              <a:pPr>
                <a:defRPr/>
              </a:pPr>
              <a:t>4/2/2024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E747C00-AF1A-4D43-AAD4-C5BF401E27D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5703D09-FAFD-4C2B-AB7B-FF1CCA5BCF17}" type="datetimeFigureOut">
              <a:rPr lang="en-US"/>
              <a:pPr>
                <a:defRPr/>
              </a:pPr>
              <a:t>4/2/2024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256E032-2099-4784-8541-0DA84E15011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E91AD0-1468-4D41-B3A4-79FB3C2B7B7D}" type="datetimeFigureOut">
              <a:rPr lang="en-US"/>
              <a:pPr>
                <a:defRPr/>
              </a:pPr>
              <a:t>4/2/2024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24DB034A-C775-4D79-8570-72E3AA6F5DA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244" y="1165013"/>
            <a:ext cx="12634914" cy="4958080"/>
          </a:xfrm>
        </p:spPr>
        <p:txBody>
          <a:bodyPr anchor="b"/>
          <a:lstStyle>
            <a:lvl1pPr algn="l">
              <a:defRPr sz="8145" b="1"/>
            </a:lvl1pPr>
          </a:lstStyle>
          <a:p>
            <a:r>
              <a:rPr lang="en-US"/>
              <a:t>Click to edit Master title style</a:t>
            </a:r>
          </a:p>
        </p:txBody>
      </p:sp>
      <p:sp>
        <p:nvSpPr>
          <p:cNvPr id="3" name="Content Placeholder 2"/>
          <p:cNvSpPr>
            <a:spLocks noGrp="1"/>
          </p:cNvSpPr>
          <p:nvPr>
            <p:ph idx="1"/>
          </p:nvPr>
        </p:nvSpPr>
        <p:spPr>
          <a:xfrm>
            <a:off x="15015210" y="1165016"/>
            <a:ext cx="21469350" cy="24973282"/>
          </a:xfrm>
        </p:spPr>
        <p:txBody>
          <a:bodyPr/>
          <a:lstStyle>
            <a:lvl1pPr>
              <a:defRPr sz="13017"/>
            </a:lvl1pPr>
            <a:lvl2pPr>
              <a:defRPr sz="11418"/>
            </a:lvl2pPr>
            <a:lvl3pPr>
              <a:defRPr sz="9744"/>
            </a:lvl3pPr>
            <a:lvl4pPr>
              <a:defRPr sz="8145"/>
            </a:lvl4pPr>
            <a:lvl5pPr>
              <a:defRPr sz="8145"/>
            </a:lvl5pPr>
            <a:lvl6pPr>
              <a:defRPr sz="8145"/>
            </a:lvl6pPr>
            <a:lvl7pPr>
              <a:defRPr sz="8145"/>
            </a:lvl7pPr>
            <a:lvl8pPr>
              <a:defRPr sz="8145"/>
            </a:lvl8pPr>
            <a:lvl9pPr>
              <a:defRPr sz="81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244" y="6123096"/>
            <a:ext cx="12634914" cy="20015202"/>
          </a:xfrm>
        </p:spPr>
        <p:txBody>
          <a:bodyPr/>
          <a:lstStyle>
            <a:lvl1pPr marL="0" indent="0">
              <a:buNone/>
              <a:defRPr sz="5673"/>
            </a:lvl1pPr>
            <a:lvl2pPr marL="1861951" indent="0">
              <a:buNone/>
              <a:defRPr sz="4873"/>
            </a:lvl2pPr>
            <a:lvl3pPr marL="3723902" indent="0">
              <a:buNone/>
              <a:defRPr sz="4073"/>
            </a:lvl3pPr>
            <a:lvl4pPr marL="5585851" indent="0">
              <a:buNone/>
              <a:defRPr sz="3637"/>
            </a:lvl4pPr>
            <a:lvl5pPr marL="7447802" indent="0">
              <a:buNone/>
              <a:defRPr sz="3637"/>
            </a:lvl5pPr>
            <a:lvl6pPr marL="9309753" indent="0">
              <a:buNone/>
              <a:defRPr sz="3637"/>
            </a:lvl6pPr>
            <a:lvl7pPr marL="11171704" indent="0">
              <a:buNone/>
              <a:defRPr sz="3637"/>
            </a:lvl7pPr>
            <a:lvl8pPr marL="13033655" indent="0">
              <a:buNone/>
              <a:defRPr sz="3637"/>
            </a:lvl8pPr>
            <a:lvl9pPr marL="14895604" indent="0">
              <a:buNone/>
              <a:defRPr sz="3637"/>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B5E01E9-81F5-4E4B-989D-9F094D3A05EB}" type="datetimeFigureOut">
              <a:rPr lang="en-US"/>
              <a:pPr>
                <a:defRPr/>
              </a:pPr>
              <a:t>4/2/2024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79F5E6-5B16-49F9-A5BE-739E5B78D28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609" y="20482561"/>
            <a:ext cx="23042880" cy="2418082"/>
          </a:xfrm>
        </p:spPr>
        <p:txBody>
          <a:bodyPr anchor="b"/>
          <a:lstStyle>
            <a:lvl1pPr algn="l">
              <a:defRPr sz="8145" b="1"/>
            </a:lvl1pPr>
          </a:lstStyle>
          <a:p>
            <a:r>
              <a:rPr lang="en-US"/>
              <a:t>Click to edit Master title style</a:t>
            </a:r>
          </a:p>
        </p:txBody>
      </p:sp>
      <p:sp>
        <p:nvSpPr>
          <p:cNvPr id="3" name="Picture Placeholder 2"/>
          <p:cNvSpPr>
            <a:spLocks noGrp="1"/>
          </p:cNvSpPr>
          <p:nvPr>
            <p:ph type="pic" idx="1"/>
          </p:nvPr>
        </p:nvSpPr>
        <p:spPr>
          <a:xfrm>
            <a:off x="7527609" y="2614507"/>
            <a:ext cx="23042880" cy="17556480"/>
          </a:xfrm>
        </p:spPr>
        <p:txBody>
          <a:bodyPr rtlCol="0">
            <a:normAutofit/>
          </a:bodyPr>
          <a:lstStyle>
            <a:lvl1pPr marL="0" indent="0">
              <a:buNone/>
              <a:defRPr sz="13017"/>
            </a:lvl1pPr>
            <a:lvl2pPr marL="1861951" indent="0">
              <a:buNone/>
              <a:defRPr sz="11418"/>
            </a:lvl2pPr>
            <a:lvl3pPr marL="3723902" indent="0">
              <a:buNone/>
              <a:defRPr sz="9744"/>
            </a:lvl3pPr>
            <a:lvl4pPr marL="5585851" indent="0">
              <a:buNone/>
              <a:defRPr sz="8145"/>
            </a:lvl4pPr>
            <a:lvl5pPr marL="7447802" indent="0">
              <a:buNone/>
              <a:defRPr sz="8145"/>
            </a:lvl5pPr>
            <a:lvl6pPr marL="9309753" indent="0">
              <a:buNone/>
              <a:defRPr sz="8145"/>
            </a:lvl6pPr>
            <a:lvl7pPr marL="11171704" indent="0">
              <a:buNone/>
              <a:defRPr sz="8145"/>
            </a:lvl7pPr>
            <a:lvl8pPr marL="13033655" indent="0">
              <a:buNone/>
              <a:defRPr sz="8145"/>
            </a:lvl8pPr>
            <a:lvl9pPr marL="14895604" indent="0">
              <a:buNone/>
              <a:defRPr sz="8145"/>
            </a:lvl9pPr>
          </a:lstStyle>
          <a:p>
            <a:pPr lvl="0"/>
            <a:endParaRPr lang="en-US" noProof="0"/>
          </a:p>
        </p:txBody>
      </p:sp>
      <p:sp>
        <p:nvSpPr>
          <p:cNvPr id="4" name="Text Placeholder 3"/>
          <p:cNvSpPr>
            <a:spLocks noGrp="1"/>
          </p:cNvSpPr>
          <p:nvPr>
            <p:ph type="body" sz="half" idx="2"/>
          </p:nvPr>
        </p:nvSpPr>
        <p:spPr>
          <a:xfrm>
            <a:off x="7527609" y="22900643"/>
            <a:ext cx="23042880" cy="3434078"/>
          </a:xfrm>
        </p:spPr>
        <p:txBody>
          <a:bodyPr/>
          <a:lstStyle>
            <a:lvl1pPr marL="0" indent="0">
              <a:buNone/>
              <a:defRPr sz="5673"/>
            </a:lvl1pPr>
            <a:lvl2pPr marL="1861951" indent="0">
              <a:buNone/>
              <a:defRPr sz="4873"/>
            </a:lvl2pPr>
            <a:lvl3pPr marL="3723902" indent="0">
              <a:buNone/>
              <a:defRPr sz="4073"/>
            </a:lvl3pPr>
            <a:lvl4pPr marL="5585851" indent="0">
              <a:buNone/>
              <a:defRPr sz="3637"/>
            </a:lvl4pPr>
            <a:lvl5pPr marL="7447802" indent="0">
              <a:buNone/>
              <a:defRPr sz="3637"/>
            </a:lvl5pPr>
            <a:lvl6pPr marL="9309753" indent="0">
              <a:buNone/>
              <a:defRPr sz="3637"/>
            </a:lvl6pPr>
            <a:lvl7pPr marL="11171704" indent="0">
              <a:buNone/>
              <a:defRPr sz="3637"/>
            </a:lvl7pPr>
            <a:lvl8pPr marL="13033655" indent="0">
              <a:buNone/>
              <a:defRPr sz="3637"/>
            </a:lvl8pPr>
            <a:lvl9pPr marL="14895604" indent="0">
              <a:buNone/>
              <a:defRPr sz="3637"/>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8787F3F-4462-4031-99DA-17176F0C142A}" type="datetimeFigureOut">
              <a:rPr lang="en-US"/>
              <a:pPr>
                <a:defRPr/>
              </a:pPr>
              <a:t>4/2/2024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0F0ADB7-A22D-483D-A9F2-D29A0ED5F48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920479" y="1172029"/>
            <a:ext cx="34563844" cy="4876800"/>
          </a:xfrm>
          <a:prstGeom prst="rect">
            <a:avLst/>
          </a:prstGeom>
          <a:noFill/>
          <a:ln w="9525">
            <a:noFill/>
            <a:miter lim="800000"/>
            <a:headEnd/>
            <a:tailEnd/>
          </a:ln>
        </p:spPr>
        <p:txBody>
          <a:bodyPr vert="horz" wrap="square" lIns="512064" tIns="256032" rIns="512064" bIns="256032"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1920479" y="6827764"/>
            <a:ext cx="34563844" cy="19310047"/>
          </a:xfrm>
          <a:prstGeom prst="rect">
            <a:avLst/>
          </a:prstGeom>
          <a:noFill/>
          <a:ln w="9525">
            <a:noFill/>
            <a:miter lim="800000"/>
            <a:headEnd/>
            <a:tailEnd/>
          </a:ln>
        </p:spPr>
        <p:txBody>
          <a:bodyPr vert="horz" wrap="square" lIns="512064" tIns="256032" rIns="512064" bIns="256032"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920479" y="27119944"/>
            <a:ext cx="8960644" cy="1557867"/>
          </a:xfrm>
          <a:prstGeom prst="rect">
            <a:avLst/>
          </a:prstGeom>
        </p:spPr>
        <p:txBody>
          <a:bodyPr vert="horz" lIns="512064" tIns="256032" rIns="512064" bIns="256032" rtlCol="0" anchor="ctr"/>
          <a:lstStyle>
            <a:lvl1pPr algn="l" fontAlgn="auto">
              <a:spcBef>
                <a:spcPts val="0"/>
              </a:spcBef>
              <a:spcAft>
                <a:spcPts val="0"/>
              </a:spcAft>
              <a:defRPr sz="4873">
                <a:solidFill>
                  <a:schemeClr val="tx1">
                    <a:tint val="75000"/>
                  </a:schemeClr>
                </a:solidFill>
                <a:latin typeface="+mn-lt"/>
                <a:cs typeface="+mn-cs"/>
              </a:defRPr>
            </a:lvl1pPr>
          </a:lstStyle>
          <a:p>
            <a:pPr>
              <a:defRPr/>
            </a:pPr>
            <a:fld id="{A6422499-BC3F-4C15-B316-C25AE9E0BA77}" type="datetimeFigureOut">
              <a:rPr lang="en-US"/>
              <a:pPr>
                <a:defRPr/>
              </a:pPr>
              <a:t>4/2/2024</a:t>
            </a:fld>
            <a:endParaRPr lang="en-US"/>
          </a:p>
        </p:txBody>
      </p:sp>
      <p:sp>
        <p:nvSpPr>
          <p:cNvPr id="5" name="Footer Placeholder 4"/>
          <p:cNvSpPr>
            <a:spLocks noGrp="1"/>
          </p:cNvSpPr>
          <p:nvPr>
            <p:ph type="ftr" sz="quarter" idx="3"/>
          </p:nvPr>
        </p:nvSpPr>
        <p:spPr>
          <a:xfrm>
            <a:off x="13121879" y="27119944"/>
            <a:ext cx="12161044" cy="1557867"/>
          </a:xfrm>
          <a:prstGeom prst="rect">
            <a:avLst/>
          </a:prstGeom>
        </p:spPr>
        <p:txBody>
          <a:bodyPr vert="horz" lIns="512064" tIns="256032" rIns="512064" bIns="256032" rtlCol="0" anchor="ctr"/>
          <a:lstStyle>
            <a:lvl1pPr algn="ctr" fontAlgn="auto">
              <a:spcBef>
                <a:spcPts val="0"/>
              </a:spcBef>
              <a:spcAft>
                <a:spcPts val="0"/>
              </a:spcAft>
              <a:defRPr sz="4873">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27523679" y="27119944"/>
            <a:ext cx="8960644" cy="1557867"/>
          </a:xfrm>
          <a:prstGeom prst="rect">
            <a:avLst/>
          </a:prstGeom>
        </p:spPr>
        <p:txBody>
          <a:bodyPr vert="horz" lIns="512064" tIns="256032" rIns="512064" bIns="256032" rtlCol="0" anchor="ctr"/>
          <a:lstStyle>
            <a:lvl1pPr algn="r" fontAlgn="auto">
              <a:spcBef>
                <a:spcPts val="0"/>
              </a:spcBef>
              <a:spcAft>
                <a:spcPts val="0"/>
              </a:spcAft>
              <a:defRPr sz="4873">
                <a:solidFill>
                  <a:schemeClr val="tx1">
                    <a:tint val="75000"/>
                  </a:schemeClr>
                </a:solidFill>
                <a:latin typeface="+mn-lt"/>
                <a:cs typeface="+mn-cs"/>
              </a:defRPr>
            </a:lvl1pPr>
          </a:lstStyle>
          <a:p>
            <a:pPr>
              <a:defRPr/>
            </a:pPr>
            <a:fld id="{18B0B7A6-ADF1-4262-992D-9BEFB4A56C5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17890" kern="1200">
          <a:solidFill>
            <a:schemeClr val="tx1"/>
          </a:solidFill>
          <a:latin typeface="+mj-lt"/>
          <a:ea typeface="+mj-ea"/>
          <a:cs typeface="+mj-cs"/>
        </a:defRPr>
      </a:lvl1pPr>
      <a:lvl2pPr algn="ctr" rtl="0" eaLnBrk="0" fontAlgn="base" hangingPunct="0">
        <a:spcBef>
          <a:spcPct val="0"/>
        </a:spcBef>
        <a:spcAft>
          <a:spcPct val="0"/>
        </a:spcAft>
        <a:defRPr sz="17890">
          <a:solidFill>
            <a:schemeClr val="tx1"/>
          </a:solidFill>
          <a:latin typeface="Calibri" pitchFamily="34" charset="0"/>
        </a:defRPr>
      </a:lvl2pPr>
      <a:lvl3pPr algn="ctr" rtl="0" eaLnBrk="0" fontAlgn="base" hangingPunct="0">
        <a:spcBef>
          <a:spcPct val="0"/>
        </a:spcBef>
        <a:spcAft>
          <a:spcPct val="0"/>
        </a:spcAft>
        <a:defRPr sz="17890">
          <a:solidFill>
            <a:schemeClr val="tx1"/>
          </a:solidFill>
          <a:latin typeface="Calibri" pitchFamily="34" charset="0"/>
        </a:defRPr>
      </a:lvl3pPr>
      <a:lvl4pPr algn="ctr" rtl="0" eaLnBrk="0" fontAlgn="base" hangingPunct="0">
        <a:spcBef>
          <a:spcPct val="0"/>
        </a:spcBef>
        <a:spcAft>
          <a:spcPct val="0"/>
        </a:spcAft>
        <a:defRPr sz="17890">
          <a:solidFill>
            <a:schemeClr val="tx1"/>
          </a:solidFill>
          <a:latin typeface="Calibri" pitchFamily="34" charset="0"/>
        </a:defRPr>
      </a:lvl4pPr>
      <a:lvl5pPr algn="ctr" rtl="0" eaLnBrk="0" fontAlgn="base" hangingPunct="0">
        <a:spcBef>
          <a:spcPct val="0"/>
        </a:spcBef>
        <a:spcAft>
          <a:spcPct val="0"/>
        </a:spcAft>
        <a:defRPr sz="17890">
          <a:solidFill>
            <a:schemeClr val="tx1"/>
          </a:solidFill>
          <a:latin typeface="Calibri" pitchFamily="34" charset="0"/>
        </a:defRPr>
      </a:lvl5pPr>
      <a:lvl6pPr marL="1861951" algn="ctr" rtl="0" fontAlgn="base">
        <a:spcBef>
          <a:spcPct val="0"/>
        </a:spcBef>
        <a:spcAft>
          <a:spcPct val="0"/>
        </a:spcAft>
        <a:defRPr sz="17890">
          <a:solidFill>
            <a:schemeClr val="tx1"/>
          </a:solidFill>
          <a:latin typeface="Calibri" pitchFamily="34" charset="0"/>
        </a:defRPr>
      </a:lvl6pPr>
      <a:lvl7pPr marL="3723902" algn="ctr" rtl="0" fontAlgn="base">
        <a:spcBef>
          <a:spcPct val="0"/>
        </a:spcBef>
        <a:spcAft>
          <a:spcPct val="0"/>
        </a:spcAft>
        <a:defRPr sz="17890">
          <a:solidFill>
            <a:schemeClr val="tx1"/>
          </a:solidFill>
          <a:latin typeface="Calibri" pitchFamily="34" charset="0"/>
        </a:defRPr>
      </a:lvl7pPr>
      <a:lvl8pPr marL="5585851" algn="ctr" rtl="0" fontAlgn="base">
        <a:spcBef>
          <a:spcPct val="0"/>
        </a:spcBef>
        <a:spcAft>
          <a:spcPct val="0"/>
        </a:spcAft>
        <a:defRPr sz="17890">
          <a:solidFill>
            <a:schemeClr val="tx1"/>
          </a:solidFill>
          <a:latin typeface="Calibri" pitchFamily="34" charset="0"/>
        </a:defRPr>
      </a:lvl8pPr>
      <a:lvl9pPr marL="7447802" algn="ctr" rtl="0" fontAlgn="base">
        <a:spcBef>
          <a:spcPct val="0"/>
        </a:spcBef>
        <a:spcAft>
          <a:spcPct val="0"/>
        </a:spcAft>
        <a:defRPr sz="17890">
          <a:solidFill>
            <a:schemeClr val="tx1"/>
          </a:solidFill>
          <a:latin typeface="Calibri" pitchFamily="34" charset="0"/>
        </a:defRPr>
      </a:lvl9pPr>
    </p:titleStyle>
    <p:bodyStyle>
      <a:lvl1pPr marL="1395771" indent="-1395771" algn="l" rtl="0" eaLnBrk="0" fontAlgn="base" hangingPunct="0">
        <a:spcBef>
          <a:spcPct val="20000"/>
        </a:spcBef>
        <a:spcAft>
          <a:spcPct val="0"/>
        </a:spcAft>
        <a:buFont typeface="Arial" charset="0"/>
        <a:buChar char="•"/>
        <a:defRPr sz="13017" kern="1200">
          <a:solidFill>
            <a:schemeClr val="tx1"/>
          </a:solidFill>
          <a:latin typeface="+mn-lt"/>
          <a:ea typeface="+mn-ea"/>
          <a:cs typeface="+mn-cs"/>
        </a:defRPr>
      </a:lvl1pPr>
      <a:lvl2pPr marL="3024747" indent="-1163719" algn="l" rtl="0" eaLnBrk="0" fontAlgn="base" hangingPunct="0">
        <a:spcBef>
          <a:spcPct val="20000"/>
        </a:spcBef>
        <a:spcAft>
          <a:spcPct val="0"/>
        </a:spcAft>
        <a:buFont typeface="Arial" charset="0"/>
        <a:buChar char="–"/>
        <a:defRPr sz="11418" kern="1200">
          <a:solidFill>
            <a:schemeClr val="tx1"/>
          </a:solidFill>
          <a:latin typeface="+mn-lt"/>
          <a:ea typeface="+mn-ea"/>
          <a:cs typeface="+mn-cs"/>
        </a:defRPr>
      </a:lvl2pPr>
      <a:lvl3pPr marL="4654877" indent="-930513" algn="l" rtl="0" eaLnBrk="0" fontAlgn="base" hangingPunct="0">
        <a:spcBef>
          <a:spcPct val="20000"/>
        </a:spcBef>
        <a:spcAft>
          <a:spcPct val="0"/>
        </a:spcAft>
        <a:buFont typeface="Arial" charset="0"/>
        <a:buChar char="•"/>
        <a:defRPr sz="9744" kern="1200">
          <a:solidFill>
            <a:schemeClr val="tx1"/>
          </a:solidFill>
          <a:latin typeface="+mn-lt"/>
          <a:ea typeface="+mn-ea"/>
          <a:cs typeface="+mn-cs"/>
        </a:defRPr>
      </a:lvl3pPr>
      <a:lvl4pPr marL="6515904" indent="-930513" algn="l" rtl="0" eaLnBrk="0" fontAlgn="base" hangingPunct="0">
        <a:spcBef>
          <a:spcPct val="20000"/>
        </a:spcBef>
        <a:spcAft>
          <a:spcPct val="0"/>
        </a:spcAft>
        <a:buFont typeface="Arial" charset="0"/>
        <a:buChar char="–"/>
        <a:defRPr sz="8145" kern="1200">
          <a:solidFill>
            <a:schemeClr val="tx1"/>
          </a:solidFill>
          <a:latin typeface="+mn-lt"/>
          <a:ea typeface="+mn-ea"/>
          <a:cs typeface="+mn-cs"/>
        </a:defRPr>
      </a:lvl4pPr>
      <a:lvl5pPr marL="8378086" indent="-930513" algn="l" rtl="0" eaLnBrk="0" fontAlgn="base" hangingPunct="0">
        <a:spcBef>
          <a:spcPct val="20000"/>
        </a:spcBef>
        <a:spcAft>
          <a:spcPct val="0"/>
        </a:spcAft>
        <a:buFont typeface="Arial" charset="0"/>
        <a:buChar char="»"/>
        <a:defRPr sz="8145" kern="1200">
          <a:solidFill>
            <a:schemeClr val="tx1"/>
          </a:solidFill>
          <a:latin typeface="+mn-lt"/>
          <a:ea typeface="+mn-ea"/>
          <a:cs typeface="+mn-cs"/>
        </a:defRPr>
      </a:lvl5pPr>
      <a:lvl6pPr marL="10240728" indent="-930975" algn="l" defTabSz="3723902" rtl="0" eaLnBrk="1" latinLnBrk="0" hangingPunct="1">
        <a:spcBef>
          <a:spcPct val="20000"/>
        </a:spcBef>
        <a:buFont typeface="Arial" pitchFamily="34" charset="0"/>
        <a:buChar char="•"/>
        <a:defRPr sz="8145" kern="1200">
          <a:solidFill>
            <a:schemeClr val="tx1"/>
          </a:solidFill>
          <a:latin typeface="+mn-lt"/>
          <a:ea typeface="+mn-ea"/>
          <a:cs typeface="+mn-cs"/>
        </a:defRPr>
      </a:lvl6pPr>
      <a:lvl7pPr marL="12102679" indent="-930975" algn="l" defTabSz="3723902" rtl="0" eaLnBrk="1" latinLnBrk="0" hangingPunct="1">
        <a:spcBef>
          <a:spcPct val="20000"/>
        </a:spcBef>
        <a:buFont typeface="Arial" pitchFamily="34" charset="0"/>
        <a:buChar char="•"/>
        <a:defRPr sz="8145" kern="1200">
          <a:solidFill>
            <a:schemeClr val="tx1"/>
          </a:solidFill>
          <a:latin typeface="+mn-lt"/>
          <a:ea typeface="+mn-ea"/>
          <a:cs typeface="+mn-cs"/>
        </a:defRPr>
      </a:lvl7pPr>
      <a:lvl8pPr marL="13964630" indent="-930975" algn="l" defTabSz="3723902" rtl="0" eaLnBrk="1" latinLnBrk="0" hangingPunct="1">
        <a:spcBef>
          <a:spcPct val="20000"/>
        </a:spcBef>
        <a:buFont typeface="Arial" pitchFamily="34" charset="0"/>
        <a:buChar char="•"/>
        <a:defRPr sz="8145" kern="1200">
          <a:solidFill>
            <a:schemeClr val="tx1"/>
          </a:solidFill>
          <a:latin typeface="+mn-lt"/>
          <a:ea typeface="+mn-ea"/>
          <a:cs typeface="+mn-cs"/>
        </a:defRPr>
      </a:lvl8pPr>
      <a:lvl9pPr marL="15826580" indent="-930975" algn="l" defTabSz="3723902" rtl="0" eaLnBrk="1" latinLnBrk="0" hangingPunct="1">
        <a:spcBef>
          <a:spcPct val="20000"/>
        </a:spcBef>
        <a:buFont typeface="Arial" pitchFamily="34" charset="0"/>
        <a:buChar char="•"/>
        <a:defRPr sz="8145" kern="1200">
          <a:solidFill>
            <a:schemeClr val="tx1"/>
          </a:solidFill>
          <a:latin typeface="+mn-lt"/>
          <a:ea typeface="+mn-ea"/>
          <a:cs typeface="+mn-cs"/>
        </a:defRPr>
      </a:lvl9pPr>
    </p:bodyStyle>
    <p:otherStyle>
      <a:defPPr>
        <a:defRPr lang="en-US"/>
      </a:defPPr>
      <a:lvl1pPr marL="0" algn="l" defTabSz="3723902" rtl="0" eaLnBrk="1" latinLnBrk="0" hangingPunct="1">
        <a:defRPr sz="7345" kern="1200">
          <a:solidFill>
            <a:schemeClr val="tx1"/>
          </a:solidFill>
          <a:latin typeface="+mn-lt"/>
          <a:ea typeface="+mn-ea"/>
          <a:cs typeface="+mn-cs"/>
        </a:defRPr>
      </a:lvl1pPr>
      <a:lvl2pPr marL="1861951" algn="l" defTabSz="3723902" rtl="0" eaLnBrk="1" latinLnBrk="0" hangingPunct="1">
        <a:defRPr sz="7345" kern="1200">
          <a:solidFill>
            <a:schemeClr val="tx1"/>
          </a:solidFill>
          <a:latin typeface="+mn-lt"/>
          <a:ea typeface="+mn-ea"/>
          <a:cs typeface="+mn-cs"/>
        </a:defRPr>
      </a:lvl2pPr>
      <a:lvl3pPr marL="3723902" algn="l" defTabSz="3723902" rtl="0" eaLnBrk="1" latinLnBrk="0" hangingPunct="1">
        <a:defRPr sz="7345" kern="1200">
          <a:solidFill>
            <a:schemeClr val="tx1"/>
          </a:solidFill>
          <a:latin typeface="+mn-lt"/>
          <a:ea typeface="+mn-ea"/>
          <a:cs typeface="+mn-cs"/>
        </a:defRPr>
      </a:lvl3pPr>
      <a:lvl4pPr marL="5585851" algn="l" defTabSz="3723902" rtl="0" eaLnBrk="1" latinLnBrk="0" hangingPunct="1">
        <a:defRPr sz="7345" kern="1200">
          <a:solidFill>
            <a:schemeClr val="tx1"/>
          </a:solidFill>
          <a:latin typeface="+mn-lt"/>
          <a:ea typeface="+mn-ea"/>
          <a:cs typeface="+mn-cs"/>
        </a:defRPr>
      </a:lvl4pPr>
      <a:lvl5pPr marL="7447802" algn="l" defTabSz="3723902" rtl="0" eaLnBrk="1" latinLnBrk="0" hangingPunct="1">
        <a:defRPr sz="7345" kern="1200">
          <a:solidFill>
            <a:schemeClr val="tx1"/>
          </a:solidFill>
          <a:latin typeface="+mn-lt"/>
          <a:ea typeface="+mn-ea"/>
          <a:cs typeface="+mn-cs"/>
        </a:defRPr>
      </a:lvl5pPr>
      <a:lvl6pPr marL="9309753" algn="l" defTabSz="3723902" rtl="0" eaLnBrk="1" latinLnBrk="0" hangingPunct="1">
        <a:defRPr sz="7345" kern="1200">
          <a:solidFill>
            <a:schemeClr val="tx1"/>
          </a:solidFill>
          <a:latin typeface="+mn-lt"/>
          <a:ea typeface="+mn-ea"/>
          <a:cs typeface="+mn-cs"/>
        </a:defRPr>
      </a:lvl6pPr>
      <a:lvl7pPr marL="11171704" algn="l" defTabSz="3723902" rtl="0" eaLnBrk="1" latinLnBrk="0" hangingPunct="1">
        <a:defRPr sz="7345" kern="1200">
          <a:solidFill>
            <a:schemeClr val="tx1"/>
          </a:solidFill>
          <a:latin typeface="+mn-lt"/>
          <a:ea typeface="+mn-ea"/>
          <a:cs typeface="+mn-cs"/>
        </a:defRPr>
      </a:lvl7pPr>
      <a:lvl8pPr marL="13033655" algn="l" defTabSz="3723902" rtl="0" eaLnBrk="1" latinLnBrk="0" hangingPunct="1">
        <a:defRPr sz="7345" kern="1200">
          <a:solidFill>
            <a:schemeClr val="tx1"/>
          </a:solidFill>
          <a:latin typeface="+mn-lt"/>
          <a:ea typeface="+mn-ea"/>
          <a:cs typeface="+mn-cs"/>
        </a:defRPr>
      </a:lvl8pPr>
      <a:lvl9pPr marL="14895604" algn="l" defTabSz="3723902" rtl="0" eaLnBrk="1" latinLnBrk="0" hangingPunct="1">
        <a:defRPr sz="734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0" y="575560"/>
            <a:ext cx="38404800" cy="5203885"/>
          </a:xfrm>
          <a:prstGeom prst="rect">
            <a:avLst/>
          </a:prstGeom>
          <a:solidFill>
            <a:srgbClr val="461D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14249400" y="6116768"/>
            <a:ext cx="11963400" cy="22001031"/>
          </a:xfrm>
          <a:prstGeom prst="rect">
            <a:avLst/>
          </a:prstGeom>
          <a:solidFill>
            <a:srgbClr val="461D7C"/>
          </a:solidFill>
          <a:ln w="76200">
            <a:solidFill>
              <a:srgbClr val="FDD02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80998" y="6141647"/>
            <a:ext cx="13868402" cy="1055652"/>
          </a:xfrm>
          <a:prstGeom prst="rect">
            <a:avLst/>
          </a:prstGeom>
          <a:solidFill>
            <a:srgbClr val="FDD023"/>
          </a:solidFill>
          <a:ln w="38100">
            <a:solidFill>
              <a:srgbClr val="461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rgbClr val="461D7C"/>
                </a:solidFill>
                <a:latin typeface="Arial" panose="020B0604020202020204" pitchFamily="34" charset="0"/>
                <a:cs typeface="Arial" panose="020B0604020202020204" pitchFamily="34" charset="0"/>
              </a:rPr>
              <a:t>Case Presentation</a:t>
            </a:r>
          </a:p>
        </p:txBody>
      </p:sp>
      <p:sp>
        <p:nvSpPr>
          <p:cNvPr id="2051" name="Rectangle 22"/>
          <p:cNvSpPr>
            <a:spLocks/>
          </p:cNvSpPr>
          <p:nvPr/>
        </p:nvSpPr>
        <p:spPr bwMode="auto">
          <a:xfrm>
            <a:off x="6953845" y="1143000"/>
            <a:ext cx="24497108" cy="1728781"/>
          </a:xfrm>
          <a:prstGeom prst="rect">
            <a:avLst/>
          </a:prstGeom>
          <a:noFill/>
          <a:ln w="12700">
            <a:noFill/>
            <a:miter lim="800000"/>
            <a:headEnd/>
            <a:tailEnd/>
          </a:ln>
        </p:spPr>
        <p:txBody>
          <a:bodyPr lIns="0" tIns="0" rIns="165512" bIns="0"/>
          <a:lstStyle/>
          <a:p>
            <a:pPr algn="ctr"/>
            <a:r>
              <a:rPr lang="en-US" sz="6000" b="1" dirty="0">
                <a:solidFill>
                  <a:srgbClr val="FDD023"/>
                </a:solidFill>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rPr>
              <a:t>Commensal Neisseria: A Rare Cause of </a:t>
            </a:r>
          </a:p>
          <a:p>
            <a:pPr algn="ctr"/>
            <a:r>
              <a:rPr lang="en-US" sz="6000" b="1" dirty="0">
                <a:solidFill>
                  <a:srgbClr val="FDD023"/>
                </a:solidFill>
                <a:effectLst>
                  <a:outerShdw blurRad="38100" dist="38100" dir="2700000" algn="tl">
                    <a:srgbClr val="000000">
                      <a:alpha val="43137"/>
                    </a:srgbClr>
                  </a:outerShdw>
                </a:effectLst>
                <a:latin typeface="Arial" panose="020B0604020202020204" pitchFamily="34" charset="0"/>
                <a:ea typeface="Cambria" panose="02040503050406030204" pitchFamily="18" charset="0"/>
                <a:cs typeface="Arial" panose="020B0604020202020204" pitchFamily="34" charset="0"/>
              </a:rPr>
              <a:t>Osteomyelitis and Discitis</a:t>
            </a:r>
          </a:p>
        </p:txBody>
      </p:sp>
      <p:sp>
        <p:nvSpPr>
          <p:cNvPr id="11" name="Rectangle 21"/>
          <p:cNvSpPr txBox="1">
            <a:spLocks noChangeArrowheads="1"/>
          </p:cNvSpPr>
          <p:nvPr/>
        </p:nvSpPr>
        <p:spPr bwMode="auto">
          <a:xfrm>
            <a:off x="6259764" y="3177502"/>
            <a:ext cx="26215771" cy="2117342"/>
          </a:xfrm>
          <a:prstGeom prst="rect">
            <a:avLst/>
          </a:prstGeom>
          <a:noFill/>
          <a:ln>
            <a:noFill/>
          </a:ln>
        </p:spPr>
        <p:txBody>
          <a:bodyPr lIns="0" tIns="0" rIns="0" bIns="0" anchor="ctr"/>
          <a:lstStyle>
            <a:lvl1pPr algn="ctr" rtl="0" eaLnBrk="0" fontAlgn="base" hangingPunct="0">
              <a:spcBef>
                <a:spcPct val="0"/>
              </a:spcBef>
              <a:spcAft>
                <a:spcPct val="0"/>
              </a:spcAft>
              <a:defRPr sz="8100" b="1">
                <a:solidFill>
                  <a:srgbClr val="FFFFFF"/>
                </a:solidFill>
                <a:latin typeface="+mj-lt"/>
                <a:ea typeface="+mj-ea"/>
                <a:cs typeface="+mj-cs"/>
                <a:sym typeface="Arial" charset="0"/>
              </a:defRPr>
            </a:lvl1pPr>
            <a:lvl2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2pPr>
            <a:lvl3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3pPr>
            <a:lvl4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4pPr>
            <a:lvl5pPr algn="ctr" rtl="0" eaLnBrk="0" fontAlgn="base" hangingPunct="0">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5pPr>
            <a:lvl6pPr marL="4572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6pPr>
            <a:lvl7pPr marL="9144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7pPr>
            <a:lvl8pPr marL="13716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8pPr>
            <a:lvl9pPr marL="1828800" algn="ctr" rtl="0" fontAlgn="base">
              <a:spcBef>
                <a:spcPct val="0"/>
              </a:spcBef>
              <a:spcAft>
                <a:spcPct val="0"/>
              </a:spcAft>
              <a:defRPr sz="8100" b="1">
                <a:solidFill>
                  <a:srgbClr val="FFFFFF"/>
                </a:solidFill>
                <a:latin typeface="Arial" charset="0"/>
                <a:ea typeface="ヒラギノ角ゴ ProN W6" charset="0"/>
                <a:cs typeface="ヒラギノ角ゴ ProN W6" charset="0"/>
                <a:sym typeface="Arial" charset="0"/>
              </a:defRPr>
            </a:lvl9pPr>
          </a:lstStyle>
          <a:p>
            <a:pPr>
              <a:spcAft>
                <a:spcPts val="600"/>
              </a:spcAft>
            </a:pPr>
            <a:r>
              <a:rPr lang="en-US" sz="4400" dirty="0">
                <a:solidFill>
                  <a:srgbClr val="FDD02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Danielle Gilbert, DO, MPH, Hope </a:t>
            </a:r>
            <a:r>
              <a:rPr lang="en-US" sz="4400" dirty="0" err="1">
                <a:solidFill>
                  <a:srgbClr val="FDD02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Oddo</a:t>
            </a:r>
            <a:r>
              <a:rPr lang="en-US" sz="4400" dirty="0">
                <a:solidFill>
                  <a:srgbClr val="FDD02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-Moise, MD, Tat </a:t>
            </a:r>
            <a:r>
              <a:rPr lang="en-US" sz="4400" dirty="0" err="1">
                <a:solidFill>
                  <a:srgbClr val="FDD02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Yau</a:t>
            </a:r>
            <a:r>
              <a:rPr lang="en-US" sz="4400" dirty="0">
                <a:solidFill>
                  <a:srgbClr val="FDD023"/>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MD, MPH</a:t>
            </a:r>
          </a:p>
          <a:p>
            <a:pPr>
              <a:spcAft>
                <a:spcPts val="600"/>
              </a:spcAft>
            </a:pPr>
            <a:r>
              <a:rPr lang="en-US" sz="4400" b="0" dirty="0">
                <a:solidFill>
                  <a:srgbClr val="FDD023"/>
                </a:solidFill>
                <a:latin typeface="Arial" panose="020B0604020202020204" pitchFamily="34" charset="0"/>
                <a:cs typeface="Arial" panose="020B0604020202020204" pitchFamily="34" charset="0"/>
              </a:rPr>
              <a:t>Section of Infectious Diseases, Department of Medicine</a:t>
            </a:r>
          </a:p>
          <a:p>
            <a:pPr>
              <a:spcAft>
                <a:spcPts val="600"/>
              </a:spcAft>
            </a:pPr>
            <a:r>
              <a:rPr lang="en-US" sz="4400" b="0" dirty="0">
                <a:solidFill>
                  <a:srgbClr val="FDD023"/>
                </a:solidFill>
                <a:latin typeface="Arial" panose="020B0604020202020204" pitchFamily="34" charset="0"/>
                <a:cs typeface="Arial" panose="020B0604020202020204" pitchFamily="34" charset="0"/>
              </a:rPr>
              <a:t> Louisiana State University Health New Orleans School of Medicine</a:t>
            </a:r>
          </a:p>
        </p:txBody>
      </p:sp>
      <p:sp>
        <p:nvSpPr>
          <p:cNvPr id="40" name="TextBox 12"/>
          <p:cNvSpPr txBox="1">
            <a:spLocks noChangeArrowheads="1"/>
          </p:cNvSpPr>
          <p:nvPr/>
        </p:nvSpPr>
        <p:spPr bwMode="auto">
          <a:xfrm>
            <a:off x="380998" y="7162800"/>
            <a:ext cx="13868402" cy="20743161"/>
          </a:xfrm>
          <a:prstGeom prst="rect">
            <a:avLst/>
          </a:prstGeom>
          <a:noFill/>
          <a:ln w="38100">
            <a:solidFill>
              <a:srgbClr val="461D7C"/>
            </a:solidFill>
            <a:miter lim="800000"/>
            <a:headEnd/>
            <a:tailEnd/>
          </a:ln>
        </p:spPr>
        <p:txBody>
          <a:bodyPr wrap="square" lIns="372410" tIns="186205" rIns="372410" bIns="186205">
            <a:spAutoFit/>
          </a:bodyPr>
          <a:lstStyle/>
          <a:p>
            <a:pPr marL="571500" indent="-571500">
              <a:spcAft>
                <a:spcPts val="600"/>
              </a:spcAft>
              <a:buFont typeface="Arial" panose="020B0604020202020204" pitchFamily="34" charset="0"/>
              <a:buChar char="•"/>
            </a:pPr>
            <a:r>
              <a:rPr lang="en-US" sz="3450" kern="0" dirty="0">
                <a:effectLst/>
                <a:latin typeface="Arial" panose="020B0604020202020204" pitchFamily="34" charset="0"/>
                <a:ea typeface="Aptos" panose="020B0004020202020204" pitchFamily="34" charset="0"/>
                <a:cs typeface="Arial" panose="020B0604020202020204" pitchFamily="34" charset="0"/>
              </a:rPr>
              <a:t>68-year-old male with history of stroke, CAD, heart failure, essential hypertension, knee osteoarthritis, chronic lower back with recent radiofrequency ablation (RFA) and epidural steroid injections presented to the emergency department due to intractable back pain for one week duration</a:t>
            </a:r>
            <a:r>
              <a:rPr lang="en-US" sz="3450" dirty="0">
                <a:effectLst/>
                <a:latin typeface="Arial" panose="020B0604020202020204" pitchFamily="34" charset="0"/>
                <a:cs typeface="Arial" panose="020B0604020202020204" pitchFamily="34" charset="0"/>
              </a:rPr>
              <a:t> </a:t>
            </a:r>
          </a:p>
          <a:p>
            <a:pPr marL="571500" indent="-571500">
              <a:spcAft>
                <a:spcPts val="600"/>
              </a:spcAft>
              <a:buFont typeface="Arial" panose="020B0604020202020204" pitchFamily="34" charset="0"/>
              <a:buChar char="•"/>
            </a:pPr>
            <a:r>
              <a:rPr lang="en-US" sz="3450" dirty="0">
                <a:latin typeface="Arial" panose="020B0604020202020204" pitchFamily="34" charset="0"/>
                <a:cs typeface="Arial" panose="020B0604020202020204" pitchFamily="34" charset="0"/>
              </a:rPr>
              <a:t>Review of systems negative for fevers, chills, urinary symptoms, weakness, sensory changes, recent trauma</a:t>
            </a:r>
          </a:p>
          <a:p>
            <a:pPr marL="571500" indent="-571500">
              <a:spcAft>
                <a:spcPts val="600"/>
              </a:spcAft>
              <a:buFont typeface="Arial" panose="020B0604020202020204" pitchFamily="34" charset="0"/>
              <a:buChar char="•"/>
            </a:pPr>
            <a:r>
              <a:rPr lang="en-US" sz="3450" dirty="0">
                <a:latin typeface="Arial" panose="020B0604020202020204" pitchFamily="34" charset="0"/>
                <a:cs typeface="Arial" panose="020B0604020202020204" pitchFamily="34" charset="0"/>
              </a:rPr>
              <a:t>Afebrile and hemodynamically stable with physical exam notable for midline point tenderness over lumbar spine with normal neurologic exam</a:t>
            </a:r>
          </a:p>
          <a:p>
            <a:pPr marL="571500" indent="-571500">
              <a:spcAft>
                <a:spcPts val="600"/>
              </a:spcAft>
              <a:buFont typeface="Arial" panose="020B0604020202020204" pitchFamily="34" charset="0"/>
              <a:buChar char="•"/>
            </a:pPr>
            <a:r>
              <a:rPr lang="en-US" sz="3450" dirty="0">
                <a:latin typeface="Arial" panose="020B0604020202020204" pitchFamily="34" charset="0"/>
                <a:cs typeface="Arial" panose="020B0604020202020204" pitchFamily="34" charset="0"/>
              </a:rPr>
              <a:t>Laboratory evaluation notable for:</a:t>
            </a:r>
          </a:p>
          <a:p>
            <a:pPr marL="2556043" lvl="1" indent="-571500">
              <a:spcAft>
                <a:spcPts val="600"/>
              </a:spcAft>
              <a:buFont typeface="Arial" panose="020B0604020202020204" pitchFamily="34" charset="0"/>
              <a:buChar char="•"/>
            </a:pPr>
            <a:r>
              <a:rPr lang="en-US" sz="3450" dirty="0">
                <a:latin typeface="Arial" panose="020B0604020202020204" pitchFamily="34" charset="0"/>
                <a:cs typeface="Arial" panose="020B0604020202020204" pitchFamily="34" charset="0"/>
              </a:rPr>
              <a:t>WBC 15.5 10</a:t>
            </a:r>
            <a:r>
              <a:rPr lang="en-US" sz="3450" baseline="30000" dirty="0">
                <a:latin typeface="Arial" panose="020B0604020202020204" pitchFamily="34" charset="0"/>
                <a:cs typeface="Arial" panose="020B0604020202020204" pitchFamily="34" charset="0"/>
              </a:rPr>
              <a:t>3</a:t>
            </a:r>
            <a:r>
              <a:rPr lang="en-US" sz="3450" dirty="0">
                <a:latin typeface="Arial" panose="020B0604020202020204" pitchFamily="34" charset="0"/>
                <a:cs typeface="Arial" panose="020B0604020202020204" pitchFamily="34" charset="0"/>
              </a:rPr>
              <a:t>/</a:t>
            </a:r>
            <a:r>
              <a:rPr lang="en-US" sz="3450" dirty="0" err="1">
                <a:latin typeface="Arial" panose="020B0604020202020204" pitchFamily="34" charset="0"/>
                <a:cs typeface="Arial" panose="020B0604020202020204" pitchFamily="34" charset="0"/>
              </a:rPr>
              <a:t>uL</a:t>
            </a:r>
            <a:endParaRPr lang="en-US" sz="3450" dirty="0">
              <a:latin typeface="Arial" panose="020B0604020202020204" pitchFamily="34" charset="0"/>
              <a:cs typeface="Arial" panose="020B0604020202020204" pitchFamily="34" charset="0"/>
            </a:endParaRPr>
          </a:p>
          <a:p>
            <a:pPr marL="2556043" lvl="1" indent="-571500">
              <a:spcAft>
                <a:spcPts val="600"/>
              </a:spcAft>
              <a:buFont typeface="Arial" panose="020B0604020202020204" pitchFamily="34" charset="0"/>
              <a:buChar char="•"/>
            </a:pPr>
            <a:r>
              <a:rPr lang="en-US" sz="3450" dirty="0">
                <a:latin typeface="Arial" panose="020B0604020202020204" pitchFamily="34" charset="0"/>
                <a:cs typeface="Arial" panose="020B0604020202020204" pitchFamily="34" charset="0"/>
              </a:rPr>
              <a:t>ESR 49 mm/h</a:t>
            </a:r>
          </a:p>
          <a:p>
            <a:pPr marL="2556043" lvl="1" indent="-571500">
              <a:spcAft>
                <a:spcPts val="600"/>
              </a:spcAft>
              <a:buFont typeface="Arial" panose="020B0604020202020204" pitchFamily="34" charset="0"/>
              <a:buChar char="•"/>
            </a:pPr>
            <a:r>
              <a:rPr lang="en-US" sz="3450" dirty="0">
                <a:latin typeface="Arial" panose="020B0604020202020204" pitchFamily="34" charset="0"/>
                <a:cs typeface="Arial" panose="020B0604020202020204" pitchFamily="34" charset="0"/>
              </a:rPr>
              <a:t>CRP 16 mg/dL</a:t>
            </a:r>
          </a:p>
          <a:p>
            <a:pPr marL="2556043" lvl="1" indent="-571500">
              <a:spcAft>
                <a:spcPts val="600"/>
              </a:spcAft>
              <a:buFont typeface="Arial" panose="020B0604020202020204" pitchFamily="34" charset="0"/>
              <a:buChar char="•"/>
            </a:pPr>
            <a:r>
              <a:rPr lang="en-US" sz="3450" dirty="0">
                <a:latin typeface="Arial" panose="020B0604020202020204" pitchFamily="34" charset="0"/>
                <a:cs typeface="Arial" panose="020B0604020202020204" pitchFamily="34" charset="0"/>
              </a:rPr>
              <a:t>Blood cultures and urine culture: No Growth</a:t>
            </a:r>
          </a:p>
          <a:p>
            <a:pPr marL="571500" indent="-571500">
              <a:spcAft>
                <a:spcPts val="600"/>
              </a:spcAft>
              <a:buFont typeface="Arial" panose="020B0604020202020204" pitchFamily="34" charset="0"/>
              <a:buChar char="•"/>
            </a:pPr>
            <a:r>
              <a:rPr lang="en-US" sz="3450" dirty="0">
                <a:latin typeface="Arial" panose="020B0604020202020204" pitchFamily="34" charset="0"/>
                <a:cs typeface="Arial" panose="020B0604020202020204" pitchFamily="34" charset="0"/>
              </a:rPr>
              <a:t>MRI L-Spine (Figures 1-2) showed spondylodiscitis, osteomyelitis, paraspinal phlegmon, and extensive complex </a:t>
            </a:r>
            <a:r>
              <a:rPr lang="en-US" sz="3450" dirty="0" err="1">
                <a:latin typeface="Arial" panose="020B0604020202020204" pitchFamily="34" charset="0"/>
                <a:cs typeface="Arial" panose="020B0604020202020204" pitchFamily="34" charset="0"/>
              </a:rPr>
              <a:t>septated</a:t>
            </a:r>
            <a:r>
              <a:rPr lang="en-US" sz="3450" dirty="0">
                <a:latin typeface="Arial" panose="020B0604020202020204" pitchFamily="34" charset="0"/>
                <a:cs typeface="Arial" panose="020B0604020202020204" pitchFamily="34" charset="0"/>
              </a:rPr>
              <a:t> epidural abscess with mass effect at L3-L4</a:t>
            </a:r>
          </a:p>
          <a:p>
            <a:pPr marL="571500" indent="-571500">
              <a:spcAft>
                <a:spcPts val="600"/>
              </a:spcAft>
              <a:buFont typeface="Arial" panose="020B0604020202020204" pitchFamily="34" charset="0"/>
              <a:buChar char="•"/>
            </a:pPr>
            <a:r>
              <a:rPr lang="en-US" sz="3450" dirty="0">
                <a:latin typeface="Arial" panose="020B0604020202020204" pitchFamily="34" charset="0"/>
                <a:cs typeface="Arial" panose="020B0604020202020204" pitchFamily="34" charset="0"/>
              </a:rPr>
              <a:t>Monitored off antibiotics to improve culture yield and taken to OR for two stage procedure</a:t>
            </a:r>
          </a:p>
          <a:p>
            <a:pPr marL="2556043" lvl="1" indent="-571500">
              <a:spcAft>
                <a:spcPts val="600"/>
              </a:spcAft>
              <a:buFont typeface="Arial" panose="020B0604020202020204" pitchFamily="34" charset="0"/>
              <a:buChar char="•"/>
            </a:pPr>
            <a:r>
              <a:rPr lang="en-US" sz="3450" dirty="0">
                <a:latin typeface="Arial" panose="020B0604020202020204" pitchFamily="34" charset="0"/>
                <a:cs typeface="Arial" panose="020B0604020202020204" pitchFamily="34" charset="0"/>
              </a:rPr>
              <a:t>Stage 1 (hospital day 2): Right complete discectomy at L3-L4 with removal of infected disc and interbody fusion with titanium cage</a:t>
            </a:r>
          </a:p>
          <a:p>
            <a:pPr marL="2556043" lvl="1" indent="-571500">
              <a:spcAft>
                <a:spcPts val="600"/>
              </a:spcAft>
              <a:buFont typeface="Arial" panose="020B0604020202020204" pitchFamily="34" charset="0"/>
              <a:buChar char="•"/>
            </a:pPr>
            <a:r>
              <a:rPr lang="en-US" sz="3450" dirty="0">
                <a:latin typeface="Arial" panose="020B0604020202020204" pitchFamily="34" charset="0"/>
                <a:cs typeface="Arial" panose="020B0604020202020204" pitchFamily="34" charset="0"/>
              </a:rPr>
              <a:t>Stage 2 (hospital day 3): L3-4 posterior segmental instrumented fusion and laminectomy of L3-5 with decompression and evacuation of epidural abscess</a:t>
            </a:r>
          </a:p>
          <a:p>
            <a:pPr marL="571500" indent="-571500">
              <a:spcAft>
                <a:spcPts val="600"/>
              </a:spcAft>
              <a:buFont typeface="Arial" panose="020B0604020202020204" pitchFamily="34" charset="0"/>
              <a:buChar char="•"/>
            </a:pPr>
            <a:r>
              <a:rPr lang="en-US" sz="3450" dirty="0">
                <a:latin typeface="Arial" panose="020B0604020202020204" pitchFamily="34" charset="0"/>
                <a:cs typeface="Arial" panose="020B0604020202020204" pitchFamily="34" charset="0"/>
              </a:rPr>
              <a:t>Started on empiric vancomycin and ceftriaxone post-operatively after Stage 1 procedure</a:t>
            </a:r>
          </a:p>
          <a:p>
            <a:pPr marL="571500" indent="-571500">
              <a:spcAft>
                <a:spcPts val="600"/>
              </a:spcAft>
              <a:buFont typeface="Arial" panose="020B0604020202020204" pitchFamily="34" charset="0"/>
              <a:buChar char="•"/>
            </a:pPr>
            <a:r>
              <a:rPr lang="en-US" sz="3450" dirty="0">
                <a:latin typeface="Arial" panose="020B0604020202020204" pitchFamily="34" charset="0"/>
                <a:cs typeface="Arial" panose="020B0604020202020204" pitchFamily="34" charset="0"/>
              </a:rPr>
              <a:t>Post-procedurally with significant improvement in back pain</a:t>
            </a:r>
          </a:p>
          <a:p>
            <a:pPr marL="571500" indent="-571500">
              <a:spcAft>
                <a:spcPts val="600"/>
              </a:spcAft>
              <a:buFont typeface="Arial" panose="020B0604020202020204" pitchFamily="34" charset="0"/>
              <a:buChar char="•"/>
            </a:pPr>
            <a:r>
              <a:rPr lang="en-US" sz="3450" dirty="0">
                <a:latin typeface="Arial" panose="020B0604020202020204" pitchFamily="34" charset="0"/>
                <a:cs typeface="Arial" panose="020B0604020202020204" pitchFamily="34" charset="0"/>
              </a:rPr>
              <a:t>Surgical cultures (Figures 3-4) of infected disc, epidural abscess, and lumbar tissue from Stage 1 &amp; 2 procedures grew gram negative diplococci later identified as </a:t>
            </a:r>
            <a:r>
              <a:rPr lang="en-US" sz="3450" i="1" dirty="0">
                <a:latin typeface="Arial" panose="020B0604020202020204" pitchFamily="34" charset="0"/>
                <a:cs typeface="Arial" panose="020B0604020202020204" pitchFamily="34" charset="0"/>
              </a:rPr>
              <a:t>Neisseria sicca/mucosa</a:t>
            </a:r>
            <a:r>
              <a:rPr lang="en-US" sz="3450" dirty="0">
                <a:latin typeface="Arial" panose="020B0604020202020204" pitchFamily="34" charset="0"/>
                <a:cs typeface="Arial" panose="020B0604020202020204" pitchFamily="34" charset="0"/>
              </a:rPr>
              <a:t> by MALDI-TOF, final identification and susceptibility pending</a:t>
            </a:r>
          </a:p>
          <a:p>
            <a:pPr marL="571500" indent="-571500">
              <a:spcAft>
                <a:spcPts val="600"/>
              </a:spcAft>
              <a:buFont typeface="Arial" panose="020B0604020202020204" pitchFamily="34" charset="0"/>
              <a:buChar char="•"/>
            </a:pPr>
            <a:r>
              <a:rPr lang="en-US" sz="3450" dirty="0">
                <a:latin typeface="Arial" panose="020B0604020202020204" pitchFamily="34" charset="0"/>
                <a:cs typeface="Arial" panose="020B0604020202020204" pitchFamily="34" charset="0"/>
              </a:rPr>
              <a:t>Vancomycin discontinued and he was discharged to home on ceftriaxone with plans for 6-week course </a:t>
            </a:r>
          </a:p>
          <a:p>
            <a:pPr lvl="1" indent="0">
              <a:spcAft>
                <a:spcPts val="600"/>
              </a:spcAft>
            </a:pPr>
            <a:endParaRPr lang="en-US" sz="3600" dirty="0">
              <a:latin typeface="Arial" panose="020B0604020202020204" pitchFamily="34" charset="0"/>
              <a:cs typeface="Arial" panose="020B0604020202020204" pitchFamily="34" charset="0"/>
            </a:endParaRPr>
          </a:p>
        </p:txBody>
      </p:sp>
      <p:sp>
        <p:nvSpPr>
          <p:cNvPr id="28" name="Rectangle 27"/>
          <p:cNvSpPr/>
          <p:nvPr/>
        </p:nvSpPr>
        <p:spPr>
          <a:xfrm>
            <a:off x="0" y="-18950"/>
            <a:ext cx="38404800" cy="659822"/>
          </a:xfrm>
          <a:prstGeom prst="rect">
            <a:avLst/>
          </a:prstGeom>
          <a:solidFill>
            <a:srgbClr val="FDD0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17204907" y="20660068"/>
            <a:ext cx="5848417" cy="1077218"/>
          </a:xfrm>
          <a:prstGeom prst="rect">
            <a:avLst/>
          </a:prstGeom>
        </p:spPr>
        <p:txBody>
          <a:bodyPr wrap="square">
            <a:spAutoFit/>
          </a:bodyPr>
          <a:lstStyle/>
          <a:p>
            <a:pPr algn="ctr"/>
            <a:r>
              <a:rPr lang="en-US" sz="3200" dirty="0">
                <a:solidFill>
                  <a:schemeClr val="bg1"/>
                </a:solidFill>
                <a:latin typeface="Arial" panose="020B0604020202020204" pitchFamily="34" charset="0"/>
                <a:cs typeface="Arial" panose="020B0604020202020204" pitchFamily="34" charset="0"/>
              </a:rPr>
              <a:t>Figure 3. Gram Stain Gram Negative Diplococci</a:t>
            </a:r>
          </a:p>
        </p:txBody>
      </p:sp>
      <p:pic>
        <p:nvPicPr>
          <p:cNvPr id="4" name="Picture 3">
            <a:extLst>
              <a:ext uri="{FF2B5EF4-FFF2-40B4-BE49-F238E27FC236}">
                <a16:creationId xmlns:a16="http://schemas.microsoft.com/office/drawing/2014/main" id="{E44A38B1-095F-51A8-FA2C-8FFB920D980A}"/>
              </a:ext>
            </a:extLst>
          </p:cNvPr>
          <p:cNvPicPr>
            <a:picLocks noChangeAspect="1"/>
          </p:cNvPicPr>
          <p:nvPr/>
        </p:nvPicPr>
        <p:blipFill>
          <a:blip r:embed="rId3"/>
          <a:stretch>
            <a:fillRect/>
          </a:stretch>
        </p:blipFill>
        <p:spPr>
          <a:xfrm>
            <a:off x="141302" y="1858746"/>
            <a:ext cx="7097698" cy="2256054"/>
          </a:xfrm>
          <a:prstGeom prst="rect">
            <a:avLst/>
          </a:prstGeom>
        </p:spPr>
      </p:pic>
      <p:pic>
        <p:nvPicPr>
          <p:cNvPr id="5" name="Picture 4">
            <a:extLst>
              <a:ext uri="{FF2B5EF4-FFF2-40B4-BE49-F238E27FC236}">
                <a16:creationId xmlns:a16="http://schemas.microsoft.com/office/drawing/2014/main" id="{8A940FEC-F866-4273-6CB7-4200AA332189}"/>
              </a:ext>
            </a:extLst>
          </p:cNvPr>
          <p:cNvPicPr>
            <a:picLocks noChangeAspect="1"/>
          </p:cNvPicPr>
          <p:nvPr/>
        </p:nvPicPr>
        <p:blipFill>
          <a:blip r:embed="rId3"/>
          <a:stretch>
            <a:fillRect/>
          </a:stretch>
        </p:blipFill>
        <p:spPr>
          <a:xfrm>
            <a:off x="31089600" y="1858746"/>
            <a:ext cx="7097698" cy="2256054"/>
          </a:xfrm>
          <a:prstGeom prst="rect">
            <a:avLst/>
          </a:prstGeom>
        </p:spPr>
      </p:pic>
      <p:sp>
        <p:nvSpPr>
          <p:cNvPr id="6" name="Rectangle 5">
            <a:extLst>
              <a:ext uri="{FF2B5EF4-FFF2-40B4-BE49-F238E27FC236}">
                <a16:creationId xmlns:a16="http://schemas.microsoft.com/office/drawing/2014/main" id="{54E53A66-7E3E-5651-0953-67052B3BDB7B}"/>
              </a:ext>
            </a:extLst>
          </p:cNvPr>
          <p:cNvSpPr/>
          <p:nvPr/>
        </p:nvSpPr>
        <p:spPr>
          <a:xfrm>
            <a:off x="0" y="28117800"/>
            <a:ext cx="38404800" cy="1142999"/>
          </a:xfrm>
          <a:prstGeom prst="rect">
            <a:avLst/>
          </a:prstGeom>
          <a:solidFill>
            <a:srgbClr val="461D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B526A5E-F318-30E4-A93A-33B74986E06F}"/>
              </a:ext>
            </a:extLst>
          </p:cNvPr>
          <p:cNvSpPr/>
          <p:nvPr/>
        </p:nvSpPr>
        <p:spPr>
          <a:xfrm>
            <a:off x="26212801" y="6141647"/>
            <a:ext cx="11789228" cy="1021153"/>
          </a:xfrm>
          <a:prstGeom prst="rect">
            <a:avLst/>
          </a:prstGeom>
          <a:solidFill>
            <a:srgbClr val="FDD023"/>
          </a:solidFill>
          <a:ln w="38100">
            <a:solidFill>
              <a:srgbClr val="461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rgbClr val="461D7C"/>
                </a:solidFill>
                <a:latin typeface="Arial" panose="020B0604020202020204" pitchFamily="34" charset="0"/>
                <a:cs typeface="Arial" panose="020B0604020202020204" pitchFamily="34" charset="0"/>
              </a:rPr>
              <a:t>Discussion</a:t>
            </a:r>
          </a:p>
        </p:txBody>
      </p:sp>
      <p:sp>
        <p:nvSpPr>
          <p:cNvPr id="13" name="TextBox 12">
            <a:extLst>
              <a:ext uri="{FF2B5EF4-FFF2-40B4-BE49-F238E27FC236}">
                <a16:creationId xmlns:a16="http://schemas.microsoft.com/office/drawing/2014/main" id="{7FD08BF5-0407-1A54-27A1-488096C381B9}"/>
              </a:ext>
            </a:extLst>
          </p:cNvPr>
          <p:cNvSpPr txBox="1">
            <a:spLocks noChangeArrowheads="1"/>
          </p:cNvSpPr>
          <p:nvPr/>
        </p:nvSpPr>
        <p:spPr bwMode="auto">
          <a:xfrm>
            <a:off x="26212800" y="7164360"/>
            <a:ext cx="11785217" cy="18319420"/>
          </a:xfrm>
          <a:prstGeom prst="rect">
            <a:avLst/>
          </a:prstGeom>
          <a:noFill/>
          <a:ln w="38100">
            <a:solidFill>
              <a:srgbClr val="461D7C"/>
            </a:solidFill>
            <a:miter lim="800000"/>
            <a:headEnd/>
            <a:tailEnd/>
          </a:ln>
        </p:spPr>
        <p:txBody>
          <a:bodyPr wrap="square" lIns="372410" tIns="186205" rIns="372410" bIns="186205">
            <a:spAutoFit/>
          </a:bodyPr>
          <a:lstStyle/>
          <a:p>
            <a:pPr marL="571500" indent="-571500">
              <a:spcAft>
                <a:spcPts val="600"/>
              </a:spcAft>
              <a:buFont typeface="Arial" panose="020B0604020202020204" pitchFamily="34" charset="0"/>
              <a:buChar char="•"/>
            </a:pPr>
            <a:r>
              <a:rPr lang="en-US" sz="3450" dirty="0">
                <a:latin typeface="Arial" panose="020B0604020202020204" pitchFamily="34" charset="0"/>
                <a:cs typeface="Arial" panose="020B0604020202020204" pitchFamily="34" charset="0"/>
              </a:rPr>
              <a:t>Patient presented with vertebral osteomyelitis, discitis, and epidural abscess due to </a:t>
            </a:r>
            <a:r>
              <a:rPr lang="en-US" sz="3450" i="1" dirty="0">
                <a:latin typeface="Arial" panose="020B0604020202020204" pitchFamily="34" charset="0"/>
                <a:cs typeface="Arial" panose="020B0604020202020204" pitchFamily="34" charset="0"/>
              </a:rPr>
              <a:t>Neisseria mucosa/sicca</a:t>
            </a:r>
          </a:p>
          <a:p>
            <a:pPr marL="571500" indent="-571500">
              <a:spcAft>
                <a:spcPts val="600"/>
              </a:spcAft>
              <a:buFont typeface="Arial" panose="020B0604020202020204" pitchFamily="34" charset="0"/>
              <a:buChar char="•"/>
            </a:pPr>
            <a:r>
              <a:rPr lang="en-US" sz="3450" i="1" dirty="0">
                <a:latin typeface="Arial" panose="020B0604020202020204" pitchFamily="34" charset="0"/>
                <a:cs typeface="Arial" panose="020B0604020202020204" pitchFamily="34" charset="0"/>
              </a:rPr>
              <a:t>Neisseria mucosa </a:t>
            </a:r>
            <a:r>
              <a:rPr lang="en-US" sz="3450" dirty="0">
                <a:latin typeface="Arial" panose="020B0604020202020204" pitchFamily="34" charset="0"/>
                <a:cs typeface="Arial" panose="020B0604020202020204" pitchFamily="34" charset="0"/>
              </a:rPr>
              <a:t>and </a:t>
            </a:r>
            <a:r>
              <a:rPr lang="en-US" sz="3450" i="1" dirty="0">
                <a:latin typeface="Arial" panose="020B0604020202020204" pitchFamily="34" charset="0"/>
                <a:cs typeface="Arial" panose="020B0604020202020204" pitchFamily="34" charset="0"/>
              </a:rPr>
              <a:t>sicca </a:t>
            </a:r>
            <a:r>
              <a:rPr lang="en-US" sz="3450" dirty="0">
                <a:latin typeface="Arial" panose="020B0604020202020204" pitchFamily="34" charset="0"/>
                <a:cs typeface="Arial" panose="020B0604020202020204" pitchFamily="34" charset="0"/>
              </a:rPr>
              <a:t>are slow-growing, fastidious gram-negative diplococci which are commensal within the human oropharynx and are rarely pathogenic</a:t>
            </a:r>
          </a:p>
          <a:p>
            <a:pPr marL="571500" indent="-571500">
              <a:spcAft>
                <a:spcPts val="600"/>
              </a:spcAft>
              <a:buFont typeface="Arial" panose="020B0604020202020204" pitchFamily="34" charset="0"/>
              <a:buChar char="•"/>
            </a:pPr>
            <a:r>
              <a:rPr lang="en-US" sz="3450" dirty="0">
                <a:latin typeface="Arial" panose="020B0604020202020204" pitchFamily="34" charset="0"/>
                <a:cs typeface="Arial" panose="020B0604020202020204" pitchFamily="34" charset="0"/>
              </a:rPr>
              <a:t>Invasive infections due to non-meningococcal, non-gonococcal </a:t>
            </a:r>
            <a:r>
              <a:rPr lang="en-US" sz="3450" i="1" dirty="0">
                <a:latin typeface="Arial" panose="020B0604020202020204" pitchFamily="34" charset="0"/>
                <a:cs typeface="Arial" panose="020B0604020202020204" pitchFamily="34" charset="0"/>
              </a:rPr>
              <a:t>Neisseria spp. </a:t>
            </a:r>
            <a:r>
              <a:rPr lang="en-US" sz="3450" dirty="0">
                <a:latin typeface="Arial" panose="020B0604020202020204" pitchFamily="34" charset="0"/>
                <a:cs typeface="Arial" panose="020B0604020202020204" pitchFamily="34" charset="0"/>
              </a:rPr>
              <a:t>are primarily described in case reports of endocarditis or meningitis, and are most often associated with </a:t>
            </a:r>
            <a:r>
              <a:rPr lang="en-US" sz="3450" i="1" dirty="0">
                <a:latin typeface="Arial" panose="020B0604020202020204" pitchFamily="34" charset="0"/>
                <a:cs typeface="Arial" panose="020B0604020202020204" pitchFamily="34" charset="0"/>
              </a:rPr>
              <a:t>N. mucosa </a:t>
            </a:r>
          </a:p>
          <a:p>
            <a:pPr marL="571500" indent="-571500">
              <a:spcAft>
                <a:spcPts val="600"/>
              </a:spcAft>
              <a:buFont typeface="Arial" panose="020B0604020202020204" pitchFamily="34" charset="0"/>
              <a:buChar char="•"/>
            </a:pPr>
            <a:r>
              <a:rPr lang="en-US" sz="3450" dirty="0">
                <a:latin typeface="Arial" panose="020B0604020202020204" pitchFamily="34" charset="0"/>
                <a:cs typeface="Arial" panose="020B0604020202020204" pitchFamily="34" charset="0"/>
              </a:rPr>
              <a:t>Risk factors for invasive disease include recent procedures (particularly dental), prosthetic devices, immunocompromised status </a:t>
            </a:r>
          </a:p>
          <a:p>
            <a:pPr marL="571500" indent="-571500">
              <a:spcAft>
                <a:spcPts val="600"/>
              </a:spcAft>
              <a:buFont typeface="Arial" panose="020B0604020202020204" pitchFamily="34" charset="0"/>
              <a:buChar char="•"/>
            </a:pPr>
            <a:r>
              <a:rPr lang="en-US" sz="3450" dirty="0">
                <a:latin typeface="Arial" panose="020B0604020202020204" pitchFamily="34" charset="0"/>
                <a:cs typeface="Arial" panose="020B0604020202020204" pitchFamily="34" charset="0"/>
              </a:rPr>
              <a:t>Iatrogenic invasive infection due to commensal oral flora have been described, however Neisseria has only been implicated in a single case report of a patient with </a:t>
            </a:r>
            <a:r>
              <a:rPr lang="en-US" sz="3450" i="1" dirty="0">
                <a:latin typeface="Arial" panose="020B0604020202020204" pitchFamily="34" charset="0"/>
                <a:cs typeface="Arial" panose="020B0604020202020204" pitchFamily="34" charset="0"/>
              </a:rPr>
              <a:t>N Sicca </a:t>
            </a:r>
            <a:r>
              <a:rPr lang="en-US" sz="3450" dirty="0">
                <a:latin typeface="Arial" panose="020B0604020202020204" pitchFamily="34" charset="0"/>
                <a:cs typeface="Arial" panose="020B0604020202020204" pitchFamily="34" charset="0"/>
              </a:rPr>
              <a:t>meningitis after intrathecal contrast injection with an unmasked proceduralist</a:t>
            </a:r>
          </a:p>
          <a:p>
            <a:pPr marL="571500" indent="-571500">
              <a:spcAft>
                <a:spcPts val="600"/>
              </a:spcAft>
              <a:buFont typeface="Arial" panose="020B0604020202020204" pitchFamily="34" charset="0"/>
              <a:buChar char="•"/>
            </a:pPr>
            <a:r>
              <a:rPr lang="en-US" sz="3450" dirty="0">
                <a:latin typeface="Arial" panose="020B0604020202020204" pitchFamily="34" charset="0"/>
                <a:cs typeface="Arial" panose="020B0604020202020204" pitchFamily="34" charset="0"/>
              </a:rPr>
              <a:t>Patient had no recent dental work and had excellent dentition</a:t>
            </a:r>
          </a:p>
          <a:p>
            <a:pPr marL="571500" indent="-571500">
              <a:spcAft>
                <a:spcPts val="600"/>
              </a:spcAft>
              <a:buFont typeface="Arial" panose="020B0604020202020204" pitchFamily="34" charset="0"/>
              <a:buChar char="•"/>
            </a:pPr>
            <a:r>
              <a:rPr lang="en-US" sz="3450" dirty="0">
                <a:latin typeface="Arial" panose="020B0604020202020204" pitchFamily="34" charset="0"/>
                <a:cs typeface="Arial" panose="020B0604020202020204" pitchFamily="34" charset="0"/>
              </a:rPr>
              <a:t>Etiology of patient’s presentation thought to be iatrogenic inoculation during RFA versus transient bacteremia in setting of epidural steroid use </a:t>
            </a:r>
          </a:p>
          <a:p>
            <a:pPr marL="571500" indent="-571500">
              <a:spcAft>
                <a:spcPts val="600"/>
              </a:spcAft>
              <a:buFont typeface="Arial" panose="020B0604020202020204" pitchFamily="34" charset="0"/>
              <a:buChar char="•"/>
            </a:pPr>
            <a:r>
              <a:rPr lang="en-US" sz="3450" i="1" dirty="0">
                <a:latin typeface="Arial" panose="020B0604020202020204" pitchFamily="34" charset="0"/>
                <a:cs typeface="Arial" panose="020B0604020202020204" pitchFamily="34" charset="0"/>
              </a:rPr>
              <a:t>N. mucosa </a:t>
            </a:r>
            <a:r>
              <a:rPr lang="en-US" sz="3450" dirty="0">
                <a:latin typeface="Arial" panose="020B0604020202020204" pitchFamily="34" charset="0"/>
                <a:cs typeface="Arial" panose="020B0604020202020204" pitchFamily="34" charset="0"/>
              </a:rPr>
              <a:t>and </a:t>
            </a:r>
            <a:r>
              <a:rPr lang="en-US" sz="3450" i="1" dirty="0">
                <a:latin typeface="Arial" panose="020B0604020202020204" pitchFamily="34" charset="0"/>
                <a:cs typeface="Arial" panose="020B0604020202020204" pitchFamily="34" charset="0"/>
              </a:rPr>
              <a:t>N. sicca </a:t>
            </a:r>
            <a:r>
              <a:rPr lang="en-US" sz="3450" dirty="0">
                <a:latin typeface="Arial" panose="020B0604020202020204" pitchFamily="34" charset="0"/>
                <a:cs typeface="Arial" panose="020B0604020202020204" pitchFamily="34" charset="0"/>
              </a:rPr>
              <a:t>are often misclassified with VITEK MS and MALDI-TOF and require advanced diagnostics to identify </a:t>
            </a:r>
          </a:p>
          <a:p>
            <a:pPr marL="571500" indent="-571500">
              <a:spcAft>
                <a:spcPts val="600"/>
              </a:spcAft>
              <a:buFont typeface="Arial" panose="020B0604020202020204" pitchFamily="34" charset="0"/>
              <a:buChar char="•"/>
            </a:pPr>
            <a:r>
              <a:rPr lang="en-US" sz="3450" dirty="0">
                <a:latin typeface="Arial" panose="020B0604020202020204" pitchFamily="34" charset="0"/>
                <a:cs typeface="Arial" panose="020B0604020202020204" pitchFamily="34" charset="0"/>
              </a:rPr>
              <a:t>One month later, still awaiting final identification and susceptibility of </a:t>
            </a:r>
            <a:r>
              <a:rPr lang="en-US" sz="3450" i="1" dirty="0">
                <a:latin typeface="Arial" panose="020B0604020202020204" pitchFamily="34" charset="0"/>
                <a:cs typeface="Arial" panose="020B0604020202020204" pitchFamily="34" charset="0"/>
              </a:rPr>
              <a:t>Neisseria spp. </a:t>
            </a:r>
            <a:r>
              <a:rPr lang="en-US" sz="3450" dirty="0">
                <a:latin typeface="Arial" panose="020B0604020202020204" pitchFamily="34" charset="0"/>
                <a:cs typeface="Arial" panose="020B0604020202020204" pitchFamily="34" charset="0"/>
              </a:rPr>
              <a:t>cultures </a:t>
            </a:r>
          </a:p>
          <a:p>
            <a:pPr marL="571500" indent="-571500">
              <a:spcAft>
                <a:spcPts val="600"/>
              </a:spcAft>
              <a:buFont typeface="Arial" panose="020B0604020202020204" pitchFamily="34" charset="0"/>
              <a:buChar char="•"/>
            </a:pPr>
            <a:endParaRPr lang="en-US" sz="3600" dirty="0">
              <a:latin typeface="Arial" panose="020B0604020202020204" pitchFamily="34" charset="0"/>
              <a:cs typeface="Arial" panose="020B0604020202020204" pitchFamily="34" charset="0"/>
            </a:endParaRPr>
          </a:p>
          <a:p>
            <a:pPr marL="571500" indent="-571500">
              <a:spcAft>
                <a:spcPts val="600"/>
              </a:spcAft>
              <a:buFont typeface="Arial" panose="020B0604020202020204" pitchFamily="34" charset="0"/>
              <a:buChar char="•"/>
            </a:pPr>
            <a:endParaRPr lang="en-US" sz="3600" dirty="0">
              <a:latin typeface="Arial" panose="020B0604020202020204" pitchFamily="34" charset="0"/>
              <a:cs typeface="Arial" panose="020B0604020202020204" pitchFamily="34" charset="0"/>
            </a:endParaRPr>
          </a:p>
        </p:txBody>
      </p:sp>
      <p:sp>
        <p:nvSpPr>
          <p:cNvPr id="33" name="TextBox 32">
            <a:extLst>
              <a:ext uri="{FF2B5EF4-FFF2-40B4-BE49-F238E27FC236}">
                <a16:creationId xmlns:a16="http://schemas.microsoft.com/office/drawing/2014/main" id="{307745F2-BE99-5886-A362-741DB87713D9}"/>
              </a:ext>
            </a:extLst>
          </p:cNvPr>
          <p:cNvSpPr txBox="1"/>
          <p:nvPr/>
        </p:nvSpPr>
        <p:spPr>
          <a:xfrm>
            <a:off x="14566610" y="14202341"/>
            <a:ext cx="5848417" cy="1077218"/>
          </a:xfrm>
          <a:prstGeom prst="rect">
            <a:avLst/>
          </a:prstGeom>
          <a:noFill/>
        </p:spPr>
        <p:txBody>
          <a:bodyPr wrap="square">
            <a:spAutoFit/>
          </a:bodyPr>
          <a:lstStyle/>
          <a:p>
            <a:pPr algn="ctr"/>
            <a:r>
              <a:rPr kumimoji="0" lang="en-US" sz="32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Figure 1. L</a:t>
            </a:r>
            <a:r>
              <a:rPr lang="en-US" sz="3200" dirty="0">
                <a:solidFill>
                  <a:schemeClr val="bg1"/>
                </a:solidFill>
                <a:latin typeface="Arial" panose="020B0604020202020204" pitchFamily="34" charset="0"/>
                <a:cs typeface="Arial" panose="020B0604020202020204" pitchFamily="34" charset="0"/>
              </a:rPr>
              <a:t>-Spine MRI</a:t>
            </a:r>
          </a:p>
          <a:p>
            <a:pPr algn="ctr"/>
            <a:r>
              <a:rPr lang="en-US" sz="3200" dirty="0">
                <a:solidFill>
                  <a:schemeClr val="bg1"/>
                </a:solidFill>
                <a:latin typeface="Arial" panose="020B0604020202020204" pitchFamily="34" charset="0"/>
                <a:cs typeface="Arial" panose="020B0604020202020204" pitchFamily="34" charset="0"/>
              </a:rPr>
              <a:t>Sagittal T1 FSE</a:t>
            </a:r>
          </a:p>
        </p:txBody>
      </p:sp>
      <p:sp>
        <p:nvSpPr>
          <p:cNvPr id="39" name="Rectangle 38">
            <a:extLst>
              <a:ext uri="{FF2B5EF4-FFF2-40B4-BE49-F238E27FC236}">
                <a16:creationId xmlns:a16="http://schemas.microsoft.com/office/drawing/2014/main" id="{B6E4858D-296B-BFC9-4B9C-A987565306AB}"/>
              </a:ext>
            </a:extLst>
          </p:cNvPr>
          <p:cNvSpPr/>
          <p:nvPr/>
        </p:nvSpPr>
        <p:spPr>
          <a:xfrm>
            <a:off x="26263599" y="23313315"/>
            <a:ext cx="11785217" cy="1021153"/>
          </a:xfrm>
          <a:prstGeom prst="rect">
            <a:avLst/>
          </a:prstGeom>
          <a:solidFill>
            <a:srgbClr val="FDD023"/>
          </a:solidFill>
          <a:ln w="38100">
            <a:solidFill>
              <a:srgbClr val="461D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a:solidFill>
                  <a:srgbClr val="461D7C"/>
                </a:solidFill>
                <a:latin typeface="Arial" panose="020B0604020202020204" pitchFamily="34" charset="0"/>
                <a:cs typeface="Arial" panose="020B0604020202020204" pitchFamily="34" charset="0"/>
              </a:rPr>
              <a:t>References</a:t>
            </a:r>
          </a:p>
        </p:txBody>
      </p:sp>
      <p:sp>
        <p:nvSpPr>
          <p:cNvPr id="45" name="TextBox 44">
            <a:extLst>
              <a:ext uri="{FF2B5EF4-FFF2-40B4-BE49-F238E27FC236}">
                <a16:creationId xmlns:a16="http://schemas.microsoft.com/office/drawing/2014/main" id="{A7672B58-77F5-1612-6BF6-82FB111D6D29}"/>
              </a:ext>
            </a:extLst>
          </p:cNvPr>
          <p:cNvSpPr txBox="1">
            <a:spLocks noChangeArrowheads="1"/>
          </p:cNvSpPr>
          <p:nvPr/>
        </p:nvSpPr>
        <p:spPr bwMode="auto">
          <a:xfrm>
            <a:off x="26263599" y="24338723"/>
            <a:ext cx="11815014" cy="3761589"/>
          </a:xfrm>
          <a:prstGeom prst="rect">
            <a:avLst/>
          </a:prstGeom>
          <a:noFill/>
          <a:ln w="38100">
            <a:solidFill>
              <a:srgbClr val="461D7C"/>
            </a:solidFill>
            <a:miter lim="800000"/>
            <a:headEnd/>
            <a:tailEnd/>
          </a:ln>
        </p:spPr>
        <p:txBody>
          <a:bodyPr wrap="square" lIns="372410" tIns="186205" rIns="372410" bIns="186205">
            <a:spAutoFit/>
          </a:bodyPr>
          <a:lstStyle/>
          <a:p>
            <a:pPr marL="0" marR="0">
              <a:spcBef>
                <a:spcPts val="0"/>
              </a:spcBef>
              <a:spcAft>
                <a:spcPts val="0"/>
              </a:spcAft>
            </a:pPr>
            <a:r>
              <a:rPr lang="en-US" sz="2000" dirty="0" err="1">
                <a:solidFill>
                  <a:srgbClr val="212121"/>
                </a:solidFill>
                <a:effectLst/>
                <a:highlight>
                  <a:srgbClr val="FFFFFF"/>
                </a:highlight>
                <a:latin typeface="Arial" panose="020B0604020202020204" pitchFamily="34" charset="0"/>
                <a:ea typeface="Aptos" panose="020B0004020202020204" pitchFamily="34" charset="0"/>
              </a:rPr>
              <a:t>Entesari-Tatafi</a:t>
            </a:r>
            <a:r>
              <a:rPr lang="en-US" sz="2000" dirty="0">
                <a:solidFill>
                  <a:srgbClr val="212121"/>
                </a:solidFill>
                <a:effectLst/>
                <a:highlight>
                  <a:srgbClr val="FFFFFF"/>
                </a:highlight>
                <a:latin typeface="Arial" panose="020B0604020202020204" pitchFamily="34" charset="0"/>
                <a:ea typeface="Aptos" panose="020B0004020202020204" pitchFamily="34" charset="0"/>
              </a:rPr>
              <a:t> D, </a:t>
            </a:r>
            <a:r>
              <a:rPr lang="en-US" sz="2000" dirty="0" err="1">
                <a:solidFill>
                  <a:srgbClr val="212121"/>
                </a:solidFill>
                <a:effectLst/>
                <a:highlight>
                  <a:srgbClr val="FFFFFF"/>
                </a:highlight>
                <a:latin typeface="Arial" panose="020B0604020202020204" pitchFamily="34" charset="0"/>
                <a:ea typeface="Aptos" panose="020B0004020202020204" pitchFamily="34" charset="0"/>
              </a:rPr>
              <a:t>Bagherirad</a:t>
            </a:r>
            <a:r>
              <a:rPr lang="en-US" sz="2000" dirty="0">
                <a:solidFill>
                  <a:srgbClr val="212121"/>
                </a:solidFill>
                <a:effectLst/>
                <a:highlight>
                  <a:srgbClr val="FFFFFF"/>
                </a:highlight>
                <a:latin typeface="Arial" panose="020B0604020202020204" pitchFamily="34" charset="0"/>
                <a:ea typeface="Aptos" panose="020B0004020202020204" pitchFamily="34" charset="0"/>
              </a:rPr>
              <a:t> M, Quan D, </a:t>
            </a:r>
            <a:r>
              <a:rPr lang="en-US" sz="2000" dirty="0" err="1">
                <a:solidFill>
                  <a:srgbClr val="212121"/>
                </a:solidFill>
                <a:effectLst/>
                <a:highlight>
                  <a:srgbClr val="FFFFFF"/>
                </a:highlight>
                <a:latin typeface="Arial" panose="020B0604020202020204" pitchFamily="34" charset="0"/>
                <a:ea typeface="Aptos" panose="020B0004020202020204" pitchFamily="34" charset="0"/>
              </a:rPr>
              <a:t>Athan</a:t>
            </a:r>
            <a:r>
              <a:rPr lang="en-US" sz="2000" dirty="0">
                <a:solidFill>
                  <a:srgbClr val="212121"/>
                </a:solidFill>
                <a:effectLst/>
                <a:highlight>
                  <a:srgbClr val="FFFFFF"/>
                </a:highlight>
                <a:latin typeface="Arial" panose="020B0604020202020204" pitchFamily="34" charset="0"/>
                <a:ea typeface="Aptos" panose="020B0004020202020204" pitchFamily="34" charset="0"/>
              </a:rPr>
              <a:t> E. Iatrogenic meningitis caused by Neisseria sicca/</a:t>
            </a:r>
            <a:r>
              <a:rPr lang="en-US" sz="2000" dirty="0" err="1">
                <a:solidFill>
                  <a:srgbClr val="212121"/>
                </a:solidFill>
                <a:effectLst/>
                <a:highlight>
                  <a:srgbClr val="FFFFFF"/>
                </a:highlight>
                <a:latin typeface="Arial" panose="020B0604020202020204" pitchFamily="34" charset="0"/>
                <a:ea typeface="Aptos" panose="020B0004020202020204" pitchFamily="34" charset="0"/>
              </a:rPr>
              <a:t>subflava</a:t>
            </a:r>
            <a:r>
              <a:rPr lang="en-US" sz="2000" dirty="0">
                <a:solidFill>
                  <a:srgbClr val="212121"/>
                </a:solidFill>
                <a:effectLst/>
                <a:highlight>
                  <a:srgbClr val="FFFFFF"/>
                </a:highlight>
                <a:latin typeface="Arial" panose="020B0604020202020204" pitchFamily="34" charset="0"/>
                <a:ea typeface="Aptos" panose="020B0004020202020204" pitchFamily="34" charset="0"/>
              </a:rPr>
              <a:t> after intrathecal contrast injection, Australia. </a:t>
            </a:r>
            <a:r>
              <a:rPr lang="en-US" sz="2000" dirty="0" err="1">
                <a:solidFill>
                  <a:srgbClr val="212121"/>
                </a:solidFill>
                <a:effectLst/>
                <a:highlight>
                  <a:srgbClr val="FFFFFF"/>
                </a:highlight>
                <a:latin typeface="Arial" panose="020B0604020202020204" pitchFamily="34" charset="0"/>
                <a:ea typeface="Aptos" panose="020B0004020202020204" pitchFamily="34" charset="0"/>
              </a:rPr>
              <a:t>Emerg</a:t>
            </a:r>
            <a:r>
              <a:rPr lang="en-US" sz="2000" dirty="0">
                <a:solidFill>
                  <a:srgbClr val="212121"/>
                </a:solidFill>
                <a:effectLst/>
                <a:highlight>
                  <a:srgbClr val="FFFFFF"/>
                </a:highlight>
                <a:latin typeface="Arial" panose="020B0604020202020204" pitchFamily="34" charset="0"/>
                <a:ea typeface="Aptos" panose="020B0004020202020204" pitchFamily="34" charset="0"/>
              </a:rPr>
              <a:t> Infect Dis. 2014 Jun;20(6):1023-5. </a:t>
            </a:r>
            <a:r>
              <a:rPr lang="en-US" sz="2000" dirty="0" err="1">
                <a:solidFill>
                  <a:srgbClr val="212121"/>
                </a:solidFill>
                <a:effectLst/>
                <a:highlight>
                  <a:srgbClr val="FFFFFF"/>
                </a:highlight>
                <a:latin typeface="Arial" panose="020B0604020202020204" pitchFamily="34" charset="0"/>
                <a:ea typeface="Aptos" panose="020B0004020202020204" pitchFamily="34" charset="0"/>
              </a:rPr>
              <a:t>doi</a:t>
            </a:r>
            <a:r>
              <a:rPr lang="en-US" sz="2000" dirty="0">
                <a:solidFill>
                  <a:srgbClr val="212121"/>
                </a:solidFill>
                <a:effectLst/>
                <a:highlight>
                  <a:srgbClr val="FFFFFF"/>
                </a:highlight>
                <a:latin typeface="Arial" panose="020B0604020202020204" pitchFamily="34" charset="0"/>
                <a:ea typeface="Aptos" panose="020B0004020202020204" pitchFamily="34" charset="0"/>
              </a:rPr>
              <a:t>: 10.3201/eid2006.131117. PMID: 24856004; PMCID: PMC4036775.</a:t>
            </a:r>
            <a:endParaRPr lang="en-US" sz="2000" dirty="0">
              <a:effectLst/>
              <a:latin typeface="Arial" panose="020B0604020202020204" pitchFamily="34" charset="0"/>
              <a:ea typeface="Aptos" panose="020B0004020202020204" pitchFamily="34" charset="0"/>
            </a:endParaRPr>
          </a:p>
          <a:p>
            <a:pPr marL="0" marR="0">
              <a:spcBef>
                <a:spcPts val="0"/>
              </a:spcBef>
              <a:spcAft>
                <a:spcPts val="0"/>
              </a:spcAft>
            </a:pPr>
            <a:r>
              <a:rPr lang="en-US" sz="2000" dirty="0" err="1">
                <a:solidFill>
                  <a:srgbClr val="212121"/>
                </a:solidFill>
                <a:effectLst/>
                <a:highlight>
                  <a:srgbClr val="FFFFFF"/>
                </a:highlight>
                <a:latin typeface="Arial" panose="020B0604020202020204" pitchFamily="34" charset="0"/>
                <a:ea typeface="Aptos" panose="020B0004020202020204" pitchFamily="34" charset="0"/>
              </a:rPr>
              <a:t>Jin</a:t>
            </a:r>
            <a:r>
              <a:rPr lang="en-US" sz="2000" dirty="0">
                <a:solidFill>
                  <a:srgbClr val="212121"/>
                </a:solidFill>
                <a:effectLst/>
                <a:highlight>
                  <a:srgbClr val="FFFFFF"/>
                </a:highlight>
                <a:latin typeface="Arial" panose="020B0604020202020204" pitchFamily="34" charset="0"/>
                <a:ea typeface="Aptos" panose="020B0004020202020204" pitchFamily="34" charset="0"/>
              </a:rPr>
              <a:t> Y, Xu H, Yao Q, Gu B, Wang Z, Wang T, Yu X, Lu Y, Zheng B, Zhang Y. Confirmation of the Need for Reclassification of </a:t>
            </a:r>
            <a:r>
              <a:rPr lang="en-US" sz="2000" i="1" dirty="0">
                <a:solidFill>
                  <a:srgbClr val="212121"/>
                </a:solidFill>
                <a:effectLst/>
                <a:highlight>
                  <a:srgbClr val="FFFFFF"/>
                </a:highlight>
                <a:latin typeface="Arial" panose="020B0604020202020204" pitchFamily="34" charset="0"/>
                <a:ea typeface="Aptos" panose="020B0004020202020204" pitchFamily="34" charset="0"/>
              </a:rPr>
              <a:t>Neisseria mucosa</a:t>
            </a:r>
            <a:r>
              <a:rPr lang="en-US" sz="2000" dirty="0">
                <a:solidFill>
                  <a:srgbClr val="212121"/>
                </a:solidFill>
                <a:effectLst/>
                <a:highlight>
                  <a:srgbClr val="FFFFFF"/>
                </a:highlight>
                <a:latin typeface="Arial" panose="020B0604020202020204" pitchFamily="34" charset="0"/>
                <a:ea typeface="Aptos" panose="020B0004020202020204" pitchFamily="34" charset="0"/>
              </a:rPr>
              <a:t> and </a:t>
            </a:r>
            <a:r>
              <a:rPr lang="en-US" sz="2000" i="1" dirty="0">
                <a:solidFill>
                  <a:srgbClr val="212121"/>
                </a:solidFill>
                <a:effectLst/>
                <a:highlight>
                  <a:srgbClr val="FFFFFF"/>
                </a:highlight>
                <a:latin typeface="Arial" panose="020B0604020202020204" pitchFamily="34" charset="0"/>
                <a:ea typeface="Aptos" panose="020B0004020202020204" pitchFamily="34" charset="0"/>
              </a:rPr>
              <a:t>Neisseria sicca</a:t>
            </a:r>
            <a:r>
              <a:rPr lang="en-US" sz="2000" dirty="0">
                <a:solidFill>
                  <a:srgbClr val="212121"/>
                </a:solidFill>
                <a:effectLst/>
                <a:highlight>
                  <a:srgbClr val="FFFFFF"/>
                </a:highlight>
                <a:latin typeface="Arial" panose="020B0604020202020204" pitchFamily="34" charset="0"/>
                <a:ea typeface="Aptos" panose="020B0004020202020204" pitchFamily="34" charset="0"/>
              </a:rPr>
              <a:t> Using Average Nucleotide Identity Blast and Phylogenetic Analysis of Whole-Genome Sequencing: Hinted by Clinical Misclassification of a </a:t>
            </a:r>
            <a:r>
              <a:rPr lang="en-US" sz="2000" i="1" dirty="0">
                <a:solidFill>
                  <a:srgbClr val="212121"/>
                </a:solidFill>
                <a:effectLst/>
                <a:highlight>
                  <a:srgbClr val="FFFFFF"/>
                </a:highlight>
                <a:latin typeface="Arial" panose="020B0604020202020204" pitchFamily="34" charset="0"/>
                <a:ea typeface="Aptos" panose="020B0004020202020204" pitchFamily="34" charset="0"/>
              </a:rPr>
              <a:t>Neisseria mucosa</a:t>
            </a:r>
            <a:r>
              <a:rPr lang="en-US" sz="2000" dirty="0">
                <a:solidFill>
                  <a:srgbClr val="212121"/>
                </a:solidFill>
                <a:effectLst/>
                <a:highlight>
                  <a:srgbClr val="FFFFFF"/>
                </a:highlight>
                <a:latin typeface="Arial" panose="020B0604020202020204" pitchFamily="34" charset="0"/>
                <a:ea typeface="Aptos" panose="020B0004020202020204" pitchFamily="34" charset="0"/>
              </a:rPr>
              <a:t> Strain. Front </a:t>
            </a:r>
            <a:r>
              <a:rPr lang="en-US" sz="2000" dirty="0" err="1">
                <a:solidFill>
                  <a:srgbClr val="212121"/>
                </a:solidFill>
                <a:effectLst/>
                <a:highlight>
                  <a:srgbClr val="FFFFFF"/>
                </a:highlight>
                <a:latin typeface="Arial" panose="020B0604020202020204" pitchFamily="34" charset="0"/>
                <a:ea typeface="Aptos" panose="020B0004020202020204" pitchFamily="34" charset="0"/>
              </a:rPr>
              <a:t>Microbiol</a:t>
            </a:r>
            <a:r>
              <a:rPr lang="en-US" sz="2000" dirty="0">
                <a:solidFill>
                  <a:srgbClr val="212121"/>
                </a:solidFill>
                <a:effectLst/>
                <a:highlight>
                  <a:srgbClr val="FFFFFF"/>
                </a:highlight>
                <a:latin typeface="Arial" panose="020B0604020202020204" pitchFamily="34" charset="0"/>
                <a:ea typeface="Aptos" panose="020B0004020202020204" pitchFamily="34" charset="0"/>
              </a:rPr>
              <a:t>. 2022 Feb 21;12:780183. </a:t>
            </a:r>
            <a:r>
              <a:rPr lang="en-US" sz="2000" dirty="0" err="1">
                <a:solidFill>
                  <a:srgbClr val="212121"/>
                </a:solidFill>
                <a:effectLst/>
                <a:highlight>
                  <a:srgbClr val="FFFFFF"/>
                </a:highlight>
                <a:latin typeface="Arial" panose="020B0604020202020204" pitchFamily="34" charset="0"/>
                <a:ea typeface="Aptos" panose="020B0004020202020204" pitchFamily="34" charset="0"/>
              </a:rPr>
              <a:t>doi</a:t>
            </a:r>
            <a:r>
              <a:rPr lang="en-US" sz="2000" dirty="0">
                <a:solidFill>
                  <a:srgbClr val="212121"/>
                </a:solidFill>
                <a:effectLst/>
                <a:highlight>
                  <a:srgbClr val="FFFFFF"/>
                </a:highlight>
                <a:latin typeface="Arial" panose="020B0604020202020204" pitchFamily="34" charset="0"/>
                <a:ea typeface="Aptos" panose="020B0004020202020204" pitchFamily="34" charset="0"/>
              </a:rPr>
              <a:t>: 10.3389/fmicb.2021.780183. PMID: 35281306; PMCID: PMC8909641.</a:t>
            </a:r>
            <a:endParaRPr lang="en-US" sz="2000" dirty="0">
              <a:effectLst/>
              <a:latin typeface="Arial" panose="020B0604020202020204" pitchFamily="34" charset="0"/>
              <a:ea typeface="Aptos" panose="020B0004020202020204" pitchFamily="34" charset="0"/>
            </a:endParaRPr>
          </a:p>
          <a:p>
            <a:pPr marL="0" marR="0">
              <a:spcBef>
                <a:spcPts val="0"/>
              </a:spcBef>
              <a:spcAft>
                <a:spcPts val="0"/>
              </a:spcAft>
            </a:pPr>
            <a:r>
              <a:rPr lang="en-US" sz="2000" dirty="0">
                <a:solidFill>
                  <a:srgbClr val="212121"/>
                </a:solidFill>
                <a:effectLst/>
                <a:highlight>
                  <a:srgbClr val="FFFFFF"/>
                </a:highlight>
                <a:latin typeface="Arial" panose="020B0604020202020204" pitchFamily="34" charset="0"/>
                <a:ea typeface="Aptos" panose="020B0004020202020204" pitchFamily="34" charset="0"/>
              </a:rPr>
              <a:t>Walsh L, Clark SA, Derrick JP, Borrow R. Beyond the usual suspects: Reviewing infections caused by typically-commensal Neisseria species. J Infect. 2023 Dec;87(6):479-489. </a:t>
            </a:r>
            <a:r>
              <a:rPr lang="en-US" sz="2000" dirty="0" err="1">
                <a:solidFill>
                  <a:srgbClr val="212121"/>
                </a:solidFill>
                <a:effectLst/>
                <a:highlight>
                  <a:srgbClr val="FFFFFF"/>
                </a:highlight>
                <a:latin typeface="Arial" panose="020B0604020202020204" pitchFamily="34" charset="0"/>
                <a:ea typeface="Aptos" panose="020B0004020202020204" pitchFamily="34" charset="0"/>
              </a:rPr>
              <a:t>doi</a:t>
            </a:r>
            <a:r>
              <a:rPr lang="en-US" sz="2000" dirty="0">
                <a:solidFill>
                  <a:srgbClr val="212121"/>
                </a:solidFill>
                <a:effectLst/>
                <a:highlight>
                  <a:srgbClr val="FFFFFF"/>
                </a:highlight>
                <a:latin typeface="Arial" panose="020B0604020202020204" pitchFamily="34" charset="0"/>
                <a:ea typeface="Aptos" panose="020B0004020202020204" pitchFamily="34" charset="0"/>
              </a:rPr>
              <a:t>: 10.1016/j.jinf.2023.09.007. </a:t>
            </a:r>
            <a:r>
              <a:rPr lang="en-US" sz="2000" dirty="0" err="1">
                <a:solidFill>
                  <a:srgbClr val="212121"/>
                </a:solidFill>
                <a:effectLst/>
                <a:highlight>
                  <a:srgbClr val="FFFFFF"/>
                </a:highlight>
                <a:latin typeface="Arial" panose="020B0604020202020204" pitchFamily="34" charset="0"/>
                <a:ea typeface="Aptos" panose="020B0004020202020204" pitchFamily="34" charset="0"/>
              </a:rPr>
              <a:t>Epub</a:t>
            </a:r>
            <a:r>
              <a:rPr lang="en-US" sz="2000" dirty="0">
                <a:solidFill>
                  <a:srgbClr val="212121"/>
                </a:solidFill>
                <a:effectLst/>
                <a:highlight>
                  <a:srgbClr val="FFFFFF"/>
                </a:highlight>
                <a:latin typeface="Arial" panose="020B0604020202020204" pitchFamily="34" charset="0"/>
                <a:ea typeface="Aptos" panose="020B0004020202020204" pitchFamily="34" charset="0"/>
              </a:rPr>
              <a:t> 2023 Oct 4. PMID: 37797844.</a:t>
            </a:r>
            <a:endParaRPr lang="en-US" sz="2000" dirty="0">
              <a:effectLst/>
              <a:latin typeface="Arial" panose="020B0604020202020204" pitchFamily="34" charset="0"/>
              <a:ea typeface="Aptos" panose="020B0004020202020204" pitchFamily="34" charset="0"/>
            </a:endParaRPr>
          </a:p>
        </p:txBody>
      </p:sp>
      <p:pic>
        <p:nvPicPr>
          <p:cNvPr id="2" name="Picture 1">
            <a:extLst>
              <a:ext uri="{FF2B5EF4-FFF2-40B4-BE49-F238E27FC236}">
                <a16:creationId xmlns:a16="http://schemas.microsoft.com/office/drawing/2014/main" id="{36D3575F-739F-B3B5-6F95-032526DB32F6}"/>
              </a:ext>
            </a:extLst>
          </p:cNvPr>
          <p:cNvPicPr>
            <a:picLocks noChangeAspect="1"/>
          </p:cNvPicPr>
          <p:nvPr/>
        </p:nvPicPr>
        <p:blipFill>
          <a:blip r:embed="rId4"/>
          <a:stretch>
            <a:fillRect/>
          </a:stretch>
        </p:blipFill>
        <p:spPr>
          <a:xfrm>
            <a:off x="20322292" y="6184264"/>
            <a:ext cx="5588000" cy="7956327"/>
          </a:xfrm>
          <a:prstGeom prst="rect">
            <a:avLst/>
          </a:prstGeom>
        </p:spPr>
      </p:pic>
      <p:pic>
        <p:nvPicPr>
          <p:cNvPr id="3" name="Picture 2">
            <a:extLst>
              <a:ext uri="{FF2B5EF4-FFF2-40B4-BE49-F238E27FC236}">
                <a16:creationId xmlns:a16="http://schemas.microsoft.com/office/drawing/2014/main" id="{AC1C65E4-688A-7B95-FC5A-CF7CC8DF5F86}"/>
              </a:ext>
            </a:extLst>
          </p:cNvPr>
          <p:cNvPicPr>
            <a:picLocks noChangeAspect="1"/>
          </p:cNvPicPr>
          <p:nvPr/>
        </p:nvPicPr>
        <p:blipFill>
          <a:blip r:embed="rId5"/>
          <a:stretch>
            <a:fillRect/>
          </a:stretch>
        </p:blipFill>
        <p:spPr>
          <a:xfrm>
            <a:off x="14551908" y="6281573"/>
            <a:ext cx="5461000" cy="7874000"/>
          </a:xfrm>
          <a:prstGeom prst="rect">
            <a:avLst/>
          </a:prstGeom>
        </p:spPr>
      </p:pic>
      <p:pic>
        <p:nvPicPr>
          <p:cNvPr id="10" name="Picture 2">
            <a:extLst>
              <a:ext uri="{FF2B5EF4-FFF2-40B4-BE49-F238E27FC236}">
                <a16:creationId xmlns:a16="http://schemas.microsoft.com/office/drawing/2014/main" id="{D9DDF43E-09EC-BA06-48CD-9782F144821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03802" y="22237098"/>
            <a:ext cx="4832202" cy="512661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00079237-E419-2F48-AECA-E8DD966F6B7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316061" y="22193507"/>
            <a:ext cx="4627394" cy="5126615"/>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Red dots in a light blue background&#10;&#10;Description automatically generated">
            <a:extLst>
              <a:ext uri="{FF2B5EF4-FFF2-40B4-BE49-F238E27FC236}">
                <a16:creationId xmlns:a16="http://schemas.microsoft.com/office/drawing/2014/main" id="{94622861-B477-4825-DA4C-EC59F9F1002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990773" y="15908162"/>
            <a:ext cx="6276686" cy="4707515"/>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a:extLst>
              <a:ext uri="{FF2B5EF4-FFF2-40B4-BE49-F238E27FC236}">
                <a16:creationId xmlns:a16="http://schemas.microsoft.com/office/drawing/2014/main" id="{87735511-C3CF-684B-FFEE-A6AFF8ADD1E7}"/>
              </a:ext>
            </a:extLst>
          </p:cNvPr>
          <p:cNvSpPr txBox="1"/>
          <p:nvPr/>
        </p:nvSpPr>
        <p:spPr>
          <a:xfrm>
            <a:off x="20440582" y="14202341"/>
            <a:ext cx="5848417" cy="1077218"/>
          </a:xfrm>
          <a:prstGeom prst="rect">
            <a:avLst/>
          </a:prstGeom>
          <a:noFill/>
        </p:spPr>
        <p:txBody>
          <a:bodyPr wrap="square">
            <a:spAutoFit/>
          </a:bodyPr>
          <a:lstStyle/>
          <a:p>
            <a:pPr algn="ctr"/>
            <a:r>
              <a:rPr kumimoji="0" lang="en-US" sz="32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Figure 2. L</a:t>
            </a:r>
            <a:r>
              <a:rPr lang="en-US" sz="3200" dirty="0">
                <a:solidFill>
                  <a:schemeClr val="bg1"/>
                </a:solidFill>
                <a:latin typeface="Arial" panose="020B0604020202020204" pitchFamily="34" charset="0"/>
                <a:cs typeface="Arial" panose="020B0604020202020204" pitchFamily="34" charset="0"/>
              </a:rPr>
              <a:t>-Spine MRI </a:t>
            </a:r>
          </a:p>
          <a:p>
            <a:pPr algn="ctr"/>
            <a:r>
              <a:rPr lang="en-US" sz="3200" dirty="0">
                <a:solidFill>
                  <a:schemeClr val="bg1"/>
                </a:solidFill>
                <a:latin typeface="Arial" panose="020B0604020202020204" pitchFamily="34" charset="0"/>
                <a:cs typeface="Arial" panose="020B0604020202020204" pitchFamily="34" charset="0"/>
              </a:rPr>
              <a:t>Sagittal T2 </a:t>
            </a:r>
            <a:r>
              <a:rPr lang="en-US" sz="3200" dirty="0" err="1">
                <a:solidFill>
                  <a:schemeClr val="bg1"/>
                </a:solidFill>
                <a:latin typeface="Arial" panose="020B0604020202020204" pitchFamily="34" charset="0"/>
                <a:cs typeface="Arial" panose="020B0604020202020204" pitchFamily="34" charset="0"/>
              </a:rPr>
              <a:t>FrFSE</a:t>
            </a:r>
            <a:endParaRPr lang="en-US" sz="3200" dirty="0">
              <a:solidFill>
                <a:schemeClr val="bg1"/>
              </a:solidFill>
              <a:latin typeface="Arial" panose="020B0604020202020204" pitchFamily="34" charset="0"/>
              <a:cs typeface="Arial" panose="020B0604020202020204" pitchFamily="34" charset="0"/>
            </a:endParaRPr>
          </a:p>
        </p:txBody>
      </p:sp>
      <p:sp>
        <p:nvSpPr>
          <p:cNvPr id="17" name="TextBox 16">
            <a:extLst>
              <a:ext uri="{FF2B5EF4-FFF2-40B4-BE49-F238E27FC236}">
                <a16:creationId xmlns:a16="http://schemas.microsoft.com/office/drawing/2014/main" id="{1889F4FC-13C0-F486-C084-4E48C7B48232}"/>
              </a:ext>
            </a:extLst>
          </p:cNvPr>
          <p:cNvSpPr txBox="1"/>
          <p:nvPr/>
        </p:nvSpPr>
        <p:spPr>
          <a:xfrm>
            <a:off x="15703802" y="27407304"/>
            <a:ext cx="8902567" cy="584775"/>
          </a:xfrm>
          <a:prstGeom prst="rect">
            <a:avLst/>
          </a:prstGeom>
          <a:noFill/>
        </p:spPr>
        <p:txBody>
          <a:bodyPr wrap="square">
            <a:spAutoFit/>
          </a:bodyPr>
          <a:lstStyle/>
          <a:p>
            <a:pPr algn="ctr"/>
            <a:r>
              <a:rPr kumimoji="0" lang="en-US" sz="32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Figure 4. Blood and </a:t>
            </a:r>
            <a:r>
              <a:rPr lang="en-US" sz="3200" dirty="0">
                <a:solidFill>
                  <a:schemeClr val="bg1"/>
                </a:solidFill>
                <a:latin typeface="Arial" panose="020B0604020202020204" pitchFamily="34" charset="0"/>
                <a:cs typeface="Arial" panose="020B0604020202020204" pitchFamily="34" charset="0"/>
              </a:rPr>
              <a:t>C</a:t>
            </a:r>
            <a:r>
              <a:rPr kumimoji="0" lang="en-US" sz="3200" b="0" i="0" u="none" strike="noStrike" kern="1200" cap="none" spc="0" normalizeH="0" baseline="0" noProof="0" dirty="0" err="1">
                <a:ln>
                  <a:noFill/>
                </a:ln>
                <a:solidFill>
                  <a:schemeClr val="bg1"/>
                </a:solidFill>
                <a:effectLst/>
                <a:uLnTx/>
                <a:uFillTx/>
                <a:latin typeface="Arial" panose="020B0604020202020204" pitchFamily="34" charset="0"/>
                <a:ea typeface="+mn-ea"/>
                <a:cs typeface="Arial" panose="020B0604020202020204" pitchFamily="34" charset="0"/>
              </a:rPr>
              <a:t>hocolate</a:t>
            </a:r>
            <a:r>
              <a:rPr kumimoji="0" lang="en-US" sz="3200" b="0" i="0" u="none" strike="noStrike" kern="1200" cap="none" spc="0" normalizeH="0" baseline="0" noProof="0" dirty="0">
                <a:ln>
                  <a:noFill/>
                </a:ln>
                <a:solidFill>
                  <a:schemeClr val="bg1"/>
                </a:solidFill>
                <a:effectLst/>
                <a:uLnTx/>
                <a:uFillTx/>
                <a:latin typeface="Arial" panose="020B0604020202020204" pitchFamily="34" charset="0"/>
                <a:ea typeface="+mn-ea"/>
                <a:cs typeface="Arial" panose="020B0604020202020204" pitchFamily="34" charset="0"/>
              </a:rPr>
              <a:t> Agar</a:t>
            </a:r>
            <a:endParaRPr lang="en-US" sz="3200" dirty="0">
              <a:solidFill>
                <a:schemeClr val="bg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2000" advTm="353580"/>
    </mc:Choice>
    <mc:Fallback xmlns="">
      <p:transition spd="slow" advTm="35358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3DF990FC-1168-4379-B809-976C32F4D87B}"/>
</file>

<file path=customXml/itemProps2.xml><?xml version="1.0" encoding="utf-8"?>
<ds:datastoreItem xmlns:ds="http://schemas.openxmlformats.org/officeDocument/2006/customXml" ds:itemID="{038109B6-90BC-4061-B4D3-F77E8D3A6CA4}"/>
</file>

<file path=customXml/itemProps3.xml><?xml version="1.0" encoding="utf-8"?>
<ds:datastoreItem xmlns:ds="http://schemas.openxmlformats.org/officeDocument/2006/customXml" ds:itemID="{47E0EA0D-8B65-4958-BFBC-F342E282C72B}"/>
</file>

<file path=docProps/app.xml><?xml version="1.0" encoding="utf-8"?>
<Properties xmlns="http://schemas.openxmlformats.org/officeDocument/2006/extended-properties" xmlns:vt="http://schemas.openxmlformats.org/officeDocument/2006/docPropsVTypes">
  <TotalTime>24090</TotalTime>
  <Words>735</Words>
  <Application>Microsoft Office PowerPoint</Application>
  <PresentationFormat>Custom</PresentationFormat>
  <Paragraphs>43</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Graduate</dc:creator>
  <cp:lastModifiedBy>Hagensee, Michael</cp:lastModifiedBy>
  <cp:revision>262</cp:revision>
  <cp:lastPrinted>2019-01-18T22:21:26Z</cp:lastPrinted>
  <dcterms:created xsi:type="dcterms:W3CDTF">2012-09-11T19:00:53Z</dcterms:created>
  <dcterms:modified xsi:type="dcterms:W3CDTF">2024-04-02T21:40:46Z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