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84048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20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B804F9-775E-CE54-EEEA-3C4D13C6FDF1}" name="Rebecca Lillis" initials="RL" userId="S::Rebecca.Lillis@crescentcare.org::24cd2934-bd1d-4fcf-bf08-a5429424c7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DF9"/>
    <a:srgbClr val="E7D7F1"/>
    <a:srgbClr val="BD8F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0" d="100"/>
          <a:sy n="10" d="100"/>
        </p:scale>
        <p:origin x="2028" y="160"/>
      </p:cViewPr>
      <p:guideLst>
        <p:guide orient="horz" pos="12096"/>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D4C13-F9FF-43A4-A118-C85850B5F933}" type="datetimeFigureOut">
              <a:rPr lang="en-US" smtClean="0"/>
              <a:t>3/3/2025</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08A7C-9F6D-477F-8B0D-DFE1AA81493E}" type="slidenum">
              <a:rPr lang="en-US" smtClean="0"/>
              <a:t>‹#›</a:t>
            </a:fld>
            <a:endParaRPr lang="en-US"/>
          </a:p>
        </p:txBody>
      </p:sp>
    </p:spTree>
    <p:extLst>
      <p:ext uri="{BB962C8B-B14F-4D97-AF65-F5344CB8AC3E}">
        <p14:creationId xmlns:p14="http://schemas.microsoft.com/office/powerpoint/2010/main" val="1740960188"/>
      </p:ext>
    </p:extLst>
  </p:cSld>
  <p:clrMap bg1="lt1" tx1="dk1" bg2="lt2" tx2="dk2" accent1="accent1" accent2="accent2" accent3="accent3" accent4="accent4" accent5="accent5" accent6="accent6" hlink="hlink" folHlink="folHlink"/>
  <p:notesStyle>
    <a:lvl1pPr marL="0" algn="l" defTabSz="6982633" rtl="0" eaLnBrk="1" latinLnBrk="0" hangingPunct="1">
      <a:defRPr sz="9164" kern="1200">
        <a:solidFill>
          <a:schemeClr val="tx1"/>
        </a:solidFill>
        <a:latin typeface="+mn-lt"/>
        <a:ea typeface="+mn-ea"/>
        <a:cs typeface="+mn-cs"/>
      </a:defRPr>
    </a:lvl1pPr>
    <a:lvl2pPr marL="3491316" algn="l" defTabSz="6982633" rtl="0" eaLnBrk="1" latinLnBrk="0" hangingPunct="1">
      <a:defRPr sz="9164" kern="1200">
        <a:solidFill>
          <a:schemeClr val="tx1"/>
        </a:solidFill>
        <a:latin typeface="+mn-lt"/>
        <a:ea typeface="+mn-ea"/>
        <a:cs typeface="+mn-cs"/>
      </a:defRPr>
    </a:lvl2pPr>
    <a:lvl3pPr marL="6982633" algn="l" defTabSz="6982633" rtl="0" eaLnBrk="1" latinLnBrk="0" hangingPunct="1">
      <a:defRPr sz="9164" kern="1200">
        <a:solidFill>
          <a:schemeClr val="tx1"/>
        </a:solidFill>
        <a:latin typeface="+mn-lt"/>
        <a:ea typeface="+mn-ea"/>
        <a:cs typeface="+mn-cs"/>
      </a:defRPr>
    </a:lvl3pPr>
    <a:lvl4pPr marL="10473949" algn="l" defTabSz="6982633" rtl="0" eaLnBrk="1" latinLnBrk="0" hangingPunct="1">
      <a:defRPr sz="9164" kern="1200">
        <a:solidFill>
          <a:schemeClr val="tx1"/>
        </a:solidFill>
        <a:latin typeface="+mn-lt"/>
        <a:ea typeface="+mn-ea"/>
        <a:cs typeface="+mn-cs"/>
      </a:defRPr>
    </a:lvl4pPr>
    <a:lvl5pPr marL="13965265" algn="l" defTabSz="6982633" rtl="0" eaLnBrk="1" latinLnBrk="0" hangingPunct="1">
      <a:defRPr sz="9164" kern="1200">
        <a:solidFill>
          <a:schemeClr val="tx1"/>
        </a:solidFill>
        <a:latin typeface="+mn-lt"/>
        <a:ea typeface="+mn-ea"/>
        <a:cs typeface="+mn-cs"/>
      </a:defRPr>
    </a:lvl5pPr>
    <a:lvl6pPr marL="17456582" algn="l" defTabSz="6982633" rtl="0" eaLnBrk="1" latinLnBrk="0" hangingPunct="1">
      <a:defRPr sz="9164" kern="1200">
        <a:solidFill>
          <a:schemeClr val="tx1"/>
        </a:solidFill>
        <a:latin typeface="+mn-lt"/>
        <a:ea typeface="+mn-ea"/>
        <a:cs typeface="+mn-cs"/>
      </a:defRPr>
    </a:lvl6pPr>
    <a:lvl7pPr marL="20947898" algn="l" defTabSz="6982633" rtl="0" eaLnBrk="1" latinLnBrk="0" hangingPunct="1">
      <a:defRPr sz="9164" kern="1200">
        <a:solidFill>
          <a:schemeClr val="tx1"/>
        </a:solidFill>
        <a:latin typeface="+mn-lt"/>
        <a:ea typeface="+mn-ea"/>
        <a:cs typeface="+mn-cs"/>
      </a:defRPr>
    </a:lvl7pPr>
    <a:lvl8pPr marL="24439215" algn="l" defTabSz="6982633" rtl="0" eaLnBrk="1" latinLnBrk="0" hangingPunct="1">
      <a:defRPr sz="9164" kern="1200">
        <a:solidFill>
          <a:schemeClr val="tx1"/>
        </a:solidFill>
        <a:latin typeface="+mn-lt"/>
        <a:ea typeface="+mn-ea"/>
        <a:cs typeface="+mn-cs"/>
      </a:defRPr>
    </a:lvl8pPr>
    <a:lvl9pPr marL="27930531" algn="l" defTabSz="6982633" rtl="0" eaLnBrk="1" latinLnBrk="0" hangingPunct="1">
      <a:defRPr sz="91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808A7C-9F6D-477F-8B0D-DFE1AA81493E}" type="slidenum">
              <a:rPr lang="en-US" smtClean="0"/>
              <a:t>1</a:t>
            </a:fld>
            <a:endParaRPr lang="en-US"/>
          </a:p>
        </p:txBody>
      </p:sp>
    </p:spTree>
    <p:extLst>
      <p:ext uri="{BB962C8B-B14F-4D97-AF65-F5344CB8AC3E}">
        <p14:creationId xmlns:p14="http://schemas.microsoft.com/office/powerpoint/2010/main" val="166987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6285233"/>
            <a:ext cx="32644080" cy="1337056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4800600" y="20171413"/>
            <a:ext cx="28803600" cy="9272267"/>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8D9768-4238-4AB7-833B-678B91C9E7FF}"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101699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D9768-4238-4AB7-833B-678B91C9E7FF}"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239314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2044700"/>
            <a:ext cx="8281035"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2044700"/>
            <a:ext cx="24363045"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D9768-4238-4AB7-833B-678B91C9E7FF}"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75146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D9768-4238-4AB7-833B-678B91C9E7FF}"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10665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9574541"/>
            <a:ext cx="33124140" cy="15975327"/>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2620330" y="25701001"/>
            <a:ext cx="33124140" cy="8401047"/>
          </a:xfrm>
        </p:spPr>
        <p:txBody>
          <a:bodyPr/>
          <a:lstStyle>
            <a:lvl1pPr marL="0" indent="0">
              <a:buNone/>
              <a:defRPr sz="10080">
                <a:solidFill>
                  <a:schemeClr val="tx1">
                    <a:tint val="82000"/>
                  </a:schemeClr>
                </a:solidFill>
              </a:defRPr>
            </a:lvl1pPr>
            <a:lvl2pPr marL="1920240" indent="0">
              <a:buNone/>
              <a:defRPr sz="8400">
                <a:solidFill>
                  <a:schemeClr val="tx1">
                    <a:tint val="82000"/>
                  </a:schemeClr>
                </a:solidFill>
              </a:defRPr>
            </a:lvl2pPr>
            <a:lvl3pPr marL="3840480" indent="0">
              <a:buNone/>
              <a:defRPr sz="7560">
                <a:solidFill>
                  <a:schemeClr val="tx1">
                    <a:tint val="82000"/>
                  </a:schemeClr>
                </a:solidFill>
              </a:defRPr>
            </a:lvl3pPr>
            <a:lvl4pPr marL="5760720" indent="0">
              <a:buNone/>
              <a:defRPr sz="6720">
                <a:solidFill>
                  <a:schemeClr val="tx1">
                    <a:tint val="82000"/>
                  </a:schemeClr>
                </a:solidFill>
              </a:defRPr>
            </a:lvl4pPr>
            <a:lvl5pPr marL="7680960" indent="0">
              <a:buNone/>
              <a:defRPr sz="6720">
                <a:solidFill>
                  <a:schemeClr val="tx1">
                    <a:tint val="82000"/>
                  </a:schemeClr>
                </a:solidFill>
              </a:defRPr>
            </a:lvl5pPr>
            <a:lvl6pPr marL="9601200" indent="0">
              <a:buNone/>
              <a:defRPr sz="6720">
                <a:solidFill>
                  <a:schemeClr val="tx1">
                    <a:tint val="82000"/>
                  </a:schemeClr>
                </a:solidFill>
              </a:defRPr>
            </a:lvl6pPr>
            <a:lvl7pPr marL="11521440" indent="0">
              <a:buNone/>
              <a:defRPr sz="6720">
                <a:solidFill>
                  <a:schemeClr val="tx1">
                    <a:tint val="82000"/>
                  </a:schemeClr>
                </a:solidFill>
              </a:defRPr>
            </a:lvl7pPr>
            <a:lvl8pPr marL="13441680" indent="0">
              <a:buNone/>
              <a:defRPr sz="6720">
                <a:solidFill>
                  <a:schemeClr val="tx1">
                    <a:tint val="82000"/>
                  </a:schemeClr>
                </a:solidFill>
              </a:defRPr>
            </a:lvl8pPr>
            <a:lvl9pPr marL="15361920" indent="0">
              <a:buNone/>
              <a:defRPr sz="67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8D9768-4238-4AB7-833B-678B91C9E7FF}" type="datetimeFigureOut">
              <a:rPr lang="en-US" smtClean="0"/>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137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10223500"/>
            <a:ext cx="1632204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8D9768-4238-4AB7-833B-678B91C9E7FF}"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196402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044708"/>
            <a:ext cx="3312414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9414513"/>
            <a:ext cx="16247028"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4" name="Content Placeholder 3"/>
          <p:cNvSpPr>
            <a:spLocks noGrp="1"/>
          </p:cNvSpPr>
          <p:nvPr>
            <p:ph sz="half" idx="2"/>
          </p:nvPr>
        </p:nvSpPr>
        <p:spPr>
          <a:xfrm>
            <a:off x="2645336" y="14028420"/>
            <a:ext cx="1624702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9414513"/>
            <a:ext cx="16327042" cy="4613907"/>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Click to edit Master text styles</a:t>
            </a:r>
          </a:p>
        </p:txBody>
      </p:sp>
      <p:sp>
        <p:nvSpPr>
          <p:cNvPr id="6" name="Content Placeholder 5"/>
          <p:cNvSpPr>
            <a:spLocks noGrp="1"/>
          </p:cNvSpPr>
          <p:nvPr>
            <p:ph sz="quarter" idx="4"/>
          </p:nvPr>
        </p:nvSpPr>
        <p:spPr>
          <a:xfrm>
            <a:off x="19442432" y="14028420"/>
            <a:ext cx="16327042"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8D9768-4238-4AB7-833B-678B91C9E7FF}" type="datetimeFigureOut">
              <a:rPr lang="en-US" smtClean="0"/>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124985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8D9768-4238-4AB7-833B-678B91C9E7FF}" type="datetimeFigureOut">
              <a:rPr lang="en-US" smtClean="0"/>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231073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D9768-4238-4AB7-833B-678B91C9E7FF}" type="datetimeFigureOut">
              <a:rPr lang="en-US" smtClean="0"/>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734037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16327042" y="5529588"/>
            <a:ext cx="19442430" cy="272923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D8D9768-4238-4AB7-833B-678B91C9E7FF}"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195351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2560320"/>
            <a:ext cx="12386548" cy="896112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5529588"/>
            <a:ext cx="19442430" cy="272923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2645332" y="11521440"/>
            <a:ext cx="12386548" cy="21344893"/>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CD8D9768-4238-4AB7-833B-678B91C9E7FF}" type="datetimeFigureOut">
              <a:rPr lang="en-US" smtClean="0"/>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A3006-7074-45FA-86FB-EFA4BC44132E}" type="slidenum">
              <a:rPr lang="en-US" smtClean="0"/>
              <a:t>‹#›</a:t>
            </a:fld>
            <a:endParaRPr lang="en-US"/>
          </a:p>
        </p:txBody>
      </p:sp>
    </p:spTree>
    <p:extLst>
      <p:ext uri="{BB962C8B-B14F-4D97-AF65-F5344CB8AC3E}">
        <p14:creationId xmlns:p14="http://schemas.microsoft.com/office/powerpoint/2010/main" val="23214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2044708"/>
            <a:ext cx="3312414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10223500"/>
            <a:ext cx="3312414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35595568"/>
            <a:ext cx="8641080" cy="2044700"/>
          </a:xfrm>
          <a:prstGeom prst="rect">
            <a:avLst/>
          </a:prstGeom>
        </p:spPr>
        <p:txBody>
          <a:bodyPr vert="horz" lIns="91440" tIns="45720" rIns="91440" bIns="45720" rtlCol="0" anchor="ctr"/>
          <a:lstStyle>
            <a:lvl1pPr algn="l">
              <a:defRPr sz="5040">
                <a:solidFill>
                  <a:schemeClr val="tx1">
                    <a:tint val="82000"/>
                  </a:schemeClr>
                </a:solidFill>
              </a:defRPr>
            </a:lvl1pPr>
          </a:lstStyle>
          <a:p>
            <a:fld id="{CD8D9768-4238-4AB7-833B-678B91C9E7FF}" type="datetimeFigureOut">
              <a:rPr lang="en-US" smtClean="0"/>
              <a:t>3/3/2025</a:t>
            </a:fld>
            <a:endParaRPr lang="en-US"/>
          </a:p>
        </p:txBody>
      </p:sp>
      <p:sp>
        <p:nvSpPr>
          <p:cNvPr id="5" name="Footer Placeholder 4"/>
          <p:cNvSpPr>
            <a:spLocks noGrp="1"/>
          </p:cNvSpPr>
          <p:nvPr>
            <p:ph type="ftr" sz="quarter" idx="3"/>
          </p:nvPr>
        </p:nvSpPr>
        <p:spPr>
          <a:xfrm>
            <a:off x="12721590" y="35595568"/>
            <a:ext cx="12961620" cy="2044700"/>
          </a:xfrm>
          <a:prstGeom prst="rect">
            <a:avLst/>
          </a:prstGeom>
        </p:spPr>
        <p:txBody>
          <a:bodyPr vert="horz" lIns="91440" tIns="45720" rIns="91440" bIns="45720" rtlCol="0" anchor="ctr"/>
          <a:lstStyle>
            <a:lvl1pPr algn="ctr">
              <a:defRPr sz="504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27123390" y="35595568"/>
            <a:ext cx="8641080" cy="2044700"/>
          </a:xfrm>
          <a:prstGeom prst="rect">
            <a:avLst/>
          </a:prstGeom>
        </p:spPr>
        <p:txBody>
          <a:bodyPr vert="horz" lIns="91440" tIns="45720" rIns="91440" bIns="45720" rtlCol="0" anchor="ctr"/>
          <a:lstStyle>
            <a:lvl1pPr algn="r">
              <a:defRPr sz="5040">
                <a:solidFill>
                  <a:schemeClr val="tx1">
                    <a:tint val="82000"/>
                  </a:schemeClr>
                </a:solidFill>
              </a:defRPr>
            </a:lvl1pPr>
          </a:lstStyle>
          <a:p>
            <a:fld id="{B2CA3006-7074-45FA-86FB-EFA4BC44132E}" type="slidenum">
              <a:rPr lang="en-US" smtClean="0"/>
              <a:t>‹#›</a:t>
            </a:fld>
            <a:endParaRPr lang="en-US"/>
          </a:p>
        </p:txBody>
      </p:sp>
    </p:spTree>
    <p:extLst>
      <p:ext uri="{BB962C8B-B14F-4D97-AF65-F5344CB8AC3E}">
        <p14:creationId xmlns:p14="http://schemas.microsoft.com/office/powerpoint/2010/main" val="1423190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doi.org/10.1186/s12879-021-06797-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idimages.org/images/organismdetail/?imageid=1895&amp;altimageid=" TargetMode="External"/><Relationship Id="rId5" Type="http://schemas.openxmlformats.org/officeDocument/2006/relationships/hyperlink" Target="https://phil.cdc.gov/Details.aspx?pid=12803" TargetMode="External"/><Relationship Id="rId4" Type="http://schemas.openxmlformats.org/officeDocument/2006/relationships/image" Target="../media/image2.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A38002-D4AD-C1AF-856D-382A40E5B22E}"/>
              </a:ext>
            </a:extLst>
          </p:cNvPr>
          <p:cNvSpPr/>
          <p:nvPr/>
        </p:nvSpPr>
        <p:spPr>
          <a:xfrm>
            <a:off x="21265" y="0"/>
            <a:ext cx="38404800" cy="4617720"/>
          </a:xfrm>
          <a:prstGeom prst="rect">
            <a:avLst/>
          </a:prstGeom>
          <a:solidFill>
            <a:srgbClr val="BD8FD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5B7DD4E-D34B-D70D-7E5B-2183207C5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 y="426720"/>
            <a:ext cx="7762009" cy="3162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06D1357-D944-9FF3-4E58-154E2259B860}"/>
              </a:ext>
            </a:extLst>
          </p:cNvPr>
          <p:cNvPicPr>
            <a:picLocks noChangeAspect="1"/>
          </p:cNvPicPr>
          <p:nvPr/>
        </p:nvPicPr>
        <p:blipFill>
          <a:blip r:embed="rId4"/>
          <a:stretch>
            <a:fillRect/>
          </a:stretch>
        </p:blipFill>
        <p:spPr>
          <a:xfrm>
            <a:off x="31348680" y="661035"/>
            <a:ext cx="6629400" cy="2927985"/>
          </a:xfrm>
          <a:prstGeom prst="rect">
            <a:avLst/>
          </a:prstGeom>
        </p:spPr>
      </p:pic>
      <p:sp>
        <p:nvSpPr>
          <p:cNvPr id="8" name="Rectangle 7">
            <a:extLst>
              <a:ext uri="{FF2B5EF4-FFF2-40B4-BE49-F238E27FC236}">
                <a16:creationId xmlns:a16="http://schemas.microsoft.com/office/drawing/2014/main" id="{164F8D94-0D6C-A0F1-24EF-B07CF1262A7C}"/>
              </a:ext>
            </a:extLst>
          </p:cNvPr>
          <p:cNvSpPr/>
          <p:nvPr/>
        </p:nvSpPr>
        <p:spPr>
          <a:xfrm>
            <a:off x="883918" y="9940329"/>
            <a:ext cx="17360537" cy="1784985"/>
          </a:xfrm>
          <a:prstGeom prst="rect">
            <a:avLst/>
          </a:prstGeom>
          <a:solidFill>
            <a:srgbClr val="BD8FD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Calibri" panose="020F0502020204030204" pitchFamily="34" charset="0"/>
                <a:cs typeface="Calibri" panose="020F0502020204030204" pitchFamily="34" charset="0"/>
              </a:rPr>
              <a:t>Case Description</a:t>
            </a:r>
          </a:p>
        </p:txBody>
      </p:sp>
      <p:sp>
        <p:nvSpPr>
          <p:cNvPr id="10" name="Rectangle 9">
            <a:extLst>
              <a:ext uri="{FF2B5EF4-FFF2-40B4-BE49-F238E27FC236}">
                <a16:creationId xmlns:a16="http://schemas.microsoft.com/office/drawing/2014/main" id="{C55E76C5-B05F-9F3F-136A-791B3674E174}"/>
              </a:ext>
            </a:extLst>
          </p:cNvPr>
          <p:cNvSpPr/>
          <p:nvPr/>
        </p:nvSpPr>
        <p:spPr>
          <a:xfrm>
            <a:off x="883919" y="5575935"/>
            <a:ext cx="17360537" cy="1784985"/>
          </a:xfrm>
          <a:prstGeom prst="rect">
            <a:avLst/>
          </a:prstGeom>
          <a:solidFill>
            <a:srgbClr val="BD8FD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Calibri" panose="020F0502020204030204" pitchFamily="34" charset="0"/>
                <a:cs typeface="Calibri" panose="020F0502020204030204" pitchFamily="34" charset="0"/>
              </a:rPr>
              <a:t>Introduction</a:t>
            </a:r>
          </a:p>
        </p:txBody>
      </p:sp>
      <p:sp>
        <p:nvSpPr>
          <p:cNvPr id="11" name="Rectangle 10">
            <a:extLst>
              <a:ext uri="{FF2B5EF4-FFF2-40B4-BE49-F238E27FC236}">
                <a16:creationId xmlns:a16="http://schemas.microsoft.com/office/drawing/2014/main" id="{B5EE033D-A1A4-8F21-CA15-65BD4B18FE9C}"/>
              </a:ext>
            </a:extLst>
          </p:cNvPr>
          <p:cNvSpPr/>
          <p:nvPr/>
        </p:nvSpPr>
        <p:spPr>
          <a:xfrm>
            <a:off x="19202401" y="20798784"/>
            <a:ext cx="18318479" cy="1784985"/>
          </a:xfrm>
          <a:prstGeom prst="rect">
            <a:avLst/>
          </a:prstGeom>
          <a:solidFill>
            <a:srgbClr val="BD8FD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Calibri" panose="020F0502020204030204" pitchFamily="34" charset="0"/>
                <a:cs typeface="Calibri" panose="020F0502020204030204" pitchFamily="34" charset="0"/>
              </a:rPr>
              <a:t>Discussion</a:t>
            </a:r>
          </a:p>
        </p:txBody>
      </p:sp>
      <p:sp>
        <p:nvSpPr>
          <p:cNvPr id="12" name="TextBox 11">
            <a:extLst>
              <a:ext uri="{FF2B5EF4-FFF2-40B4-BE49-F238E27FC236}">
                <a16:creationId xmlns:a16="http://schemas.microsoft.com/office/drawing/2014/main" id="{29563AD0-2F68-E443-4441-3B5CC5DB1F35}"/>
              </a:ext>
            </a:extLst>
          </p:cNvPr>
          <p:cNvSpPr txBox="1"/>
          <p:nvPr/>
        </p:nvSpPr>
        <p:spPr>
          <a:xfrm>
            <a:off x="8280755" y="67734"/>
            <a:ext cx="21885816" cy="2308324"/>
          </a:xfrm>
          <a:prstGeom prst="rect">
            <a:avLst/>
          </a:prstGeom>
          <a:noFill/>
        </p:spPr>
        <p:txBody>
          <a:bodyPr wrap="square" rtlCol="0">
            <a:spAutoFit/>
          </a:bodyPr>
          <a:lstStyle/>
          <a:p>
            <a:pPr algn="ctr"/>
            <a:r>
              <a:rPr lang="en-US" sz="7200" b="1" i="0" dirty="0">
                <a:solidFill>
                  <a:schemeClr val="bg1"/>
                </a:solidFill>
                <a:effectLst/>
                <a:latin typeface="Calibri" panose="020F0502020204030204" pitchFamily="34" charset="0"/>
              </a:rPr>
              <a:t>Non-Small Cell Lung Cancer with Metastasis to Brain complicated by Enterococcus Meningitis</a:t>
            </a:r>
            <a:endParaRPr lang="en-US" sz="7200" b="1" dirty="0">
              <a:solidFill>
                <a:schemeClr val="bg1"/>
              </a:solidFill>
            </a:endParaRPr>
          </a:p>
        </p:txBody>
      </p:sp>
      <p:sp>
        <p:nvSpPr>
          <p:cNvPr id="13" name="TextBox 12">
            <a:extLst>
              <a:ext uri="{FF2B5EF4-FFF2-40B4-BE49-F238E27FC236}">
                <a16:creationId xmlns:a16="http://schemas.microsoft.com/office/drawing/2014/main" id="{8BAF4455-18B7-71B2-E42E-1EF93B88951E}"/>
              </a:ext>
            </a:extLst>
          </p:cNvPr>
          <p:cNvSpPr txBox="1"/>
          <p:nvPr/>
        </p:nvSpPr>
        <p:spPr>
          <a:xfrm>
            <a:off x="6549654" y="2392193"/>
            <a:ext cx="25348019" cy="2154436"/>
          </a:xfrm>
          <a:prstGeom prst="rect">
            <a:avLst/>
          </a:prstGeom>
        </p:spPr>
        <p:txBody>
          <a:bodyPr wrap="square" rtlCol="0">
            <a:spAutoFit/>
          </a:bodyPr>
          <a:lstStyle/>
          <a:p>
            <a:pPr algn="ctr"/>
            <a:r>
              <a:rPr lang="en-US" sz="5400" b="1" i="0" dirty="0">
                <a:solidFill>
                  <a:schemeClr val="bg1"/>
                </a:solidFill>
                <a:effectLst/>
                <a:latin typeface="Calibri" panose="020F0502020204030204" pitchFamily="34" charset="0"/>
              </a:rPr>
              <a:t>Kaitlyn G. Calabresi</a:t>
            </a:r>
            <a:r>
              <a:rPr lang="en-US" sz="5400" b="1" i="0" baseline="30000" dirty="0">
                <a:solidFill>
                  <a:schemeClr val="bg1"/>
                </a:solidFill>
                <a:effectLst/>
                <a:latin typeface="Calibri" panose="020F0502020204030204" pitchFamily="34" charset="0"/>
              </a:rPr>
              <a:t>1</a:t>
            </a:r>
            <a:r>
              <a:rPr lang="en-US" sz="5400" b="1" i="0" dirty="0">
                <a:solidFill>
                  <a:schemeClr val="bg1"/>
                </a:solidFill>
                <a:effectLst/>
                <a:latin typeface="Calibri" panose="020F0502020204030204" pitchFamily="34" charset="0"/>
              </a:rPr>
              <a:t>, Danielle L. Gilbert</a:t>
            </a:r>
            <a:r>
              <a:rPr lang="en-US" sz="5400" b="1" i="0" baseline="30000" dirty="0">
                <a:solidFill>
                  <a:schemeClr val="bg1"/>
                </a:solidFill>
                <a:effectLst/>
                <a:latin typeface="Calibri" panose="020F0502020204030204" pitchFamily="34" charset="0"/>
              </a:rPr>
              <a:t>2</a:t>
            </a:r>
            <a:r>
              <a:rPr lang="en-US" sz="5400" b="1" i="0" dirty="0">
                <a:solidFill>
                  <a:schemeClr val="bg1"/>
                </a:solidFill>
                <a:effectLst/>
                <a:latin typeface="Calibri" panose="020F0502020204030204" pitchFamily="34" charset="0"/>
              </a:rPr>
              <a:t>, Tat Yau</a:t>
            </a:r>
            <a:r>
              <a:rPr lang="en-US" sz="5400" b="1" i="0" baseline="30000" dirty="0">
                <a:solidFill>
                  <a:schemeClr val="bg1"/>
                </a:solidFill>
                <a:effectLst/>
                <a:latin typeface="Calibri" panose="020F0502020204030204" pitchFamily="34" charset="0"/>
              </a:rPr>
              <a:t>2</a:t>
            </a:r>
          </a:p>
          <a:p>
            <a:pPr algn="ctr"/>
            <a:r>
              <a:rPr lang="en-US" sz="4000" b="1" dirty="0">
                <a:solidFill>
                  <a:schemeClr val="bg1"/>
                </a:solidFill>
                <a:latin typeface="Calibri" panose="020F0502020204030204" pitchFamily="34" charset="0"/>
              </a:rPr>
              <a:t>1. </a:t>
            </a:r>
            <a:r>
              <a:rPr lang="en-US" sz="4000" b="1" i="0" dirty="0">
                <a:solidFill>
                  <a:schemeClr val="bg1"/>
                </a:solidFill>
                <a:effectLst/>
                <a:latin typeface="WordVisi_MSFontService"/>
              </a:rPr>
              <a:t>Louisiana State University School of Medicine, New Orleans, LA</a:t>
            </a:r>
            <a:endParaRPr lang="en-US" sz="4000" b="1" dirty="0">
              <a:solidFill>
                <a:schemeClr val="bg1"/>
              </a:solidFill>
              <a:latin typeface="Calibri" panose="020F0502020204030204" pitchFamily="34" charset="0"/>
            </a:endParaRPr>
          </a:p>
          <a:p>
            <a:pPr algn="ctr"/>
            <a:r>
              <a:rPr lang="en-US" sz="4000" b="1" dirty="0">
                <a:solidFill>
                  <a:schemeClr val="bg1"/>
                </a:solidFill>
                <a:latin typeface="Calibri" panose="020F0502020204030204" pitchFamily="34" charset="0"/>
              </a:rPr>
              <a:t>2. Louisiana State University Department of Medicine, Section of Infectious Diseases, New Orleans, LA</a:t>
            </a:r>
            <a:endParaRPr lang="en-US" sz="4000" b="1" dirty="0">
              <a:solidFill>
                <a:schemeClr val="bg1"/>
              </a:solidFill>
            </a:endParaRPr>
          </a:p>
        </p:txBody>
      </p:sp>
      <p:sp>
        <p:nvSpPr>
          <p:cNvPr id="14" name="TextBox 13">
            <a:extLst>
              <a:ext uri="{FF2B5EF4-FFF2-40B4-BE49-F238E27FC236}">
                <a16:creationId xmlns:a16="http://schemas.microsoft.com/office/drawing/2014/main" id="{292938F1-ABD8-02FE-BDD8-0CA5424329FB}"/>
              </a:ext>
            </a:extLst>
          </p:cNvPr>
          <p:cNvSpPr txBox="1"/>
          <p:nvPr/>
        </p:nvSpPr>
        <p:spPr>
          <a:xfrm>
            <a:off x="883920" y="7360920"/>
            <a:ext cx="17360536" cy="1846659"/>
          </a:xfrm>
          <a:prstGeom prst="rect">
            <a:avLst/>
          </a:prstGeom>
          <a:noFill/>
          <a:ln>
            <a:solidFill>
              <a:schemeClr val="tx1"/>
            </a:solidFill>
          </a:ln>
        </p:spPr>
        <p:txBody>
          <a:bodyPr wrap="square" lIns="182880" tIns="182880" rIns="182880" bIns="182880" rtlCol="0" anchor="ctr" anchorCtr="0">
            <a:spAutoFit/>
          </a:bodyPr>
          <a:lstStyle/>
          <a:p>
            <a:r>
              <a:rPr lang="en-US" sz="3200" b="0" i="0" dirty="0">
                <a:solidFill>
                  <a:srgbClr val="000000"/>
                </a:solidFill>
                <a:effectLst/>
                <a:latin typeface="Calibri" panose="020F0502020204030204" pitchFamily="34" charset="0"/>
                <a:cs typeface="Calibri" panose="020F0502020204030204" pitchFamily="34" charset="0"/>
              </a:rPr>
              <a:t> This case is an uncommon presentation of enterococcal meningitis, as it seemingly occurred as a spontaneous, community-acquired meningitis in an immunocompromised male with structural abnormalities due to underlying metastasis. </a:t>
            </a:r>
          </a:p>
        </p:txBody>
      </p:sp>
      <p:sp>
        <p:nvSpPr>
          <p:cNvPr id="16" name="TextBox 15">
            <a:extLst>
              <a:ext uri="{FF2B5EF4-FFF2-40B4-BE49-F238E27FC236}">
                <a16:creationId xmlns:a16="http://schemas.microsoft.com/office/drawing/2014/main" id="{E0D015FA-1504-067B-57B0-3EEED97C18B1}"/>
              </a:ext>
            </a:extLst>
          </p:cNvPr>
          <p:cNvSpPr txBox="1"/>
          <p:nvPr/>
        </p:nvSpPr>
        <p:spPr>
          <a:xfrm>
            <a:off x="883918" y="11725315"/>
            <a:ext cx="17360537" cy="10095071"/>
          </a:xfrm>
          <a:prstGeom prst="rect">
            <a:avLst/>
          </a:prstGeom>
          <a:noFill/>
          <a:ln>
            <a:solidFill>
              <a:schemeClr val="tx1"/>
            </a:solidFill>
          </a:ln>
        </p:spPr>
        <p:txBody>
          <a:bodyPr wrap="square" lIns="182880" tIns="182880" rIns="182880" bIns="182880" anchor="ctr">
            <a:spAutoFit/>
          </a:bodyPr>
          <a:lstStyle/>
          <a:p>
            <a:r>
              <a:rPr lang="en-GB" sz="4000" b="0" i="0" u="sng" dirty="0">
                <a:solidFill>
                  <a:srgbClr val="000000"/>
                </a:solidFill>
                <a:effectLst/>
                <a:latin typeface="Calibri" panose="020F0502020204030204" pitchFamily="34" charset="0"/>
                <a:cs typeface="Calibri" panose="020F0502020204030204" pitchFamily="34" charset="0"/>
              </a:rPr>
              <a:t>Background:</a:t>
            </a:r>
          </a:p>
          <a:p>
            <a:r>
              <a:rPr lang="en-GB" sz="3200" b="0" i="0" dirty="0">
                <a:solidFill>
                  <a:srgbClr val="000000"/>
                </a:solidFill>
                <a:effectLst/>
                <a:latin typeface="Calibri" panose="020F0502020204030204" pitchFamily="34" charset="0"/>
                <a:cs typeface="Calibri" panose="020F0502020204030204" pitchFamily="34" charset="0"/>
              </a:rPr>
              <a:t>The patient was a 61-year-old man with a past medical history of seizure disorder and non-small cell lung cancer diagnosed and treated with radiation and chemotherapy in 2017, later with progression of disease to the brain necessitating radiation and checkpoint inhibitor therapy with chronic steroids. </a:t>
            </a:r>
          </a:p>
          <a:p>
            <a:endParaRPr lang="en-GB" sz="3200" dirty="0">
              <a:solidFill>
                <a:srgbClr val="000000"/>
              </a:solidFill>
              <a:latin typeface="Calibri" panose="020F0502020204030204" pitchFamily="34" charset="0"/>
              <a:cs typeface="Calibri" panose="020F0502020204030204" pitchFamily="34" charset="0"/>
            </a:endParaRPr>
          </a:p>
          <a:p>
            <a:r>
              <a:rPr lang="en-GB" sz="4000" b="0" i="0" u="sng" dirty="0">
                <a:solidFill>
                  <a:srgbClr val="000000"/>
                </a:solidFill>
                <a:effectLst/>
                <a:latin typeface="Calibri" panose="020F0502020204030204" pitchFamily="34" charset="0"/>
                <a:cs typeface="Calibri" panose="020F0502020204030204" pitchFamily="34" charset="0"/>
              </a:rPr>
              <a:t>Presentation:</a:t>
            </a:r>
          </a:p>
          <a:p>
            <a:pPr marL="457200" indent="-457200">
              <a:buFont typeface="Arial" panose="020B0604020202020204" pitchFamily="34" charset="0"/>
              <a:buChar char="•"/>
            </a:pPr>
            <a:r>
              <a:rPr lang="en-GB" sz="3200" dirty="0">
                <a:solidFill>
                  <a:srgbClr val="000000"/>
                </a:solidFill>
                <a:latin typeface="Calibri" panose="020F0502020204030204" pitchFamily="34" charset="0"/>
                <a:cs typeface="Calibri" panose="020F0502020204030204" pitchFamily="34" charset="0"/>
              </a:rPr>
              <a:t>O</a:t>
            </a:r>
            <a:r>
              <a:rPr lang="en-GB" sz="3200" b="0" i="0" dirty="0">
                <a:solidFill>
                  <a:srgbClr val="000000"/>
                </a:solidFill>
                <a:effectLst/>
                <a:latin typeface="Calibri" panose="020F0502020204030204" pitchFamily="34" charset="0"/>
                <a:cs typeface="Calibri" panose="020F0502020204030204" pitchFamily="34" charset="0"/>
              </a:rPr>
              <a:t>ne-day history of severe headache</a:t>
            </a:r>
            <a:r>
              <a:rPr lang="en-GB" sz="3200" dirty="0">
                <a:solidFill>
                  <a:srgbClr val="000000"/>
                </a:solidFill>
                <a:latin typeface="Calibri" panose="020F0502020204030204" pitchFamily="34" charset="0"/>
                <a:cs typeface="Calibri" panose="020F0502020204030204" pitchFamily="34" charset="0"/>
              </a:rPr>
              <a:t> w</a:t>
            </a:r>
            <a:r>
              <a:rPr lang="en-GB" sz="3200" b="0" i="0" dirty="0">
                <a:solidFill>
                  <a:srgbClr val="000000"/>
                </a:solidFill>
                <a:effectLst/>
                <a:latin typeface="Calibri" panose="020F0502020204030204" pitchFamily="34" charset="0"/>
                <a:cs typeface="Calibri" panose="020F0502020204030204" pitchFamily="34" charset="0"/>
              </a:rPr>
              <a:t>ithout neurologic changes, fevers, chills, or abdominal or urinary complaints</a:t>
            </a:r>
            <a:endParaRPr lang="en-GB" sz="3200" dirty="0">
              <a:solidFill>
                <a:srgbClr val="0000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200" dirty="0">
                <a:solidFill>
                  <a:srgbClr val="000000"/>
                </a:solidFill>
                <a:latin typeface="Calibri" panose="020F0502020204030204" pitchFamily="34" charset="0"/>
                <a:cs typeface="Calibri" panose="020F0502020204030204" pitchFamily="34" charset="0"/>
              </a:rPr>
              <a:t>W</a:t>
            </a:r>
            <a:r>
              <a:rPr lang="en-GB" sz="3200" b="0" i="0" dirty="0">
                <a:solidFill>
                  <a:srgbClr val="000000"/>
                </a:solidFill>
                <a:effectLst/>
                <a:latin typeface="Calibri" panose="020F0502020204030204" pitchFamily="34" charset="0"/>
                <a:cs typeface="Calibri" panose="020F0502020204030204" pitchFamily="34" charset="0"/>
              </a:rPr>
              <a:t>axing and waning mental status and stuttering dysarthria without other neurologic deficits</a:t>
            </a:r>
            <a:endParaRPr lang="en-GB" sz="3200" dirty="0">
              <a:solidFill>
                <a:srgbClr val="0000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GB" sz="3200" b="0" i="0" dirty="0">
                <a:solidFill>
                  <a:srgbClr val="000000"/>
                </a:solidFill>
                <a:effectLst/>
                <a:latin typeface="Calibri" panose="020F0502020204030204" pitchFamily="34" charset="0"/>
                <a:cs typeface="Calibri" panose="020F0502020204030204" pitchFamily="34" charset="0"/>
              </a:rPr>
              <a:t>Afebrile and hemodynamically stable</a:t>
            </a:r>
          </a:p>
          <a:p>
            <a:endParaRPr lang="en-GB" sz="3200" dirty="0">
              <a:solidFill>
                <a:srgbClr val="000000"/>
              </a:solidFill>
              <a:latin typeface="Calibri" panose="020F0502020204030204" pitchFamily="34" charset="0"/>
              <a:cs typeface="Calibri" panose="020F0502020204030204" pitchFamily="34" charset="0"/>
            </a:endParaRPr>
          </a:p>
          <a:p>
            <a:r>
              <a:rPr lang="en-GB" sz="4000" u="sng" dirty="0">
                <a:solidFill>
                  <a:srgbClr val="000000"/>
                </a:solidFill>
                <a:latin typeface="Calibri" panose="020F0502020204030204" pitchFamily="34" charset="0"/>
                <a:cs typeface="Calibri" panose="020F0502020204030204" pitchFamily="34" charset="0"/>
              </a:rPr>
              <a:t>Initial Workup:</a:t>
            </a:r>
          </a:p>
          <a:p>
            <a:pPr marL="571500" indent="-571500">
              <a:buFont typeface="Arial" panose="020B0604020202020204" pitchFamily="34" charset="0"/>
              <a:buChar char="•"/>
            </a:pPr>
            <a:r>
              <a:rPr lang="en-GB" sz="3200" b="1" i="0" dirty="0">
                <a:solidFill>
                  <a:srgbClr val="000000"/>
                </a:solidFill>
                <a:effectLst/>
                <a:latin typeface="Calibri" panose="020F0502020204030204" pitchFamily="34" charset="0"/>
                <a:cs typeface="Calibri" panose="020F0502020204030204" pitchFamily="34" charset="0"/>
              </a:rPr>
              <a:t>CBC: </a:t>
            </a:r>
            <a:r>
              <a:rPr lang="en-GB" sz="3200" b="0" i="0" dirty="0">
                <a:solidFill>
                  <a:srgbClr val="000000"/>
                </a:solidFill>
                <a:effectLst/>
                <a:latin typeface="Calibri" panose="020F0502020204030204" pitchFamily="34" charset="0"/>
                <a:cs typeface="Calibri" panose="020F0502020204030204" pitchFamily="34" charset="0"/>
              </a:rPr>
              <a:t>WBC 16.4x10</a:t>
            </a:r>
            <a:r>
              <a:rPr lang="en-GB" sz="3200" b="0" i="0" baseline="30000" dirty="0">
                <a:solidFill>
                  <a:srgbClr val="000000"/>
                </a:solidFill>
                <a:effectLst/>
                <a:latin typeface="Calibri" panose="020F0502020204030204" pitchFamily="34" charset="0"/>
                <a:cs typeface="Calibri" panose="020F0502020204030204" pitchFamily="34" charset="0"/>
              </a:rPr>
              <a:t>3</a:t>
            </a:r>
            <a:r>
              <a:rPr lang="en-GB" sz="3200" b="0" i="0" dirty="0">
                <a:solidFill>
                  <a:srgbClr val="000000"/>
                </a:solidFill>
                <a:effectLst/>
                <a:latin typeface="Calibri" panose="020F0502020204030204" pitchFamily="34" charset="0"/>
                <a:cs typeface="Calibri" panose="020F0502020204030204" pitchFamily="34" charset="0"/>
              </a:rPr>
              <a:t> cells/</a:t>
            </a:r>
            <a:r>
              <a:rPr lang="en-GB" sz="3200" b="0" i="0" dirty="0" err="1">
                <a:solidFill>
                  <a:srgbClr val="000000"/>
                </a:solidFill>
                <a:effectLst/>
                <a:latin typeface="Calibri" panose="020F0502020204030204" pitchFamily="34" charset="0"/>
                <a:cs typeface="Calibri" panose="020F0502020204030204" pitchFamily="34" charset="0"/>
              </a:rPr>
              <a:t>uL</a:t>
            </a:r>
            <a:r>
              <a:rPr lang="en-GB" sz="3200" b="0" i="0" dirty="0">
                <a:solidFill>
                  <a:srgbClr val="000000"/>
                </a:solidFill>
                <a:effectLst/>
                <a:latin typeface="Calibri" panose="020F0502020204030204" pitchFamily="34" charset="0"/>
                <a:cs typeface="Calibri" panose="020F0502020204030204" pitchFamily="34" charset="0"/>
              </a:rPr>
              <a:t>, 94% neutrophils</a:t>
            </a:r>
          </a:p>
          <a:p>
            <a:pPr marL="571500" indent="-571500">
              <a:buFont typeface="Arial" panose="020B0604020202020204" pitchFamily="34" charset="0"/>
              <a:buChar char="•"/>
            </a:pPr>
            <a:r>
              <a:rPr lang="en-GB" sz="3200" b="1" i="0" dirty="0">
                <a:solidFill>
                  <a:srgbClr val="000000"/>
                </a:solidFill>
                <a:effectLst/>
                <a:latin typeface="Calibri" panose="020F0502020204030204" pitchFamily="34" charset="0"/>
                <a:cs typeface="Calibri" panose="020F0502020204030204" pitchFamily="34" charset="0"/>
              </a:rPr>
              <a:t>CT and MRI of the brain: </a:t>
            </a:r>
            <a:r>
              <a:rPr lang="en-GB" sz="3200" b="0" i="0" dirty="0">
                <a:solidFill>
                  <a:srgbClr val="000000"/>
                </a:solidFill>
                <a:effectLst/>
                <a:latin typeface="Calibri" panose="020F0502020204030204" pitchFamily="34" charset="0"/>
                <a:cs typeface="Calibri" panose="020F0502020204030204" pitchFamily="34" charset="0"/>
              </a:rPr>
              <a:t>bifrontal cystic hygromas and subtle increase in proteinaceous fluid in the left frontal and parietal sulci from prior imaging</a:t>
            </a:r>
            <a:endParaRPr lang="en-GB" sz="3200" dirty="0">
              <a:solidFill>
                <a:srgbClr val="000000"/>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3200" b="1" i="0" dirty="0">
                <a:solidFill>
                  <a:srgbClr val="000000"/>
                </a:solidFill>
                <a:effectLst/>
                <a:latin typeface="Calibri" panose="020F0502020204030204" pitchFamily="34" charset="0"/>
                <a:cs typeface="Calibri" panose="020F0502020204030204" pitchFamily="34" charset="0"/>
              </a:rPr>
              <a:t>Lumbar puncture CSF: </a:t>
            </a:r>
            <a:r>
              <a:rPr lang="en-GB" sz="3200" b="0" i="0" dirty="0">
                <a:solidFill>
                  <a:srgbClr val="000000"/>
                </a:solidFill>
                <a:effectLst/>
                <a:latin typeface="Calibri" panose="020F0502020204030204" pitchFamily="34" charset="0"/>
                <a:cs typeface="Calibri" panose="020F0502020204030204" pitchFamily="34" charset="0"/>
              </a:rPr>
              <a:t>WBC 17.2x10</a:t>
            </a:r>
            <a:r>
              <a:rPr lang="en-GB" sz="3200" b="0" i="0" baseline="30000" dirty="0">
                <a:solidFill>
                  <a:srgbClr val="000000"/>
                </a:solidFill>
                <a:effectLst/>
                <a:latin typeface="Calibri" panose="020F0502020204030204" pitchFamily="34" charset="0"/>
                <a:cs typeface="Calibri" panose="020F0502020204030204" pitchFamily="34" charset="0"/>
              </a:rPr>
              <a:t>3</a:t>
            </a:r>
            <a:r>
              <a:rPr lang="en-GB" sz="3200" b="0" i="0" dirty="0">
                <a:solidFill>
                  <a:srgbClr val="000000"/>
                </a:solidFill>
                <a:effectLst/>
                <a:latin typeface="Calibri" panose="020F0502020204030204" pitchFamily="34" charset="0"/>
                <a:cs typeface="Calibri" panose="020F0502020204030204" pitchFamily="34" charset="0"/>
              </a:rPr>
              <a:t> cells/</a:t>
            </a:r>
            <a:r>
              <a:rPr lang="en-GB" sz="3200" b="0" i="0" dirty="0" err="1">
                <a:solidFill>
                  <a:srgbClr val="000000"/>
                </a:solidFill>
                <a:effectLst/>
                <a:latin typeface="Calibri" panose="020F0502020204030204" pitchFamily="34" charset="0"/>
                <a:cs typeface="Calibri" panose="020F0502020204030204" pitchFamily="34" charset="0"/>
              </a:rPr>
              <a:t>uL</a:t>
            </a:r>
            <a:r>
              <a:rPr lang="en-GB" sz="3200" b="0" i="0" dirty="0">
                <a:solidFill>
                  <a:srgbClr val="000000"/>
                </a:solidFill>
                <a:effectLst/>
                <a:latin typeface="Calibri" panose="020F0502020204030204" pitchFamily="34" charset="0"/>
                <a:cs typeface="Calibri" panose="020F0502020204030204" pitchFamily="34" charset="0"/>
              </a:rPr>
              <a:t> (84% neutrophils), protein 328 mg/dL, glucose </a:t>
            </a:r>
            <a:r>
              <a:rPr lang="en-GB" sz="3200" b="0" i="0" dirty="0" err="1">
                <a:solidFill>
                  <a:srgbClr val="000000"/>
                </a:solidFill>
                <a:effectLst/>
                <a:latin typeface="Calibri" panose="020F0502020204030204" pitchFamily="34" charset="0"/>
                <a:cs typeface="Calibri" panose="020F0502020204030204" pitchFamily="34" charset="0"/>
              </a:rPr>
              <a:t>wnl</a:t>
            </a:r>
            <a:endParaRPr lang="en-GB" sz="3200" dirty="0">
              <a:solidFill>
                <a:srgbClr val="000000"/>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3200" b="1" i="0" dirty="0">
                <a:solidFill>
                  <a:srgbClr val="000000"/>
                </a:solidFill>
                <a:effectLst/>
                <a:latin typeface="Calibri" panose="020F0502020204030204" pitchFamily="34" charset="0"/>
                <a:cs typeface="Calibri" panose="020F0502020204030204" pitchFamily="34" charset="0"/>
              </a:rPr>
              <a:t>Meningitis/Encephalitis PCR panel</a:t>
            </a:r>
            <a:r>
              <a:rPr lang="en-GB" sz="3200" b="1" dirty="0">
                <a:solidFill>
                  <a:srgbClr val="000000"/>
                </a:solidFill>
                <a:latin typeface="Calibri" panose="020F0502020204030204" pitchFamily="34" charset="0"/>
                <a:cs typeface="Calibri" panose="020F0502020204030204" pitchFamily="34" charset="0"/>
              </a:rPr>
              <a:t> </a:t>
            </a:r>
            <a:r>
              <a:rPr lang="en-GB" sz="3200" b="1" i="0" dirty="0">
                <a:solidFill>
                  <a:srgbClr val="000000"/>
                </a:solidFill>
                <a:effectLst/>
                <a:latin typeface="Calibri" panose="020F0502020204030204" pitchFamily="34" charset="0"/>
                <a:cs typeface="Calibri" panose="020F0502020204030204" pitchFamily="34" charset="0"/>
              </a:rPr>
              <a:t>negative</a:t>
            </a:r>
          </a:p>
          <a:p>
            <a:pPr marL="571500" indent="-571500">
              <a:buFont typeface="Arial" panose="020B0604020202020204" pitchFamily="34" charset="0"/>
              <a:buChar char="•"/>
            </a:pPr>
            <a:r>
              <a:rPr lang="en-GB" sz="3200" b="1" i="0" dirty="0">
                <a:solidFill>
                  <a:srgbClr val="000000"/>
                </a:solidFill>
                <a:effectLst/>
                <a:latin typeface="Calibri" panose="020F0502020204030204" pitchFamily="34" charset="0"/>
                <a:cs typeface="Calibri" panose="020F0502020204030204" pitchFamily="34" charset="0"/>
              </a:rPr>
              <a:t>CSF cultures: </a:t>
            </a:r>
            <a:r>
              <a:rPr lang="en-GB" sz="3200" b="0" i="0" dirty="0">
                <a:solidFill>
                  <a:srgbClr val="000000"/>
                </a:solidFill>
                <a:effectLst/>
                <a:latin typeface="Calibri" panose="020F0502020204030204" pitchFamily="34" charset="0"/>
                <a:cs typeface="Calibri" panose="020F0502020204030204" pitchFamily="34" charset="0"/>
              </a:rPr>
              <a:t>few colonies of ampicillin-susceptible </a:t>
            </a:r>
            <a:r>
              <a:rPr lang="en-GB" sz="3200" b="0" i="1" dirty="0">
                <a:solidFill>
                  <a:srgbClr val="000000"/>
                </a:solidFill>
                <a:effectLst/>
                <a:latin typeface="Calibri" panose="020F0502020204030204" pitchFamily="34" charset="0"/>
                <a:cs typeface="Calibri" panose="020F0502020204030204" pitchFamily="34" charset="0"/>
              </a:rPr>
              <a:t>E. faecalis, </a:t>
            </a:r>
            <a:r>
              <a:rPr lang="en-GB" sz="3200" b="0" i="0" dirty="0">
                <a:solidFill>
                  <a:srgbClr val="000000"/>
                </a:solidFill>
                <a:effectLst/>
                <a:latin typeface="Calibri" panose="020F0502020204030204" pitchFamily="34" charset="0"/>
                <a:cs typeface="Calibri" panose="020F0502020204030204" pitchFamily="34" charset="0"/>
              </a:rPr>
              <a:t>cytology suggestive of carcinoma. </a:t>
            </a:r>
          </a:p>
          <a:p>
            <a:pPr marL="571500" indent="-571500">
              <a:buFont typeface="Arial" panose="020B0604020202020204" pitchFamily="34" charset="0"/>
              <a:buChar char="•"/>
            </a:pPr>
            <a:r>
              <a:rPr lang="en-GB" sz="3200" b="1" i="0" dirty="0">
                <a:solidFill>
                  <a:srgbClr val="000000"/>
                </a:solidFill>
                <a:effectLst/>
                <a:latin typeface="Calibri" panose="020F0502020204030204" pitchFamily="34" charset="0"/>
                <a:cs typeface="Calibri" panose="020F0502020204030204" pitchFamily="34" charset="0"/>
              </a:rPr>
              <a:t>Blood cultures: </a:t>
            </a:r>
            <a:r>
              <a:rPr lang="en-GB" sz="3200" b="0" i="0" dirty="0">
                <a:solidFill>
                  <a:srgbClr val="000000"/>
                </a:solidFill>
                <a:effectLst/>
                <a:latin typeface="Calibri" panose="020F0502020204030204" pitchFamily="34" charset="0"/>
                <a:cs typeface="Calibri" panose="020F0502020204030204" pitchFamily="34" charset="0"/>
              </a:rPr>
              <a:t>no growth</a:t>
            </a:r>
          </a:p>
        </p:txBody>
      </p:sp>
      <p:sp>
        <p:nvSpPr>
          <p:cNvPr id="18" name="TextBox 17">
            <a:extLst>
              <a:ext uri="{FF2B5EF4-FFF2-40B4-BE49-F238E27FC236}">
                <a16:creationId xmlns:a16="http://schemas.microsoft.com/office/drawing/2014/main" id="{0121BE8A-7EBF-029D-0928-4D5D516DBBF4}"/>
              </a:ext>
            </a:extLst>
          </p:cNvPr>
          <p:cNvSpPr txBox="1"/>
          <p:nvPr/>
        </p:nvSpPr>
        <p:spPr>
          <a:xfrm>
            <a:off x="19202399" y="7376636"/>
            <a:ext cx="18318480" cy="4801314"/>
          </a:xfrm>
          <a:prstGeom prst="rect">
            <a:avLst/>
          </a:prstGeom>
          <a:noFill/>
          <a:ln>
            <a:solidFill>
              <a:schemeClr val="tx1"/>
            </a:solidFill>
          </a:ln>
        </p:spPr>
        <p:txBody>
          <a:bodyPr wrap="square" lIns="182880" tIns="182880" rIns="182880" bIns="182880" anchor="ctr">
            <a:spAutoFit/>
          </a:bodyPr>
          <a:lstStyle/>
          <a:p>
            <a:r>
              <a:rPr lang="en-GB" sz="3200" b="0" i="0" dirty="0">
                <a:solidFill>
                  <a:srgbClr val="000000"/>
                </a:solidFill>
                <a:effectLst/>
                <a:latin typeface="Calibri" panose="020F0502020204030204" pitchFamily="34" charset="0"/>
                <a:cs typeface="Calibri" panose="020F0502020204030204" pitchFamily="34" charset="0"/>
              </a:rPr>
              <a:t>The patient was started on intravenous ampicillin, ceftriaxone, and gentamicin for Enterococcal meningitis and high-dose steroids for possible meningeal carcinomatosis. His mentation improved over 24-48 hours. CSF studies were repeated with a decrease in WBC to 22 cells/</a:t>
            </a:r>
            <a:r>
              <a:rPr lang="en-GB" sz="3200" b="0" i="0" dirty="0" err="1">
                <a:solidFill>
                  <a:srgbClr val="000000"/>
                </a:solidFill>
                <a:effectLst/>
                <a:latin typeface="Calibri" panose="020F0502020204030204" pitchFamily="34" charset="0"/>
                <a:cs typeface="Calibri" panose="020F0502020204030204" pitchFamily="34" charset="0"/>
              </a:rPr>
              <a:t>uL</a:t>
            </a:r>
            <a:r>
              <a:rPr lang="en-GB" sz="3200" b="0" i="0" dirty="0">
                <a:solidFill>
                  <a:srgbClr val="000000"/>
                </a:solidFill>
                <a:effectLst/>
                <a:latin typeface="Calibri" panose="020F0502020204030204" pitchFamily="34" charset="0"/>
                <a:cs typeface="Calibri" panose="020F0502020204030204" pitchFamily="34" charset="0"/>
              </a:rPr>
              <a:t> and protein to 140 mg/dL. Treatment was complicated by suspected gentamicin-induced nephrotoxicity leading to discontinuation of gentamicin on day 16. He was discharged to home upon completion of a 21-day course of ampicillin and ceftriaxone but returned to the ED a week after discharge with fever of 102.6°F and altered mental status. He was restarted on empiric ampicillin and ceftriaxone. Workup during the second hospital stay was negative for reinfection, with no growth on CSF or blood cultures. CT of head was significant for increase in size of left frontal lobe metastasis. Patient was discharged with home hospice. </a:t>
            </a:r>
            <a:endParaRPr lang="en-US" sz="32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8D2BA99A-7AF6-C748-B1C9-E81FF4C58DF9}"/>
              </a:ext>
            </a:extLst>
          </p:cNvPr>
          <p:cNvSpPr/>
          <p:nvPr/>
        </p:nvSpPr>
        <p:spPr>
          <a:xfrm>
            <a:off x="19202401" y="5591651"/>
            <a:ext cx="18318479" cy="1784985"/>
          </a:xfrm>
          <a:prstGeom prst="rect">
            <a:avLst/>
          </a:prstGeom>
          <a:solidFill>
            <a:srgbClr val="BD8FD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Calibri" panose="020F0502020204030204" pitchFamily="34" charset="0"/>
                <a:cs typeface="Calibri" panose="020F0502020204030204" pitchFamily="34" charset="0"/>
              </a:rPr>
              <a:t>Management and Clinical Course</a:t>
            </a:r>
          </a:p>
        </p:txBody>
      </p:sp>
      <p:sp>
        <p:nvSpPr>
          <p:cNvPr id="20" name="Rectangle 19">
            <a:extLst>
              <a:ext uri="{FF2B5EF4-FFF2-40B4-BE49-F238E27FC236}">
                <a16:creationId xmlns:a16="http://schemas.microsoft.com/office/drawing/2014/main" id="{8B3E13EB-7439-22CF-6DF9-B8660647400C}"/>
              </a:ext>
            </a:extLst>
          </p:cNvPr>
          <p:cNvSpPr/>
          <p:nvPr/>
        </p:nvSpPr>
        <p:spPr>
          <a:xfrm>
            <a:off x="19202401" y="30270887"/>
            <a:ext cx="18318479" cy="1784985"/>
          </a:xfrm>
          <a:prstGeom prst="rect">
            <a:avLst/>
          </a:prstGeom>
          <a:solidFill>
            <a:srgbClr val="BD8FD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Calibri" panose="020F0502020204030204" pitchFamily="34" charset="0"/>
                <a:cs typeface="Calibri" panose="020F0502020204030204" pitchFamily="34" charset="0"/>
              </a:rPr>
              <a:t>References</a:t>
            </a:r>
          </a:p>
        </p:txBody>
      </p:sp>
      <p:sp>
        <p:nvSpPr>
          <p:cNvPr id="22" name="TextBox 21">
            <a:extLst>
              <a:ext uri="{FF2B5EF4-FFF2-40B4-BE49-F238E27FC236}">
                <a16:creationId xmlns:a16="http://schemas.microsoft.com/office/drawing/2014/main" id="{0CF2BEF4-D28D-2E10-E27B-3F4F29715860}"/>
              </a:ext>
            </a:extLst>
          </p:cNvPr>
          <p:cNvSpPr txBox="1"/>
          <p:nvPr/>
        </p:nvSpPr>
        <p:spPr>
          <a:xfrm>
            <a:off x="19202400" y="22596757"/>
            <a:ext cx="18318481" cy="6771084"/>
          </a:xfrm>
          <a:prstGeom prst="rect">
            <a:avLst/>
          </a:prstGeom>
          <a:noFill/>
          <a:ln>
            <a:solidFill>
              <a:schemeClr val="tx1"/>
            </a:solidFill>
          </a:ln>
        </p:spPr>
        <p:txBody>
          <a:bodyPr wrap="square" lIns="182880" tIns="182880" rIns="182880" bIns="182880" anchor="ctr">
            <a:spAutoFit/>
          </a:bodyPr>
          <a:lstStyle/>
          <a:p>
            <a:r>
              <a:rPr lang="en-US" sz="3200" b="0" i="0" dirty="0">
                <a:solidFill>
                  <a:srgbClr val="000000"/>
                </a:solidFill>
                <a:effectLst/>
                <a:latin typeface="Calibri" panose="020F0502020204030204" pitchFamily="34" charset="0"/>
                <a:cs typeface="Calibri" panose="020F0502020204030204" pitchFamily="34" charset="0"/>
              </a:rPr>
              <a:t>Enterococcus species are resident flora of the gastrointestinal tract, and are better known to cause urinary tract infections, bacteremia, and endocarditis. Enterococcal infections of the CNS are extremely rare and are thought to make up only 0.3-4% of bacterial meningitis, with </a:t>
            </a:r>
            <a:r>
              <a:rPr lang="en-US" sz="3200" b="0" i="1" dirty="0">
                <a:solidFill>
                  <a:srgbClr val="000000"/>
                </a:solidFill>
                <a:effectLst/>
                <a:latin typeface="Calibri" panose="020F0502020204030204" pitchFamily="34" charset="0"/>
                <a:cs typeface="Calibri" panose="020F0502020204030204" pitchFamily="34" charset="0"/>
              </a:rPr>
              <a:t>E. faecalis</a:t>
            </a:r>
            <a:r>
              <a:rPr lang="en-US" sz="3200" b="0" i="0" dirty="0">
                <a:solidFill>
                  <a:srgbClr val="000000"/>
                </a:solidFill>
                <a:effectLst/>
                <a:latin typeface="Calibri" panose="020F0502020204030204" pitchFamily="34" charset="0"/>
                <a:cs typeface="Calibri" panose="020F0502020204030204" pitchFamily="34" charset="0"/>
              </a:rPr>
              <a:t> accounting for 76% of cases. </a:t>
            </a:r>
          </a:p>
          <a:p>
            <a:endParaRPr lang="en-US" sz="3200" dirty="0">
              <a:solidFill>
                <a:srgbClr val="000000"/>
              </a:solidFill>
              <a:latin typeface="Calibri" panose="020F0502020204030204" pitchFamily="34" charset="0"/>
              <a:cs typeface="Calibri" panose="020F0502020204030204" pitchFamily="34" charset="0"/>
            </a:endParaRPr>
          </a:p>
          <a:p>
            <a:r>
              <a:rPr lang="en-US" sz="3200" b="0" i="0" dirty="0">
                <a:solidFill>
                  <a:srgbClr val="000000"/>
                </a:solidFill>
                <a:effectLst/>
                <a:latin typeface="Calibri" panose="020F0502020204030204" pitchFamily="34" charset="0"/>
                <a:cs typeface="Calibri" panose="020F0502020204030204" pitchFamily="34" charset="0"/>
              </a:rPr>
              <a:t>Enterococcal meningitis presents with fever, mental status changes, and purulent meningitis. Cases typically occur in the setting of CNS hardware or secondary infection from bacteremia (58%) or other enterococcal infections</a:t>
            </a:r>
            <a:r>
              <a:rPr lang="en-US" sz="3200" dirty="0">
                <a:solidFill>
                  <a:srgbClr val="000000"/>
                </a:solidFill>
                <a:latin typeface="Calibri" panose="020F0502020204030204" pitchFamily="34" charset="0"/>
                <a:cs typeface="Calibri" panose="020F0502020204030204" pitchFamily="34" charset="0"/>
              </a:rPr>
              <a:t>. </a:t>
            </a:r>
            <a:r>
              <a:rPr lang="en-US" sz="3200" b="0" i="0" dirty="0">
                <a:solidFill>
                  <a:srgbClr val="000000"/>
                </a:solidFill>
                <a:effectLst/>
                <a:latin typeface="Calibri" panose="020F0502020204030204" pitchFamily="34" charset="0"/>
                <a:cs typeface="Calibri" panose="020F0502020204030204" pitchFamily="34" charset="0"/>
              </a:rPr>
              <a:t>Risk factors include cardiovascular disease, congenital heart abnormalities, diabetes, immunocompromised status, head trauma, CNS structural abnormalities, and CNS hardware. </a:t>
            </a:r>
          </a:p>
          <a:p>
            <a:endParaRPr lang="en-US" sz="3200" dirty="0">
              <a:solidFill>
                <a:srgbClr val="000000"/>
              </a:solidFill>
              <a:latin typeface="Calibri" panose="020F0502020204030204" pitchFamily="34" charset="0"/>
              <a:cs typeface="Calibri" panose="020F0502020204030204" pitchFamily="34" charset="0"/>
            </a:endParaRPr>
          </a:p>
          <a:p>
            <a:r>
              <a:rPr lang="en-US" sz="3200" b="0" i="0" dirty="0">
                <a:solidFill>
                  <a:srgbClr val="000000"/>
                </a:solidFill>
                <a:effectLst/>
                <a:latin typeface="Calibri" panose="020F0502020204030204" pitchFamily="34" charset="0"/>
                <a:cs typeface="Calibri" panose="020F0502020204030204" pitchFamily="34" charset="0"/>
              </a:rPr>
              <a:t>Due to its rarity, minimal data exists to guide treatment for ampicillin-susceptible enterococcal meningitis, though studies suggest at least dual therapy with IV ampicillin and ceftriaxone with gentamicin or streptomycin for 14-21 days. This case also highlights the need for updated treatment recommendations for enterococcal meningitis related to aminoglycoside toxicity. </a:t>
            </a:r>
            <a:endParaRPr lang="en-US" sz="32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81F0295-6C16-1458-0615-FE57A312D770}"/>
              </a:ext>
            </a:extLst>
          </p:cNvPr>
          <p:cNvSpPr txBox="1"/>
          <p:nvPr/>
        </p:nvSpPr>
        <p:spPr>
          <a:xfrm>
            <a:off x="19202400" y="32055872"/>
            <a:ext cx="18318479" cy="5632311"/>
          </a:xfrm>
          <a:prstGeom prst="rect">
            <a:avLst/>
          </a:prstGeom>
          <a:noFill/>
          <a:ln>
            <a:solidFill>
              <a:schemeClr val="tx1"/>
            </a:solidFill>
          </a:ln>
        </p:spPr>
        <p:txBody>
          <a:bodyPr wrap="square" rtlCol="0">
            <a:spAutoFit/>
          </a:bodyPr>
          <a:lstStyle/>
          <a:p>
            <a:pPr algn="l" rtl="0" fontAlgn="base">
              <a:buFont typeface="+mj-lt"/>
              <a:buAutoNum type="arabicPeriod"/>
            </a:pPr>
            <a:r>
              <a:rPr lang="en-GB" sz="2000" b="0" i="0" dirty="0">
                <a:solidFill>
                  <a:srgbClr val="000000"/>
                </a:solidFill>
                <a:effectLst/>
                <a:latin typeface="Calibri" panose="020F0502020204030204" pitchFamily="34" charset="0"/>
              </a:rPr>
              <a:t>Bayer AS, Seidel JS, Yoshikawa TT, Anthony BF, </a:t>
            </a:r>
            <a:r>
              <a:rPr lang="en-GB" sz="2000" b="0" i="0" dirty="0" err="1">
                <a:solidFill>
                  <a:srgbClr val="000000"/>
                </a:solidFill>
                <a:effectLst/>
                <a:latin typeface="Calibri" panose="020F0502020204030204" pitchFamily="34" charset="0"/>
              </a:rPr>
              <a:t>Guze</a:t>
            </a:r>
            <a:r>
              <a:rPr lang="en-GB" sz="2000" b="0" i="0" dirty="0">
                <a:solidFill>
                  <a:srgbClr val="000000"/>
                </a:solidFill>
                <a:effectLst/>
                <a:latin typeface="Calibri" panose="020F0502020204030204" pitchFamily="34" charset="0"/>
              </a:rPr>
              <a:t> LB. Group D enterococcal meningitis. Clinical and therapeutic considerations with report of three cases and review of the literature. Arch Intern Med. 1976 Aug;136(8):883-6. </a:t>
            </a:r>
            <a:r>
              <a:rPr lang="en-GB" sz="2000" b="0" i="0" dirty="0" err="1">
                <a:solidFill>
                  <a:srgbClr val="000000"/>
                </a:solidFill>
                <a:effectLst/>
                <a:latin typeface="Calibri" panose="020F0502020204030204" pitchFamily="34" charset="0"/>
              </a:rPr>
              <a:t>doi</a:t>
            </a:r>
            <a:r>
              <a:rPr lang="en-GB" sz="2000" b="0" i="0" dirty="0">
                <a:solidFill>
                  <a:srgbClr val="000000"/>
                </a:solidFill>
                <a:effectLst/>
                <a:latin typeface="Calibri" panose="020F0502020204030204" pitchFamily="34" charset="0"/>
              </a:rPr>
              <a:t>: 10.1001/archinte.136.8.883. PMID: 821410.  </a:t>
            </a:r>
          </a:p>
          <a:p>
            <a:pPr algn="l" rtl="0" fontAlgn="base">
              <a:buFont typeface="+mj-lt"/>
              <a:buAutoNum type="arabicPeriod" startAt="2"/>
            </a:pPr>
            <a:r>
              <a:rPr lang="en-GB" sz="2000" b="0" i="0" dirty="0" err="1">
                <a:solidFill>
                  <a:srgbClr val="000000"/>
                </a:solidFill>
                <a:effectLst/>
                <a:latin typeface="Calibri" panose="020F0502020204030204" pitchFamily="34" charset="0"/>
              </a:rPr>
              <a:t>Çay</a:t>
            </a:r>
            <a:r>
              <a:rPr lang="en-GB" sz="2000" b="0" i="0" dirty="0">
                <a:solidFill>
                  <a:srgbClr val="000000"/>
                </a:solidFill>
                <a:effectLst/>
                <a:latin typeface="Calibri" panose="020F0502020204030204" pitchFamily="34" charset="0"/>
              </a:rPr>
              <a:t> Ü, </a:t>
            </a:r>
            <a:r>
              <a:rPr lang="en-GB" sz="2000" b="0" i="0" dirty="0" err="1">
                <a:solidFill>
                  <a:srgbClr val="000000"/>
                </a:solidFill>
                <a:effectLst/>
                <a:latin typeface="Calibri" panose="020F0502020204030204" pitchFamily="34" charset="0"/>
              </a:rPr>
              <a:t>Alabaz</a:t>
            </a:r>
            <a:r>
              <a:rPr lang="en-GB" sz="2000" b="0" i="0" dirty="0">
                <a:solidFill>
                  <a:srgbClr val="000000"/>
                </a:solidFill>
                <a:effectLst/>
                <a:latin typeface="Calibri" panose="020F0502020204030204" pitchFamily="34" charset="0"/>
              </a:rPr>
              <a:t> D, Özgür </a:t>
            </a:r>
            <a:r>
              <a:rPr lang="en-GB" sz="2000" b="0" i="0" dirty="0" err="1">
                <a:solidFill>
                  <a:srgbClr val="000000"/>
                </a:solidFill>
                <a:effectLst/>
                <a:latin typeface="Calibri" panose="020F0502020204030204" pitchFamily="34" charset="0"/>
              </a:rPr>
              <a:t>Gündeşlioğlu</a:t>
            </a:r>
            <a:r>
              <a:rPr lang="en-GB" sz="2000" b="0" i="0" dirty="0">
                <a:solidFill>
                  <a:srgbClr val="000000"/>
                </a:solidFill>
                <a:effectLst/>
                <a:latin typeface="Calibri" panose="020F0502020204030204" pitchFamily="34" charset="0"/>
              </a:rPr>
              <a:t> Ö, </a:t>
            </a:r>
            <a:r>
              <a:rPr lang="en-GB" sz="2000" b="0" i="0" dirty="0" err="1">
                <a:solidFill>
                  <a:srgbClr val="000000"/>
                </a:solidFill>
                <a:effectLst/>
                <a:latin typeface="Calibri" panose="020F0502020204030204" pitchFamily="34" charset="0"/>
              </a:rPr>
              <a:t>Kibar</a:t>
            </a:r>
            <a:r>
              <a:rPr lang="en-GB" sz="2000" b="0" i="0" dirty="0">
                <a:solidFill>
                  <a:srgbClr val="000000"/>
                </a:solidFill>
                <a:effectLst/>
                <a:latin typeface="Calibri" panose="020F0502020204030204" pitchFamily="34" charset="0"/>
              </a:rPr>
              <a:t> F, </a:t>
            </a:r>
            <a:r>
              <a:rPr lang="en-GB" sz="2000" b="0" i="0" dirty="0" err="1">
                <a:solidFill>
                  <a:srgbClr val="000000"/>
                </a:solidFill>
                <a:effectLst/>
                <a:latin typeface="Calibri" panose="020F0502020204030204" pitchFamily="34" charset="0"/>
              </a:rPr>
              <a:t>Çetin</a:t>
            </a:r>
            <a:r>
              <a:rPr lang="en-GB" sz="2000" b="0" i="0" dirty="0">
                <a:solidFill>
                  <a:srgbClr val="000000"/>
                </a:solidFill>
                <a:effectLst/>
                <a:latin typeface="Calibri" panose="020F0502020204030204" pitchFamily="34" charset="0"/>
              </a:rPr>
              <a:t> C, Oktay K. Experience with enterococcal meningitis/ventriculitis in children. </a:t>
            </a:r>
            <a:r>
              <a:rPr lang="en-GB" sz="2000" b="0" i="0" dirty="0" err="1">
                <a:solidFill>
                  <a:srgbClr val="000000"/>
                </a:solidFill>
                <a:effectLst/>
                <a:latin typeface="Calibri" panose="020F0502020204030204" pitchFamily="34" charset="0"/>
              </a:rPr>
              <a:t>Pediatr</a:t>
            </a:r>
            <a:r>
              <a:rPr lang="en-GB" sz="2000" b="0" i="0" dirty="0">
                <a:solidFill>
                  <a:srgbClr val="000000"/>
                </a:solidFill>
                <a:effectLst/>
                <a:latin typeface="Calibri" panose="020F0502020204030204" pitchFamily="34" charset="0"/>
              </a:rPr>
              <a:t> Int. 2023 Jan-Dec;65(1):e15398. </a:t>
            </a:r>
            <a:r>
              <a:rPr lang="en-GB" sz="2000" b="0" i="0" dirty="0" err="1">
                <a:solidFill>
                  <a:srgbClr val="000000"/>
                </a:solidFill>
                <a:effectLst/>
                <a:latin typeface="Calibri" panose="020F0502020204030204" pitchFamily="34" charset="0"/>
              </a:rPr>
              <a:t>doi</a:t>
            </a:r>
            <a:r>
              <a:rPr lang="en-GB" sz="2000" b="0" i="0" dirty="0">
                <a:solidFill>
                  <a:srgbClr val="000000"/>
                </a:solidFill>
                <a:effectLst/>
                <a:latin typeface="Calibri" panose="020F0502020204030204" pitchFamily="34" charset="0"/>
              </a:rPr>
              <a:t>: 10.1111/ped.15398. PMID: 36305209.  </a:t>
            </a:r>
          </a:p>
          <a:p>
            <a:pPr algn="l" rtl="0" fontAlgn="base">
              <a:buFont typeface="+mj-lt"/>
              <a:buAutoNum type="arabicPeriod" startAt="3"/>
            </a:pPr>
            <a:r>
              <a:rPr lang="en-GB" sz="2000" b="0" i="0" dirty="0" err="1">
                <a:solidFill>
                  <a:srgbClr val="000000"/>
                </a:solidFill>
                <a:effectLst/>
                <a:latin typeface="Calibri" panose="020F0502020204030204" pitchFamily="34" charset="0"/>
              </a:rPr>
              <a:t>Centers</a:t>
            </a:r>
            <a:r>
              <a:rPr lang="en-GB" sz="2000" b="0" i="0" dirty="0">
                <a:solidFill>
                  <a:srgbClr val="000000"/>
                </a:solidFill>
                <a:effectLst/>
                <a:latin typeface="Calibri" panose="020F0502020204030204" pitchFamily="34" charset="0"/>
              </a:rPr>
              <a:t> for Disease Control and Prevention. (n.d.). Public health image library - Enterococcus faecalis. </a:t>
            </a:r>
            <a:r>
              <a:rPr lang="en-GB" sz="2000" b="0" i="0" dirty="0" err="1">
                <a:solidFill>
                  <a:srgbClr val="000000"/>
                </a:solidFill>
                <a:effectLst/>
                <a:latin typeface="Calibri" panose="020F0502020204030204" pitchFamily="34" charset="0"/>
              </a:rPr>
              <a:t>Centers</a:t>
            </a:r>
            <a:r>
              <a:rPr lang="en-GB" sz="2000" b="0" i="0" dirty="0">
                <a:solidFill>
                  <a:srgbClr val="000000"/>
                </a:solidFill>
                <a:effectLst/>
                <a:latin typeface="Calibri" panose="020F0502020204030204" pitchFamily="34" charset="0"/>
              </a:rPr>
              <a:t> for Disease Control and Prevention. </a:t>
            </a:r>
            <a:r>
              <a:rPr lang="en-GB" sz="2000" b="0" i="0" u="sng" strike="noStrike" dirty="0">
                <a:solidFill>
                  <a:srgbClr val="467886"/>
                </a:solidFill>
                <a:effectLst/>
                <a:latin typeface="Calibri" panose="020F0502020204030204" pitchFamily="34" charset="0"/>
                <a:hlinkClick r:id="rId5"/>
              </a:rPr>
              <a:t>https://phil.cdc.gov/Details.aspx?pid=12803</a:t>
            </a:r>
            <a:r>
              <a:rPr lang="en-GB" sz="2000" b="0" i="0" dirty="0">
                <a:solidFill>
                  <a:srgbClr val="000000"/>
                </a:solidFill>
                <a:effectLst/>
                <a:latin typeface="Calibri" panose="020F0502020204030204" pitchFamily="34" charset="0"/>
              </a:rPr>
              <a:t>  </a:t>
            </a:r>
          </a:p>
          <a:p>
            <a:pPr algn="l" rtl="0" fontAlgn="base">
              <a:buFont typeface="+mj-lt"/>
              <a:buAutoNum type="arabicPeriod" startAt="4"/>
            </a:pPr>
            <a:r>
              <a:rPr lang="en-GB" sz="2000" b="0" i="0" dirty="0">
                <a:solidFill>
                  <a:srgbClr val="000000"/>
                </a:solidFill>
                <a:effectLst/>
                <a:latin typeface="Calibri" panose="020F0502020204030204" pitchFamily="34" charset="0"/>
              </a:rPr>
              <a:t>Khanum I, Anwar S, Farooque A. Enterococcal Meningitis/Ventriculitis: A Tertiary Care Experience. Asian J </a:t>
            </a:r>
            <a:r>
              <a:rPr lang="en-GB" sz="2000" b="0" i="0" dirty="0" err="1">
                <a:solidFill>
                  <a:srgbClr val="000000"/>
                </a:solidFill>
                <a:effectLst/>
                <a:latin typeface="Calibri" panose="020F0502020204030204" pitchFamily="34" charset="0"/>
              </a:rPr>
              <a:t>Neurosurg</a:t>
            </a:r>
            <a:r>
              <a:rPr lang="en-GB" sz="2000" b="0" i="0" dirty="0">
                <a:solidFill>
                  <a:srgbClr val="000000"/>
                </a:solidFill>
                <a:effectLst/>
                <a:latin typeface="Calibri" panose="020F0502020204030204" pitchFamily="34" charset="0"/>
              </a:rPr>
              <a:t>. 2019 Jan-Mar;14(1):102-105. </a:t>
            </a:r>
            <a:r>
              <a:rPr lang="en-GB" sz="2000" b="0" i="0" dirty="0" err="1">
                <a:solidFill>
                  <a:srgbClr val="000000"/>
                </a:solidFill>
                <a:effectLst/>
                <a:latin typeface="Calibri" panose="020F0502020204030204" pitchFamily="34" charset="0"/>
              </a:rPr>
              <a:t>doi</a:t>
            </a:r>
            <a:r>
              <a:rPr lang="en-GB" sz="2000" b="0" i="0" dirty="0">
                <a:solidFill>
                  <a:srgbClr val="000000"/>
                </a:solidFill>
                <a:effectLst/>
                <a:latin typeface="Calibri" panose="020F0502020204030204" pitchFamily="34" charset="0"/>
              </a:rPr>
              <a:t>: 10.4103/ajns.AJNS_260_17. PMID: 30937018; PMCID: PMC6417351.  </a:t>
            </a:r>
          </a:p>
          <a:p>
            <a:pPr algn="l" rtl="0" fontAlgn="base">
              <a:buFont typeface="+mj-lt"/>
              <a:buAutoNum type="arabicPeriod" startAt="5"/>
            </a:pPr>
            <a:r>
              <a:rPr lang="en-GB" sz="2000" b="0" i="0" dirty="0">
                <a:solidFill>
                  <a:srgbClr val="000000"/>
                </a:solidFill>
                <a:effectLst/>
                <a:latin typeface="Calibri" panose="020F0502020204030204" pitchFamily="34" charset="0"/>
              </a:rPr>
              <a:t>Mass General Brigham. (n.d.). Enterococcus Faecalis. Infectious disease images - EMICROBES digital library. </a:t>
            </a:r>
            <a:r>
              <a:rPr lang="en-GB" sz="2000" b="0" i="0" u="sng" strike="noStrike" dirty="0">
                <a:solidFill>
                  <a:srgbClr val="467886"/>
                </a:solidFill>
                <a:effectLst/>
                <a:latin typeface="Calibri" panose="020F0502020204030204" pitchFamily="34" charset="0"/>
                <a:hlinkClick r:id="rId6"/>
              </a:rPr>
              <a:t>https://www.idimages.org/images/organismdetail/?imageid=1895&amp;altimageid=</a:t>
            </a:r>
            <a:r>
              <a:rPr lang="en-GB" sz="2000" b="0" i="0" dirty="0">
                <a:solidFill>
                  <a:srgbClr val="000000"/>
                </a:solidFill>
                <a:effectLst/>
                <a:latin typeface="Calibri" panose="020F0502020204030204" pitchFamily="34" charset="0"/>
              </a:rPr>
              <a:t>  </a:t>
            </a:r>
          </a:p>
          <a:p>
            <a:pPr algn="l" rtl="0" fontAlgn="base">
              <a:buFont typeface="+mj-lt"/>
              <a:buAutoNum type="arabicPeriod" startAt="6"/>
            </a:pPr>
            <a:r>
              <a:rPr lang="en-GB" sz="2000" b="0" i="0" dirty="0">
                <a:solidFill>
                  <a:srgbClr val="000000"/>
                </a:solidFill>
                <a:effectLst/>
                <a:latin typeface="Calibri" panose="020F0502020204030204" pitchFamily="34" charset="0"/>
              </a:rPr>
              <a:t>Pintado V, </a:t>
            </a:r>
            <a:r>
              <a:rPr lang="en-GB" sz="2000" b="0" i="0" dirty="0" err="1">
                <a:solidFill>
                  <a:srgbClr val="000000"/>
                </a:solidFill>
                <a:effectLst/>
                <a:latin typeface="Calibri" panose="020F0502020204030204" pitchFamily="34" charset="0"/>
              </a:rPr>
              <a:t>Cabellos</a:t>
            </a:r>
            <a:r>
              <a:rPr lang="en-GB" sz="2000" b="0" i="0" dirty="0">
                <a:solidFill>
                  <a:srgbClr val="000000"/>
                </a:solidFill>
                <a:effectLst/>
                <a:latin typeface="Calibri" panose="020F0502020204030204" pitchFamily="34" charset="0"/>
              </a:rPr>
              <a:t> C, Moreno S, </a:t>
            </a:r>
            <a:r>
              <a:rPr lang="en-GB" sz="2000" b="0" i="0" dirty="0" err="1">
                <a:solidFill>
                  <a:srgbClr val="000000"/>
                </a:solidFill>
                <a:effectLst/>
                <a:latin typeface="Calibri" panose="020F0502020204030204" pitchFamily="34" charset="0"/>
              </a:rPr>
              <a:t>Meseguer</a:t>
            </a:r>
            <a:r>
              <a:rPr lang="en-GB" sz="2000" b="0" i="0" dirty="0">
                <a:solidFill>
                  <a:srgbClr val="000000"/>
                </a:solidFill>
                <a:effectLst/>
                <a:latin typeface="Calibri" panose="020F0502020204030204" pitchFamily="34" charset="0"/>
              </a:rPr>
              <a:t> MA, </a:t>
            </a:r>
            <a:r>
              <a:rPr lang="en-GB" sz="2000" b="0" i="0" dirty="0" err="1">
                <a:solidFill>
                  <a:srgbClr val="000000"/>
                </a:solidFill>
                <a:effectLst/>
                <a:latin typeface="Calibri" panose="020F0502020204030204" pitchFamily="34" charset="0"/>
              </a:rPr>
              <a:t>Ayats</a:t>
            </a:r>
            <a:r>
              <a:rPr lang="en-GB" sz="2000" b="0" i="0" dirty="0">
                <a:solidFill>
                  <a:srgbClr val="000000"/>
                </a:solidFill>
                <a:effectLst/>
                <a:latin typeface="Calibri" panose="020F0502020204030204" pitchFamily="34" charset="0"/>
              </a:rPr>
              <a:t> J, </a:t>
            </a:r>
            <a:r>
              <a:rPr lang="en-GB" sz="2000" b="0" i="0" dirty="0" err="1">
                <a:solidFill>
                  <a:srgbClr val="000000"/>
                </a:solidFill>
                <a:effectLst/>
                <a:latin typeface="Calibri" panose="020F0502020204030204" pitchFamily="34" charset="0"/>
              </a:rPr>
              <a:t>Viladrich</a:t>
            </a:r>
            <a:r>
              <a:rPr lang="en-GB" sz="2000" b="0" i="0" dirty="0">
                <a:solidFill>
                  <a:srgbClr val="000000"/>
                </a:solidFill>
                <a:effectLst/>
                <a:latin typeface="Calibri" panose="020F0502020204030204" pitchFamily="34" charset="0"/>
              </a:rPr>
              <a:t> PF. Enterococcal meningitis: a clinical study of 39 cases and review of the literature. Medicine (Baltimore). 2003 Sep;82(5):346-64. </a:t>
            </a:r>
            <a:r>
              <a:rPr lang="en-GB" sz="2000" b="0" i="0" dirty="0" err="1">
                <a:solidFill>
                  <a:srgbClr val="000000"/>
                </a:solidFill>
                <a:effectLst/>
                <a:latin typeface="Calibri" panose="020F0502020204030204" pitchFamily="34" charset="0"/>
              </a:rPr>
              <a:t>doi</a:t>
            </a:r>
            <a:r>
              <a:rPr lang="en-GB" sz="2000" b="0" i="0" dirty="0">
                <a:solidFill>
                  <a:srgbClr val="000000"/>
                </a:solidFill>
                <a:effectLst/>
                <a:latin typeface="Calibri" panose="020F0502020204030204" pitchFamily="34" charset="0"/>
              </a:rPr>
              <a:t>: 10.1097/01.md.0000090402.56130.82. PMID: 14530784.  </a:t>
            </a:r>
          </a:p>
          <a:p>
            <a:pPr algn="l" rtl="0" fontAlgn="base">
              <a:buFont typeface="+mj-lt"/>
              <a:buAutoNum type="arabicPeriod" startAt="7"/>
            </a:pPr>
            <a:r>
              <a:rPr lang="en-GB" sz="2000" b="0" i="0" dirty="0">
                <a:solidFill>
                  <a:srgbClr val="000000"/>
                </a:solidFill>
                <a:effectLst/>
                <a:latin typeface="Calibri" panose="020F0502020204030204" pitchFamily="34" charset="0"/>
              </a:rPr>
              <a:t>Stevenson KB, Murray EW, </a:t>
            </a:r>
            <a:r>
              <a:rPr lang="en-GB" sz="2000" b="0" i="0" dirty="0" err="1">
                <a:solidFill>
                  <a:srgbClr val="000000"/>
                </a:solidFill>
                <a:effectLst/>
                <a:latin typeface="Calibri" panose="020F0502020204030204" pitchFamily="34" charset="0"/>
              </a:rPr>
              <a:t>Sarubbi</a:t>
            </a:r>
            <a:r>
              <a:rPr lang="en-GB" sz="2000" b="0" i="0" dirty="0">
                <a:solidFill>
                  <a:srgbClr val="000000"/>
                </a:solidFill>
                <a:effectLst/>
                <a:latin typeface="Calibri" panose="020F0502020204030204" pitchFamily="34" charset="0"/>
              </a:rPr>
              <a:t> FA. Enterococcal meningitis: report of four cases and review. Clin Infect Dis. 1994 Feb;18(2):233-9. </a:t>
            </a:r>
            <a:r>
              <a:rPr lang="en-GB" sz="2000" b="0" i="0" dirty="0" err="1">
                <a:solidFill>
                  <a:srgbClr val="000000"/>
                </a:solidFill>
                <a:effectLst/>
                <a:latin typeface="Calibri" panose="020F0502020204030204" pitchFamily="34" charset="0"/>
              </a:rPr>
              <a:t>doi</a:t>
            </a:r>
            <a:r>
              <a:rPr lang="en-GB" sz="2000" b="0" i="0" dirty="0">
                <a:solidFill>
                  <a:srgbClr val="000000"/>
                </a:solidFill>
                <a:effectLst/>
                <a:latin typeface="Calibri" panose="020F0502020204030204" pitchFamily="34" charset="0"/>
              </a:rPr>
              <a:t>: 10.1093/</a:t>
            </a:r>
            <a:r>
              <a:rPr lang="en-GB" sz="2000" b="0" i="0" dirty="0" err="1">
                <a:solidFill>
                  <a:srgbClr val="000000"/>
                </a:solidFill>
                <a:effectLst/>
                <a:latin typeface="Calibri" panose="020F0502020204030204" pitchFamily="34" charset="0"/>
              </a:rPr>
              <a:t>clinids</a:t>
            </a:r>
            <a:r>
              <a:rPr lang="en-GB" sz="2000" b="0" i="0" dirty="0">
                <a:solidFill>
                  <a:srgbClr val="000000"/>
                </a:solidFill>
                <a:effectLst/>
                <a:latin typeface="Calibri" panose="020F0502020204030204" pitchFamily="34" charset="0"/>
              </a:rPr>
              <a:t>/18.2.233. PMID: 8161632. </a:t>
            </a:r>
          </a:p>
          <a:p>
            <a:pPr algn="l" rtl="0" fontAlgn="base">
              <a:buFont typeface="+mj-lt"/>
              <a:buAutoNum type="arabicPeriod" startAt="8"/>
            </a:pPr>
            <a:r>
              <a:rPr lang="en-GB" sz="2000" b="0" i="0" dirty="0">
                <a:solidFill>
                  <a:srgbClr val="000000"/>
                </a:solidFill>
                <a:effectLst/>
                <a:latin typeface="Calibri" panose="020F0502020204030204" pitchFamily="34" charset="0"/>
              </a:rPr>
              <a:t>Van Tyne D, Martin MJ, Gilmore MS. Structure, function, and biology of the Enterococcus faecalis cytolysin. Toxins (Basel). 2013 Apr 29;5(5):895-911. </a:t>
            </a:r>
            <a:r>
              <a:rPr lang="en-GB" sz="2000" b="0" i="0" dirty="0" err="1">
                <a:solidFill>
                  <a:srgbClr val="000000"/>
                </a:solidFill>
                <a:effectLst/>
                <a:latin typeface="Calibri" panose="020F0502020204030204" pitchFamily="34" charset="0"/>
              </a:rPr>
              <a:t>doi</a:t>
            </a:r>
            <a:r>
              <a:rPr lang="en-GB" sz="2000" b="0" i="0" dirty="0">
                <a:solidFill>
                  <a:srgbClr val="000000"/>
                </a:solidFill>
                <a:effectLst/>
                <a:latin typeface="Calibri" panose="020F0502020204030204" pitchFamily="34" charset="0"/>
              </a:rPr>
              <a:t>: 10.3390/toxins5050895. PMID: 23628786; PMCID: PMC3709268.  </a:t>
            </a:r>
          </a:p>
          <a:p>
            <a:pPr algn="l" rtl="0" fontAlgn="base">
              <a:buFont typeface="+mj-lt"/>
              <a:buAutoNum type="arabicPeriod" startAt="9"/>
            </a:pPr>
            <a:r>
              <a:rPr lang="en-GB" sz="2000" b="0" i="0" dirty="0">
                <a:solidFill>
                  <a:srgbClr val="000000"/>
                </a:solidFill>
                <a:effectLst/>
                <a:latin typeface="Calibri" panose="020F0502020204030204" pitchFamily="34" charset="0"/>
              </a:rPr>
              <a:t>Zhang, X., Jiang, C. &amp; Zhou, C. Diagnosis of Enterococcus faecalis meningitis associated with long-term cerebrospinal fluid rhinorrhoea using metagenomics next-generation sequencing: a case report. BMC Infect Dis 21, 1105 (2021). </a:t>
            </a:r>
            <a:r>
              <a:rPr lang="en-GB" sz="2000" b="0" i="0" u="sng" strike="noStrike" dirty="0">
                <a:solidFill>
                  <a:srgbClr val="467886"/>
                </a:solidFill>
                <a:effectLst/>
                <a:latin typeface="Calibri" panose="020F0502020204030204" pitchFamily="34" charset="0"/>
                <a:hlinkClick r:id="rId7"/>
              </a:rPr>
              <a:t>https://doi.org/10.1186/s12879-021-06797-y</a:t>
            </a:r>
            <a:r>
              <a:rPr lang="en-GB" sz="2000" b="0" i="0" dirty="0">
                <a:solidFill>
                  <a:srgbClr val="467886"/>
                </a:solidFill>
                <a:effectLst/>
                <a:latin typeface="Calibri" panose="020F0502020204030204" pitchFamily="34" charset="0"/>
              </a:rPr>
              <a:t> </a:t>
            </a:r>
            <a:endParaRPr lang="en-GB" sz="2000" b="0" i="0" dirty="0">
              <a:solidFill>
                <a:srgbClr val="000000"/>
              </a:solidFill>
              <a:effectLst/>
              <a:latin typeface="Calibri" panose="020F0502020204030204" pitchFamily="34" charset="0"/>
            </a:endParaRPr>
          </a:p>
        </p:txBody>
      </p:sp>
      <p:sp>
        <p:nvSpPr>
          <p:cNvPr id="24" name="Rectangle 23">
            <a:extLst>
              <a:ext uri="{FF2B5EF4-FFF2-40B4-BE49-F238E27FC236}">
                <a16:creationId xmlns:a16="http://schemas.microsoft.com/office/drawing/2014/main" id="{9DF826A8-65D1-56EB-04FF-87FCC11A68AD}"/>
              </a:ext>
            </a:extLst>
          </p:cNvPr>
          <p:cNvSpPr/>
          <p:nvPr/>
        </p:nvSpPr>
        <p:spPr>
          <a:xfrm>
            <a:off x="883918" y="22573054"/>
            <a:ext cx="17360537" cy="1784985"/>
          </a:xfrm>
          <a:prstGeom prst="rect">
            <a:avLst/>
          </a:prstGeom>
          <a:solidFill>
            <a:srgbClr val="BD8FD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Calibri" panose="020F0502020204030204" pitchFamily="34" charset="0"/>
                <a:cs typeface="Calibri" panose="020F0502020204030204" pitchFamily="34" charset="0"/>
              </a:rPr>
              <a:t>Figures</a:t>
            </a:r>
          </a:p>
        </p:txBody>
      </p:sp>
      <p:sp>
        <p:nvSpPr>
          <p:cNvPr id="25" name="Rectangle 24">
            <a:extLst>
              <a:ext uri="{FF2B5EF4-FFF2-40B4-BE49-F238E27FC236}">
                <a16:creationId xmlns:a16="http://schemas.microsoft.com/office/drawing/2014/main" id="{6CF59FF9-2643-4B80-C6B0-C80F069CB03D}"/>
              </a:ext>
            </a:extLst>
          </p:cNvPr>
          <p:cNvSpPr/>
          <p:nvPr/>
        </p:nvSpPr>
        <p:spPr>
          <a:xfrm>
            <a:off x="19202400" y="12956307"/>
            <a:ext cx="18318479" cy="1784985"/>
          </a:xfrm>
          <a:prstGeom prst="rect">
            <a:avLst/>
          </a:prstGeom>
          <a:solidFill>
            <a:srgbClr val="BD8FD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dirty="0">
                <a:latin typeface="Calibri" panose="020F0502020204030204" pitchFamily="34" charset="0"/>
                <a:cs typeface="Calibri" panose="020F0502020204030204" pitchFamily="34" charset="0"/>
              </a:rPr>
              <a:t>CSF Findings Comparison</a:t>
            </a:r>
          </a:p>
        </p:txBody>
      </p:sp>
      <p:graphicFrame>
        <p:nvGraphicFramePr>
          <p:cNvPr id="26" name="Table 25">
            <a:extLst>
              <a:ext uri="{FF2B5EF4-FFF2-40B4-BE49-F238E27FC236}">
                <a16:creationId xmlns:a16="http://schemas.microsoft.com/office/drawing/2014/main" id="{96B55977-6AE6-7FA8-A3A5-704B78B198F2}"/>
              </a:ext>
            </a:extLst>
          </p:cNvPr>
          <p:cNvGraphicFramePr>
            <a:graphicFrameLocks noGrp="1"/>
          </p:cNvGraphicFramePr>
          <p:nvPr>
            <p:extLst>
              <p:ext uri="{D42A27DB-BD31-4B8C-83A1-F6EECF244321}">
                <p14:modId xmlns:p14="http://schemas.microsoft.com/office/powerpoint/2010/main" val="3284522077"/>
              </p:ext>
            </p:extLst>
          </p:nvPr>
        </p:nvGraphicFramePr>
        <p:xfrm>
          <a:off x="19202400" y="14741292"/>
          <a:ext cx="18318480" cy="5212080"/>
        </p:xfrm>
        <a:graphic>
          <a:graphicData uri="http://schemas.openxmlformats.org/drawingml/2006/table">
            <a:tbl>
              <a:tblPr>
                <a:solidFill>
                  <a:srgbClr val="CCCCFF"/>
                </a:solidFill>
                <a:tableStyleId>{5940675A-B579-460E-94D1-54222C63F5DA}</a:tableStyleId>
              </a:tblPr>
              <a:tblGrid>
                <a:gridCol w="6106160">
                  <a:extLst>
                    <a:ext uri="{9D8B030D-6E8A-4147-A177-3AD203B41FA5}">
                      <a16:colId xmlns:a16="http://schemas.microsoft.com/office/drawing/2014/main" val="4219159060"/>
                    </a:ext>
                  </a:extLst>
                </a:gridCol>
                <a:gridCol w="6106160">
                  <a:extLst>
                    <a:ext uri="{9D8B030D-6E8A-4147-A177-3AD203B41FA5}">
                      <a16:colId xmlns:a16="http://schemas.microsoft.com/office/drawing/2014/main" val="2655965811"/>
                    </a:ext>
                  </a:extLst>
                </a:gridCol>
                <a:gridCol w="6106160">
                  <a:extLst>
                    <a:ext uri="{9D8B030D-6E8A-4147-A177-3AD203B41FA5}">
                      <a16:colId xmlns:a16="http://schemas.microsoft.com/office/drawing/2014/main" val="1901542769"/>
                    </a:ext>
                  </a:extLst>
                </a:gridCol>
              </a:tblGrid>
              <a:tr h="557418">
                <a:tc>
                  <a:txBody>
                    <a:bodyPr/>
                    <a:lstStyle/>
                    <a:p>
                      <a:endParaRPr lang="en-US" sz="32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D7F1"/>
                    </a:solidFill>
                  </a:tcPr>
                </a:tc>
                <a:tc>
                  <a:txBody>
                    <a:bodyPr/>
                    <a:lstStyle/>
                    <a:p>
                      <a:pPr algn="ctr"/>
                      <a:r>
                        <a:rPr lang="en-US" sz="3200" b="1" dirty="0"/>
                        <a:t>CSF Day 2</a:t>
                      </a:r>
                    </a:p>
                  </a:txBody>
                  <a:tcPr anchor="ctr">
                    <a:lnT w="12700" cap="flat" cmpd="sng" algn="ctr">
                      <a:solidFill>
                        <a:schemeClr val="tx1"/>
                      </a:solidFill>
                      <a:prstDash val="solid"/>
                      <a:round/>
                      <a:headEnd type="none" w="med" len="med"/>
                      <a:tailEnd type="none" w="med" len="med"/>
                    </a:lnT>
                    <a:solidFill>
                      <a:srgbClr val="E7D7F1"/>
                    </a:solidFill>
                  </a:tcPr>
                </a:tc>
                <a:tc>
                  <a:txBody>
                    <a:bodyPr/>
                    <a:lstStyle/>
                    <a:p>
                      <a:pPr algn="ctr"/>
                      <a:r>
                        <a:rPr lang="en-US" sz="3200" b="1" dirty="0"/>
                        <a:t>CSF Day 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D7F1"/>
                    </a:solidFill>
                  </a:tcPr>
                </a:tc>
                <a:extLst>
                  <a:ext uri="{0D108BD9-81ED-4DB2-BD59-A6C34878D82A}">
                    <a16:rowId xmlns:a16="http://schemas.microsoft.com/office/drawing/2014/main" val="67311729"/>
                  </a:ext>
                </a:extLst>
              </a:tr>
              <a:tr h="557418">
                <a:tc>
                  <a:txBody>
                    <a:bodyPr/>
                    <a:lstStyle/>
                    <a:p>
                      <a:r>
                        <a:rPr lang="en-US" sz="3200" b="1" dirty="0"/>
                        <a:t>Color, Clarity</a:t>
                      </a:r>
                    </a:p>
                  </a:txBody>
                  <a:tcPr anchor="ctr">
                    <a:lnL w="12700" cap="flat" cmpd="sng" algn="ctr">
                      <a:solidFill>
                        <a:schemeClr val="tx1"/>
                      </a:solidFill>
                      <a:prstDash val="solid"/>
                      <a:round/>
                      <a:headEnd type="none" w="med" len="med"/>
                      <a:tailEnd type="none" w="med" len="med"/>
                    </a:lnL>
                    <a:solidFill>
                      <a:srgbClr val="E7D7F1"/>
                    </a:solidFill>
                  </a:tcPr>
                </a:tc>
                <a:tc>
                  <a:txBody>
                    <a:bodyPr/>
                    <a:lstStyle/>
                    <a:p>
                      <a:pPr algn="ctr"/>
                      <a:r>
                        <a:rPr lang="en-US" sz="3200" dirty="0"/>
                        <a:t>Colorless, turbid</a:t>
                      </a:r>
                    </a:p>
                  </a:txBody>
                  <a:tcPr anchor="ctr">
                    <a:solidFill>
                      <a:srgbClr val="F4EDF9"/>
                    </a:solidFill>
                  </a:tcPr>
                </a:tc>
                <a:tc>
                  <a:txBody>
                    <a:bodyPr/>
                    <a:lstStyle/>
                    <a:p>
                      <a:pPr algn="ctr"/>
                      <a:r>
                        <a:rPr lang="en-US" sz="3200" dirty="0"/>
                        <a:t>Colorless, clear</a:t>
                      </a:r>
                    </a:p>
                  </a:txBody>
                  <a:tcPr anchor="ctr">
                    <a:lnR w="12700" cap="flat" cmpd="sng" algn="ctr">
                      <a:solidFill>
                        <a:schemeClr val="tx1"/>
                      </a:solidFill>
                      <a:prstDash val="solid"/>
                      <a:round/>
                      <a:headEnd type="none" w="med" len="med"/>
                      <a:tailEnd type="none" w="med" len="med"/>
                    </a:lnR>
                    <a:solidFill>
                      <a:srgbClr val="F4EDF9"/>
                    </a:solidFill>
                  </a:tcPr>
                </a:tc>
                <a:extLst>
                  <a:ext uri="{0D108BD9-81ED-4DB2-BD59-A6C34878D82A}">
                    <a16:rowId xmlns:a16="http://schemas.microsoft.com/office/drawing/2014/main" val="298976735"/>
                  </a:ext>
                </a:extLst>
              </a:tr>
              <a:tr h="557418">
                <a:tc>
                  <a:txBody>
                    <a:bodyPr/>
                    <a:lstStyle/>
                    <a:p>
                      <a:r>
                        <a:rPr lang="en-US" sz="3200" b="1" dirty="0"/>
                        <a:t>WBC (cells/</a:t>
                      </a:r>
                      <a:r>
                        <a:rPr lang="en-US" sz="3200" b="1" dirty="0" err="1"/>
                        <a:t>uL</a:t>
                      </a:r>
                      <a:r>
                        <a:rPr lang="en-US" sz="3200" b="1" dirty="0"/>
                        <a:t>)</a:t>
                      </a:r>
                    </a:p>
                  </a:txBody>
                  <a:tcPr anchor="ctr">
                    <a:lnL w="12700" cap="flat" cmpd="sng" algn="ctr">
                      <a:solidFill>
                        <a:schemeClr val="tx1"/>
                      </a:solidFill>
                      <a:prstDash val="solid"/>
                      <a:round/>
                      <a:headEnd type="none" w="med" len="med"/>
                      <a:tailEnd type="none" w="med" len="med"/>
                    </a:lnL>
                    <a:solidFill>
                      <a:srgbClr val="E7D7F1"/>
                    </a:solidFill>
                  </a:tcPr>
                </a:tc>
                <a:tc>
                  <a:txBody>
                    <a:bodyPr/>
                    <a:lstStyle/>
                    <a:p>
                      <a:pPr algn="ctr"/>
                      <a:r>
                        <a:rPr lang="en-US" sz="3200" dirty="0"/>
                        <a:t>17,246</a:t>
                      </a:r>
                    </a:p>
                  </a:txBody>
                  <a:tcPr anchor="ctr">
                    <a:solidFill>
                      <a:srgbClr val="F4EDF9"/>
                    </a:solidFill>
                  </a:tcPr>
                </a:tc>
                <a:tc>
                  <a:txBody>
                    <a:bodyPr/>
                    <a:lstStyle/>
                    <a:p>
                      <a:pPr algn="ctr"/>
                      <a:r>
                        <a:rPr lang="en-US" sz="3200" dirty="0"/>
                        <a:t>22</a:t>
                      </a:r>
                    </a:p>
                  </a:txBody>
                  <a:tcPr anchor="ctr">
                    <a:lnR w="12700" cap="flat" cmpd="sng" algn="ctr">
                      <a:solidFill>
                        <a:schemeClr val="tx1"/>
                      </a:solidFill>
                      <a:prstDash val="solid"/>
                      <a:round/>
                      <a:headEnd type="none" w="med" len="med"/>
                      <a:tailEnd type="none" w="med" len="med"/>
                    </a:lnR>
                    <a:solidFill>
                      <a:srgbClr val="F4EDF9"/>
                    </a:solidFill>
                  </a:tcPr>
                </a:tc>
                <a:extLst>
                  <a:ext uri="{0D108BD9-81ED-4DB2-BD59-A6C34878D82A}">
                    <a16:rowId xmlns:a16="http://schemas.microsoft.com/office/drawing/2014/main" val="3468489945"/>
                  </a:ext>
                </a:extLst>
              </a:tr>
              <a:tr h="557418">
                <a:tc>
                  <a:txBody>
                    <a:bodyPr/>
                    <a:lstStyle/>
                    <a:p>
                      <a:r>
                        <a:rPr lang="en-US" sz="3200" b="1" dirty="0"/>
                        <a:t>     % neutrophils</a:t>
                      </a:r>
                    </a:p>
                  </a:txBody>
                  <a:tcPr anchor="ctr">
                    <a:lnL w="12700" cap="flat" cmpd="sng" algn="ctr">
                      <a:solidFill>
                        <a:schemeClr val="tx1"/>
                      </a:solidFill>
                      <a:prstDash val="solid"/>
                      <a:round/>
                      <a:headEnd type="none" w="med" len="med"/>
                      <a:tailEnd type="none" w="med" len="med"/>
                    </a:lnL>
                    <a:solidFill>
                      <a:srgbClr val="E7D7F1"/>
                    </a:solidFill>
                  </a:tcPr>
                </a:tc>
                <a:tc>
                  <a:txBody>
                    <a:bodyPr/>
                    <a:lstStyle/>
                    <a:p>
                      <a:pPr algn="ctr"/>
                      <a:r>
                        <a:rPr lang="en-US" sz="3200" dirty="0"/>
                        <a:t>87%</a:t>
                      </a:r>
                    </a:p>
                  </a:txBody>
                  <a:tcPr anchor="ctr">
                    <a:solidFill>
                      <a:srgbClr val="F4EDF9"/>
                    </a:solidFill>
                  </a:tcPr>
                </a:tc>
                <a:tc>
                  <a:txBody>
                    <a:bodyPr/>
                    <a:lstStyle/>
                    <a:p>
                      <a:pPr algn="ctr"/>
                      <a:r>
                        <a:rPr lang="en-US" sz="3200" dirty="0"/>
                        <a:t>11%</a:t>
                      </a:r>
                    </a:p>
                  </a:txBody>
                  <a:tcPr anchor="ctr">
                    <a:lnR w="12700" cap="flat" cmpd="sng" algn="ctr">
                      <a:solidFill>
                        <a:schemeClr val="tx1"/>
                      </a:solidFill>
                      <a:prstDash val="solid"/>
                      <a:round/>
                      <a:headEnd type="none" w="med" len="med"/>
                      <a:tailEnd type="none" w="med" len="med"/>
                    </a:lnR>
                    <a:solidFill>
                      <a:srgbClr val="F4EDF9"/>
                    </a:solidFill>
                  </a:tcPr>
                </a:tc>
                <a:extLst>
                  <a:ext uri="{0D108BD9-81ED-4DB2-BD59-A6C34878D82A}">
                    <a16:rowId xmlns:a16="http://schemas.microsoft.com/office/drawing/2014/main" val="2696583677"/>
                  </a:ext>
                </a:extLst>
              </a:tr>
              <a:tr h="557418">
                <a:tc>
                  <a:txBody>
                    <a:bodyPr/>
                    <a:lstStyle/>
                    <a:p>
                      <a:r>
                        <a:rPr lang="en-US" sz="3200" b="1" dirty="0"/>
                        <a:t>     % lymphocytes</a:t>
                      </a:r>
                    </a:p>
                  </a:txBody>
                  <a:tcPr anchor="ctr">
                    <a:lnL w="12700" cap="flat" cmpd="sng" algn="ctr">
                      <a:solidFill>
                        <a:schemeClr val="tx1"/>
                      </a:solidFill>
                      <a:prstDash val="solid"/>
                      <a:round/>
                      <a:headEnd type="none" w="med" len="med"/>
                      <a:tailEnd type="none" w="med" len="med"/>
                    </a:lnL>
                    <a:solidFill>
                      <a:srgbClr val="E7D7F1"/>
                    </a:solidFill>
                  </a:tcPr>
                </a:tc>
                <a:tc>
                  <a:txBody>
                    <a:bodyPr/>
                    <a:lstStyle/>
                    <a:p>
                      <a:pPr algn="ctr"/>
                      <a:r>
                        <a:rPr lang="en-US" sz="3200" dirty="0"/>
                        <a:t>6%</a:t>
                      </a:r>
                    </a:p>
                  </a:txBody>
                  <a:tcPr anchor="ctr">
                    <a:solidFill>
                      <a:srgbClr val="F4EDF9"/>
                    </a:solidFill>
                  </a:tcPr>
                </a:tc>
                <a:tc>
                  <a:txBody>
                    <a:bodyPr/>
                    <a:lstStyle/>
                    <a:p>
                      <a:pPr algn="ctr"/>
                      <a:r>
                        <a:rPr lang="en-US" sz="3200" dirty="0"/>
                        <a:t>82%</a:t>
                      </a:r>
                    </a:p>
                  </a:txBody>
                  <a:tcPr anchor="ctr">
                    <a:lnR w="12700" cap="flat" cmpd="sng" algn="ctr">
                      <a:solidFill>
                        <a:schemeClr val="tx1"/>
                      </a:solidFill>
                      <a:prstDash val="solid"/>
                      <a:round/>
                      <a:headEnd type="none" w="med" len="med"/>
                      <a:tailEnd type="none" w="med" len="med"/>
                    </a:lnR>
                    <a:solidFill>
                      <a:srgbClr val="F4EDF9"/>
                    </a:solidFill>
                  </a:tcPr>
                </a:tc>
                <a:extLst>
                  <a:ext uri="{0D108BD9-81ED-4DB2-BD59-A6C34878D82A}">
                    <a16:rowId xmlns:a16="http://schemas.microsoft.com/office/drawing/2014/main" val="384388493"/>
                  </a:ext>
                </a:extLst>
              </a:tr>
              <a:tr h="557418">
                <a:tc>
                  <a:txBody>
                    <a:bodyPr/>
                    <a:lstStyle/>
                    <a:p>
                      <a:r>
                        <a:rPr lang="en-US" sz="3200" b="1" dirty="0"/>
                        <a:t>     % monocytes</a:t>
                      </a:r>
                    </a:p>
                  </a:txBody>
                  <a:tcPr anchor="ctr">
                    <a:lnL w="12700" cap="flat" cmpd="sng" algn="ctr">
                      <a:solidFill>
                        <a:schemeClr val="tx1"/>
                      </a:solidFill>
                      <a:prstDash val="solid"/>
                      <a:round/>
                      <a:headEnd type="none" w="med" len="med"/>
                      <a:tailEnd type="none" w="med" len="med"/>
                    </a:lnL>
                    <a:solidFill>
                      <a:srgbClr val="E7D7F1"/>
                    </a:solidFill>
                  </a:tcPr>
                </a:tc>
                <a:tc>
                  <a:txBody>
                    <a:bodyPr/>
                    <a:lstStyle/>
                    <a:p>
                      <a:pPr algn="ctr"/>
                      <a:r>
                        <a:rPr lang="en-US" sz="3200" dirty="0"/>
                        <a:t>7%</a:t>
                      </a:r>
                    </a:p>
                  </a:txBody>
                  <a:tcPr anchor="ctr">
                    <a:solidFill>
                      <a:srgbClr val="F4EDF9"/>
                    </a:solidFill>
                  </a:tcPr>
                </a:tc>
                <a:tc>
                  <a:txBody>
                    <a:bodyPr/>
                    <a:lstStyle/>
                    <a:p>
                      <a:pPr algn="ctr"/>
                      <a:r>
                        <a:rPr lang="en-US" sz="3200" dirty="0"/>
                        <a:t>7%</a:t>
                      </a:r>
                    </a:p>
                  </a:txBody>
                  <a:tcPr anchor="ctr">
                    <a:lnR w="12700" cap="flat" cmpd="sng" algn="ctr">
                      <a:solidFill>
                        <a:schemeClr val="tx1"/>
                      </a:solidFill>
                      <a:prstDash val="solid"/>
                      <a:round/>
                      <a:headEnd type="none" w="med" len="med"/>
                      <a:tailEnd type="none" w="med" len="med"/>
                    </a:lnR>
                    <a:solidFill>
                      <a:srgbClr val="F4EDF9"/>
                    </a:solidFill>
                  </a:tcPr>
                </a:tc>
                <a:extLst>
                  <a:ext uri="{0D108BD9-81ED-4DB2-BD59-A6C34878D82A}">
                    <a16:rowId xmlns:a16="http://schemas.microsoft.com/office/drawing/2014/main" val="1802829579"/>
                  </a:ext>
                </a:extLst>
              </a:tr>
              <a:tr h="557418">
                <a:tc>
                  <a:txBody>
                    <a:bodyPr/>
                    <a:lstStyle/>
                    <a:p>
                      <a:r>
                        <a:rPr lang="en-US" sz="3200" b="1" dirty="0"/>
                        <a:t>RBC (cells/</a:t>
                      </a:r>
                      <a:r>
                        <a:rPr lang="en-US" sz="3200" b="1" dirty="0" err="1"/>
                        <a:t>uL</a:t>
                      </a:r>
                      <a:r>
                        <a:rPr lang="en-US" sz="3200" b="1" dirty="0"/>
                        <a:t>)</a:t>
                      </a:r>
                    </a:p>
                  </a:txBody>
                  <a:tcPr anchor="ctr">
                    <a:lnL w="12700" cap="flat" cmpd="sng" algn="ctr">
                      <a:solidFill>
                        <a:schemeClr val="tx1"/>
                      </a:solidFill>
                      <a:prstDash val="solid"/>
                      <a:round/>
                      <a:headEnd type="none" w="med" len="med"/>
                      <a:tailEnd type="none" w="med" len="med"/>
                    </a:lnL>
                    <a:solidFill>
                      <a:srgbClr val="E7D7F1"/>
                    </a:solidFill>
                  </a:tcPr>
                </a:tc>
                <a:tc>
                  <a:txBody>
                    <a:bodyPr/>
                    <a:lstStyle/>
                    <a:p>
                      <a:pPr algn="ctr"/>
                      <a:r>
                        <a:rPr lang="en-US" sz="3200" dirty="0"/>
                        <a:t>526</a:t>
                      </a:r>
                    </a:p>
                  </a:txBody>
                  <a:tcPr anchor="ctr">
                    <a:solidFill>
                      <a:srgbClr val="F4EDF9"/>
                    </a:solidFill>
                  </a:tcPr>
                </a:tc>
                <a:tc>
                  <a:txBody>
                    <a:bodyPr/>
                    <a:lstStyle/>
                    <a:p>
                      <a:pPr algn="ctr"/>
                      <a:r>
                        <a:rPr lang="en-US" sz="3200" dirty="0"/>
                        <a:t>12</a:t>
                      </a:r>
                    </a:p>
                  </a:txBody>
                  <a:tcPr anchor="ctr">
                    <a:lnR w="12700" cap="flat" cmpd="sng" algn="ctr">
                      <a:solidFill>
                        <a:schemeClr val="tx1"/>
                      </a:solidFill>
                      <a:prstDash val="solid"/>
                      <a:round/>
                      <a:headEnd type="none" w="med" len="med"/>
                      <a:tailEnd type="none" w="med" len="med"/>
                    </a:lnR>
                    <a:solidFill>
                      <a:srgbClr val="F4EDF9"/>
                    </a:solidFill>
                  </a:tcPr>
                </a:tc>
                <a:extLst>
                  <a:ext uri="{0D108BD9-81ED-4DB2-BD59-A6C34878D82A}">
                    <a16:rowId xmlns:a16="http://schemas.microsoft.com/office/drawing/2014/main" val="707978006"/>
                  </a:ext>
                </a:extLst>
              </a:tr>
              <a:tr h="557418">
                <a:tc>
                  <a:txBody>
                    <a:bodyPr/>
                    <a:lstStyle/>
                    <a:p>
                      <a:r>
                        <a:rPr lang="en-US" sz="3200" b="1" dirty="0"/>
                        <a:t>Protein (mg/dL)</a:t>
                      </a:r>
                    </a:p>
                  </a:txBody>
                  <a:tcPr anchor="ctr">
                    <a:lnL w="12700" cap="flat" cmpd="sng" algn="ctr">
                      <a:solidFill>
                        <a:schemeClr val="tx1"/>
                      </a:solidFill>
                      <a:prstDash val="solid"/>
                      <a:round/>
                      <a:headEnd type="none" w="med" len="med"/>
                      <a:tailEnd type="none" w="med" len="med"/>
                    </a:lnL>
                    <a:solidFill>
                      <a:srgbClr val="E7D7F1"/>
                    </a:solidFill>
                  </a:tcPr>
                </a:tc>
                <a:tc>
                  <a:txBody>
                    <a:bodyPr/>
                    <a:lstStyle/>
                    <a:p>
                      <a:pPr algn="ctr"/>
                      <a:r>
                        <a:rPr lang="en-US" sz="3200" dirty="0"/>
                        <a:t>328</a:t>
                      </a:r>
                    </a:p>
                  </a:txBody>
                  <a:tcPr anchor="ctr">
                    <a:solidFill>
                      <a:srgbClr val="F4EDF9"/>
                    </a:solidFill>
                  </a:tcPr>
                </a:tc>
                <a:tc>
                  <a:txBody>
                    <a:bodyPr/>
                    <a:lstStyle/>
                    <a:p>
                      <a:pPr algn="ctr"/>
                      <a:r>
                        <a:rPr lang="en-US" sz="3200" dirty="0"/>
                        <a:t>140</a:t>
                      </a:r>
                    </a:p>
                  </a:txBody>
                  <a:tcPr anchor="ctr">
                    <a:lnR w="12700" cap="flat" cmpd="sng" algn="ctr">
                      <a:solidFill>
                        <a:schemeClr val="tx1"/>
                      </a:solidFill>
                      <a:prstDash val="solid"/>
                      <a:round/>
                      <a:headEnd type="none" w="med" len="med"/>
                      <a:tailEnd type="none" w="med" len="med"/>
                    </a:lnR>
                    <a:solidFill>
                      <a:srgbClr val="F4EDF9"/>
                    </a:solidFill>
                  </a:tcPr>
                </a:tc>
                <a:extLst>
                  <a:ext uri="{0D108BD9-81ED-4DB2-BD59-A6C34878D82A}">
                    <a16:rowId xmlns:a16="http://schemas.microsoft.com/office/drawing/2014/main" val="3595131621"/>
                  </a:ext>
                </a:extLst>
              </a:tr>
              <a:tr h="557418">
                <a:tc>
                  <a:txBody>
                    <a:bodyPr/>
                    <a:lstStyle/>
                    <a:p>
                      <a:r>
                        <a:rPr lang="en-US" sz="3200" b="1" dirty="0"/>
                        <a:t>Glucose (mg/dL)</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D7F1"/>
                    </a:solidFill>
                  </a:tcPr>
                </a:tc>
                <a:tc>
                  <a:txBody>
                    <a:bodyPr/>
                    <a:lstStyle/>
                    <a:p>
                      <a:pPr algn="ctr"/>
                      <a:r>
                        <a:rPr lang="en-US" sz="3200" dirty="0"/>
                        <a:t>60</a:t>
                      </a:r>
                    </a:p>
                  </a:txBody>
                  <a:tcPr anchor="ctr">
                    <a:lnB w="12700" cap="flat" cmpd="sng" algn="ctr">
                      <a:solidFill>
                        <a:schemeClr val="tx1"/>
                      </a:solidFill>
                      <a:prstDash val="solid"/>
                      <a:round/>
                      <a:headEnd type="none" w="med" len="med"/>
                      <a:tailEnd type="none" w="med" len="med"/>
                    </a:lnB>
                    <a:solidFill>
                      <a:srgbClr val="F4EDF9"/>
                    </a:solidFill>
                  </a:tcPr>
                </a:tc>
                <a:tc>
                  <a:txBody>
                    <a:bodyPr/>
                    <a:lstStyle/>
                    <a:p>
                      <a:pPr algn="ctr"/>
                      <a:r>
                        <a:rPr lang="en-US" sz="3200" dirty="0"/>
                        <a:t>51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4EDF9"/>
                    </a:solidFill>
                  </a:tcPr>
                </a:tc>
                <a:extLst>
                  <a:ext uri="{0D108BD9-81ED-4DB2-BD59-A6C34878D82A}">
                    <a16:rowId xmlns:a16="http://schemas.microsoft.com/office/drawing/2014/main" val="1239752010"/>
                  </a:ext>
                </a:extLst>
              </a:tr>
            </a:tbl>
          </a:graphicData>
        </a:graphic>
      </p:graphicFrame>
      <p:pic>
        <p:nvPicPr>
          <p:cNvPr id="28" name="Picture 27">
            <a:extLst>
              <a:ext uri="{FF2B5EF4-FFF2-40B4-BE49-F238E27FC236}">
                <a16:creationId xmlns:a16="http://schemas.microsoft.com/office/drawing/2014/main" id="{8071B4DD-53FD-7373-916D-FB473A5E21A7}"/>
              </a:ext>
            </a:extLst>
          </p:cNvPr>
          <p:cNvPicPr>
            <a:picLocks noChangeAspect="1"/>
          </p:cNvPicPr>
          <p:nvPr/>
        </p:nvPicPr>
        <p:blipFill>
          <a:blip r:embed="rId8"/>
          <a:stretch>
            <a:fillRect/>
          </a:stretch>
        </p:blipFill>
        <p:spPr>
          <a:xfrm>
            <a:off x="1235791" y="24921878"/>
            <a:ext cx="7826004" cy="9799881"/>
          </a:xfrm>
          <a:prstGeom prst="rect">
            <a:avLst/>
          </a:prstGeom>
        </p:spPr>
      </p:pic>
      <p:pic>
        <p:nvPicPr>
          <p:cNvPr id="30" name="Picture 29">
            <a:extLst>
              <a:ext uri="{FF2B5EF4-FFF2-40B4-BE49-F238E27FC236}">
                <a16:creationId xmlns:a16="http://schemas.microsoft.com/office/drawing/2014/main" id="{E3A74638-72DB-3543-2533-03266708FACC}"/>
              </a:ext>
            </a:extLst>
          </p:cNvPr>
          <p:cNvPicPr>
            <a:picLocks noChangeAspect="1"/>
          </p:cNvPicPr>
          <p:nvPr/>
        </p:nvPicPr>
        <p:blipFill>
          <a:blip r:embed="rId9"/>
          <a:stretch>
            <a:fillRect/>
          </a:stretch>
        </p:blipFill>
        <p:spPr>
          <a:xfrm rot="16200000">
            <a:off x="10007556" y="26041928"/>
            <a:ext cx="7291140" cy="7632911"/>
          </a:xfrm>
          <a:prstGeom prst="rect">
            <a:avLst/>
          </a:prstGeom>
        </p:spPr>
      </p:pic>
      <p:sp>
        <p:nvSpPr>
          <p:cNvPr id="31" name="TextBox 30">
            <a:extLst>
              <a:ext uri="{FF2B5EF4-FFF2-40B4-BE49-F238E27FC236}">
                <a16:creationId xmlns:a16="http://schemas.microsoft.com/office/drawing/2014/main" id="{188018C2-1A4B-A4CE-9304-94AD13FD1DE6}"/>
              </a:ext>
            </a:extLst>
          </p:cNvPr>
          <p:cNvSpPr txBox="1"/>
          <p:nvPr/>
        </p:nvSpPr>
        <p:spPr>
          <a:xfrm>
            <a:off x="883916" y="35307914"/>
            <a:ext cx="17360539" cy="1354217"/>
          </a:xfrm>
          <a:prstGeom prst="rect">
            <a:avLst/>
          </a:prstGeom>
          <a:noFill/>
          <a:ln>
            <a:solidFill>
              <a:schemeClr val="tx1"/>
            </a:solidFill>
          </a:ln>
        </p:spPr>
        <p:txBody>
          <a:bodyPr wrap="square" lIns="182880" tIns="182880" rIns="182880" bIns="182880" rtlCol="0" anchor="ctr">
            <a:spAutoFit/>
          </a:bodyPr>
          <a:lstStyle/>
          <a:p>
            <a:r>
              <a:rPr lang="en-US" sz="3200" dirty="0">
                <a:latin typeface="Calibri" panose="020F0502020204030204" pitchFamily="34" charset="0"/>
                <a:cs typeface="Calibri" panose="020F0502020204030204" pitchFamily="34" charset="0"/>
              </a:rPr>
              <a:t>Figure 1: MRI brain showing cystic hygromas and layering proteinaceous material</a:t>
            </a:r>
          </a:p>
          <a:p>
            <a:r>
              <a:rPr lang="en-US" sz="3200" dirty="0">
                <a:latin typeface="Calibri" panose="020F0502020204030204" pitchFamily="34" charset="0"/>
                <a:cs typeface="Calibri" panose="020F0502020204030204" pitchFamily="34" charset="0"/>
              </a:rPr>
              <a:t>Figure 2: Blood agar plate with few cultures of </a:t>
            </a:r>
            <a:r>
              <a:rPr lang="en-US" sz="3200" i="1" dirty="0">
                <a:latin typeface="Calibri" panose="020F0502020204030204" pitchFamily="34" charset="0"/>
                <a:cs typeface="Calibri" panose="020F0502020204030204" pitchFamily="34" charset="0"/>
              </a:rPr>
              <a:t>E. faecalis </a:t>
            </a:r>
            <a:r>
              <a:rPr lang="en-US" sz="3200" dirty="0">
                <a:latin typeface="Calibri" panose="020F0502020204030204" pitchFamily="34" charset="0"/>
                <a:cs typeface="Calibri" panose="020F0502020204030204" pitchFamily="34" charset="0"/>
              </a:rPr>
              <a:t>isolated from lumbar puncture CSF</a:t>
            </a:r>
          </a:p>
        </p:txBody>
      </p:sp>
      <p:sp>
        <p:nvSpPr>
          <p:cNvPr id="32" name="Rectangle 31">
            <a:extLst>
              <a:ext uri="{FF2B5EF4-FFF2-40B4-BE49-F238E27FC236}">
                <a16:creationId xmlns:a16="http://schemas.microsoft.com/office/drawing/2014/main" id="{DE949BDF-2AD4-2FB6-384F-1FD3048745CD}"/>
              </a:ext>
            </a:extLst>
          </p:cNvPr>
          <p:cNvSpPr/>
          <p:nvPr/>
        </p:nvSpPr>
        <p:spPr>
          <a:xfrm>
            <a:off x="883916" y="24366155"/>
            <a:ext cx="17360539" cy="109494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595C701-ED9A-3CE6-0B3E-696F5B3EDD31}"/>
              </a:ext>
            </a:extLst>
          </p:cNvPr>
          <p:cNvSpPr txBox="1"/>
          <p:nvPr/>
        </p:nvSpPr>
        <p:spPr>
          <a:xfrm>
            <a:off x="1634836" y="25284545"/>
            <a:ext cx="526473" cy="584775"/>
          </a:xfrm>
          <a:prstGeom prst="rect">
            <a:avLst/>
          </a:prstGeom>
          <a:solidFill>
            <a:schemeClr val="bg1"/>
          </a:solidFill>
          <a:ln>
            <a:solidFill>
              <a:schemeClr val="tx1"/>
            </a:solidFill>
          </a:ln>
        </p:spPr>
        <p:txBody>
          <a:bodyPr wrap="square" rtlCol="0">
            <a:spAutoFit/>
          </a:bodyPr>
          <a:lstStyle/>
          <a:p>
            <a:r>
              <a:rPr lang="en-US" sz="3200" dirty="0"/>
              <a:t> 1</a:t>
            </a:r>
          </a:p>
        </p:txBody>
      </p:sp>
      <p:sp>
        <p:nvSpPr>
          <p:cNvPr id="34" name="TextBox 33">
            <a:extLst>
              <a:ext uri="{FF2B5EF4-FFF2-40B4-BE49-F238E27FC236}">
                <a16:creationId xmlns:a16="http://schemas.microsoft.com/office/drawing/2014/main" id="{17889340-496E-7340-3BA5-DADCB10FD3C4}"/>
              </a:ext>
            </a:extLst>
          </p:cNvPr>
          <p:cNvSpPr txBox="1"/>
          <p:nvPr/>
        </p:nvSpPr>
        <p:spPr>
          <a:xfrm>
            <a:off x="10364617" y="26524580"/>
            <a:ext cx="526473" cy="584775"/>
          </a:xfrm>
          <a:prstGeom prst="rect">
            <a:avLst/>
          </a:prstGeom>
          <a:solidFill>
            <a:schemeClr val="bg1"/>
          </a:solidFill>
          <a:ln>
            <a:solidFill>
              <a:schemeClr val="tx1"/>
            </a:solidFill>
          </a:ln>
        </p:spPr>
        <p:txBody>
          <a:bodyPr wrap="square" rtlCol="0">
            <a:spAutoFit/>
          </a:bodyPr>
          <a:lstStyle/>
          <a:p>
            <a:r>
              <a:rPr lang="en-US" sz="3200" dirty="0"/>
              <a:t> 2</a:t>
            </a:r>
          </a:p>
        </p:txBody>
      </p:sp>
    </p:spTree>
    <p:extLst>
      <p:ext uri="{BB962C8B-B14F-4D97-AF65-F5344CB8AC3E}">
        <p14:creationId xmlns:p14="http://schemas.microsoft.com/office/powerpoint/2010/main" val="1600848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7" ma:contentTypeDescription="Create a new document." ma:contentTypeScope="" ma:versionID="19be138d973feaaa86ca1d405384def8">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c688153aca7c05213e024e9d91d86f7d"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CCB3CB5E-2B69-4528-A4BE-D54A6AFA515A}"/>
</file>

<file path=customXml/itemProps2.xml><?xml version="1.0" encoding="utf-8"?>
<ds:datastoreItem xmlns:ds="http://schemas.openxmlformats.org/officeDocument/2006/customXml" ds:itemID="{48C6F151-D41D-447F-8021-6372B07F9DCD}"/>
</file>

<file path=customXml/itemProps3.xml><?xml version="1.0" encoding="utf-8"?>
<ds:datastoreItem xmlns:ds="http://schemas.openxmlformats.org/officeDocument/2006/customXml" ds:itemID="{05850A0C-04AB-489A-A04C-0860B17BEC47}"/>
</file>

<file path=docProps/app.xml><?xml version="1.0" encoding="utf-8"?>
<Properties xmlns="http://schemas.openxmlformats.org/officeDocument/2006/extended-properties" xmlns:vt="http://schemas.openxmlformats.org/officeDocument/2006/docPropsVTypes">
  <Template>Office Theme</Template>
  <TotalTime>950</TotalTime>
  <Words>1136</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WordVisi_MSFontService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Calabresi, Kaitlyn G.</dc:creator>
  <cp:lastModifiedBy>Calabresi, Kaitlyn G.</cp:lastModifiedBy>
  <cp:revision>5</cp:revision>
  <dcterms:created xsi:type="dcterms:W3CDTF">2025-03-03T03:25:45Z</dcterms:created>
  <dcterms:modified xsi:type="dcterms:W3CDTF">2025-03-03T23:08:29Z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