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8404800" cy="292608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1984543" indent="-162998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3970318" indent="-32612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5956092" indent="-489241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7941867" indent="-652363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72793" algn="l" defTabSz="70911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127352" algn="l" defTabSz="70911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81910" algn="l" defTabSz="70911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836469" algn="l" defTabSz="70911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216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EAC"/>
    <a:srgbClr val="FFFFCC"/>
    <a:srgbClr val="CCCCFF"/>
    <a:srgbClr val="9999FF"/>
    <a:srgbClr val="FFEC4B"/>
    <a:srgbClr val="6217E9"/>
    <a:srgbClr val="905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915BA0-7E96-40E6-92E9-250C02D0FCEA}" v="5" dt="2025-03-12T23:40:19.335"/>
    <p1510:client id="{786B4B36-8065-AD6A-AC86-ED917BDC4F43}" v="35" dt="2025-03-14T05:27:28.456"/>
    <p1510:client id="{8567E9DB-7FA5-0607-3B0D-6FC505B217B1}" v="9" dt="2025-03-14T05:32:54.330"/>
    <p1510:client id="{8FCA5AE0-3C67-8F7A-B290-5844F2A37FCE}" v="619" dt="2025-03-14T01:45:50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47" autoAdjust="0"/>
    <p:restoredTop sz="95940" autoAdjust="0"/>
  </p:normalViewPr>
  <p:slideViewPr>
    <p:cSldViewPr>
      <p:cViewPr>
        <p:scale>
          <a:sx n="26" d="100"/>
          <a:sy n="26" d="100"/>
        </p:scale>
        <p:origin x="304" y="12"/>
      </p:cViewPr>
      <p:guideLst>
        <p:guide orient="horz" pos="9216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E8E79-57D2-BC42-AE0F-CCA4E08626C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46213" y="1162050"/>
            <a:ext cx="41179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DB7F-A16D-704E-A679-BDCCB5A5E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1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5EDB7F-A16D-704E-A679-BDCCB5A5E4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3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9089818"/>
            <a:ext cx="32644080" cy="627210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16581120"/>
            <a:ext cx="26883360" cy="747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0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51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02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52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03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54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0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CB505-9AC4-4C05-A98D-7736BF29291B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FF304-4512-4861-B023-8EA1B528C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93183-66EE-4D56-BADB-860C0C78510C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AA38-B9A4-4F30-B17D-2F262EAAE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480" y="1171794"/>
            <a:ext cx="8641080" cy="249665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40" y="1171794"/>
            <a:ext cx="25283160" cy="249665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C1197-E80E-4302-9BF9-CF043FE3559E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F71A2-1697-40C6-95B9-418C0A46F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609C2-55AE-4B73-8185-A1FAEE45A3CD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64EE-9D8F-4655-8F52-E6057FB4D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4" y="18802776"/>
            <a:ext cx="32644080" cy="5811520"/>
          </a:xfrm>
        </p:spPr>
        <p:txBody>
          <a:bodyPr anchor="t"/>
          <a:lstStyle>
            <a:lvl1pPr algn="l">
              <a:defRPr sz="1706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4" y="12401978"/>
            <a:ext cx="32644080" cy="6400798"/>
          </a:xfrm>
        </p:spPr>
        <p:txBody>
          <a:bodyPr anchor="b"/>
          <a:lstStyle>
            <a:lvl1pPr marL="0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1pPr>
            <a:lvl2pPr marL="1950580" indent="0">
              <a:buNone/>
              <a:defRPr sz="7695">
                <a:solidFill>
                  <a:schemeClr val="tx1">
                    <a:tint val="75000"/>
                  </a:schemeClr>
                </a:solidFill>
              </a:defRPr>
            </a:lvl2pPr>
            <a:lvl3pPr marL="3901160" indent="0">
              <a:buNone/>
              <a:defRPr sz="6857">
                <a:solidFill>
                  <a:schemeClr val="tx1">
                    <a:tint val="75000"/>
                  </a:schemeClr>
                </a:solidFill>
              </a:defRPr>
            </a:lvl3pPr>
            <a:lvl4pPr marL="5851738" indent="0">
              <a:buNone/>
              <a:defRPr sz="5943">
                <a:solidFill>
                  <a:schemeClr val="tx1">
                    <a:tint val="75000"/>
                  </a:schemeClr>
                </a:solidFill>
              </a:defRPr>
            </a:lvl4pPr>
            <a:lvl5pPr marL="7802317" indent="0">
              <a:buNone/>
              <a:defRPr sz="5943">
                <a:solidFill>
                  <a:schemeClr val="tx1">
                    <a:tint val="75000"/>
                  </a:schemeClr>
                </a:solidFill>
              </a:defRPr>
            </a:lvl5pPr>
            <a:lvl6pPr marL="9752897" indent="0">
              <a:buNone/>
              <a:defRPr sz="5943">
                <a:solidFill>
                  <a:schemeClr val="tx1">
                    <a:tint val="75000"/>
                  </a:schemeClr>
                </a:solidFill>
              </a:defRPr>
            </a:lvl6pPr>
            <a:lvl7pPr marL="11703477" indent="0">
              <a:buNone/>
              <a:defRPr sz="5943">
                <a:solidFill>
                  <a:schemeClr val="tx1">
                    <a:tint val="75000"/>
                  </a:schemeClr>
                </a:solidFill>
              </a:defRPr>
            </a:lvl7pPr>
            <a:lvl8pPr marL="13654057" indent="0">
              <a:buNone/>
              <a:defRPr sz="5943">
                <a:solidFill>
                  <a:schemeClr val="tx1">
                    <a:tint val="75000"/>
                  </a:schemeClr>
                </a:solidFill>
              </a:defRPr>
            </a:lvl8pPr>
            <a:lvl9pPr marL="15604635" indent="0">
              <a:buNone/>
              <a:defRPr sz="59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2D568-69E2-43F5-9C96-EEC469C93503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36F94-814B-4BB0-BC15-CE032CD92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6827522"/>
            <a:ext cx="16962120" cy="19310776"/>
          </a:xfrm>
        </p:spPr>
        <p:txBody>
          <a:bodyPr/>
          <a:lstStyle>
            <a:lvl1pPr>
              <a:defRPr sz="11961"/>
            </a:lvl1pPr>
            <a:lvl2pPr>
              <a:defRPr sz="10208"/>
            </a:lvl2pPr>
            <a:lvl3pPr>
              <a:defRPr sz="8533"/>
            </a:lvl3pPr>
            <a:lvl4pPr>
              <a:defRPr sz="7695"/>
            </a:lvl4pPr>
            <a:lvl5pPr>
              <a:defRPr sz="7695"/>
            </a:lvl5pPr>
            <a:lvl6pPr>
              <a:defRPr sz="7695"/>
            </a:lvl6pPr>
            <a:lvl7pPr>
              <a:defRPr sz="7695"/>
            </a:lvl7pPr>
            <a:lvl8pPr>
              <a:defRPr sz="7695"/>
            </a:lvl8pPr>
            <a:lvl9pPr>
              <a:defRPr sz="769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2440" y="6827522"/>
            <a:ext cx="16962120" cy="19310776"/>
          </a:xfrm>
        </p:spPr>
        <p:txBody>
          <a:bodyPr/>
          <a:lstStyle>
            <a:lvl1pPr>
              <a:defRPr sz="11961"/>
            </a:lvl1pPr>
            <a:lvl2pPr>
              <a:defRPr sz="10208"/>
            </a:lvl2pPr>
            <a:lvl3pPr>
              <a:defRPr sz="8533"/>
            </a:lvl3pPr>
            <a:lvl4pPr>
              <a:defRPr sz="7695"/>
            </a:lvl4pPr>
            <a:lvl5pPr>
              <a:defRPr sz="7695"/>
            </a:lvl5pPr>
            <a:lvl6pPr>
              <a:defRPr sz="7695"/>
            </a:lvl6pPr>
            <a:lvl7pPr>
              <a:defRPr sz="7695"/>
            </a:lvl7pPr>
            <a:lvl8pPr>
              <a:defRPr sz="7695"/>
            </a:lvl8pPr>
            <a:lvl9pPr>
              <a:defRPr sz="769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917A4-18A0-4C9D-830C-8BB9D492F086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8EE1F-6E2F-4E2D-AABE-8948170D8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3" y="6549817"/>
            <a:ext cx="16968789" cy="2729651"/>
          </a:xfrm>
        </p:spPr>
        <p:txBody>
          <a:bodyPr anchor="b"/>
          <a:lstStyle>
            <a:lvl1pPr marL="0" indent="0">
              <a:buNone/>
              <a:defRPr sz="10208" b="1"/>
            </a:lvl1pPr>
            <a:lvl2pPr marL="1950580" indent="0">
              <a:buNone/>
              <a:defRPr sz="8533" b="1"/>
            </a:lvl2pPr>
            <a:lvl3pPr marL="3901160" indent="0">
              <a:buNone/>
              <a:defRPr sz="7695" b="1"/>
            </a:lvl3pPr>
            <a:lvl4pPr marL="5851738" indent="0">
              <a:buNone/>
              <a:defRPr sz="6857" b="1"/>
            </a:lvl4pPr>
            <a:lvl5pPr marL="7802317" indent="0">
              <a:buNone/>
              <a:defRPr sz="6857" b="1"/>
            </a:lvl5pPr>
            <a:lvl6pPr marL="9752897" indent="0">
              <a:buNone/>
              <a:defRPr sz="6857" b="1"/>
            </a:lvl6pPr>
            <a:lvl7pPr marL="11703477" indent="0">
              <a:buNone/>
              <a:defRPr sz="6857" b="1"/>
            </a:lvl7pPr>
            <a:lvl8pPr marL="13654057" indent="0">
              <a:buNone/>
              <a:defRPr sz="6857" b="1"/>
            </a:lvl8pPr>
            <a:lvl9pPr marL="15604635" indent="0">
              <a:buNone/>
              <a:defRPr sz="6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3" y="9279470"/>
            <a:ext cx="16968789" cy="16858829"/>
          </a:xfrm>
        </p:spPr>
        <p:txBody>
          <a:bodyPr/>
          <a:lstStyle>
            <a:lvl1pPr>
              <a:defRPr sz="10208"/>
            </a:lvl1pPr>
            <a:lvl2pPr>
              <a:defRPr sz="8533"/>
            </a:lvl2pPr>
            <a:lvl3pPr>
              <a:defRPr sz="7695"/>
            </a:lvl3pPr>
            <a:lvl4pPr>
              <a:defRPr sz="6857"/>
            </a:lvl4pPr>
            <a:lvl5pPr>
              <a:defRPr sz="6857"/>
            </a:lvl5pPr>
            <a:lvl6pPr>
              <a:defRPr sz="6857"/>
            </a:lvl6pPr>
            <a:lvl7pPr>
              <a:defRPr sz="6857"/>
            </a:lvl7pPr>
            <a:lvl8pPr>
              <a:defRPr sz="6857"/>
            </a:lvl8pPr>
            <a:lvl9pPr>
              <a:defRPr sz="6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8" y="6549817"/>
            <a:ext cx="16975455" cy="2729651"/>
          </a:xfrm>
        </p:spPr>
        <p:txBody>
          <a:bodyPr anchor="b"/>
          <a:lstStyle>
            <a:lvl1pPr marL="0" indent="0">
              <a:buNone/>
              <a:defRPr sz="10208" b="1"/>
            </a:lvl1pPr>
            <a:lvl2pPr marL="1950580" indent="0">
              <a:buNone/>
              <a:defRPr sz="8533" b="1"/>
            </a:lvl2pPr>
            <a:lvl3pPr marL="3901160" indent="0">
              <a:buNone/>
              <a:defRPr sz="7695" b="1"/>
            </a:lvl3pPr>
            <a:lvl4pPr marL="5851738" indent="0">
              <a:buNone/>
              <a:defRPr sz="6857" b="1"/>
            </a:lvl4pPr>
            <a:lvl5pPr marL="7802317" indent="0">
              <a:buNone/>
              <a:defRPr sz="6857" b="1"/>
            </a:lvl5pPr>
            <a:lvl6pPr marL="9752897" indent="0">
              <a:buNone/>
              <a:defRPr sz="6857" b="1"/>
            </a:lvl6pPr>
            <a:lvl7pPr marL="11703477" indent="0">
              <a:buNone/>
              <a:defRPr sz="6857" b="1"/>
            </a:lvl7pPr>
            <a:lvl8pPr marL="13654057" indent="0">
              <a:buNone/>
              <a:defRPr sz="6857" b="1"/>
            </a:lvl8pPr>
            <a:lvl9pPr marL="15604635" indent="0">
              <a:buNone/>
              <a:defRPr sz="6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8" y="9279470"/>
            <a:ext cx="16975455" cy="16858829"/>
          </a:xfrm>
        </p:spPr>
        <p:txBody>
          <a:bodyPr/>
          <a:lstStyle>
            <a:lvl1pPr>
              <a:defRPr sz="10208"/>
            </a:lvl1pPr>
            <a:lvl2pPr>
              <a:defRPr sz="8533"/>
            </a:lvl2pPr>
            <a:lvl3pPr>
              <a:defRPr sz="7695"/>
            </a:lvl3pPr>
            <a:lvl4pPr>
              <a:defRPr sz="6857"/>
            </a:lvl4pPr>
            <a:lvl5pPr>
              <a:defRPr sz="6857"/>
            </a:lvl5pPr>
            <a:lvl6pPr>
              <a:defRPr sz="6857"/>
            </a:lvl6pPr>
            <a:lvl7pPr>
              <a:defRPr sz="6857"/>
            </a:lvl7pPr>
            <a:lvl8pPr>
              <a:defRPr sz="6857"/>
            </a:lvl8pPr>
            <a:lvl9pPr>
              <a:defRPr sz="6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07C4-D0F1-424E-8371-A96F424CC8FC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7C00-AF1A-4D43-AAD4-C5BF401E2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3D09-FAFD-4C2B-AB7B-FF1CCA5BCF17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6E032-2099-4784-8541-0DA84E150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91AD0-1468-4D41-B3A4-79FB3C2B7B7D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B034A-C775-4D79-8570-72E3AA6F5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5" y="1165013"/>
            <a:ext cx="12634914" cy="4958080"/>
          </a:xfrm>
        </p:spPr>
        <p:txBody>
          <a:bodyPr anchor="b"/>
          <a:lstStyle>
            <a:lvl1pPr algn="l">
              <a:defRPr sz="85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165016"/>
            <a:ext cx="21469350" cy="24973282"/>
          </a:xfrm>
        </p:spPr>
        <p:txBody>
          <a:bodyPr/>
          <a:lstStyle>
            <a:lvl1pPr>
              <a:defRPr sz="13637"/>
            </a:lvl1pPr>
            <a:lvl2pPr>
              <a:defRPr sz="11961"/>
            </a:lvl2pPr>
            <a:lvl3pPr>
              <a:defRPr sz="10208"/>
            </a:lvl3pPr>
            <a:lvl4pPr>
              <a:defRPr sz="8533"/>
            </a:lvl4pPr>
            <a:lvl5pPr>
              <a:defRPr sz="8533"/>
            </a:lvl5pPr>
            <a:lvl6pPr>
              <a:defRPr sz="8533"/>
            </a:lvl6pPr>
            <a:lvl7pPr>
              <a:defRPr sz="8533"/>
            </a:lvl7pPr>
            <a:lvl8pPr>
              <a:defRPr sz="8533"/>
            </a:lvl8pPr>
            <a:lvl9pPr>
              <a:defRPr sz="85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5" y="6123096"/>
            <a:ext cx="12634914" cy="20015202"/>
          </a:xfrm>
        </p:spPr>
        <p:txBody>
          <a:bodyPr/>
          <a:lstStyle>
            <a:lvl1pPr marL="0" indent="0">
              <a:buNone/>
              <a:defRPr sz="5943"/>
            </a:lvl1pPr>
            <a:lvl2pPr marL="1950580" indent="0">
              <a:buNone/>
              <a:defRPr sz="5105"/>
            </a:lvl2pPr>
            <a:lvl3pPr marL="3901160" indent="0">
              <a:buNone/>
              <a:defRPr sz="4267"/>
            </a:lvl3pPr>
            <a:lvl4pPr marL="5851738" indent="0">
              <a:buNone/>
              <a:defRPr sz="3810"/>
            </a:lvl4pPr>
            <a:lvl5pPr marL="7802317" indent="0">
              <a:buNone/>
              <a:defRPr sz="3810"/>
            </a:lvl5pPr>
            <a:lvl6pPr marL="9752897" indent="0">
              <a:buNone/>
              <a:defRPr sz="3810"/>
            </a:lvl6pPr>
            <a:lvl7pPr marL="11703477" indent="0">
              <a:buNone/>
              <a:defRPr sz="3810"/>
            </a:lvl7pPr>
            <a:lvl8pPr marL="13654057" indent="0">
              <a:buNone/>
              <a:defRPr sz="3810"/>
            </a:lvl8pPr>
            <a:lvl9pPr marL="15604635" indent="0">
              <a:buNone/>
              <a:defRPr sz="3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01E9-81F5-4E4B-989D-9F094D3A05EB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F5E6-5B16-49F9-A5BE-739E5B78D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09" y="20482561"/>
            <a:ext cx="23042880" cy="2418082"/>
          </a:xfrm>
        </p:spPr>
        <p:txBody>
          <a:bodyPr anchor="b"/>
          <a:lstStyle>
            <a:lvl1pPr algn="l">
              <a:defRPr sz="85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09" y="2614507"/>
            <a:ext cx="23042880" cy="17556480"/>
          </a:xfrm>
        </p:spPr>
        <p:txBody>
          <a:bodyPr rtlCol="0">
            <a:normAutofit/>
          </a:bodyPr>
          <a:lstStyle>
            <a:lvl1pPr marL="0" indent="0">
              <a:buNone/>
              <a:defRPr sz="13637"/>
            </a:lvl1pPr>
            <a:lvl2pPr marL="1950580" indent="0">
              <a:buNone/>
              <a:defRPr sz="11961"/>
            </a:lvl2pPr>
            <a:lvl3pPr marL="3901160" indent="0">
              <a:buNone/>
              <a:defRPr sz="10208"/>
            </a:lvl3pPr>
            <a:lvl4pPr marL="5851738" indent="0">
              <a:buNone/>
              <a:defRPr sz="8533"/>
            </a:lvl4pPr>
            <a:lvl5pPr marL="7802317" indent="0">
              <a:buNone/>
              <a:defRPr sz="8533"/>
            </a:lvl5pPr>
            <a:lvl6pPr marL="9752897" indent="0">
              <a:buNone/>
              <a:defRPr sz="8533"/>
            </a:lvl6pPr>
            <a:lvl7pPr marL="11703477" indent="0">
              <a:buNone/>
              <a:defRPr sz="8533"/>
            </a:lvl7pPr>
            <a:lvl8pPr marL="13654057" indent="0">
              <a:buNone/>
              <a:defRPr sz="8533"/>
            </a:lvl8pPr>
            <a:lvl9pPr marL="15604635" indent="0">
              <a:buNone/>
              <a:defRPr sz="8533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09" y="22900643"/>
            <a:ext cx="23042880" cy="3434078"/>
          </a:xfrm>
        </p:spPr>
        <p:txBody>
          <a:bodyPr/>
          <a:lstStyle>
            <a:lvl1pPr marL="0" indent="0">
              <a:buNone/>
              <a:defRPr sz="5943"/>
            </a:lvl1pPr>
            <a:lvl2pPr marL="1950580" indent="0">
              <a:buNone/>
              <a:defRPr sz="5105"/>
            </a:lvl2pPr>
            <a:lvl3pPr marL="3901160" indent="0">
              <a:buNone/>
              <a:defRPr sz="4267"/>
            </a:lvl3pPr>
            <a:lvl4pPr marL="5851738" indent="0">
              <a:buNone/>
              <a:defRPr sz="3810"/>
            </a:lvl4pPr>
            <a:lvl5pPr marL="7802317" indent="0">
              <a:buNone/>
              <a:defRPr sz="3810"/>
            </a:lvl5pPr>
            <a:lvl6pPr marL="9752897" indent="0">
              <a:buNone/>
              <a:defRPr sz="3810"/>
            </a:lvl6pPr>
            <a:lvl7pPr marL="11703477" indent="0">
              <a:buNone/>
              <a:defRPr sz="3810"/>
            </a:lvl7pPr>
            <a:lvl8pPr marL="13654057" indent="0">
              <a:buNone/>
              <a:defRPr sz="3810"/>
            </a:lvl8pPr>
            <a:lvl9pPr marL="15604635" indent="0">
              <a:buNone/>
              <a:defRPr sz="3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87F3F-4462-4031-99DA-17176F0C142A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0ADB7-A22D-483D-A9F2-D29A0ED5F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20480" y="1172029"/>
            <a:ext cx="3456384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2064" tIns="256032" rIns="512064" bIns="2560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20480" y="6827764"/>
            <a:ext cx="34563844" cy="1931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2064" tIns="256032" rIns="512064" bIns="25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480" y="27119946"/>
            <a:ext cx="8960644" cy="1557867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10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22499-BC3F-4C15-B316-C25AE9E0BA77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880" y="27119946"/>
            <a:ext cx="12161044" cy="1557867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10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680" y="27119946"/>
            <a:ext cx="8960644" cy="1557867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10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B0B7A6-ADF1-4262-992D-9BEFB4A56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874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8742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8742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8742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8742">
          <a:solidFill>
            <a:schemeClr val="tx1"/>
          </a:solidFill>
          <a:latin typeface="Calibri" pitchFamily="34" charset="0"/>
        </a:defRPr>
      </a:lvl5pPr>
      <a:lvl6pPr marL="1950580" algn="ctr" rtl="0" fontAlgn="base">
        <a:spcBef>
          <a:spcPct val="0"/>
        </a:spcBef>
        <a:spcAft>
          <a:spcPct val="0"/>
        </a:spcAft>
        <a:defRPr sz="18742">
          <a:solidFill>
            <a:schemeClr val="tx1"/>
          </a:solidFill>
          <a:latin typeface="Calibri" pitchFamily="34" charset="0"/>
        </a:defRPr>
      </a:lvl6pPr>
      <a:lvl7pPr marL="3901160" algn="ctr" rtl="0" fontAlgn="base">
        <a:spcBef>
          <a:spcPct val="0"/>
        </a:spcBef>
        <a:spcAft>
          <a:spcPct val="0"/>
        </a:spcAft>
        <a:defRPr sz="18742">
          <a:solidFill>
            <a:schemeClr val="tx1"/>
          </a:solidFill>
          <a:latin typeface="Calibri" pitchFamily="34" charset="0"/>
        </a:defRPr>
      </a:lvl7pPr>
      <a:lvl8pPr marL="5851738" algn="ctr" rtl="0" fontAlgn="base">
        <a:spcBef>
          <a:spcPct val="0"/>
        </a:spcBef>
        <a:spcAft>
          <a:spcPct val="0"/>
        </a:spcAft>
        <a:defRPr sz="18742">
          <a:solidFill>
            <a:schemeClr val="tx1"/>
          </a:solidFill>
          <a:latin typeface="Calibri" pitchFamily="34" charset="0"/>
        </a:defRPr>
      </a:lvl8pPr>
      <a:lvl9pPr marL="7802317" algn="ctr" rtl="0" fontAlgn="base">
        <a:spcBef>
          <a:spcPct val="0"/>
        </a:spcBef>
        <a:spcAft>
          <a:spcPct val="0"/>
        </a:spcAft>
        <a:defRPr sz="18742">
          <a:solidFill>
            <a:schemeClr val="tx1"/>
          </a:solidFill>
          <a:latin typeface="Calibri" pitchFamily="34" charset="0"/>
        </a:defRPr>
      </a:lvl9pPr>
    </p:titleStyle>
    <p:bodyStyle>
      <a:lvl1pPr marL="1462210" indent="-146221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637" kern="1200">
          <a:solidFill>
            <a:schemeClr val="tx1"/>
          </a:solidFill>
          <a:latin typeface="+mn-lt"/>
          <a:ea typeface="+mn-ea"/>
          <a:cs typeface="+mn-cs"/>
        </a:defRPr>
      </a:lvl1pPr>
      <a:lvl2pPr marL="3168725" indent="-121911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961" kern="1200">
          <a:solidFill>
            <a:schemeClr val="tx1"/>
          </a:solidFill>
          <a:latin typeface="+mn-lt"/>
          <a:ea typeface="+mn-ea"/>
          <a:cs typeface="+mn-cs"/>
        </a:defRPr>
      </a:lvl2pPr>
      <a:lvl3pPr marL="4876449" indent="-9748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208" kern="1200">
          <a:solidFill>
            <a:schemeClr val="tx1"/>
          </a:solidFill>
          <a:latin typeface="+mn-lt"/>
          <a:ea typeface="+mn-ea"/>
          <a:cs typeface="+mn-cs"/>
        </a:defRPr>
      </a:lvl3pPr>
      <a:lvl4pPr marL="6826061" indent="-9748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533" kern="1200">
          <a:solidFill>
            <a:schemeClr val="tx1"/>
          </a:solidFill>
          <a:latin typeface="+mn-lt"/>
          <a:ea typeface="+mn-ea"/>
          <a:cs typeface="+mn-cs"/>
        </a:defRPr>
      </a:lvl4pPr>
      <a:lvl5pPr marL="8776883" indent="-9748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533" kern="1200">
          <a:solidFill>
            <a:schemeClr val="tx1"/>
          </a:solidFill>
          <a:latin typeface="+mn-lt"/>
          <a:ea typeface="+mn-ea"/>
          <a:cs typeface="+mn-cs"/>
        </a:defRPr>
      </a:lvl5pPr>
      <a:lvl6pPr marL="10728187" indent="-975289" algn="l" defTabSz="3901160" rtl="0" eaLnBrk="1" latinLnBrk="0" hangingPunct="1">
        <a:spcBef>
          <a:spcPct val="20000"/>
        </a:spcBef>
        <a:buFont typeface="Arial" pitchFamily="34" charset="0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6pPr>
      <a:lvl7pPr marL="12678767" indent="-975289" algn="l" defTabSz="3901160" rtl="0" eaLnBrk="1" latinLnBrk="0" hangingPunct="1">
        <a:spcBef>
          <a:spcPct val="20000"/>
        </a:spcBef>
        <a:buFont typeface="Arial" pitchFamily="34" charset="0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7pPr>
      <a:lvl8pPr marL="14629346" indent="-975289" algn="l" defTabSz="3901160" rtl="0" eaLnBrk="1" latinLnBrk="0" hangingPunct="1">
        <a:spcBef>
          <a:spcPct val="20000"/>
        </a:spcBef>
        <a:buFont typeface="Arial" pitchFamily="34" charset="0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8pPr>
      <a:lvl9pPr marL="16579925" indent="-975289" algn="l" defTabSz="3901160" rtl="0" eaLnBrk="1" latinLnBrk="0" hangingPunct="1">
        <a:spcBef>
          <a:spcPct val="20000"/>
        </a:spcBef>
        <a:buFont typeface="Arial" pitchFamily="34" charset="0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1pPr>
      <a:lvl2pPr marL="1950580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2pPr>
      <a:lvl3pPr marL="3901160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3pPr>
      <a:lvl4pPr marL="5851738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4pPr>
      <a:lvl5pPr marL="7802317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5pPr>
      <a:lvl6pPr marL="9752897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6pPr>
      <a:lvl7pPr marL="11703477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7pPr>
      <a:lvl8pPr marL="13654057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8pPr>
      <a:lvl9pPr marL="15604635" algn="l" defTabSz="3901160" rtl="0" eaLnBrk="1" latinLnBrk="0" hangingPunct="1">
        <a:defRPr sz="76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B3EA59AA-E09A-686A-3B14-AFB35FC6CA99}"/>
              </a:ext>
            </a:extLst>
          </p:cNvPr>
          <p:cNvSpPr/>
          <p:nvPr/>
        </p:nvSpPr>
        <p:spPr>
          <a:xfrm>
            <a:off x="13294166" y="6241168"/>
            <a:ext cx="11789842" cy="12674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2872D4-BC3C-4841-B4FC-E98BE276BB2D}"/>
              </a:ext>
            </a:extLst>
          </p:cNvPr>
          <p:cNvSpPr txBox="1"/>
          <p:nvPr/>
        </p:nvSpPr>
        <p:spPr>
          <a:xfrm>
            <a:off x="13301711" y="6283598"/>
            <a:ext cx="11789842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 dirty="0">
                <a:latin typeface="Aptos Display"/>
                <a:cs typeface="Arial"/>
              </a:rPr>
              <a:t>Labs</a:t>
            </a:r>
          </a:p>
        </p:txBody>
      </p:sp>
      <p:sp>
        <p:nvSpPr>
          <p:cNvPr id="12" name="Rectangle: Rounded Corners 6">
            <a:extLst>
              <a:ext uri="{FF2B5EF4-FFF2-40B4-BE49-F238E27FC236}">
                <a16:creationId xmlns:a16="http://schemas.microsoft.com/office/drawing/2014/main" id="{90C8918D-C89C-8F2C-FB01-0EF4B6A6374C}"/>
              </a:ext>
            </a:extLst>
          </p:cNvPr>
          <p:cNvSpPr/>
          <p:nvPr/>
        </p:nvSpPr>
        <p:spPr>
          <a:xfrm>
            <a:off x="25588840" y="6172251"/>
            <a:ext cx="12478928" cy="12674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EFD0DC-199E-5DD1-2D56-38277199C95A}"/>
              </a:ext>
            </a:extLst>
          </p:cNvPr>
          <p:cNvSpPr txBox="1"/>
          <p:nvPr/>
        </p:nvSpPr>
        <p:spPr>
          <a:xfrm>
            <a:off x="25613809" y="6306882"/>
            <a:ext cx="12404239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 dirty="0">
                <a:latin typeface="Aptos Display"/>
                <a:cs typeface="Arial"/>
              </a:rPr>
              <a:t>Discussion</a:t>
            </a:r>
          </a:p>
        </p:txBody>
      </p:sp>
      <p:sp>
        <p:nvSpPr>
          <p:cNvPr id="15" name="Rectangle: Rounded Corners 6">
            <a:extLst>
              <a:ext uri="{FF2B5EF4-FFF2-40B4-BE49-F238E27FC236}">
                <a16:creationId xmlns:a16="http://schemas.microsoft.com/office/drawing/2014/main" id="{CAC4AE81-B492-BC1A-F2EF-A65D852FF3E3}"/>
              </a:ext>
            </a:extLst>
          </p:cNvPr>
          <p:cNvSpPr/>
          <p:nvPr/>
        </p:nvSpPr>
        <p:spPr>
          <a:xfrm>
            <a:off x="25940120" y="16911879"/>
            <a:ext cx="12478928" cy="12674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2AFFA5-F73B-DDAE-D97B-4235990D21E0}"/>
              </a:ext>
            </a:extLst>
          </p:cNvPr>
          <p:cNvSpPr txBox="1"/>
          <p:nvPr/>
        </p:nvSpPr>
        <p:spPr>
          <a:xfrm>
            <a:off x="25773641" y="17035033"/>
            <a:ext cx="12406764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 dirty="0">
                <a:latin typeface="Aptos Display"/>
                <a:cs typeface="Arial"/>
              </a:rPr>
              <a:t>References</a:t>
            </a:r>
          </a:p>
        </p:txBody>
      </p:sp>
      <p:sp>
        <p:nvSpPr>
          <p:cNvPr id="3" name="Rectangle: Rounded Corners 6">
            <a:extLst>
              <a:ext uri="{FF2B5EF4-FFF2-40B4-BE49-F238E27FC236}">
                <a16:creationId xmlns:a16="http://schemas.microsoft.com/office/drawing/2014/main" id="{F27C11C4-302F-1116-C85D-202AF6A5A79B}"/>
              </a:ext>
            </a:extLst>
          </p:cNvPr>
          <p:cNvSpPr/>
          <p:nvPr/>
        </p:nvSpPr>
        <p:spPr>
          <a:xfrm>
            <a:off x="386752" y="11239159"/>
            <a:ext cx="12478928" cy="12674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B20FC7-3C57-9720-9B3A-A31CC9573EFC}"/>
              </a:ext>
            </a:extLst>
          </p:cNvPr>
          <p:cNvSpPr txBox="1"/>
          <p:nvPr/>
        </p:nvSpPr>
        <p:spPr>
          <a:xfrm>
            <a:off x="347775" y="11318898"/>
            <a:ext cx="12556881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 dirty="0">
                <a:latin typeface="Aptos Display"/>
                <a:cs typeface="Arial"/>
              </a:rPr>
              <a:t>Case Presentation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77557" y="918030"/>
            <a:ext cx="28685585" cy="46600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1" name="Rectangle 22"/>
          <p:cNvSpPr>
            <a:spLocks/>
          </p:cNvSpPr>
          <p:nvPr/>
        </p:nvSpPr>
        <p:spPr bwMode="auto">
          <a:xfrm>
            <a:off x="4884447" y="1100329"/>
            <a:ext cx="28685586" cy="12182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173394" bIns="0" anchor="t"/>
          <a:lstStyle/>
          <a:p>
            <a:pPr algn="ctr"/>
            <a:r>
              <a:rPr lang="en-US" sz="7000" b="1" dirty="0">
                <a:solidFill>
                  <a:srgbClr val="000000"/>
                </a:solidFill>
                <a:latin typeface="Aptos Display"/>
                <a:cs typeface="Arial"/>
              </a:rPr>
              <a:t>Diabetes and Destruction: A Case of Severe Foot Wounds</a:t>
            </a:r>
            <a:endParaRPr lang="en-US" sz="7000" b="1" dirty="0">
              <a:solidFill>
                <a:srgbClr val="000000"/>
              </a:solidFill>
              <a:latin typeface="Aptos Display"/>
              <a:ea typeface="Open Sans Bold"/>
            </a:endParaRPr>
          </a:p>
        </p:txBody>
      </p:sp>
      <p:sp>
        <p:nvSpPr>
          <p:cNvPr id="11" name="Rectangle 21"/>
          <p:cNvSpPr txBox="1">
            <a:spLocks noChangeArrowheads="1"/>
          </p:cNvSpPr>
          <p:nvPr/>
        </p:nvSpPr>
        <p:spPr bwMode="auto">
          <a:xfrm>
            <a:off x="4773760" y="2761802"/>
            <a:ext cx="28893178" cy="28995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1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9pPr>
          </a:lstStyle>
          <a:p>
            <a:r>
              <a:rPr lang="en-US" sz="4800" kern="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Alexandra Bartholomew, BA</a:t>
            </a:r>
            <a:r>
              <a:rPr lang="en-US" sz="4800" kern="0" baseline="3000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1</a:t>
            </a:r>
            <a:r>
              <a:rPr lang="en-US" sz="4800" kern="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; Jessica Pickens, BS</a:t>
            </a:r>
            <a:r>
              <a:rPr lang="en-US" sz="4800" kern="0" baseline="3000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1</a:t>
            </a:r>
            <a:r>
              <a:rPr lang="en-US" sz="4800" kern="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; Jason Onwenu, DO</a:t>
            </a:r>
            <a:r>
              <a:rPr lang="en-US" sz="4800" kern="0" baseline="3000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2</a:t>
            </a:r>
            <a:r>
              <a:rPr lang="en-US" sz="4800" kern="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; Ellen Mire, MD</a:t>
            </a:r>
            <a:r>
              <a:rPr lang="en-US" sz="4800" kern="0" baseline="3000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2</a:t>
            </a:r>
            <a:r>
              <a:rPr lang="en-US" sz="4800" kern="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; Alexia Tadros, MS</a:t>
            </a:r>
            <a:r>
              <a:rPr lang="en-US" sz="4800" kern="0" baseline="3000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3</a:t>
            </a:r>
            <a:r>
              <a:rPr lang="en-US" sz="4800" kern="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; Catherine Loehr, MD</a:t>
            </a:r>
            <a:r>
              <a:rPr lang="en-US" sz="4800" kern="0" baseline="3000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2</a:t>
            </a:r>
            <a:r>
              <a:rPr lang="en-US" sz="4800" kern="0" dirty="0">
                <a:solidFill>
                  <a:schemeClr val="tx1"/>
                </a:solidFill>
                <a:latin typeface="Aptos Display"/>
                <a:ea typeface="Open Sans"/>
                <a:cs typeface="Open Sans"/>
                <a:sym typeface="ＭＳ Ｐゴシック" charset="-128"/>
              </a:rPr>
              <a:t>; </a:t>
            </a:r>
            <a:r>
              <a:rPr lang="en-US" sz="4800" i="0" u="none" strike="noStrike" dirty="0">
                <a:solidFill>
                  <a:srgbClr val="000000"/>
                </a:solidFill>
                <a:effectLst/>
                <a:latin typeface="Aptos Display"/>
                <a:ea typeface="Open Sans"/>
                <a:cs typeface="Open Sans"/>
              </a:rPr>
              <a:t>Shane Sanne, </a:t>
            </a:r>
            <a:r>
              <a:rPr lang="en-US" sz="4800" dirty="0">
                <a:solidFill>
                  <a:srgbClr val="000000"/>
                </a:solidFill>
                <a:latin typeface="Aptos Display"/>
                <a:ea typeface="Open Sans"/>
                <a:cs typeface="Open Sans"/>
              </a:rPr>
              <a:t>DO</a:t>
            </a:r>
            <a:r>
              <a:rPr lang="en-US" sz="4800" baseline="30000" dirty="0">
                <a:solidFill>
                  <a:srgbClr val="000000"/>
                </a:solidFill>
                <a:latin typeface="Aptos Display"/>
                <a:ea typeface="Open Sans"/>
                <a:cs typeface="Open Sans"/>
              </a:rPr>
              <a:t>2</a:t>
            </a:r>
            <a:br>
              <a:rPr lang="en-US" sz="7300" kern="0" dirty="0">
                <a:latin typeface="Aptos Display"/>
                <a:ea typeface="ＭＳ Ｐゴシック" charset="-128"/>
                <a:cs typeface="Arial" pitchFamily="34" charset="0"/>
              </a:rPr>
            </a:br>
            <a:r>
              <a:rPr lang="en-US" sz="3200" b="0" baseline="30000" dirty="0">
                <a:solidFill>
                  <a:srgbClr val="000000"/>
                </a:solidFill>
                <a:latin typeface="Aptos Display"/>
                <a:ea typeface="Open Sans"/>
                <a:cs typeface="Open Sans"/>
              </a:rPr>
              <a:t>1</a:t>
            </a:r>
            <a:r>
              <a:rPr lang="en-US" sz="3200" b="0" dirty="0">
                <a:solidFill>
                  <a:srgbClr val="000000"/>
                </a:solidFill>
                <a:latin typeface="Aptos Display"/>
                <a:ea typeface="Open Sans"/>
                <a:cs typeface="Open Sans"/>
              </a:rPr>
              <a:t>School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ptos Display"/>
                <a:ea typeface="Open Sans"/>
                <a:cs typeface="Open Sans"/>
              </a:rPr>
              <a:t> of Medicine, Louisiana State University Health Sciences Center, New Orleans, LA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ptos Display"/>
                <a:ea typeface="Open Sans"/>
                <a:cs typeface="Open Sans"/>
              </a:rPr>
              <a:t>​</a:t>
            </a:r>
            <a:endParaRPr lang="en-US" sz="800" dirty="0">
              <a:solidFill>
                <a:srgbClr val="000000"/>
              </a:solidFill>
              <a:latin typeface="Aptos Display"/>
              <a:ea typeface="Calibri"/>
              <a:cs typeface="Calibri"/>
            </a:endParaRPr>
          </a:p>
          <a:p>
            <a:pPr algn="ctr" rtl="0" fontAlgn="base"/>
            <a:r>
              <a:rPr lang="en-US" sz="3200" b="0" baseline="30000" dirty="0">
                <a:solidFill>
                  <a:srgbClr val="000000"/>
                </a:solidFill>
                <a:latin typeface="Aptos Display"/>
                <a:ea typeface="Open Sans"/>
                <a:cs typeface="Open Sans"/>
              </a:rPr>
              <a:t>2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ptos Display"/>
                <a:ea typeface="Open Sans"/>
                <a:cs typeface="Open Sans"/>
              </a:rPr>
              <a:t>Department of Medicine, Louisiana State University Health Sciences Center, New Orleans, LA</a:t>
            </a:r>
            <a:endParaRPr lang="en-US" sz="3200" b="0" i="0" dirty="0">
              <a:solidFill>
                <a:srgbClr val="000000"/>
              </a:solidFill>
              <a:effectLst/>
              <a:latin typeface="Aptos Display"/>
              <a:ea typeface="Open Sans"/>
              <a:cs typeface="Open Sans"/>
            </a:endParaRPr>
          </a:p>
          <a:p>
            <a:r>
              <a:rPr lang="en-US" sz="3200" b="0" baseline="30000" dirty="0">
                <a:solidFill>
                  <a:schemeClr val="tx1"/>
                </a:solidFill>
                <a:latin typeface="Aptos Display"/>
                <a:ea typeface="Open Sans"/>
                <a:cs typeface="Open Sans"/>
              </a:rPr>
              <a:t>3</a:t>
            </a:r>
            <a:r>
              <a:rPr lang="en-US" sz="3200" b="0" dirty="0">
                <a:solidFill>
                  <a:schemeClr val="tx1"/>
                </a:solidFill>
                <a:latin typeface="Aptos Display"/>
                <a:ea typeface="Open Sans"/>
                <a:cs typeface="Open Sans"/>
              </a:rPr>
              <a:t>Department of Physician Assistant Studies, Louisiana State University Health Sciences Center, New Orleans, LA</a:t>
            </a:r>
          </a:p>
          <a:p>
            <a:endParaRPr lang="en-US" sz="3657" b="0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0858" y="1353268"/>
            <a:ext cx="4285714" cy="360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39" y="1385475"/>
            <a:ext cx="4285714" cy="360000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9345CBB-0215-70A7-9C28-491D96CD6F2D}"/>
              </a:ext>
            </a:extLst>
          </p:cNvPr>
          <p:cNvSpPr/>
          <p:nvPr/>
        </p:nvSpPr>
        <p:spPr>
          <a:xfrm>
            <a:off x="335439" y="6258637"/>
            <a:ext cx="12478928" cy="12674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E9D276-5C02-6A59-C76A-7B57C964991A}"/>
              </a:ext>
            </a:extLst>
          </p:cNvPr>
          <p:cNvSpPr txBox="1"/>
          <p:nvPr/>
        </p:nvSpPr>
        <p:spPr>
          <a:xfrm>
            <a:off x="386752" y="6350256"/>
            <a:ext cx="12391010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 dirty="0">
                <a:latin typeface="Aptos Display"/>
                <a:cs typeface="Arial"/>
              </a:rPr>
              <a:t>Introduction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94E165-A194-689A-6DA0-97852EECE8D6}"/>
              </a:ext>
            </a:extLst>
          </p:cNvPr>
          <p:cNvSpPr txBox="1"/>
          <p:nvPr/>
        </p:nvSpPr>
        <p:spPr>
          <a:xfrm>
            <a:off x="386752" y="7770326"/>
            <a:ext cx="12303092" cy="372409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People with diabetes are particularly susceptible to nonhealing foot wounds.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 The most common causes </a:t>
            </a:r>
            <a:r>
              <a:rPr lang="en-US" sz="340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of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nonhealing foot wounds in diabetics are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peripheral neuropathy and peripheral arterial disease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 leading to unknown trauma and infection. Here we describe a case of a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patient with diabetes who presented with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acute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degloving injuries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of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both feet </a:t>
            </a:r>
            <a:r>
              <a:rPr lang="en-US" sz="3400" b="1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of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unclear etiology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. </a:t>
            </a:r>
            <a:endParaRPr lang="en-US" sz="3400" dirty="0">
              <a:latin typeface="Aptos Display"/>
              <a:ea typeface="Calibri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3200" b="0" i="0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1181441-9D3E-BC8A-1030-F4150019E82D}"/>
              </a:ext>
            </a:extLst>
          </p:cNvPr>
          <p:cNvSpPr txBox="1"/>
          <p:nvPr/>
        </p:nvSpPr>
        <p:spPr>
          <a:xfrm>
            <a:off x="25616446" y="7761926"/>
            <a:ext cx="12390378" cy="92332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b="1" dirty="0">
                <a:latin typeface="Aptos Display"/>
                <a:ea typeface="Calibri"/>
                <a:cs typeface="Calibri"/>
              </a:rPr>
              <a:t>Foot wounds are one of the most common complications of longstanding and poorly controlled diabetes. </a:t>
            </a:r>
            <a:r>
              <a:rPr lang="en-US" sz="3500" dirty="0">
                <a:latin typeface="Aptos Display"/>
                <a:ea typeface="Calibri"/>
                <a:cs typeface="Calibri"/>
              </a:rPr>
              <a:t>While no obvious cause of necrosis was found, it was ultimately suspected that her wounds were related to </a:t>
            </a:r>
            <a:r>
              <a:rPr lang="en-US" sz="3500" b="1" dirty="0">
                <a:latin typeface="Aptos Display"/>
                <a:ea typeface="Calibri"/>
                <a:cs typeface="Calibri"/>
              </a:rPr>
              <a:t>chronic poor blood flow secondary to uncontrolled diabetes that acutely worsened with episodes of DKA and hypotension.</a:t>
            </a:r>
            <a:r>
              <a:rPr lang="en-US" sz="3500" dirty="0">
                <a:latin typeface="Aptos Display"/>
                <a:ea typeface="Calibri"/>
                <a:cs typeface="Calibri"/>
              </a:rPr>
              <a:t> With her new ankle fracture, she likely had an </a:t>
            </a:r>
            <a:r>
              <a:rPr lang="en-US" sz="3500" b="1" dirty="0">
                <a:latin typeface="Aptos Display"/>
                <a:ea typeface="Calibri"/>
                <a:cs typeface="Calibri"/>
              </a:rPr>
              <a:t>unknown trauma </a:t>
            </a:r>
            <a:r>
              <a:rPr lang="en-US" sz="3500" dirty="0">
                <a:latin typeface="Aptos Display"/>
                <a:ea typeface="Calibri"/>
                <a:cs typeface="Calibri"/>
              </a:rPr>
              <a:t>due to her neuropathy. It was also suspected that her necrosis could be from </a:t>
            </a:r>
            <a:r>
              <a:rPr lang="en-US" sz="3500" b="1" dirty="0">
                <a:latin typeface="Aptos Display"/>
                <a:ea typeface="Calibri"/>
                <a:cs typeface="Calibri"/>
              </a:rPr>
              <a:t>previous vasopressor administration. </a:t>
            </a:r>
            <a:r>
              <a:rPr lang="en-US" sz="3500" dirty="0">
                <a:latin typeface="Aptos Display"/>
                <a:ea typeface="Calibri"/>
                <a:cs typeface="Calibri"/>
              </a:rPr>
              <a:t>Onset for developing digit necrosis varies but usually occurs within a few hours to 21 days post-administration. Therefore, our patient presentation was likely unrelated to vasopressor-induced skin necrosis since it was last used three months prior. In conclusion, it takes a </a:t>
            </a:r>
            <a:r>
              <a:rPr lang="en-US" sz="3500" b="1" dirty="0">
                <a:latin typeface="Aptos Display"/>
                <a:ea typeface="Calibri"/>
                <a:cs typeface="Calibri"/>
              </a:rPr>
              <a:t>multidisciplinary approach to manage diabetic foot wounds,</a:t>
            </a:r>
            <a:r>
              <a:rPr lang="en-US" sz="3500" dirty="0">
                <a:latin typeface="Aptos Display"/>
                <a:ea typeface="Calibri"/>
                <a:cs typeface="Calibri"/>
              </a:rPr>
              <a:t> including annual foot examinations, appropriate footwear, glycemic control, and prompt treatment of infection and ischemia. </a:t>
            </a:r>
            <a:endParaRPr lang="en-US" sz="3500" dirty="0">
              <a:latin typeface="Aptos Display"/>
              <a:ea typeface="Calibri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400" b="0" i="0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5121EF5-A5A8-C452-BE52-DC91E63A78F2}"/>
              </a:ext>
            </a:extLst>
          </p:cNvPr>
          <p:cNvSpPr txBox="1"/>
          <p:nvPr/>
        </p:nvSpPr>
        <p:spPr>
          <a:xfrm>
            <a:off x="25788231" y="18429558"/>
            <a:ext cx="12790150" cy="65556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Preventing and Treating Foot Complications Associated With Diabetes Mellitus. Bowling FL, Rashid ST, Boulton AJ. Nature Reviews. Endocrinology. 2015;11(10):606-16. doi:10.1038/nrendo.2015.130.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Limb Necrosis in the Setting of Vasopressor Use. Derry KH, Rocks MC, Izard P, et al. American Journal of Critical Care : An Official Publication, American Association of Critical-Care Nurses. 2024;33(3):226-233. doi:10.4037/ajcc2024171. McDermott K, Fang M, Boulton AJM, Selvin E, Hicks CW. Etiology, Epidemiology, and Disparities in the Burden of Diabetic Foot Ulcers. Diabetes Care. 2023 Jan 1;46(1):209-221. </a:t>
            </a:r>
            <a:r>
              <a:rPr lang="en-US" sz="3500" dirty="0" err="1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doi</a:t>
            </a:r>
            <a:r>
              <a:rPr lang="en-US" sz="35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: 10.2337/dci22-0043. PMID: 36548709; PMCID: PMC9797649. </a:t>
            </a:r>
            <a:endParaRPr lang="en-US" sz="3500" dirty="0">
              <a:latin typeface="Aptos Display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C81CC2-304F-9C47-A9F9-93BE144050B0}"/>
              </a:ext>
            </a:extLst>
          </p:cNvPr>
          <p:cNvSpPr txBox="1"/>
          <p:nvPr/>
        </p:nvSpPr>
        <p:spPr>
          <a:xfrm>
            <a:off x="18317087" y="9069182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92DAF2-94D6-54EF-A8DC-80AD616FA000}"/>
              </a:ext>
            </a:extLst>
          </p:cNvPr>
          <p:cNvSpPr txBox="1"/>
          <p:nvPr/>
        </p:nvSpPr>
        <p:spPr>
          <a:xfrm>
            <a:off x="25084008" y="1396894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A5DEA2-854C-2B7E-CE23-73F5A0EBD93F}"/>
              </a:ext>
            </a:extLst>
          </p:cNvPr>
          <p:cNvSpPr txBox="1"/>
          <p:nvPr/>
        </p:nvSpPr>
        <p:spPr>
          <a:xfrm>
            <a:off x="17631036" y="2374026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4384F1-C063-F0F7-4591-843933458292}"/>
              </a:ext>
            </a:extLst>
          </p:cNvPr>
          <p:cNvSpPr txBox="1"/>
          <p:nvPr/>
        </p:nvSpPr>
        <p:spPr>
          <a:xfrm>
            <a:off x="12814367" y="23740264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05835D4-9193-BD4B-A4F4-867452424475}"/>
              </a:ext>
            </a:extLst>
          </p:cNvPr>
          <p:cNvSpPr txBox="1"/>
          <p:nvPr/>
        </p:nvSpPr>
        <p:spPr>
          <a:xfrm>
            <a:off x="264295" y="12883834"/>
            <a:ext cx="12735282" cy="167738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42-year-old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female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 with a history of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hypertension, hypothyroidism,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uncontrolled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type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1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diabetes (A1c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14.9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)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complicated by hypoglycemia, diabetic ketoacidosis (DKA),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and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peripheral neuropathy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presented to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ED after experiencing dizziness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and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a fall at home. Blood glucose was 671. Hypotension responded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to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fluid boluses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She had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degloving injuries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of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the first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,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second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, and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third metatarsals of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her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left foot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and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the first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and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second metatarsals of her right foot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She first noticed the wounds two days prior when she removed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her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socks. Denied any known trauma. Four days prior to this presentation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, she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was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hospitalized for DKA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at an outside hospital. She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had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also been hospitalized for DKA three months prior; at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that time,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she experienced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severe hypotension requiring vasopressors.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 </a:t>
            </a:r>
            <a:endParaRPr lang="en-US" sz="3400" dirty="0">
              <a:latin typeface="Aptos Display"/>
              <a:ea typeface="Calibri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During this admission,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her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toes developed necrosis bilaterally,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 for which she underwent extensive workup.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No obvious etiology was identified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. Vasculitis and rheumatology workup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was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negative, including C3, C4, RF, ANCA, cryoglobulins,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and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ENA panel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Bilateral lower extremity DVT ultrasound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was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negative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with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Doppler revealing no evidence of significant arterial disease. Superficial wound culture grew Enterococcus </a:t>
            </a:r>
            <a:r>
              <a:rPr lang="en-US" sz="3400" err="1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casseliflavus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and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Enterococcus faecalis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She received a 10-day course of doxycycline, </a:t>
            </a:r>
            <a:r>
              <a:rPr lang="en-US" sz="3400" err="1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flagyl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, cefepime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,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and vancomycin. Left lower extremity x-ray demonstrated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ankle fracture. CT angiogram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with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runoff showed some atherosclerotic changes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of the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superficial femoral arteries but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was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patent distally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MRI of both feet was without evidence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of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osteomyelitis but did show findings possibly indicative 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of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chronic ischemia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</a:t>
            </a:r>
            <a:endParaRPr lang="en-US" sz="3400" dirty="0">
              <a:latin typeface="Aptos Display"/>
              <a:ea typeface="Calibri"/>
              <a:cs typeface="Calibri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Unfortunately,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despite hyperbaric oxygen treatment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,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her dry gangrene progressed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She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underwent a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partial ray amputation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of the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left first, second, 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and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third digits. On culture, few colonies of E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</a:t>
            </a:r>
            <a:r>
              <a:rPr lang="en-US" sz="3400" err="1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casseliflavus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 were noted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Pathology showed clean margins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 </a:t>
            </a:r>
            <a:r>
              <a:rPr lang="en-US" sz="34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After amputation she </a:t>
            </a:r>
            <a:r>
              <a:rPr lang="en-US" sz="34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continued hyperbaric oxygen treatment</a:t>
            </a:r>
            <a:r>
              <a:rPr lang="en-US" sz="3400" b="1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.</a:t>
            </a:r>
            <a:r>
              <a:rPr lang="en-US" sz="34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 </a:t>
            </a:r>
            <a:endParaRPr lang="en-US" sz="3400" dirty="0">
              <a:latin typeface="Aptos Display"/>
              <a:ea typeface="Calibri"/>
              <a:cs typeface="Calibri"/>
            </a:endParaRPr>
          </a:p>
          <a:p>
            <a:endParaRPr lang="en-US" sz="3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: Rounded Corners 6">
            <a:extLst>
              <a:ext uri="{FF2B5EF4-FFF2-40B4-BE49-F238E27FC236}">
                <a16:creationId xmlns:a16="http://schemas.microsoft.com/office/drawing/2014/main" id="{FFAE2FF3-36C9-4B00-6010-FC41B89F1ED1}"/>
              </a:ext>
            </a:extLst>
          </p:cNvPr>
          <p:cNvSpPr/>
          <p:nvPr/>
        </p:nvSpPr>
        <p:spPr>
          <a:xfrm>
            <a:off x="13301711" y="12298696"/>
            <a:ext cx="11789842" cy="12674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68C40F-911F-1D8F-D01D-0B2F48637D83}"/>
              </a:ext>
            </a:extLst>
          </p:cNvPr>
          <p:cNvSpPr txBox="1"/>
          <p:nvPr/>
        </p:nvSpPr>
        <p:spPr>
          <a:xfrm>
            <a:off x="13370471" y="12374073"/>
            <a:ext cx="11713538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 dirty="0">
                <a:latin typeface="Aptos Display"/>
                <a:cs typeface="Arial"/>
              </a:rPr>
              <a:t>Imaging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0B3F59-972D-D1A1-FB5A-731429168C68}"/>
              </a:ext>
            </a:extLst>
          </p:cNvPr>
          <p:cNvSpPr txBox="1"/>
          <p:nvPr/>
        </p:nvSpPr>
        <p:spPr>
          <a:xfrm>
            <a:off x="13294166" y="7779468"/>
            <a:ext cx="11886249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b="1" dirty="0">
                <a:latin typeface="Aptos Display"/>
                <a:cs typeface="Arial"/>
              </a:rPr>
              <a:t>Hemoglobin A1c</a:t>
            </a:r>
            <a:r>
              <a:rPr lang="en-US" sz="3200" dirty="0">
                <a:latin typeface="Aptos Display"/>
                <a:cs typeface="Arial"/>
              </a:rPr>
              <a:t>: 14.9</a:t>
            </a:r>
            <a:endParaRPr lang="en-US" dirty="0">
              <a:latin typeface="Aptos Display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200" b="1" dirty="0">
                <a:latin typeface="Aptos Display"/>
                <a:cs typeface="Arial"/>
              </a:rPr>
              <a:t>Blood glucose</a:t>
            </a:r>
            <a:r>
              <a:rPr lang="en-US" sz="3200" dirty="0">
                <a:latin typeface="Aptos Display"/>
                <a:cs typeface="Arial"/>
              </a:rPr>
              <a:t>: 671 mg/dL</a:t>
            </a:r>
          </a:p>
          <a:p>
            <a:pPr marL="457200" indent="-457200">
              <a:buFont typeface="Arial"/>
              <a:buChar char="•"/>
            </a:pPr>
            <a:r>
              <a:rPr lang="en-US" sz="3200" b="1" dirty="0">
                <a:latin typeface="Aptos Display"/>
                <a:cs typeface="Arial"/>
              </a:rPr>
              <a:t>Vasculitis and rheum workup</a:t>
            </a:r>
            <a:r>
              <a:rPr lang="en-US" sz="3200" dirty="0">
                <a:latin typeface="Aptos Display"/>
                <a:cs typeface="Arial"/>
              </a:rPr>
              <a:t>: negative </a:t>
            </a:r>
            <a:r>
              <a:rPr lang="en-US" sz="3200" dirty="0">
                <a:latin typeface="Aptos Display"/>
                <a:ea typeface="Calibri"/>
                <a:cs typeface="Arial"/>
              </a:rPr>
              <a:t>(including </a:t>
            </a:r>
            <a:r>
              <a:rPr lang="en-US" sz="32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C3, C4, RF, ANCA, cryoglobulins, 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ptos Display"/>
                <a:ea typeface="Calibri"/>
                <a:cs typeface="Calibri"/>
              </a:rPr>
              <a:t>and </a:t>
            </a:r>
            <a:r>
              <a:rPr lang="en-US" sz="32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ENA panel)</a:t>
            </a:r>
          </a:p>
          <a:p>
            <a:pPr marL="457200" indent="-457200">
              <a:buFont typeface="Arial"/>
              <a:buChar char="•"/>
            </a:pPr>
            <a:r>
              <a:rPr lang="en-US" sz="32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Bone culture from foot at time of amputation</a:t>
            </a:r>
            <a:r>
              <a:rPr lang="en-US" sz="32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: few colonies Enterococcus </a:t>
            </a:r>
            <a:r>
              <a:rPr lang="en-US" sz="3200" err="1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casseliflavus</a:t>
            </a:r>
            <a:endParaRPr lang="en-US" sz="3200">
              <a:solidFill>
                <a:srgbClr val="000000"/>
              </a:solidFill>
              <a:latin typeface="Aptos Display"/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200" b="1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Surgical pathology post-amputation</a:t>
            </a:r>
            <a:r>
              <a:rPr lang="en-US" sz="3200" dirty="0">
                <a:solidFill>
                  <a:srgbClr val="000000"/>
                </a:solidFill>
                <a:latin typeface="Aptos Display"/>
                <a:ea typeface="Calibri"/>
                <a:cs typeface="Calibri"/>
              </a:rPr>
              <a:t>: all margins negative for osteomyelitis</a:t>
            </a:r>
            <a:endParaRPr lang="en-US" sz="3200" dirty="0">
              <a:latin typeface="Aptos Display"/>
              <a:ea typeface="Calibri"/>
              <a:cs typeface="Calibri"/>
            </a:endParaRPr>
          </a:p>
        </p:txBody>
      </p:sp>
      <p:pic>
        <p:nvPicPr>
          <p:cNvPr id="24" name="Picture 23" descr="A close-up of a foot&#10;&#10;AI-generated content may be incorrect.">
            <a:extLst>
              <a:ext uri="{FF2B5EF4-FFF2-40B4-BE49-F238E27FC236}">
                <a16:creationId xmlns:a16="http://schemas.microsoft.com/office/drawing/2014/main" id="{FE5FD70A-EACA-FDF6-CECD-20529A51C2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95107" y="13953663"/>
            <a:ext cx="10001681" cy="1222916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06E67B8-45B0-B61C-04F7-F474F60B816B}"/>
              </a:ext>
            </a:extLst>
          </p:cNvPr>
          <p:cNvSpPr txBox="1"/>
          <p:nvPr/>
        </p:nvSpPr>
        <p:spPr>
          <a:xfrm>
            <a:off x="13606548" y="26520189"/>
            <a:ext cx="11633455" cy="2185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400" b="1" dirty="0">
                <a:latin typeface="Aptos Display"/>
                <a:ea typeface="Calibri"/>
                <a:cs typeface="Arial"/>
              </a:rPr>
              <a:t>Figure 1.</a:t>
            </a:r>
            <a:r>
              <a:rPr lang="en-US" sz="3400" dirty="0">
                <a:latin typeface="Aptos Display"/>
                <a:ea typeface="Calibri"/>
                <a:cs typeface="Arial"/>
              </a:rPr>
              <a:t> MRI left foot showing edema-like signal of the first distal metatarsal and proximal phalanx (likely reactive from surrounding inflammation and possible posttraumatic changes) and chronic ischemic changes. No evidence of osteomyelitis.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D38AC8AF65FC44A5930A185282003F" ma:contentTypeVersion="17" ma:contentTypeDescription="Create a new document." ma:contentTypeScope="" ma:versionID="19be138d973feaaa86ca1d405384def8">
  <xsd:schema xmlns:xsd="http://www.w3.org/2001/XMLSchema" xmlns:xs="http://www.w3.org/2001/XMLSchema" xmlns:p="http://schemas.microsoft.com/office/2006/metadata/properties" xmlns:ns2="298685dc-3108-4774-bcc7-e09e36048492" xmlns:ns3="ad1e1e7b-e6e3-4f67-b32e-9611d25e734e" targetNamespace="http://schemas.microsoft.com/office/2006/metadata/properties" ma:root="true" ma:fieldsID="c688153aca7c05213e024e9d91d86f7d" ns2:_="" ns3:_="">
    <xsd:import namespace="298685dc-3108-4774-bcc7-e09e36048492"/>
    <xsd:import namespace="ad1e1e7b-e6e3-4f67-b32e-9611d25e7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8685dc-3108-4774-bcc7-e09e360484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f5d7b13-30af-4d25-abfc-e38a113a1b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1e1e7b-e6e3-4f67-b32e-9611d25e734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26612f2-7025-46ff-94bc-ac828c41b3e8}" ma:internalName="TaxCatchAll" ma:showField="CatchAllData" ma:web="ad1e1e7b-e6e3-4f67-b32e-9611d25e7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8685dc-3108-4774-bcc7-e09e36048492">
      <Terms xmlns="http://schemas.microsoft.com/office/infopath/2007/PartnerControls"/>
    </lcf76f155ced4ddcb4097134ff3c332f>
    <TaxCatchAll xmlns="ad1e1e7b-e6e3-4f67-b32e-9611d25e734e" xsi:nil="true"/>
  </documentManagement>
</p:properties>
</file>

<file path=customXml/itemProps1.xml><?xml version="1.0" encoding="utf-8"?>
<ds:datastoreItem xmlns:ds="http://schemas.openxmlformats.org/officeDocument/2006/customXml" ds:itemID="{9F03248D-C9EA-4362-A259-BCD5670CF308}"/>
</file>

<file path=customXml/itemProps2.xml><?xml version="1.0" encoding="utf-8"?>
<ds:datastoreItem xmlns:ds="http://schemas.openxmlformats.org/officeDocument/2006/customXml" ds:itemID="{6F1B35CB-A0CF-4F4B-BAF1-0333E79FBDB8}"/>
</file>

<file path=customXml/itemProps3.xml><?xml version="1.0" encoding="utf-8"?>
<ds:datastoreItem xmlns:ds="http://schemas.openxmlformats.org/officeDocument/2006/customXml" ds:itemID="{5DC60C6C-F43C-475A-B2BD-87830B4357BF}"/>
</file>

<file path=docProps/app.xml><?xml version="1.0" encoding="utf-8"?>
<Properties xmlns="http://schemas.openxmlformats.org/officeDocument/2006/extended-properties" xmlns:vt="http://schemas.openxmlformats.org/officeDocument/2006/docPropsVTypes">
  <TotalTime>52964</TotalTime>
  <Words>873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 Display</vt:lpstr>
      <vt:lpstr>Arial</vt:lpstr>
      <vt:lpstr>Calibri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Graduate</dc:creator>
  <cp:lastModifiedBy>Pickens, Jessica L.</cp:lastModifiedBy>
  <cp:revision>459</cp:revision>
  <cp:lastPrinted>2017-02-02T17:44:21Z</cp:lastPrinted>
  <dcterms:created xsi:type="dcterms:W3CDTF">2012-09-11T19:00:53Z</dcterms:created>
  <dcterms:modified xsi:type="dcterms:W3CDTF">2025-03-26T17:19:35Z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0x0101007CD38AC8AF65FC44A5930A185282003F</vt:lpwstr>
  </property>
</Properties>
</file>