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29260800"/>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1984543" indent="-1629985" algn="l" rtl="0" fontAlgn="base">
      <a:spcBef>
        <a:spcPct val="0"/>
      </a:spcBef>
      <a:spcAft>
        <a:spcPct val="0"/>
      </a:spcAft>
      <a:defRPr kern="1200">
        <a:solidFill>
          <a:schemeClr val="tx1"/>
        </a:solidFill>
        <a:latin typeface="Calibri" pitchFamily="34" charset="0"/>
        <a:ea typeface="+mn-ea"/>
        <a:cs typeface="Arial" charset="0"/>
      </a:defRPr>
    </a:lvl2pPr>
    <a:lvl3pPr marL="3970318" indent="-3261201" algn="l" rtl="0" fontAlgn="base">
      <a:spcBef>
        <a:spcPct val="0"/>
      </a:spcBef>
      <a:spcAft>
        <a:spcPct val="0"/>
      </a:spcAft>
      <a:defRPr kern="1200">
        <a:solidFill>
          <a:schemeClr val="tx1"/>
        </a:solidFill>
        <a:latin typeface="Calibri" pitchFamily="34" charset="0"/>
        <a:ea typeface="+mn-ea"/>
        <a:cs typeface="Arial" charset="0"/>
      </a:defRPr>
    </a:lvl3pPr>
    <a:lvl4pPr marL="5956092" indent="-4892416" algn="l" rtl="0" fontAlgn="base">
      <a:spcBef>
        <a:spcPct val="0"/>
      </a:spcBef>
      <a:spcAft>
        <a:spcPct val="0"/>
      </a:spcAft>
      <a:defRPr kern="1200">
        <a:solidFill>
          <a:schemeClr val="tx1"/>
        </a:solidFill>
        <a:latin typeface="Calibri" pitchFamily="34" charset="0"/>
        <a:ea typeface="+mn-ea"/>
        <a:cs typeface="Arial" charset="0"/>
      </a:defRPr>
    </a:lvl4pPr>
    <a:lvl5pPr marL="7941867" indent="-6523632" algn="l" rtl="0" fontAlgn="base">
      <a:spcBef>
        <a:spcPct val="0"/>
      </a:spcBef>
      <a:spcAft>
        <a:spcPct val="0"/>
      </a:spcAft>
      <a:defRPr kern="1200">
        <a:solidFill>
          <a:schemeClr val="tx1"/>
        </a:solidFill>
        <a:latin typeface="Calibri" pitchFamily="34" charset="0"/>
        <a:ea typeface="+mn-ea"/>
        <a:cs typeface="Arial" charset="0"/>
      </a:defRPr>
    </a:lvl5pPr>
    <a:lvl6pPr marL="1772793" algn="l" defTabSz="709117" rtl="0" eaLnBrk="1" latinLnBrk="0" hangingPunct="1">
      <a:defRPr kern="1200">
        <a:solidFill>
          <a:schemeClr val="tx1"/>
        </a:solidFill>
        <a:latin typeface="Calibri" pitchFamily="34" charset="0"/>
        <a:ea typeface="+mn-ea"/>
        <a:cs typeface="Arial" charset="0"/>
      </a:defRPr>
    </a:lvl6pPr>
    <a:lvl7pPr marL="2127352" algn="l" defTabSz="709117" rtl="0" eaLnBrk="1" latinLnBrk="0" hangingPunct="1">
      <a:defRPr kern="1200">
        <a:solidFill>
          <a:schemeClr val="tx1"/>
        </a:solidFill>
        <a:latin typeface="Calibri" pitchFamily="34" charset="0"/>
        <a:ea typeface="+mn-ea"/>
        <a:cs typeface="Arial" charset="0"/>
      </a:defRPr>
    </a:lvl7pPr>
    <a:lvl8pPr marL="2481910" algn="l" defTabSz="709117" rtl="0" eaLnBrk="1" latinLnBrk="0" hangingPunct="1">
      <a:defRPr kern="1200">
        <a:solidFill>
          <a:schemeClr val="tx1"/>
        </a:solidFill>
        <a:latin typeface="Calibri" pitchFamily="34" charset="0"/>
        <a:ea typeface="+mn-ea"/>
        <a:cs typeface="Arial" charset="0"/>
      </a:defRPr>
    </a:lvl8pPr>
    <a:lvl9pPr marL="2836469" algn="l" defTabSz="709117"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9216" userDrawn="1">
          <p15:clr>
            <a:srgbClr val="A4A3A4"/>
          </p15:clr>
        </p15:guide>
        <p15:guide id="2" pos="12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EAC"/>
    <a:srgbClr val="FFFFCC"/>
    <a:srgbClr val="CCCCFF"/>
    <a:srgbClr val="9999FF"/>
    <a:srgbClr val="FFEC4B"/>
    <a:srgbClr val="6217E9"/>
    <a:srgbClr val="905B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02BECC-CE80-E6E8-1324-9BD929B27659}" v="45" dt="2025-03-14T01:51:49.255"/>
    <p1510:client id="{CAF70211-C04C-40D2-B19D-189933A7749E}" v="1" dt="2025-03-13T15:36:06.4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47" autoAdjust="0"/>
    <p:restoredTop sz="95940" autoAdjust="0"/>
  </p:normalViewPr>
  <p:slideViewPr>
    <p:cSldViewPr>
      <p:cViewPr>
        <p:scale>
          <a:sx n="28" d="100"/>
          <a:sy n="28" d="100"/>
        </p:scale>
        <p:origin x="52" y="12"/>
      </p:cViewPr>
      <p:guideLst>
        <p:guide orient="horz" pos="9216"/>
        <p:guide pos="12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550E8E79-57D2-BC42-AE0F-CCA4E08626CC}" type="datetimeFigureOut">
              <a:rPr lang="en-US" smtClean="0"/>
              <a:t>3/26/2025</a:t>
            </a:fld>
            <a:endParaRPr lang="en-US"/>
          </a:p>
        </p:txBody>
      </p:sp>
      <p:sp>
        <p:nvSpPr>
          <p:cNvPr id="4" name="Slide Image Placeholder 3"/>
          <p:cNvSpPr>
            <a:spLocks noGrp="1" noRot="1" noChangeAspect="1"/>
          </p:cNvSpPr>
          <p:nvPr>
            <p:ph type="sldImg" idx="2"/>
          </p:nvPr>
        </p:nvSpPr>
        <p:spPr>
          <a:xfrm>
            <a:off x="1446213" y="1162050"/>
            <a:ext cx="41179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35EDB7F-A16D-704E-A679-BDCCB5A5E45F}" type="slidenum">
              <a:rPr lang="en-US" smtClean="0"/>
              <a:t>‹#›</a:t>
            </a:fld>
            <a:endParaRPr lang="en-US"/>
          </a:p>
        </p:txBody>
      </p:sp>
    </p:spTree>
    <p:extLst>
      <p:ext uri="{BB962C8B-B14F-4D97-AF65-F5344CB8AC3E}">
        <p14:creationId xmlns:p14="http://schemas.microsoft.com/office/powerpoint/2010/main" val="3460418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935EDB7F-A16D-704E-A679-BDCCB5A5E45F}" type="slidenum">
              <a:rPr lang="en-US" smtClean="0"/>
              <a:t>1</a:t>
            </a:fld>
            <a:endParaRPr lang="en-US"/>
          </a:p>
        </p:txBody>
      </p:sp>
    </p:spTree>
    <p:extLst>
      <p:ext uri="{BB962C8B-B14F-4D97-AF65-F5344CB8AC3E}">
        <p14:creationId xmlns:p14="http://schemas.microsoft.com/office/powerpoint/2010/main" val="1095235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9089818"/>
            <a:ext cx="32644080" cy="6272107"/>
          </a:xfrm>
        </p:spPr>
        <p:txBody>
          <a:bodyPr/>
          <a:lstStyle/>
          <a:p>
            <a:r>
              <a:rPr lang="en-US"/>
              <a:t>Click to edit Master title style</a:t>
            </a:r>
          </a:p>
        </p:txBody>
      </p:sp>
      <p:sp>
        <p:nvSpPr>
          <p:cNvPr id="3" name="Subtitle 2"/>
          <p:cNvSpPr>
            <a:spLocks noGrp="1"/>
          </p:cNvSpPr>
          <p:nvPr>
            <p:ph type="subTitle" idx="1"/>
          </p:nvPr>
        </p:nvSpPr>
        <p:spPr>
          <a:xfrm>
            <a:off x="5760720" y="16581120"/>
            <a:ext cx="26883360" cy="7477760"/>
          </a:xfrm>
        </p:spPr>
        <p:txBody>
          <a:bodyPr/>
          <a:lstStyle>
            <a:lvl1pPr marL="0" indent="0" algn="ctr">
              <a:buNone/>
              <a:defRPr>
                <a:solidFill>
                  <a:schemeClr val="tx1">
                    <a:tint val="75000"/>
                  </a:schemeClr>
                </a:solidFill>
              </a:defRPr>
            </a:lvl1pPr>
            <a:lvl2pPr marL="1950580" indent="0" algn="ctr">
              <a:buNone/>
              <a:defRPr>
                <a:solidFill>
                  <a:schemeClr val="tx1">
                    <a:tint val="75000"/>
                  </a:schemeClr>
                </a:solidFill>
              </a:defRPr>
            </a:lvl2pPr>
            <a:lvl3pPr marL="3901160" indent="0" algn="ctr">
              <a:buNone/>
              <a:defRPr>
                <a:solidFill>
                  <a:schemeClr val="tx1">
                    <a:tint val="75000"/>
                  </a:schemeClr>
                </a:solidFill>
              </a:defRPr>
            </a:lvl3pPr>
            <a:lvl4pPr marL="5851738" indent="0" algn="ctr">
              <a:buNone/>
              <a:defRPr>
                <a:solidFill>
                  <a:schemeClr val="tx1">
                    <a:tint val="75000"/>
                  </a:schemeClr>
                </a:solidFill>
              </a:defRPr>
            </a:lvl4pPr>
            <a:lvl5pPr marL="7802317" indent="0" algn="ctr">
              <a:buNone/>
              <a:defRPr>
                <a:solidFill>
                  <a:schemeClr val="tx1">
                    <a:tint val="75000"/>
                  </a:schemeClr>
                </a:solidFill>
              </a:defRPr>
            </a:lvl5pPr>
            <a:lvl6pPr marL="9752897" indent="0" algn="ctr">
              <a:buNone/>
              <a:defRPr>
                <a:solidFill>
                  <a:schemeClr val="tx1">
                    <a:tint val="75000"/>
                  </a:schemeClr>
                </a:solidFill>
              </a:defRPr>
            </a:lvl6pPr>
            <a:lvl7pPr marL="11703477" indent="0" algn="ctr">
              <a:buNone/>
              <a:defRPr>
                <a:solidFill>
                  <a:schemeClr val="tx1">
                    <a:tint val="75000"/>
                  </a:schemeClr>
                </a:solidFill>
              </a:defRPr>
            </a:lvl7pPr>
            <a:lvl8pPr marL="13654057" indent="0" algn="ctr">
              <a:buNone/>
              <a:defRPr>
                <a:solidFill>
                  <a:schemeClr val="tx1">
                    <a:tint val="75000"/>
                  </a:schemeClr>
                </a:solidFill>
              </a:defRPr>
            </a:lvl8pPr>
            <a:lvl9pPr marL="1560463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EF5CB505-9AC4-4C05-A98D-7736BF29291B}" type="datetimeFigureOut">
              <a:rPr lang="en-US"/>
              <a:pPr>
                <a:defRPr/>
              </a:pPr>
              <a:t>3/26/2025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3FF304-4512-4861-B023-8EA1B528CCF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393183-66EE-4D56-BADB-860C0C78510C}" type="datetimeFigureOut">
              <a:rPr lang="en-US"/>
              <a:pPr>
                <a:defRPr/>
              </a:pPr>
              <a:t>3/26/2025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2CAA38-B9A4-4F30-B17D-2F262EAAEB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480" y="1171794"/>
            <a:ext cx="8641080" cy="2496650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0240" y="1171794"/>
            <a:ext cx="25283160" cy="249665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0DC1197-E80E-4302-9BF9-CF043FE3559E}" type="datetimeFigureOut">
              <a:rPr lang="en-US"/>
              <a:pPr>
                <a:defRPr/>
              </a:pPr>
              <a:t>3/26/2025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4F71A2-1697-40C6-95B9-418C0A46FA1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CE609C2-55AE-4B73-8185-A1FAEE45A3CD}" type="datetimeFigureOut">
              <a:rPr lang="en-US"/>
              <a:pPr>
                <a:defRPr/>
              </a:pPr>
              <a:t>3/26/2025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8464EE-9D8F-4655-8F52-E6057FB4DD3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4" y="18802776"/>
            <a:ext cx="32644080" cy="5811520"/>
          </a:xfrm>
        </p:spPr>
        <p:txBody>
          <a:bodyPr anchor="t"/>
          <a:lstStyle>
            <a:lvl1pPr algn="l">
              <a:defRPr sz="17065" b="1" cap="all"/>
            </a:lvl1pPr>
          </a:lstStyle>
          <a:p>
            <a:r>
              <a:rPr lang="en-US"/>
              <a:t>Click to edit Master title style</a:t>
            </a:r>
          </a:p>
        </p:txBody>
      </p:sp>
      <p:sp>
        <p:nvSpPr>
          <p:cNvPr id="3" name="Text Placeholder 2"/>
          <p:cNvSpPr>
            <a:spLocks noGrp="1"/>
          </p:cNvSpPr>
          <p:nvPr>
            <p:ph type="body" idx="1"/>
          </p:nvPr>
        </p:nvSpPr>
        <p:spPr>
          <a:xfrm>
            <a:off x="3033714" y="12401978"/>
            <a:ext cx="32644080" cy="6400798"/>
          </a:xfrm>
        </p:spPr>
        <p:txBody>
          <a:bodyPr anchor="b"/>
          <a:lstStyle>
            <a:lvl1pPr marL="0" indent="0">
              <a:buNone/>
              <a:defRPr sz="8533">
                <a:solidFill>
                  <a:schemeClr val="tx1">
                    <a:tint val="75000"/>
                  </a:schemeClr>
                </a:solidFill>
              </a:defRPr>
            </a:lvl1pPr>
            <a:lvl2pPr marL="1950580" indent="0">
              <a:buNone/>
              <a:defRPr sz="7695">
                <a:solidFill>
                  <a:schemeClr val="tx1">
                    <a:tint val="75000"/>
                  </a:schemeClr>
                </a:solidFill>
              </a:defRPr>
            </a:lvl2pPr>
            <a:lvl3pPr marL="3901160" indent="0">
              <a:buNone/>
              <a:defRPr sz="6857">
                <a:solidFill>
                  <a:schemeClr val="tx1">
                    <a:tint val="75000"/>
                  </a:schemeClr>
                </a:solidFill>
              </a:defRPr>
            </a:lvl3pPr>
            <a:lvl4pPr marL="5851738" indent="0">
              <a:buNone/>
              <a:defRPr sz="5943">
                <a:solidFill>
                  <a:schemeClr val="tx1">
                    <a:tint val="75000"/>
                  </a:schemeClr>
                </a:solidFill>
              </a:defRPr>
            </a:lvl4pPr>
            <a:lvl5pPr marL="7802317" indent="0">
              <a:buNone/>
              <a:defRPr sz="5943">
                <a:solidFill>
                  <a:schemeClr val="tx1">
                    <a:tint val="75000"/>
                  </a:schemeClr>
                </a:solidFill>
              </a:defRPr>
            </a:lvl5pPr>
            <a:lvl6pPr marL="9752897" indent="0">
              <a:buNone/>
              <a:defRPr sz="5943">
                <a:solidFill>
                  <a:schemeClr val="tx1">
                    <a:tint val="75000"/>
                  </a:schemeClr>
                </a:solidFill>
              </a:defRPr>
            </a:lvl6pPr>
            <a:lvl7pPr marL="11703477" indent="0">
              <a:buNone/>
              <a:defRPr sz="5943">
                <a:solidFill>
                  <a:schemeClr val="tx1">
                    <a:tint val="75000"/>
                  </a:schemeClr>
                </a:solidFill>
              </a:defRPr>
            </a:lvl7pPr>
            <a:lvl8pPr marL="13654057" indent="0">
              <a:buNone/>
              <a:defRPr sz="5943">
                <a:solidFill>
                  <a:schemeClr val="tx1">
                    <a:tint val="75000"/>
                  </a:schemeClr>
                </a:solidFill>
              </a:defRPr>
            </a:lvl8pPr>
            <a:lvl9pPr marL="15604635" indent="0">
              <a:buNone/>
              <a:defRPr sz="594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882D568-69E2-43F5-9C96-EEC469C93503}" type="datetimeFigureOut">
              <a:rPr lang="en-US"/>
              <a:pPr>
                <a:defRPr/>
              </a:pPr>
              <a:t>3/26/2025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036F94-814B-4BB0-BC15-CE032CD9271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0240" y="6827522"/>
            <a:ext cx="16962120" cy="19310776"/>
          </a:xfrm>
        </p:spPr>
        <p:txBody>
          <a:bodyPr/>
          <a:lstStyle>
            <a:lvl1pPr>
              <a:defRPr sz="11961"/>
            </a:lvl1pPr>
            <a:lvl2pPr>
              <a:defRPr sz="10208"/>
            </a:lvl2pPr>
            <a:lvl3pPr>
              <a:defRPr sz="8533"/>
            </a:lvl3pPr>
            <a:lvl4pPr>
              <a:defRPr sz="7695"/>
            </a:lvl4pPr>
            <a:lvl5pPr>
              <a:defRPr sz="7695"/>
            </a:lvl5pPr>
            <a:lvl6pPr>
              <a:defRPr sz="7695"/>
            </a:lvl6pPr>
            <a:lvl7pPr>
              <a:defRPr sz="7695"/>
            </a:lvl7pPr>
            <a:lvl8pPr>
              <a:defRPr sz="7695"/>
            </a:lvl8pPr>
            <a:lvl9pPr>
              <a:defRPr sz="769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522440" y="6827522"/>
            <a:ext cx="16962120" cy="19310776"/>
          </a:xfrm>
        </p:spPr>
        <p:txBody>
          <a:bodyPr/>
          <a:lstStyle>
            <a:lvl1pPr>
              <a:defRPr sz="11961"/>
            </a:lvl1pPr>
            <a:lvl2pPr>
              <a:defRPr sz="10208"/>
            </a:lvl2pPr>
            <a:lvl3pPr>
              <a:defRPr sz="8533"/>
            </a:lvl3pPr>
            <a:lvl4pPr>
              <a:defRPr sz="7695"/>
            </a:lvl4pPr>
            <a:lvl5pPr>
              <a:defRPr sz="7695"/>
            </a:lvl5pPr>
            <a:lvl6pPr>
              <a:defRPr sz="7695"/>
            </a:lvl6pPr>
            <a:lvl7pPr>
              <a:defRPr sz="7695"/>
            </a:lvl7pPr>
            <a:lvl8pPr>
              <a:defRPr sz="7695"/>
            </a:lvl8pPr>
            <a:lvl9pPr>
              <a:defRPr sz="769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A8917A4-18A0-4C9D-830C-8BB9D492F086}" type="datetimeFigureOut">
              <a:rPr lang="en-US"/>
              <a:pPr>
                <a:defRPr/>
              </a:pPr>
              <a:t>3/26/2025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68EE1F-6E2F-4E2D-AABE-8948170D830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20243" y="6549817"/>
            <a:ext cx="16968789" cy="2729651"/>
          </a:xfrm>
        </p:spPr>
        <p:txBody>
          <a:bodyPr anchor="b"/>
          <a:lstStyle>
            <a:lvl1pPr marL="0" indent="0">
              <a:buNone/>
              <a:defRPr sz="10208" b="1"/>
            </a:lvl1pPr>
            <a:lvl2pPr marL="1950580" indent="0">
              <a:buNone/>
              <a:defRPr sz="8533" b="1"/>
            </a:lvl2pPr>
            <a:lvl3pPr marL="3901160" indent="0">
              <a:buNone/>
              <a:defRPr sz="7695" b="1"/>
            </a:lvl3pPr>
            <a:lvl4pPr marL="5851738" indent="0">
              <a:buNone/>
              <a:defRPr sz="6857" b="1"/>
            </a:lvl4pPr>
            <a:lvl5pPr marL="7802317" indent="0">
              <a:buNone/>
              <a:defRPr sz="6857" b="1"/>
            </a:lvl5pPr>
            <a:lvl6pPr marL="9752897" indent="0">
              <a:buNone/>
              <a:defRPr sz="6857" b="1"/>
            </a:lvl6pPr>
            <a:lvl7pPr marL="11703477" indent="0">
              <a:buNone/>
              <a:defRPr sz="6857" b="1"/>
            </a:lvl7pPr>
            <a:lvl8pPr marL="13654057" indent="0">
              <a:buNone/>
              <a:defRPr sz="6857" b="1"/>
            </a:lvl8pPr>
            <a:lvl9pPr marL="15604635" indent="0">
              <a:buNone/>
              <a:defRPr sz="6857" b="1"/>
            </a:lvl9pPr>
          </a:lstStyle>
          <a:p>
            <a:pPr lvl="0"/>
            <a:r>
              <a:rPr lang="en-US"/>
              <a:t>Click to edit Master text styles</a:t>
            </a:r>
          </a:p>
        </p:txBody>
      </p:sp>
      <p:sp>
        <p:nvSpPr>
          <p:cNvPr id="4" name="Content Placeholder 3"/>
          <p:cNvSpPr>
            <a:spLocks noGrp="1"/>
          </p:cNvSpPr>
          <p:nvPr>
            <p:ph sz="half" idx="2"/>
          </p:nvPr>
        </p:nvSpPr>
        <p:spPr>
          <a:xfrm>
            <a:off x="1920243" y="9279470"/>
            <a:ext cx="16968789" cy="16858829"/>
          </a:xfrm>
        </p:spPr>
        <p:txBody>
          <a:bodyPr/>
          <a:lstStyle>
            <a:lvl1pPr>
              <a:defRPr sz="10208"/>
            </a:lvl1pPr>
            <a:lvl2pPr>
              <a:defRPr sz="8533"/>
            </a:lvl2pPr>
            <a:lvl3pPr>
              <a:defRPr sz="7695"/>
            </a:lvl3pPr>
            <a:lvl4pPr>
              <a:defRPr sz="6857"/>
            </a:lvl4pPr>
            <a:lvl5pPr>
              <a:defRPr sz="6857"/>
            </a:lvl5pPr>
            <a:lvl6pPr>
              <a:defRPr sz="6857"/>
            </a:lvl6pPr>
            <a:lvl7pPr>
              <a:defRPr sz="6857"/>
            </a:lvl7pPr>
            <a:lvl8pPr>
              <a:defRPr sz="6857"/>
            </a:lvl8pPr>
            <a:lvl9pPr>
              <a:defRPr sz="685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108" y="6549817"/>
            <a:ext cx="16975455" cy="2729651"/>
          </a:xfrm>
        </p:spPr>
        <p:txBody>
          <a:bodyPr anchor="b"/>
          <a:lstStyle>
            <a:lvl1pPr marL="0" indent="0">
              <a:buNone/>
              <a:defRPr sz="10208" b="1"/>
            </a:lvl1pPr>
            <a:lvl2pPr marL="1950580" indent="0">
              <a:buNone/>
              <a:defRPr sz="8533" b="1"/>
            </a:lvl2pPr>
            <a:lvl3pPr marL="3901160" indent="0">
              <a:buNone/>
              <a:defRPr sz="7695" b="1"/>
            </a:lvl3pPr>
            <a:lvl4pPr marL="5851738" indent="0">
              <a:buNone/>
              <a:defRPr sz="6857" b="1"/>
            </a:lvl4pPr>
            <a:lvl5pPr marL="7802317" indent="0">
              <a:buNone/>
              <a:defRPr sz="6857" b="1"/>
            </a:lvl5pPr>
            <a:lvl6pPr marL="9752897" indent="0">
              <a:buNone/>
              <a:defRPr sz="6857" b="1"/>
            </a:lvl6pPr>
            <a:lvl7pPr marL="11703477" indent="0">
              <a:buNone/>
              <a:defRPr sz="6857" b="1"/>
            </a:lvl7pPr>
            <a:lvl8pPr marL="13654057" indent="0">
              <a:buNone/>
              <a:defRPr sz="6857" b="1"/>
            </a:lvl8pPr>
            <a:lvl9pPr marL="15604635" indent="0">
              <a:buNone/>
              <a:defRPr sz="6857" b="1"/>
            </a:lvl9pPr>
          </a:lstStyle>
          <a:p>
            <a:pPr lvl="0"/>
            <a:r>
              <a:rPr lang="en-US"/>
              <a:t>Click to edit Master text styles</a:t>
            </a:r>
          </a:p>
        </p:txBody>
      </p:sp>
      <p:sp>
        <p:nvSpPr>
          <p:cNvPr id="6" name="Content Placeholder 5"/>
          <p:cNvSpPr>
            <a:spLocks noGrp="1"/>
          </p:cNvSpPr>
          <p:nvPr>
            <p:ph sz="quarter" idx="4"/>
          </p:nvPr>
        </p:nvSpPr>
        <p:spPr>
          <a:xfrm>
            <a:off x="19509108" y="9279470"/>
            <a:ext cx="16975455" cy="16858829"/>
          </a:xfrm>
        </p:spPr>
        <p:txBody>
          <a:bodyPr/>
          <a:lstStyle>
            <a:lvl1pPr>
              <a:defRPr sz="10208"/>
            </a:lvl1pPr>
            <a:lvl2pPr>
              <a:defRPr sz="8533"/>
            </a:lvl2pPr>
            <a:lvl3pPr>
              <a:defRPr sz="7695"/>
            </a:lvl3pPr>
            <a:lvl4pPr>
              <a:defRPr sz="6857"/>
            </a:lvl4pPr>
            <a:lvl5pPr>
              <a:defRPr sz="6857"/>
            </a:lvl5pPr>
            <a:lvl6pPr>
              <a:defRPr sz="6857"/>
            </a:lvl6pPr>
            <a:lvl7pPr>
              <a:defRPr sz="6857"/>
            </a:lvl7pPr>
            <a:lvl8pPr>
              <a:defRPr sz="6857"/>
            </a:lvl8pPr>
            <a:lvl9pPr>
              <a:defRPr sz="685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3D207C4-D0F1-424E-8371-A96F424CC8FC}" type="datetimeFigureOut">
              <a:rPr lang="en-US"/>
              <a:pPr>
                <a:defRPr/>
              </a:pPr>
              <a:t>3/26/2025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E747C00-AF1A-4D43-AAD4-C5BF401E27D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5703D09-FAFD-4C2B-AB7B-FF1CCA5BCF17}" type="datetimeFigureOut">
              <a:rPr lang="en-US"/>
              <a:pPr>
                <a:defRPr/>
              </a:pPr>
              <a:t>3/26/2025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256E032-2099-4784-8541-0DA84E1501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E91AD0-1468-4D41-B3A4-79FB3C2B7B7D}" type="datetimeFigureOut">
              <a:rPr lang="en-US"/>
              <a:pPr>
                <a:defRPr/>
              </a:pPr>
              <a:t>3/26/2025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4DB034A-C775-4D79-8570-72E3AA6F5DA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5" y="1165013"/>
            <a:ext cx="12634914" cy="4958080"/>
          </a:xfrm>
        </p:spPr>
        <p:txBody>
          <a:bodyPr anchor="b"/>
          <a:lstStyle>
            <a:lvl1pPr algn="l">
              <a:defRPr sz="8533" b="1"/>
            </a:lvl1pPr>
          </a:lstStyle>
          <a:p>
            <a:r>
              <a:rPr lang="en-US"/>
              <a:t>Click to edit Master title style</a:t>
            </a:r>
          </a:p>
        </p:txBody>
      </p:sp>
      <p:sp>
        <p:nvSpPr>
          <p:cNvPr id="3" name="Content Placeholder 2"/>
          <p:cNvSpPr>
            <a:spLocks noGrp="1"/>
          </p:cNvSpPr>
          <p:nvPr>
            <p:ph idx="1"/>
          </p:nvPr>
        </p:nvSpPr>
        <p:spPr>
          <a:xfrm>
            <a:off x="15015210" y="1165016"/>
            <a:ext cx="21469350" cy="24973282"/>
          </a:xfrm>
        </p:spPr>
        <p:txBody>
          <a:bodyPr/>
          <a:lstStyle>
            <a:lvl1pPr>
              <a:defRPr sz="13637"/>
            </a:lvl1pPr>
            <a:lvl2pPr>
              <a:defRPr sz="11961"/>
            </a:lvl2pPr>
            <a:lvl3pPr>
              <a:defRPr sz="10208"/>
            </a:lvl3pPr>
            <a:lvl4pPr>
              <a:defRPr sz="8533"/>
            </a:lvl4pPr>
            <a:lvl5pPr>
              <a:defRPr sz="8533"/>
            </a:lvl5pPr>
            <a:lvl6pPr>
              <a:defRPr sz="8533"/>
            </a:lvl6pPr>
            <a:lvl7pPr>
              <a:defRPr sz="8533"/>
            </a:lvl7pPr>
            <a:lvl8pPr>
              <a:defRPr sz="8533"/>
            </a:lvl8pPr>
            <a:lvl9pPr>
              <a:defRPr sz="85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245" y="6123096"/>
            <a:ext cx="12634914" cy="20015202"/>
          </a:xfrm>
        </p:spPr>
        <p:txBody>
          <a:bodyPr/>
          <a:lstStyle>
            <a:lvl1pPr marL="0" indent="0">
              <a:buNone/>
              <a:defRPr sz="5943"/>
            </a:lvl1pPr>
            <a:lvl2pPr marL="1950580" indent="0">
              <a:buNone/>
              <a:defRPr sz="5105"/>
            </a:lvl2pPr>
            <a:lvl3pPr marL="3901160" indent="0">
              <a:buNone/>
              <a:defRPr sz="4267"/>
            </a:lvl3pPr>
            <a:lvl4pPr marL="5851738" indent="0">
              <a:buNone/>
              <a:defRPr sz="3810"/>
            </a:lvl4pPr>
            <a:lvl5pPr marL="7802317" indent="0">
              <a:buNone/>
              <a:defRPr sz="3810"/>
            </a:lvl5pPr>
            <a:lvl6pPr marL="9752897" indent="0">
              <a:buNone/>
              <a:defRPr sz="3810"/>
            </a:lvl6pPr>
            <a:lvl7pPr marL="11703477" indent="0">
              <a:buNone/>
              <a:defRPr sz="3810"/>
            </a:lvl7pPr>
            <a:lvl8pPr marL="13654057" indent="0">
              <a:buNone/>
              <a:defRPr sz="3810"/>
            </a:lvl8pPr>
            <a:lvl9pPr marL="15604635" indent="0">
              <a:buNone/>
              <a:defRPr sz="381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B5E01E9-81F5-4E4B-989D-9F094D3A05EB}" type="datetimeFigureOut">
              <a:rPr lang="en-US"/>
              <a:pPr>
                <a:defRPr/>
              </a:pPr>
              <a:t>3/26/2025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F79F5E6-5B16-49F9-A5BE-739E5B78D28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09" y="20482561"/>
            <a:ext cx="23042880" cy="2418082"/>
          </a:xfrm>
        </p:spPr>
        <p:txBody>
          <a:bodyPr anchor="b"/>
          <a:lstStyle>
            <a:lvl1pPr algn="l">
              <a:defRPr sz="8533" b="1"/>
            </a:lvl1pPr>
          </a:lstStyle>
          <a:p>
            <a:r>
              <a:rPr lang="en-US"/>
              <a:t>Click to edit Master title style</a:t>
            </a:r>
          </a:p>
        </p:txBody>
      </p:sp>
      <p:sp>
        <p:nvSpPr>
          <p:cNvPr id="3" name="Picture Placeholder 2"/>
          <p:cNvSpPr>
            <a:spLocks noGrp="1"/>
          </p:cNvSpPr>
          <p:nvPr>
            <p:ph type="pic" idx="1"/>
          </p:nvPr>
        </p:nvSpPr>
        <p:spPr>
          <a:xfrm>
            <a:off x="7527609" y="2614507"/>
            <a:ext cx="23042880" cy="17556480"/>
          </a:xfrm>
        </p:spPr>
        <p:txBody>
          <a:bodyPr rtlCol="0">
            <a:normAutofit/>
          </a:bodyPr>
          <a:lstStyle>
            <a:lvl1pPr marL="0" indent="0">
              <a:buNone/>
              <a:defRPr sz="13637"/>
            </a:lvl1pPr>
            <a:lvl2pPr marL="1950580" indent="0">
              <a:buNone/>
              <a:defRPr sz="11961"/>
            </a:lvl2pPr>
            <a:lvl3pPr marL="3901160" indent="0">
              <a:buNone/>
              <a:defRPr sz="10208"/>
            </a:lvl3pPr>
            <a:lvl4pPr marL="5851738" indent="0">
              <a:buNone/>
              <a:defRPr sz="8533"/>
            </a:lvl4pPr>
            <a:lvl5pPr marL="7802317" indent="0">
              <a:buNone/>
              <a:defRPr sz="8533"/>
            </a:lvl5pPr>
            <a:lvl6pPr marL="9752897" indent="0">
              <a:buNone/>
              <a:defRPr sz="8533"/>
            </a:lvl6pPr>
            <a:lvl7pPr marL="11703477" indent="0">
              <a:buNone/>
              <a:defRPr sz="8533"/>
            </a:lvl7pPr>
            <a:lvl8pPr marL="13654057" indent="0">
              <a:buNone/>
              <a:defRPr sz="8533"/>
            </a:lvl8pPr>
            <a:lvl9pPr marL="15604635" indent="0">
              <a:buNone/>
              <a:defRPr sz="8533"/>
            </a:lvl9pPr>
          </a:lstStyle>
          <a:p>
            <a:pPr lvl="0"/>
            <a:endParaRPr lang="en-US" noProof="0"/>
          </a:p>
        </p:txBody>
      </p:sp>
      <p:sp>
        <p:nvSpPr>
          <p:cNvPr id="4" name="Text Placeholder 3"/>
          <p:cNvSpPr>
            <a:spLocks noGrp="1"/>
          </p:cNvSpPr>
          <p:nvPr>
            <p:ph type="body" sz="half" idx="2"/>
          </p:nvPr>
        </p:nvSpPr>
        <p:spPr>
          <a:xfrm>
            <a:off x="7527609" y="22900643"/>
            <a:ext cx="23042880" cy="3434078"/>
          </a:xfrm>
        </p:spPr>
        <p:txBody>
          <a:bodyPr/>
          <a:lstStyle>
            <a:lvl1pPr marL="0" indent="0">
              <a:buNone/>
              <a:defRPr sz="5943"/>
            </a:lvl1pPr>
            <a:lvl2pPr marL="1950580" indent="0">
              <a:buNone/>
              <a:defRPr sz="5105"/>
            </a:lvl2pPr>
            <a:lvl3pPr marL="3901160" indent="0">
              <a:buNone/>
              <a:defRPr sz="4267"/>
            </a:lvl3pPr>
            <a:lvl4pPr marL="5851738" indent="0">
              <a:buNone/>
              <a:defRPr sz="3810"/>
            </a:lvl4pPr>
            <a:lvl5pPr marL="7802317" indent="0">
              <a:buNone/>
              <a:defRPr sz="3810"/>
            </a:lvl5pPr>
            <a:lvl6pPr marL="9752897" indent="0">
              <a:buNone/>
              <a:defRPr sz="3810"/>
            </a:lvl6pPr>
            <a:lvl7pPr marL="11703477" indent="0">
              <a:buNone/>
              <a:defRPr sz="3810"/>
            </a:lvl7pPr>
            <a:lvl8pPr marL="13654057" indent="0">
              <a:buNone/>
              <a:defRPr sz="3810"/>
            </a:lvl8pPr>
            <a:lvl9pPr marL="15604635" indent="0">
              <a:buNone/>
              <a:defRPr sz="381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8787F3F-4462-4031-99DA-17176F0C142A}" type="datetimeFigureOut">
              <a:rPr lang="en-US"/>
              <a:pPr>
                <a:defRPr/>
              </a:pPr>
              <a:t>3/26/2025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F0ADB7-A22D-483D-A9F2-D29A0ED5F48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20480" y="1172029"/>
            <a:ext cx="34563844" cy="4876800"/>
          </a:xfrm>
          <a:prstGeom prst="rect">
            <a:avLst/>
          </a:prstGeom>
          <a:noFill/>
          <a:ln w="9525">
            <a:noFill/>
            <a:miter lim="800000"/>
            <a:headEnd/>
            <a:tailEnd/>
          </a:ln>
        </p:spPr>
        <p:txBody>
          <a:bodyPr vert="horz" wrap="square" lIns="512064" tIns="256032" rIns="512064" bIns="256032"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1920480" y="6827764"/>
            <a:ext cx="34563844" cy="19310047"/>
          </a:xfrm>
          <a:prstGeom prst="rect">
            <a:avLst/>
          </a:prstGeom>
          <a:noFill/>
          <a:ln w="9525">
            <a:noFill/>
            <a:miter lim="800000"/>
            <a:headEnd/>
            <a:tailEnd/>
          </a:ln>
        </p:spPr>
        <p:txBody>
          <a:bodyPr vert="horz" wrap="square" lIns="512064" tIns="256032" rIns="512064" bIns="25603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920480" y="27119946"/>
            <a:ext cx="8960644" cy="1557867"/>
          </a:xfrm>
          <a:prstGeom prst="rect">
            <a:avLst/>
          </a:prstGeom>
        </p:spPr>
        <p:txBody>
          <a:bodyPr vert="horz" lIns="512064" tIns="256032" rIns="512064" bIns="256032" rtlCol="0" anchor="ctr"/>
          <a:lstStyle>
            <a:lvl1pPr algn="l" fontAlgn="auto">
              <a:spcBef>
                <a:spcPts val="0"/>
              </a:spcBef>
              <a:spcAft>
                <a:spcPts val="0"/>
              </a:spcAft>
              <a:defRPr sz="5105">
                <a:solidFill>
                  <a:schemeClr val="tx1">
                    <a:tint val="75000"/>
                  </a:schemeClr>
                </a:solidFill>
                <a:latin typeface="+mn-lt"/>
                <a:cs typeface="+mn-cs"/>
              </a:defRPr>
            </a:lvl1pPr>
          </a:lstStyle>
          <a:p>
            <a:pPr>
              <a:defRPr/>
            </a:pPr>
            <a:fld id="{A6422499-BC3F-4C15-B316-C25AE9E0BA77}" type="datetimeFigureOut">
              <a:rPr lang="en-US"/>
              <a:pPr>
                <a:defRPr/>
              </a:pPr>
              <a:t>3/26/2025</a:t>
            </a:fld>
            <a:endParaRPr lang="en-US"/>
          </a:p>
        </p:txBody>
      </p:sp>
      <p:sp>
        <p:nvSpPr>
          <p:cNvPr id="5" name="Footer Placeholder 4"/>
          <p:cNvSpPr>
            <a:spLocks noGrp="1"/>
          </p:cNvSpPr>
          <p:nvPr>
            <p:ph type="ftr" sz="quarter" idx="3"/>
          </p:nvPr>
        </p:nvSpPr>
        <p:spPr>
          <a:xfrm>
            <a:off x="13121880" y="27119946"/>
            <a:ext cx="12161044" cy="1557867"/>
          </a:xfrm>
          <a:prstGeom prst="rect">
            <a:avLst/>
          </a:prstGeom>
        </p:spPr>
        <p:txBody>
          <a:bodyPr vert="horz" lIns="512064" tIns="256032" rIns="512064" bIns="256032" rtlCol="0" anchor="ctr"/>
          <a:lstStyle>
            <a:lvl1pPr algn="ctr" fontAlgn="auto">
              <a:spcBef>
                <a:spcPts val="0"/>
              </a:spcBef>
              <a:spcAft>
                <a:spcPts val="0"/>
              </a:spcAft>
              <a:defRPr sz="5105">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27523680" y="27119946"/>
            <a:ext cx="8960644" cy="1557867"/>
          </a:xfrm>
          <a:prstGeom prst="rect">
            <a:avLst/>
          </a:prstGeom>
        </p:spPr>
        <p:txBody>
          <a:bodyPr vert="horz" lIns="512064" tIns="256032" rIns="512064" bIns="256032" rtlCol="0" anchor="ctr"/>
          <a:lstStyle>
            <a:lvl1pPr algn="r" fontAlgn="auto">
              <a:spcBef>
                <a:spcPts val="0"/>
              </a:spcBef>
              <a:spcAft>
                <a:spcPts val="0"/>
              </a:spcAft>
              <a:defRPr sz="5105">
                <a:solidFill>
                  <a:schemeClr val="tx1">
                    <a:tint val="75000"/>
                  </a:schemeClr>
                </a:solidFill>
                <a:latin typeface="+mn-lt"/>
                <a:cs typeface="+mn-cs"/>
              </a:defRPr>
            </a:lvl1pPr>
          </a:lstStyle>
          <a:p>
            <a:pPr>
              <a:defRPr/>
            </a:pPr>
            <a:fld id="{18B0B7A6-ADF1-4262-992D-9BEFB4A56C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18742" kern="1200">
          <a:solidFill>
            <a:schemeClr val="tx1"/>
          </a:solidFill>
          <a:latin typeface="+mj-lt"/>
          <a:ea typeface="+mj-ea"/>
          <a:cs typeface="+mj-cs"/>
        </a:defRPr>
      </a:lvl1pPr>
      <a:lvl2pPr algn="ctr" rtl="0" eaLnBrk="0" fontAlgn="base" hangingPunct="0">
        <a:spcBef>
          <a:spcPct val="0"/>
        </a:spcBef>
        <a:spcAft>
          <a:spcPct val="0"/>
        </a:spcAft>
        <a:defRPr sz="18742">
          <a:solidFill>
            <a:schemeClr val="tx1"/>
          </a:solidFill>
          <a:latin typeface="Calibri" pitchFamily="34" charset="0"/>
        </a:defRPr>
      </a:lvl2pPr>
      <a:lvl3pPr algn="ctr" rtl="0" eaLnBrk="0" fontAlgn="base" hangingPunct="0">
        <a:spcBef>
          <a:spcPct val="0"/>
        </a:spcBef>
        <a:spcAft>
          <a:spcPct val="0"/>
        </a:spcAft>
        <a:defRPr sz="18742">
          <a:solidFill>
            <a:schemeClr val="tx1"/>
          </a:solidFill>
          <a:latin typeface="Calibri" pitchFamily="34" charset="0"/>
        </a:defRPr>
      </a:lvl3pPr>
      <a:lvl4pPr algn="ctr" rtl="0" eaLnBrk="0" fontAlgn="base" hangingPunct="0">
        <a:spcBef>
          <a:spcPct val="0"/>
        </a:spcBef>
        <a:spcAft>
          <a:spcPct val="0"/>
        </a:spcAft>
        <a:defRPr sz="18742">
          <a:solidFill>
            <a:schemeClr val="tx1"/>
          </a:solidFill>
          <a:latin typeface="Calibri" pitchFamily="34" charset="0"/>
        </a:defRPr>
      </a:lvl4pPr>
      <a:lvl5pPr algn="ctr" rtl="0" eaLnBrk="0" fontAlgn="base" hangingPunct="0">
        <a:spcBef>
          <a:spcPct val="0"/>
        </a:spcBef>
        <a:spcAft>
          <a:spcPct val="0"/>
        </a:spcAft>
        <a:defRPr sz="18742">
          <a:solidFill>
            <a:schemeClr val="tx1"/>
          </a:solidFill>
          <a:latin typeface="Calibri" pitchFamily="34" charset="0"/>
        </a:defRPr>
      </a:lvl5pPr>
      <a:lvl6pPr marL="1950580" algn="ctr" rtl="0" fontAlgn="base">
        <a:spcBef>
          <a:spcPct val="0"/>
        </a:spcBef>
        <a:spcAft>
          <a:spcPct val="0"/>
        </a:spcAft>
        <a:defRPr sz="18742">
          <a:solidFill>
            <a:schemeClr val="tx1"/>
          </a:solidFill>
          <a:latin typeface="Calibri" pitchFamily="34" charset="0"/>
        </a:defRPr>
      </a:lvl6pPr>
      <a:lvl7pPr marL="3901160" algn="ctr" rtl="0" fontAlgn="base">
        <a:spcBef>
          <a:spcPct val="0"/>
        </a:spcBef>
        <a:spcAft>
          <a:spcPct val="0"/>
        </a:spcAft>
        <a:defRPr sz="18742">
          <a:solidFill>
            <a:schemeClr val="tx1"/>
          </a:solidFill>
          <a:latin typeface="Calibri" pitchFamily="34" charset="0"/>
        </a:defRPr>
      </a:lvl7pPr>
      <a:lvl8pPr marL="5851738" algn="ctr" rtl="0" fontAlgn="base">
        <a:spcBef>
          <a:spcPct val="0"/>
        </a:spcBef>
        <a:spcAft>
          <a:spcPct val="0"/>
        </a:spcAft>
        <a:defRPr sz="18742">
          <a:solidFill>
            <a:schemeClr val="tx1"/>
          </a:solidFill>
          <a:latin typeface="Calibri" pitchFamily="34" charset="0"/>
        </a:defRPr>
      </a:lvl8pPr>
      <a:lvl9pPr marL="7802317" algn="ctr" rtl="0" fontAlgn="base">
        <a:spcBef>
          <a:spcPct val="0"/>
        </a:spcBef>
        <a:spcAft>
          <a:spcPct val="0"/>
        </a:spcAft>
        <a:defRPr sz="18742">
          <a:solidFill>
            <a:schemeClr val="tx1"/>
          </a:solidFill>
          <a:latin typeface="Calibri" pitchFamily="34" charset="0"/>
        </a:defRPr>
      </a:lvl9pPr>
    </p:titleStyle>
    <p:bodyStyle>
      <a:lvl1pPr marL="1462210" indent="-1462210" algn="l" rtl="0" eaLnBrk="0" fontAlgn="base" hangingPunct="0">
        <a:spcBef>
          <a:spcPct val="20000"/>
        </a:spcBef>
        <a:spcAft>
          <a:spcPct val="0"/>
        </a:spcAft>
        <a:buFont typeface="Arial" charset="0"/>
        <a:buChar char="•"/>
        <a:defRPr sz="13637" kern="1200">
          <a:solidFill>
            <a:schemeClr val="tx1"/>
          </a:solidFill>
          <a:latin typeface="+mn-lt"/>
          <a:ea typeface="+mn-ea"/>
          <a:cs typeface="+mn-cs"/>
        </a:defRPr>
      </a:lvl1pPr>
      <a:lvl2pPr marL="3168725" indent="-1219112" algn="l" rtl="0" eaLnBrk="0" fontAlgn="base" hangingPunct="0">
        <a:spcBef>
          <a:spcPct val="20000"/>
        </a:spcBef>
        <a:spcAft>
          <a:spcPct val="0"/>
        </a:spcAft>
        <a:buFont typeface="Arial" charset="0"/>
        <a:buChar char="–"/>
        <a:defRPr sz="11961" kern="1200">
          <a:solidFill>
            <a:schemeClr val="tx1"/>
          </a:solidFill>
          <a:latin typeface="+mn-lt"/>
          <a:ea typeface="+mn-ea"/>
          <a:cs typeface="+mn-cs"/>
        </a:defRPr>
      </a:lvl2pPr>
      <a:lvl3pPr marL="4876449" indent="-974805" algn="l" rtl="0" eaLnBrk="0" fontAlgn="base" hangingPunct="0">
        <a:spcBef>
          <a:spcPct val="20000"/>
        </a:spcBef>
        <a:spcAft>
          <a:spcPct val="0"/>
        </a:spcAft>
        <a:buFont typeface="Arial" charset="0"/>
        <a:buChar char="•"/>
        <a:defRPr sz="10208" kern="1200">
          <a:solidFill>
            <a:schemeClr val="tx1"/>
          </a:solidFill>
          <a:latin typeface="+mn-lt"/>
          <a:ea typeface="+mn-ea"/>
          <a:cs typeface="+mn-cs"/>
        </a:defRPr>
      </a:lvl3pPr>
      <a:lvl4pPr marL="6826061" indent="-974805" algn="l" rtl="0" eaLnBrk="0" fontAlgn="base" hangingPunct="0">
        <a:spcBef>
          <a:spcPct val="20000"/>
        </a:spcBef>
        <a:spcAft>
          <a:spcPct val="0"/>
        </a:spcAft>
        <a:buFont typeface="Arial" charset="0"/>
        <a:buChar char="–"/>
        <a:defRPr sz="8533" kern="1200">
          <a:solidFill>
            <a:schemeClr val="tx1"/>
          </a:solidFill>
          <a:latin typeface="+mn-lt"/>
          <a:ea typeface="+mn-ea"/>
          <a:cs typeface="+mn-cs"/>
        </a:defRPr>
      </a:lvl4pPr>
      <a:lvl5pPr marL="8776883" indent="-974805" algn="l" rtl="0" eaLnBrk="0" fontAlgn="base" hangingPunct="0">
        <a:spcBef>
          <a:spcPct val="20000"/>
        </a:spcBef>
        <a:spcAft>
          <a:spcPct val="0"/>
        </a:spcAft>
        <a:buFont typeface="Arial" charset="0"/>
        <a:buChar char="»"/>
        <a:defRPr sz="8533" kern="1200">
          <a:solidFill>
            <a:schemeClr val="tx1"/>
          </a:solidFill>
          <a:latin typeface="+mn-lt"/>
          <a:ea typeface="+mn-ea"/>
          <a:cs typeface="+mn-cs"/>
        </a:defRPr>
      </a:lvl5pPr>
      <a:lvl6pPr marL="10728187" indent="-975289" algn="l" defTabSz="3901160" rtl="0" eaLnBrk="1" latinLnBrk="0" hangingPunct="1">
        <a:spcBef>
          <a:spcPct val="20000"/>
        </a:spcBef>
        <a:buFont typeface="Arial" pitchFamily="34" charset="0"/>
        <a:buChar char="•"/>
        <a:defRPr sz="8533" kern="1200">
          <a:solidFill>
            <a:schemeClr val="tx1"/>
          </a:solidFill>
          <a:latin typeface="+mn-lt"/>
          <a:ea typeface="+mn-ea"/>
          <a:cs typeface="+mn-cs"/>
        </a:defRPr>
      </a:lvl6pPr>
      <a:lvl7pPr marL="12678767" indent="-975289" algn="l" defTabSz="3901160" rtl="0" eaLnBrk="1" latinLnBrk="0" hangingPunct="1">
        <a:spcBef>
          <a:spcPct val="20000"/>
        </a:spcBef>
        <a:buFont typeface="Arial" pitchFamily="34" charset="0"/>
        <a:buChar char="•"/>
        <a:defRPr sz="8533" kern="1200">
          <a:solidFill>
            <a:schemeClr val="tx1"/>
          </a:solidFill>
          <a:latin typeface="+mn-lt"/>
          <a:ea typeface="+mn-ea"/>
          <a:cs typeface="+mn-cs"/>
        </a:defRPr>
      </a:lvl7pPr>
      <a:lvl8pPr marL="14629346" indent="-975289" algn="l" defTabSz="3901160" rtl="0" eaLnBrk="1" latinLnBrk="0" hangingPunct="1">
        <a:spcBef>
          <a:spcPct val="20000"/>
        </a:spcBef>
        <a:buFont typeface="Arial" pitchFamily="34" charset="0"/>
        <a:buChar char="•"/>
        <a:defRPr sz="8533" kern="1200">
          <a:solidFill>
            <a:schemeClr val="tx1"/>
          </a:solidFill>
          <a:latin typeface="+mn-lt"/>
          <a:ea typeface="+mn-ea"/>
          <a:cs typeface="+mn-cs"/>
        </a:defRPr>
      </a:lvl8pPr>
      <a:lvl9pPr marL="16579925" indent="-975289" algn="l" defTabSz="3901160" rtl="0" eaLnBrk="1" latinLnBrk="0" hangingPunct="1">
        <a:spcBef>
          <a:spcPct val="20000"/>
        </a:spcBef>
        <a:buFont typeface="Arial" pitchFamily="34" charset="0"/>
        <a:buChar char="•"/>
        <a:defRPr sz="8533" kern="1200">
          <a:solidFill>
            <a:schemeClr val="tx1"/>
          </a:solidFill>
          <a:latin typeface="+mn-lt"/>
          <a:ea typeface="+mn-ea"/>
          <a:cs typeface="+mn-cs"/>
        </a:defRPr>
      </a:lvl9pPr>
    </p:bodyStyle>
    <p:otherStyle>
      <a:defPPr>
        <a:defRPr lang="en-US"/>
      </a:defPPr>
      <a:lvl1pPr marL="0" algn="l" defTabSz="3901160" rtl="0" eaLnBrk="1" latinLnBrk="0" hangingPunct="1">
        <a:defRPr sz="7695" kern="1200">
          <a:solidFill>
            <a:schemeClr val="tx1"/>
          </a:solidFill>
          <a:latin typeface="+mn-lt"/>
          <a:ea typeface="+mn-ea"/>
          <a:cs typeface="+mn-cs"/>
        </a:defRPr>
      </a:lvl1pPr>
      <a:lvl2pPr marL="1950580" algn="l" defTabSz="3901160" rtl="0" eaLnBrk="1" latinLnBrk="0" hangingPunct="1">
        <a:defRPr sz="7695" kern="1200">
          <a:solidFill>
            <a:schemeClr val="tx1"/>
          </a:solidFill>
          <a:latin typeface="+mn-lt"/>
          <a:ea typeface="+mn-ea"/>
          <a:cs typeface="+mn-cs"/>
        </a:defRPr>
      </a:lvl2pPr>
      <a:lvl3pPr marL="3901160" algn="l" defTabSz="3901160" rtl="0" eaLnBrk="1" latinLnBrk="0" hangingPunct="1">
        <a:defRPr sz="7695" kern="1200">
          <a:solidFill>
            <a:schemeClr val="tx1"/>
          </a:solidFill>
          <a:latin typeface="+mn-lt"/>
          <a:ea typeface="+mn-ea"/>
          <a:cs typeface="+mn-cs"/>
        </a:defRPr>
      </a:lvl3pPr>
      <a:lvl4pPr marL="5851738" algn="l" defTabSz="3901160" rtl="0" eaLnBrk="1" latinLnBrk="0" hangingPunct="1">
        <a:defRPr sz="7695" kern="1200">
          <a:solidFill>
            <a:schemeClr val="tx1"/>
          </a:solidFill>
          <a:latin typeface="+mn-lt"/>
          <a:ea typeface="+mn-ea"/>
          <a:cs typeface="+mn-cs"/>
        </a:defRPr>
      </a:lvl4pPr>
      <a:lvl5pPr marL="7802317" algn="l" defTabSz="3901160" rtl="0" eaLnBrk="1" latinLnBrk="0" hangingPunct="1">
        <a:defRPr sz="7695" kern="1200">
          <a:solidFill>
            <a:schemeClr val="tx1"/>
          </a:solidFill>
          <a:latin typeface="+mn-lt"/>
          <a:ea typeface="+mn-ea"/>
          <a:cs typeface="+mn-cs"/>
        </a:defRPr>
      </a:lvl5pPr>
      <a:lvl6pPr marL="9752897" algn="l" defTabSz="3901160" rtl="0" eaLnBrk="1" latinLnBrk="0" hangingPunct="1">
        <a:defRPr sz="7695" kern="1200">
          <a:solidFill>
            <a:schemeClr val="tx1"/>
          </a:solidFill>
          <a:latin typeface="+mn-lt"/>
          <a:ea typeface="+mn-ea"/>
          <a:cs typeface="+mn-cs"/>
        </a:defRPr>
      </a:lvl6pPr>
      <a:lvl7pPr marL="11703477" algn="l" defTabSz="3901160" rtl="0" eaLnBrk="1" latinLnBrk="0" hangingPunct="1">
        <a:defRPr sz="7695" kern="1200">
          <a:solidFill>
            <a:schemeClr val="tx1"/>
          </a:solidFill>
          <a:latin typeface="+mn-lt"/>
          <a:ea typeface="+mn-ea"/>
          <a:cs typeface="+mn-cs"/>
        </a:defRPr>
      </a:lvl7pPr>
      <a:lvl8pPr marL="13654057" algn="l" defTabSz="3901160" rtl="0" eaLnBrk="1" latinLnBrk="0" hangingPunct="1">
        <a:defRPr sz="7695" kern="1200">
          <a:solidFill>
            <a:schemeClr val="tx1"/>
          </a:solidFill>
          <a:latin typeface="+mn-lt"/>
          <a:ea typeface="+mn-ea"/>
          <a:cs typeface="+mn-cs"/>
        </a:defRPr>
      </a:lvl8pPr>
      <a:lvl9pPr marL="15604635" algn="l" defTabSz="3901160" rtl="0" eaLnBrk="1" latinLnBrk="0" hangingPunct="1">
        <a:defRPr sz="76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uptodat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6">
            <a:extLst>
              <a:ext uri="{FF2B5EF4-FFF2-40B4-BE49-F238E27FC236}">
                <a16:creationId xmlns:a16="http://schemas.microsoft.com/office/drawing/2014/main" id="{B3EA59AA-E09A-686A-3B14-AFB35FC6CA99}"/>
              </a:ext>
            </a:extLst>
          </p:cNvPr>
          <p:cNvSpPr/>
          <p:nvPr/>
        </p:nvSpPr>
        <p:spPr>
          <a:xfrm>
            <a:off x="13307478" y="6258637"/>
            <a:ext cx="11789842" cy="1267474"/>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BE2872D4-BC3C-4841-B4FC-E98BE276BB2D}"/>
              </a:ext>
            </a:extLst>
          </p:cNvPr>
          <p:cNvSpPr txBox="1"/>
          <p:nvPr/>
        </p:nvSpPr>
        <p:spPr>
          <a:xfrm>
            <a:off x="13307478" y="6421037"/>
            <a:ext cx="11789842" cy="923330"/>
          </a:xfrm>
          <a:prstGeom prst="rect">
            <a:avLst/>
          </a:prstGeom>
          <a:noFill/>
        </p:spPr>
        <p:txBody>
          <a:bodyPr wrap="square" rtlCol="0">
            <a:spAutoFit/>
          </a:bodyPr>
          <a:lstStyle/>
          <a:p>
            <a:pPr algn="ctr"/>
            <a:r>
              <a:rPr lang="en-US" sz="5400" b="1" dirty="0">
                <a:latin typeface="Aptos Display" panose="020B0004020202020204" pitchFamily="34" charset="0"/>
              </a:rPr>
              <a:t>Labs</a:t>
            </a:r>
          </a:p>
        </p:txBody>
      </p:sp>
      <p:sp>
        <p:nvSpPr>
          <p:cNvPr id="12" name="Rectangle: Rounded Corners 6">
            <a:extLst>
              <a:ext uri="{FF2B5EF4-FFF2-40B4-BE49-F238E27FC236}">
                <a16:creationId xmlns:a16="http://schemas.microsoft.com/office/drawing/2014/main" id="{90C8918D-C89C-8F2C-FB01-0EF4B6A6374C}"/>
              </a:ext>
            </a:extLst>
          </p:cNvPr>
          <p:cNvSpPr/>
          <p:nvPr/>
        </p:nvSpPr>
        <p:spPr>
          <a:xfrm>
            <a:off x="25590432" y="6219928"/>
            <a:ext cx="12478928" cy="1267474"/>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4EFD0DC-199E-5DD1-2D56-38277199C95A}"/>
              </a:ext>
            </a:extLst>
          </p:cNvPr>
          <p:cNvSpPr txBox="1"/>
          <p:nvPr/>
        </p:nvSpPr>
        <p:spPr>
          <a:xfrm>
            <a:off x="25590431" y="6435049"/>
            <a:ext cx="12478929" cy="923330"/>
          </a:xfrm>
          <a:prstGeom prst="rect">
            <a:avLst/>
          </a:prstGeom>
          <a:noFill/>
        </p:spPr>
        <p:txBody>
          <a:bodyPr wrap="square" rtlCol="0">
            <a:spAutoFit/>
          </a:bodyPr>
          <a:lstStyle/>
          <a:p>
            <a:pPr algn="ctr"/>
            <a:r>
              <a:rPr lang="en-US" sz="5400" b="1" dirty="0">
                <a:latin typeface="Aptos Display" panose="020B0004020202020204" pitchFamily="34" charset="0"/>
              </a:rPr>
              <a:t>Discussion</a:t>
            </a:r>
          </a:p>
        </p:txBody>
      </p:sp>
      <p:sp>
        <p:nvSpPr>
          <p:cNvPr id="15" name="Rectangle: Rounded Corners 6">
            <a:extLst>
              <a:ext uri="{FF2B5EF4-FFF2-40B4-BE49-F238E27FC236}">
                <a16:creationId xmlns:a16="http://schemas.microsoft.com/office/drawing/2014/main" id="{CAC4AE81-B492-BC1A-F2EF-A65D852FF3E3}"/>
              </a:ext>
            </a:extLst>
          </p:cNvPr>
          <p:cNvSpPr/>
          <p:nvPr/>
        </p:nvSpPr>
        <p:spPr>
          <a:xfrm>
            <a:off x="25590432" y="23910296"/>
            <a:ext cx="12478928" cy="1267474"/>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02AFFA5-F73B-DDAE-D97B-4235990D21E0}"/>
              </a:ext>
            </a:extLst>
          </p:cNvPr>
          <p:cNvSpPr txBox="1"/>
          <p:nvPr/>
        </p:nvSpPr>
        <p:spPr>
          <a:xfrm>
            <a:off x="25590430" y="24114235"/>
            <a:ext cx="12478928" cy="923330"/>
          </a:xfrm>
          <a:prstGeom prst="rect">
            <a:avLst/>
          </a:prstGeom>
          <a:noFill/>
        </p:spPr>
        <p:txBody>
          <a:bodyPr wrap="square" rtlCol="0">
            <a:spAutoFit/>
          </a:bodyPr>
          <a:lstStyle/>
          <a:p>
            <a:pPr algn="ctr"/>
            <a:r>
              <a:rPr lang="en-US" sz="5400" b="1" dirty="0">
                <a:latin typeface="Aptos Display" panose="020B0004020202020204" pitchFamily="34" charset="0"/>
              </a:rPr>
              <a:t>References</a:t>
            </a:r>
          </a:p>
        </p:txBody>
      </p:sp>
      <p:sp>
        <p:nvSpPr>
          <p:cNvPr id="3" name="Rectangle: Rounded Corners 6">
            <a:extLst>
              <a:ext uri="{FF2B5EF4-FFF2-40B4-BE49-F238E27FC236}">
                <a16:creationId xmlns:a16="http://schemas.microsoft.com/office/drawing/2014/main" id="{F27C11C4-302F-1116-C85D-202AF6A5A79B}"/>
              </a:ext>
            </a:extLst>
          </p:cNvPr>
          <p:cNvSpPr/>
          <p:nvPr/>
        </p:nvSpPr>
        <p:spPr>
          <a:xfrm>
            <a:off x="409816" y="12800563"/>
            <a:ext cx="12478928" cy="1267474"/>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EB20FC7-3C57-9720-9B3A-A31CC9573EFC}"/>
              </a:ext>
            </a:extLst>
          </p:cNvPr>
          <p:cNvSpPr txBox="1"/>
          <p:nvPr/>
        </p:nvSpPr>
        <p:spPr>
          <a:xfrm>
            <a:off x="487321" y="12972635"/>
            <a:ext cx="12478929" cy="923330"/>
          </a:xfrm>
          <a:prstGeom prst="rect">
            <a:avLst/>
          </a:prstGeom>
          <a:noFill/>
        </p:spPr>
        <p:txBody>
          <a:bodyPr wrap="square" rtlCol="0">
            <a:spAutoFit/>
          </a:bodyPr>
          <a:lstStyle/>
          <a:p>
            <a:pPr algn="ctr"/>
            <a:r>
              <a:rPr lang="en-US" sz="5400" b="1" dirty="0">
                <a:latin typeface="Aptos Display" panose="020B0004020202020204" pitchFamily="34" charset="0"/>
              </a:rPr>
              <a:t>Case Presentation</a:t>
            </a:r>
          </a:p>
        </p:txBody>
      </p:sp>
      <p:sp>
        <p:nvSpPr>
          <p:cNvPr id="26" name="Rectangle 25"/>
          <p:cNvSpPr/>
          <p:nvPr/>
        </p:nvSpPr>
        <p:spPr>
          <a:xfrm>
            <a:off x="4877557" y="918030"/>
            <a:ext cx="28685585" cy="4660074"/>
          </a:xfrm>
          <a:prstGeom prst="rect">
            <a:avLst/>
          </a:prstGeom>
          <a:solidFill>
            <a:schemeClr val="accent4">
              <a:lumMod val="40000"/>
              <a:lumOff val="6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51" name="Rectangle 22"/>
          <p:cNvSpPr>
            <a:spLocks/>
          </p:cNvSpPr>
          <p:nvPr/>
        </p:nvSpPr>
        <p:spPr bwMode="auto">
          <a:xfrm>
            <a:off x="4974026" y="1179612"/>
            <a:ext cx="28685586" cy="2005185"/>
          </a:xfrm>
          <a:prstGeom prst="rect">
            <a:avLst/>
          </a:prstGeom>
          <a:noFill/>
          <a:ln w="12700">
            <a:noFill/>
            <a:miter lim="800000"/>
            <a:headEnd/>
            <a:tailEnd/>
          </a:ln>
        </p:spPr>
        <p:txBody>
          <a:bodyPr lIns="0" tIns="0" rIns="173394" bIns="0"/>
          <a:lstStyle/>
          <a:p>
            <a:pPr algn="ctr"/>
            <a:r>
              <a:rPr lang="en-US" sz="6200" b="1" i="0" u="none" strike="noStrike" dirty="0">
                <a:solidFill>
                  <a:srgbClr val="000000"/>
                </a:solidFill>
                <a:effectLst/>
                <a:latin typeface="Aptos Display" panose="020B0004020202020204" pitchFamily="34" charset="0"/>
              </a:rPr>
              <a:t>From Pill to Patch: A Case of Hypertriglyceridemia-Induced Pancreatitis with Complications</a:t>
            </a:r>
            <a:endParaRPr lang="en-US" sz="6200" b="1" dirty="0">
              <a:solidFill>
                <a:srgbClr val="FFFF00"/>
              </a:solidFill>
              <a:latin typeface="Aptos Display" panose="020B0004020202020204" pitchFamily="34" charset="0"/>
            </a:endParaRPr>
          </a:p>
        </p:txBody>
      </p:sp>
      <p:sp>
        <p:nvSpPr>
          <p:cNvPr id="11" name="Rectangle 21"/>
          <p:cNvSpPr txBox="1">
            <a:spLocks noChangeArrowheads="1"/>
          </p:cNvSpPr>
          <p:nvPr/>
        </p:nvSpPr>
        <p:spPr bwMode="auto">
          <a:xfrm>
            <a:off x="4900825" y="3012338"/>
            <a:ext cx="28685585" cy="2797929"/>
          </a:xfrm>
          <a:prstGeom prst="rect">
            <a:avLst/>
          </a:prstGeom>
          <a:noFill/>
          <a:ln>
            <a:noFill/>
          </a:ln>
        </p:spPr>
        <p:txBody>
          <a:bodyPr lIns="0" tIns="0" rIns="0" bIns="0" anchor="ctr"/>
          <a:lstStyle>
            <a:lvl1pPr algn="ctr" rtl="0" eaLnBrk="0" fontAlgn="base" hangingPunct="0">
              <a:spcBef>
                <a:spcPct val="0"/>
              </a:spcBef>
              <a:spcAft>
                <a:spcPct val="0"/>
              </a:spcAft>
              <a:defRPr sz="8100" b="1">
                <a:solidFill>
                  <a:srgbClr val="FFFFFF"/>
                </a:solidFill>
                <a:latin typeface="+mj-lt"/>
                <a:ea typeface="+mj-ea"/>
                <a:cs typeface="+mj-cs"/>
                <a:sym typeface="Arial" charset="0"/>
              </a:defRPr>
            </a:lvl1pPr>
            <a:lvl2pPr algn="ctr" rtl="0" eaLnBrk="0" fontAlgn="base" hangingPunct="0">
              <a:spcBef>
                <a:spcPct val="0"/>
              </a:spcBef>
              <a:spcAft>
                <a:spcPct val="0"/>
              </a:spcAft>
              <a:defRPr sz="8100" b="1">
                <a:solidFill>
                  <a:srgbClr val="FFFFFF"/>
                </a:solidFill>
                <a:latin typeface="Arial" charset="0"/>
                <a:ea typeface="ヒラギノ角ゴ ProN W6" charset="0"/>
                <a:cs typeface="ヒラギノ角ゴ ProN W6" charset="0"/>
                <a:sym typeface="Arial" charset="0"/>
              </a:defRPr>
            </a:lvl2pPr>
            <a:lvl3pPr algn="ctr" rtl="0" eaLnBrk="0" fontAlgn="base" hangingPunct="0">
              <a:spcBef>
                <a:spcPct val="0"/>
              </a:spcBef>
              <a:spcAft>
                <a:spcPct val="0"/>
              </a:spcAft>
              <a:defRPr sz="8100" b="1">
                <a:solidFill>
                  <a:srgbClr val="FFFFFF"/>
                </a:solidFill>
                <a:latin typeface="Arial" charset="0"/>
                <a:ea typeface="ヒラギノ角ゴ ProN W6" charset="0"/>
                <a:cs typeface="ヒラギノ角ゴ ProN W6" charset="0"/>
                <a:sym typeface="Arial" charset="0"/>
              </a:defRPr>
            </a:lvl3pPr>
            <a:lvl4pPr algn="ctr" rtl="0" eaLnBrk="0" fontAlgn="base" hangingPunct="0">
              <a:spcBef>
                <a:spcPct val="0"/>
              </a:spcBef>
              <a:spcAft>
                <a:spcPct val="0"/>
              </a:spcAft>
              <a:defRPr sz="8100" b="1">
                <a:solidFill>
                  <a:srgbClr val="FFFFFF"/>
                </a:solidFill>
                <a:latin typeface="Arial" charset="0"/>
                <a:ea typeface="ヒラギノ角ゴ ProN W6" charset="0"/>
                <a:cs typeface="ヒラギノ角ゴ ProN W6" charset="0"/>
                <a:sym typeface="Arial" charset="0"/>
              </a:defRPr>
            </a:lvl4pPr>
            <a:lvl5pPr algn="ctr" rtl="0" eaLnBrk="0" fontAlgn="base" hangingPunct="0">
              <a:spcBef>
                <a:spcPct val="0"/>
              </a:spcBef>
              <a:spcAft>
                <a:spcPct val="0"/>
              </a:spcAft>
              <a:defRPr sz="8100" b="1">
                <a:solidFill>
                  <a:srgbClr val="FFFFFF"/>
                </a:solidFill>
                <a:latin typeface="Arial" charset="0"/>
                <a:ea typeface="ヒラギノ角ゴ ProN W6" charset="0"/>
                <a:cs typeface="ヒラギノ角ゴ ProN W6" charset="0"/>
                <a:sym typeface="Arial" charset="0"/>
              </a:defRPr>
            </a:lvl5pPr>
            <a:lvl6pPr marL="457200" algn="ctr" rtl="0" fontAlgn="base">
              <a:spcBef>
                <a:spcPct val="0"/>
              </a:spcBef>
              <a:spcAft>
                <a:spcPct val="0"/>
              </a:spcAft>
              <a:defRPr sz="8100" b="1">
                <a:solidFill>
                  <a:srgbClr val="FFFFFF"/>
                </a:solidFill>
                <a:latin typeface="Arial" charset="0"/>
                <a:ea typeface="ヒラギノ角ゴ ProN W6" charset="0"/>
                <a:cs typeface="ヒラギノ角ゴ ProN W6" charset="0"/>
                <a:sym typeface="Arial" charset="0"/>
              </a:defRPr>
            </a:lvl6pPr>
            <a:lvl7pPr marL="914400" algn="ctr" rtl="0" fontAlgn="base">
              <a:spcBef>
                <a:spcPct val="0"/>
              </a:spcBef>
              <a:spcAft>
                <a:spcPct val="0"/>
              </a:spcAft>
              <a:defRPr sz="8100" b="1">
                <a:solidFill>
                  <a:srgbClr val="FFFFFF"/>
                </a:solidFill>
                <a:latin typeface="Arial" charset="0"/>
                <a:ea typeface="ヒラギノ角ゴ ProN W6" charset="0"/>
                <a:cs typeface="ヒラギノ角ゴ ProN W6" charset="0"/>
                <a:sym typeface="Arial" charset="0"/>
              </a:defRPr>
            </a:lvl7pPr>
            <a:lvl8pPr marL="1371600" algn="ctr" rtl="0" fontAlgn="base">
              <a:spcBef>
                <a:spcPct val="0"/>
              </a:spcBef>
              <a:spcAft>
                <a:spcPct val="0"/>
              </a:spcAft>
              <a:defRPr sz="8100" b="1">
                <a:solidFill>
                  <a:srgbClr val="FFFFFF"/>
                </a:solidFill>
                <a:latin typeface="Arial" charset="0"/>
                <a:ea typeface="ヒラギノ角ゴ ProN W6" charset="0"/>
                <a:cs typeface="ヒラギノ角ゴ ProN W6" charset="0"/>
                <a:sym typeface="Arial" charset="0"/>
              </a:defRPr>
            </a:lvl8pPr>
            <a:lvl9pPr marL="1828800" algn="ctr" rtl="0" fontAlgn="base">
              <a:spcBef>
                <a:spcPct val="0"/>
              </a:spcBef>
              <a:spcAft>
                <a:spcPct val="0"/>
              </a:spcAft>
              <a:defRPr sz="8100" b="1">
                <a:solidFill>
                  <a:srgbClr val="FFFFFF"/>
                </a:solidFill>
                <a:latin typeface="Arial" charset="0"/>
                <a:ea typeface="ヒラギノ角ゴ ProN W6" charset="0"/>
                <a:cs typeface="ヒラギノ角ゴ ProN W6" charset="0"/>
                <a:sym typeface="Arial" charset="0"/>
              </a:defRPr>
            </a:lvl9pPr>
          </a:lstStyle>
          <a:p>
            <a:pPr>
              <a:lnSpc>
                <a:spcPct val="150000"/>
              </a:lnSpc>
            </a:pPr>
            <a:r>
              <a:rPr lang="en-US" sz="4300" kern="0" dirty="0">
                <a:solidFill>
                  <a:schemeClr val="tx1"/>
                </a:solidFill>
                <a:latin typeface="Aptos Display" panose="020B0004020202020204" pitchFamily="34" charset="0"/>
                <a:ea typeface="Open Sans"/>
                <a:cs typeface="Open Sans"/>
                <a:sym typeface="ＭＳ Ｐゴシック" charset="-128"/>
              </a:rPr>
              <a:t>Alexandra Bartholomew, B.A.</a:t>
            </a:r>
            <a:r>
              <a:rPr lang="en-US" sz="4300" kern="0" baseline="30000" dirty="0">
                <a:solidFill>
                  <a:schemeClr val="tx1"/>
                </a:solidFill>
                <a:latin typeface="Aptos Display" panose="020B0004020202020204" pitchFamily="34" charset="0"/>
                <a:ea typeface="Open Sans"/>
                <a:cs typeface="Open Sans"/>
                <a:sym typeface="ＭＳ Ｐゴシック" charset="-128"/>
              </a:rPr>
              <a:t>1</a:t>
            </a:r>
            <a:r>
              <a:rPr lang="en-US" sz="4300" kern="0" dirty="0">
                <a:solidFill>
                  <a:schemeClr val="tx1"/>
                </a:solidFill>
                <a:latin typeface="Aptos Display" panose="020B0004020202020204" pitchFamily="34" charset="0"/>
                <a:ea typeface="Open Sans"/>
                <a:cs typeface="Open Sans"/>
                <a:sym typeface="ＭＳ Ｐゴシック" charset="-128"/>
              </a:rPr>
              <a:t>; Jessica Pickens, B.S.</a:t>
            </a:r>
            <a:r>
              <a:rPr lang="en-US" sz="4300" kern="0" baseline="30000" dirty="0">
                <a:solidFill>
                  <a:schemeClr val="tx1"/>
                </a:solidFill>
                <a:latin typeface="Aptos Display" panose="020B0004020202020204" pitchFamily="34" charset="0"/>
                <a:ea typeface="Open Sans"/>
                <a:cs typeface="Open Sans"/>
                <a:sym typeface="ＭＳ Ｐゴシック" charset="-128"/>
              </a:rPr>
              <a:t>1</a:t>
            </a:r>
            <a:r>
              <a:rPr lang="en-US" sz="4300" kern="0" dirty="0">
                <a:solidFill>
                  <a:schemeClr val="tx1"/>
                </a:solidFill>
                <a:latin typeface="Aptos Display" panose="020B0004020202020204" pitchFamily="34" charset="0"/>
                <a:ea typeface="Open Sans"/>
                <a:cs typeface="Open Sans"/>
                <a:sym typeface="ＭＳ Ｐゴシック" charset="-128"/>
              </a:rPr>
              <a:t>; Catherine Loehr, M.D.</a:t>
            </a:r>
            <a:r>
              <a:rPr lang="en-US" sz="4300" kern="0" baseline="30000" dirty="0">
                <a:solidFill>
                  <a:schemeClr val="tx1"/>
                </a:solidFill>
                <a:latin typeface="Aptos Display" panose="020B0004020202020204" pitchFamily="34" charset="0"/>
                <a:ea typeface="Open Sans"/>
                <a:cs typeface="Open Sans"/>
                <a:sym typeface="ＭＳ Ｐゴシック" charset="-128"/>
              </a:rPr>
              <a:t>2</a:t>
            </a:r>
            <a:r>
              <a:rPr lang="en-US" sz="4300" i="0" u="none" strike="noStrike" dirty="0">
                <a:solidFill>
                  <a:srgbClr val="000000"/>
                </a:solidFill>
                <a:effectLst/>
                <a:latin typeface="Aptos Display" panose="020B0004020202020204" pitchFamily="34" charset="0"/>
                <a:ea typeface="Open Sans"/>
                <a:cs typeface="Open Sans"/>
              </a:rPr>
              <a:t>; Farhan Mohiuddin, M.D.</a:t>
            </a:r>
            <a:r>
              <a:rPr lang="en-US" sz="4300" i="0" u="none" strike="noStrike" baseline="30000" dirty="0">
                <a:solidFill>
                  <a:srgbClr val="000000"/>
                </a:solidFill>
                <a:effectLst/>
                <a:latin typeface="Aptos Display" panose="020B0004020202020204" pitchFamily="34" charset="0"/>
                <a:ea typeface="Open Sans"/>
                <a:cs typeface="Open Sans"/>
              </a:rPr>
              <a:t>2</a:t>
            </a:r>
            <a:r>
              <a:rPr lang="en-US" sz="4300" i="0" u="none" strike="noStrike" dirty="0">
                <a:solidFill>
                  <a:srgbClr val="000000"/>
                </a:solidFill>
                <a:effectLst/>
                <a:latin typeface="Aptos Display" panose="020B0004020202020204" pitchFamily="34" charset="0"/>
                <a:ea typeface="Open Sans"/>
                <a:cs typeface="Open Sans"/>
              </a:rPr>
              <a:t>; Shane Sanne, D.O.</a:t>
            </a:r>
            <a:r>
              <a:rPr lang="en-US" sz="4300" i="0" u="none" strike="noStrike" baseline="30000" dirty="0">
                <a:solidFill>
                  <a:srgbClr val="000000"/>
                </a:solidFill>
                <a:effectLst/>
                <a:latin typeface="Aptos Display" panose="020B0004020202020204" pitchFamily="34" charset="0"/>
                <a:ea typeface="Open Sans"/>
                <a:cs typeface="Open Sans"/>
              </a:rPr>
              <a:t>2</a:t>
            </a:r>
            <a:endParaRPr lang="en-US" sz="4300" kern="0" dirty="0">
              <a:latin typeface="Aptos Display" panose="020B0004020202020204" pitchFamily="34" charset="0"/>
              <a:ea typeface="ＭＳ Ｐゴシック" charset="-128"/>
              <a:cs typeface="Arial" pitchFamily="34" charset="0"/>
            </a:endParaRPr>
          </a:p>
          <a:p>
            <a:pPr>
              <a:lnSpc>
                <a:spcPct val="150000"/>
              </a:lnSpc>
            </a:pPr>
            <a:r>
              <a:rPr lang="en-US" sz="3200" b="0" i="0" u="none" strike="noStrike" baseline="30000" dirty="0">
                <a:solidFill>
                  <a:srgbClr val="000000"/>
                </a:solidFill>
                <a:effectLst/>
                <a:latin typeface="Aptos Display" panose="020B0004020202020204" pitchFamily="34" charset="0"/>
                <a:ea typeface="Open Sans"/>
                <a:cs typeface="Open Sans"/>
              </a:rPr>
              <a:t>1</a:t>
            </a:r>
            <a:r>
              <a:rPr lang="en-US" sz="3200" b="0" i="0" u="none" strike="noStrike" dirty="0">
                <a:solidFill>
                  <a:srgbClr val="000000"/>
                </a:solidFill>
                <a:effectLst/>
                <a:latin typeface="Aptos Display" panose="020B0004020202020204" pitchFamily="34" charset="0"/>
                <a:ea typeface="Open Sans"/>
                <a:cs typeface="Open Sans"/>
              </a:rPr>
              <a:t>School of Medicine, Louisiana State University Health Sciences Center, New Orleans, LA</a:t>
            </a:r>
            <a:r>
              <a:rPr lang="en-US" sz="3200" b="0" i="0" dirty="0">
                <a:solidFill>
                  <a:srgbClr val="000000"/>
                </a:solidFill>
                <a:effectLst/>
                <a:latin typeface="Aptos Display" panose="020B0004020202020204" pitchFamily="34" charset="0"/>
                <a:ea typeface="Open Sans"/>
                <a:cs typeface="Open Sans"/>
              </a:rPr>
              <a:t>​</a:t>
            </a:r>
          </a:p>
          <a:p>
            <a:pPr algn="ctr" rtl="0" fontAlgn="base"/>
            <a:r>
              <a:rPr lang="en-US" sz="3200" b="0" i="0" u="none" strike="noStrike" baseline="3000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2</a:t>
            </a:r>
            <a:r>
              <a:rPr lang="en-US" sz="32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Department of Medicine, Louisiana State University Health Sciences Center, New Orleans, LA</a:t>
            </a:r>
            <a:endParaRPr lang="en-US" sz="3200" b="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endParaRPr>
          </a:p>
          <a:p>
            <a:endParaRPr lang="en-US" sz="3657" b="0" dirty="0">
              <a:solidFill>
                <a:schemeClr val="tx1"/>
              </a:solidFill>
            </a:endParaRPr>
          </a:p>
        </p:txBody>
      </p:sp>
      <p:pic>
        <p:nvPicPr>
          <p:cNvPr id="5" name="Picture 4"/>
          <p:cNvPicPr>
            <a:picLocks noChangeAspect="1"/>
          </p:cNvPicPr>
          <p:nvPr/>
        </p:nvPicPr>
        <p:blipFill>
          <a:blip r:embed="rId3"/>
          <a:stretch>
            <a:fillRect/>
          </a:stretch>
        </p:blipFill>
        <p:spPr>
          <a:xfrm>
            <a:off x="33890858" y="1353268"/>
            <a:ext cx="4285714" cy="3600000"/>
          </a:xfrm>
          <a:prstGeom prst="rect">
            <a:avLst/>
          </a:prstGeom>
        </p:spPr>
      </p:pic>
      <p:pic>
        <p:nvPicPr>
          <p:cNvPr id="6" name="Picture 5"/>
          <p:cNvPicPr>
            <a:picLocks noChangeAspect="1"/>
          </p:cNvPicPr>
          <p:nvPr/>
        </p:nvPicPr>
        <p:blipFill>
          <a:blip r:embed="rId3"/>
          <a:stretch>
            <a:fillRect/>
          </a:stretch>
        </p:blipFill>
        <p:spPr>
          <a:xfrm>
            <a:off x="335439" y="1385475"/>
            <a:ext cx="4285714" cy="3600000"/>
          </a:xfrm>
          <a:prstGeom prst="rect">
            <a:avLst/>
          </a:prstGeom>
        </p:spPr>
      </p:pic>
      <p:sp>
        <p:nvSpPr>
          <p:cNvPr id="7" name="Rectangle: Rounded Corners 6">
            <a:extLst>
              <a:ext uri="{FF2B5EF4-FFF2-40B4-BE49-F238E27FC236}">
                <a16:creationId xmlns:a16="http://schemas.microsoft.com/office/drawing/2014/main" id="{D9345CBB-0215-70A7-9C28-491D96CD6F2D}"/>
              </a:ext>
            </a:extLst>
          </p:cNvPr>
          <p:cNvSpPr/>
          <p:nvPr/>
        </p:nvSpPr>
        <p:spPr>
          <a:xfrm>
            <a:off x="335439" y="6258637"/>
            <a:ext cx="12478928" cy="1267474"/>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1E9D276-5C02-6A59-C76A-7B57C964991A}"/>
              </a:ext>
            </a:extLst>
          </p:cNvPr>
          <p:cNvSpPr txBox="1"/>
          <p:nvPr/>
        </p:nvSpPr>
        <p:spPr>
          <a:xfrm>
            <a:off x="259654" y="6389601"/>
            <a:ext cx="12478928" cy="923330"/>
          </a:xfrm>
          <a:prstGeom prst="rect">
            <a:avLst/>
          </a:prstGeom>
          <a:noFill/>
        </p:spPr>
        <p:txBody>
          <a:bodyPr wrap="square" rtlCol="0">
            <a:spAutoFit/>
          </a:bodyPr>
          <a:lstStyle/>
          <a:p>
            <a:pPr algn="ctr"/>
            <a:r>
              <a:rPr lang="en-US" sz="5400" b="1" dirty="0">
                <a:latin typeface="Aptos Display" panose="020B0004020202020204" pitchFamily="34" charset="0"/>
              </a:rPr>
              <a:t>Introduction</a:t>
            </a:r>
          </a:p>
        </p:txBody>
      </p:sp>
      <p:sp>
        <p:nvSpPr>
          <p:cNvPr id="18" name="TextBox 17">
            <a:extLst>
              <a:ext uri="{FF2B5EF4-FFF2-40B4-BE49-F238E27FC236}">
                <a16:creationId xmlns:a16="http://schemas.microsoft.com/office/drawing/2014/main" id="{7B94E165-A194-689A-6DA0-97852EECE8D6}"/>
              </a:ext>
            </a:extLst>
          </p:cNvPr>
          <p:cNvSpPr txBox="1"/>
          <p:nvPr/>
        </p:nvSpPr>
        <p:spPr>
          <a:xfrm>
            <a:off x="409816" y="7881428"/>
            <a:ext cx="12178604" cy="4216539"/>
          </a:xfrm>
          <a:prstGeom prst="rect">
            <a:avLst/>
          </a:prstGeom>
          <a:noFill/>
          <a:ln>
            <a:noFill/>
          </a:ln>
        </p:spPr>
        <p:txBody>
          <a:bodyPr wrap="square" rtlCol="0">
            <a:spAutoFit/>
          </a:bodyPr>
          <a:lstStyle/>
          <a:p>
            <a:pPr marL="457200" indent="-457200" algn="l" rtl="0" fontAlgn="base">
              <a:spcAft>
                <a:spcPts val="1200"/>
              </a:spcAft>
              <a:buFont typeface="Arial" panose="020B0604020202020204" pitchFamily="34" charset="0"/>
              <a:buChar char="•"/>
            </a:pPr>
            <a:r>
              <a:rPr lang="en-US" sz="3400" b="1" i="0" u="none" strike="noStrike" dirty="0">
                <a:solidFill>
                  <a:srgbClr val="000000"/>
                </a:solidFill>
                <a:effectLst/>
                <a:latin typeface="Aptos Display" panose="020B0004020202020204" pitchFamily="34" charset="0"/>
              </a:rPr>
              <a:t>C</a:t>
            </a:r>
            <a:r>
              <a:rPr lang="en-US" sz="3400" b="1"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auses of acute pancreatitis</a:t>
            </a:r>
            <a:r>
              <a:rPr lang="en-US" sz="3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gallstones (40-70%), alcohol (25-35%)</a:t>
            </a:r>
            <a:r>
              <a:rPr lang="en-US" sz="3400" b="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hypertriglyceridemia </a:t>
            </a:r>
            <a:r>
              <a:rPr lang="en-US" sz="3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(1-4%), medications</a:t>
            </a:r>
            <a:endParaRPr lang="en-US" sz="3400" b="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endParaRPr>
          </a:p>
          <a:p>
            <a:pPr marL="457200" indent="-457200" algn="l" rtl="0" fontAlgn="base">
              <a:spcAft>
                <a:spcPts val="1200"/>
              </a:spcAft>
              <a:buFont typeface="Arial" panose="020B0604020202020204" pitchFamily="34" charset="0"/>
              <a:buChar char="•"/>
            </a:pPr>
            <a:r>
              <a:rPr lang="en-US" sz="3400" b="1"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Familial hypertriglyceridemia </a:t>
            </a:r>
            <a:r>
              <a:rPr lang="en-US" sz="3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is a rare cause of hypertriglyceridemia-induced pancreatitis </a:t>
            </a:r>
            <a:endParaRPr lang="en-US" sz="3400" dirty="0">
              <a:solidFill>
                <a:srgbClr val="000000"/>
              </a:solidFill>
              <a:latin typeface="Aptos Display" panose="020B0004020202020204" pitchFamily="34" charset="0"/>
              <a:ea typeface="Open Sans" panose="020B0606030504020204" pitchFamily="34" charset="0"/>
              <a:cs typeface="Open Sans" panose="020B0606030504020204" pitchFamily="34" charset="0"/>
            </a:endParaRPr>
          </a:p>
          <a:p>
            <a:pPr marL="811758" lvl="1" indent="-457200">
              <a:spcAft>
                <a:spcPts val="1200"/>
              </a:spcAft>
              <a:buSzPct val="60000"/>
              <a:buFont typeface="Wingdings" panose="05000000000000000000" pitchFamily="2" charset="2"/>
              <a:buChar char="q"/>
            </a:pPr>
            <a:r>
              <a:rPr lang="en-US" sz="3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a:t>
            </a:r>
            <a:r>
              <a:rPr lang="en-US" sz="3400" b="0" i="1"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Age of presentation</a:t>
            </a:r>
            <a:r>
              <a:rPr lang="en-US" sz="3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often early adulthood</a:t>
            </a:r>
            <a:r>
              <a:rPr lang="en-US" sz="3400" b="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a:t>
            </a:r>
          </a:p>
          <a:p>
            <a:pPr marL="811758" lvl="1" indent="-457200">
              <a:spcAft>
                <a:spcPts val="1200"/>
              </a:spcAft>
              <a:buSzPct val="60000"/>
              <a:buFont typeface="Wingdings" panose="05000000000000000000" pitchFamily="2" charset="2"/>
              <a:buChar char="q"/>
            </a:pPr>
            <a:r>
              <a:rPr lang="en-US" sz="3400" b="0" i="1"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Triggers: </a:t>
            </a:r>
            <a:r>
              <a:rPr lang="en-US" sz="3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poorly controlled diabetes, pregnancy, alcohol, 	medications such as hormone supplementation</a:t>
            </a:r>
            <a:endParaRPr lang="en-US" sz="3400" b="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endParaRPr>
          </a:p>
        </p:txBody>
      </p:sp>
      <p:sp>
        <p:nvSpPr>
          <p:cNvPr id="48" name="TextBox 47">
            <a:extLst>
              <a:ext uri="{FF2B5EF4-FFF2-40B4-BE49-F238E27FC236}">
                <a16:creationId xmlns:a16="http://schemas.microsoft.com/office/drawing/2014/main" id="{A1181441-9D3E-BC8A-1030-F4150019E82D}"/>
              </a:ext>
            </a:extLst>
          </p:cNvPr>
          <p:cNvSpPr txBox="1"/>
          <p:nvPr/>
        </p:nvSpPr>
        <p:spPr>
          <a:xfrm>
            <a:off x="25590430" y="7771160"/>
            <a:ext cx="12732720" cy="15819715"/>
          </a:xfrm>
          <a:prstGeom prst="rect">
            <a:avLst/>
          </a:prstGeom>
          <a:noFill/>
          <a:ln>
            <a:noFill/>
          </a:ln>
        </p:spPr>
        <p:txBody>
          <a:bodyPr wrap="square" lIns="91440" tIns="45720" rIns="91440" bIns="45720" rtlCol="0" anchor="t">
            <a:spAutoFit/>
          </a:bodyPr>
          <a:lstStyle/>
          <a:p>
            <a:pPr marL="457200" indent="-457200" algn="l" rtl="0" fontAlgn="base">
              <a:spcAft>
                <a:spcPts val="1200"/>
              </a:spcAft>
              <a:buFont typeface="Arial" panose="020B0604020202020204" pitchFamily="34" charset="0"/>
              <a:buChar char="•"/>
            </a:pPr>
            <a:r>
              <a:rPr lang="en-US" sz="3400" dirty="0">
                <a:latin typeface="Aptos Display" panose="020B0004020202020204" pitchFamily="34" charset="0"/>
                <a:ea typeface="Open Sans" panose="020B0606030504020204" pitchFamily="34" charset="0"/>
                <a:cs typeface="Open Sans" panose="020B0606030504020204" pitchFamily="34" charset="0"/>
              </a:rPr>
              <a:t>Estrogen-containing oral contraceptives (OCPs) are known to potentially contribute to hypertriglyceridemia, which can increase the risk of acute pancreatitis.</a:t>
            </a:r>
          </a:p>
          <a:p>
            <a:pPr marL="457200" indent="-457200" algn="l" rtl="0" fontAlgn="base">
              <a:spcAft>
                <a:spcPts val="1200"/>
              </a:spcAft>
              <a:buFont typeface="Arial" panose="020B0604020202020204" pitchFamily="34" charset="0"/>
              <a:buChar char="•"/>
            </a:pPr>
            <a:r>
              <a:rPr lang="en-US" sz="3400" dirty="0">
                <a:latin typeface="Aptos Display" panose="020B0004020202020204" pitchFamily="34" charset="0"/>
                <a:ea typeface="Open Sans" panose="020B0606030504020204" pitchFamily="34" charset="0"/>
                <a:cs typeface="Open Sans" panose="020B0606030504020204" pitchFamily="34" charset="0"/>
              </a:rPr>
              <a:t>The mechanism behind OCP-induced hypertriglyceridemia involves estrogen-mediated upregulation of hepatic VLDL synthesis and decreased lipoprotein lipase activity, leading to impaired triglyceride clearance.</a:t>
            </a:r>
          </a:p>
          <a:p>
            <a:pPr marL="457200" indent="-457200" algn="l" rtl="0" fontAlgn="base">
              <a:spcAft>
                <a:spcPts val="1200"/>
              </a:spcAft>
              <a:buFont typeface="Arial" panose="020B0604020202020204" pitchFamily="34" charset="0"/>
              <a:buChar char="•"/>
            </a:pPr>
            <a:r>
              <a:rPr lang="en-US" sz="3400" dirty="0">
                <a:latin typeface="Aptos Display" panose="020B0004020202020204" pitchFamily="34" charset="0"/>
                <a:ea typeface="Open Sans" panose="020B0606030504020204" pitchFamily="34" charset="0"/>
                <a:cs typeface="Open Sans" panose="020B0606030504020204" pitchFamily="34" charset="0"/>
              </a:rPr>
              <a:t>Other hormonal formulations, such as transdermal estrogen patches, vaginal rings, and intrauterine devices, may have a lesser impact on triglyceride levels due to reduced first-pass hepatic metabolism.</a:t>
            </a:r>
          </a:p>
          <a:p>
            <a:pPr marL="457200" indent="-457200" algn="l" rtl="0" fontAlgn="base">
              <a:spcAft>
                <a:spcPts val="1200"/>
              </a:spcAft>
              <a:buFont typeface="Arial" panose="020B0604020202020204" pitchFamily="34" charset="0"/>
              <a:buChar char="•"/>
            </a:pPr>
            <a:r>
              <a:rPr lang="en-US" sz="3400" b="1" dirty="0">
                <a:latin typeface="Aptos Display"/>
                <a:ea typeface="Open Sans"/>
                <a:cs typeface="Open Sans"/>
              </a:rPr>
              <a:t>Thus far, there have been no reported cases of hypertriglyceridemia-induced pancreatitis directly linked to hormonal patches, vaginal rings, or topical retinoids.</a:t>
            </a:r>
          </a:p>
          <a:p>
            <a:pPr marL="457200" indent="-457200" algn="l" rtl="0" fontAlgn="base">
              <a:spcAft>
                <a:spcPts val="1200"/>
              </a:spcAft>
              <a:buFont typeface="Arial" panose="020B0604020202020204" pitchFamily="34" charset="0"/>
              <a:buChar char="•"/>
            </a:pPr>
            <a:r>
              <a:rPr lang="en-US" sz="3400" dirty="0">
                <a:latin typeface="Aptos Display"/>
                <a:ea typeface="Open Sans"/>
                <a:cs typeface="Open Sans"/>
              </a:rPr>
              <a:t>The lack of reported cases may be attributed to </a:t>
            </a:r>
            <a:r>
              <a:rPr lang="en-US" sz="3400" b="1" dirty="0">
                <a:latin typeface="Aptos Display"/>
                <a:ea typeface="Open Sans"/>
                <a:cs typeface="Open Sans"/>
              </a:rPr>
              <a:t>minimal transcutaneous absorption of estrogen and the lower systemic bioavailability of topical formulations compared to oral administration</a:t>
            </a:r>
            <a:r>
              <a:rPr lang="en-US" sz="3400" dirty="0">
                <a:latin typeface="Aptos Display"/>
                <a:ea typeface="Open Sans"/>
                <a:cs typeface="Open Sans"/>
              </a:rPr>
              <a:t>.</a:t>
            </a:r>
          </a:p>
          <a:p>
            <a:pPr marL="457200" indent="-457200" algn="l" rtl="0" fontAlgn="base">
              <a:spcAft>
                <a:spcPts val="1200"/>
              </a:spcAft>
              <a:buFont typeface="Arial" panose="020B0604020202020204" pitchFamily="34" charset="0"/>
              <a:buChar char="•"/>
            </a:pPr>
            <a:r>
              <a:rPr lang="en-US" sz="3400" dirty="0">
                <a:latin typeface="Aptos Display"/>
                <a:ea typeface="Open Sans"/>
                <a:cs typeface="Open Sans"/>
              </a:rPr>
              <a:t>Retinoids, particularly oral formulations such as isotretinoin, have been associated with hypertriglyceridemia, but the </a:t>
            </a:r>
            <a:r>
              <a:rPr lang="en-US" sz="3400" b="1" dirty="0">
                <a:latin typeface="Aptos Display"/>
                <a:ea typeface="Open Sans"/>
                <a:cs typeface="Open Sans"/>
              </a:rPr>
              <a:t>risk with topical retinoids remains unclear </a:t>
            </a:r>
            <a:r>
              <a:rPr lang="en-US" sz="3400" dirty="0">
                <a:latin typeface="Aptos Display"/>
                <a:ea typeface="Open Sans"/>
                <a:cs typeface="Open Sans"/>
              </a:rPr>
              <a:t>due to their limited systemic absorption.</a:t>
            </a:r>
          </a:p>
          <a:p>
            <a:pPr marL="457200" indent="-457200" algn="l" rtl="0" fontAlgn="base">
              <a:spcAft>
                <a:spcPts val="1200"/>
              </a:spcAft>
              <a:buFont typeface="Arial" panose="020B0604020202020204" pitchFamily="34" charset="0"/>
              <a:buChar char="•"/>
            </a:pPr>
            <a:r>
              <a:rPr lang="en-US" sz="3400" dirty="0">
                <a:latin typeface="Aptos Display"/>
                <a:ea typeface="Open Sans"/>
                <a:cs typeface="Open Sans"/>
              </a:rPr>
              <a:t>In patients with multiple risk factors for hypertriglyceridemia (e.g., familial hyperlipidemia, metabolic syndrome, diabetes, or excessive alcohol consumption), </a:t>
            </a:r>
            <a:r>
              <a:rPr lang="en-US" sz="3400" b="1" dirty="0">
                <a:latin typeface="Aptos Display"/>
                <a:ea typeface="Open Sans"/>
                <a:cs typeface="Open Sans"/>
              </a:rPr>
              <a:t>even minor elevations in triglyceride levels from transdermal estrogen or topical retinoids could theoretically contribute to the development of acute pancreatitis.</a:t>
            </a:r>
          </a:p>
          <a:p>
            <a:pPr marL="457200" indent="-457200" algn="l" rtl="0" fontAlgn="base">
              <a:spcAft>
                <a:spcPts val="1200"/>
              </a:spcAft>
              <a:buFont typeface="Arial" panose="020B0604020202020204" pitchFamily="34" charset="0"/>
              <a:buChar char="•"/>
            </a:pPr>
            <a:r>
              <a:rPr lang="en-US" sz="3400" dirty="0">
                <a:latin typeface="Aptos Display" panose="020B0004020202020204" pitchFamily="34" charset="0"/>
                <a:ea typeface="Open Sans" panose="020B0606030504020204" pitchFamily="34" charset="0"/>
                <a:cs typeface="Open Sans" panose="020B0606030504020204" pitchFamily="34" charset="0"/>
              </a:rPr>
              <a:t>Future studies or case reports may be needed to evaluate whether transdermal estrogen or topical retinoids have any clinically significant impact on triglyceride metabolism and pancreatitis risk.</a:t>
            </a:r>
            <a:endParaRPr lang="en-US" sz="3400" b="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endParaRPr>
          </a:p>
        </p:txBody>
      </p:sp>
      <p:sp>
        <p:nvSpPr>
          <p:cNvPr id="49" name="TextBox 48">
            <a:extLst>
              <a:ext uri="{FF2B5EF4-FFF2-40B4-BE49-F238E27FC236}">
                <a16:creationId xmlns:a16="http://schemas.microsoft.com/office/drawing/2014/main" id="{C5121EF5-A5A8-C452-BE52-DC91E63A78F2}"/>
              </a:ext>
            </a:extLst>
          </p:cNvPr>
          <p:cNvSpPr txBox="1"/>
          <p:nvPr/>
        </p:nvSpPr>
        <p:spPr>
          <a:xfrm>
            <a:off x="25590430" y="25339132"/>
            <a:ext cx="12478929" cy="3785652"/>
          </a:xfrm>
          <a:prstGeom prst="rect">
            <a:avLst/>
          </a:prstGeom>
          <a:noFill/>
          <a:ln>
            <a:noFill/>
          </a:ln>
        </p:spPr>
        <p:txBody>
          <a:bodyPr wrap="square" rtlCol="0">
            <a:spAutoFit/>
          </a:bodyPr>
          <a:lstStyle/>
          <a:p>
            <a:pPr marL="342900" indent="-342900" algn="l" rtl="0" fontAlgn="base">
              <a:buFont typeface="Arial" panose="020B0604020202020204" pitchFamily="34" charset="0"/>
              <a:buChar char="•"/>
            </a:pPr>
            <a:r>
              <a:rPr lang="en-US" sz="2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Tenner S, Vege SS, </a:t>
            </a:r>
            <a:r>
              <a:rPr lang="en-US" sz="2400" b="0" i="0" u="none" strike="noStrike" dirty="0" err="1">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Sheth</a:t>
            </a:r>
            <a:r>
              <a:rPr lang="en-US" sz="2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SG, et al. American College of Gastroenterology Guidelines: Management of Acute Pancreatitis. </a:t>
            </a:r>
            <a:r>
              <a:rPr lang="en-US" sz="2400" b="0" i="1"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Am J Gastroenterol</a:t>
            </a:r>
            <a:r>
              <a:rPr lang="en-US" sz="2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2024;119(3):419-437. doi:10.14309/ajg.0000000000002645.</a:t>
            </a:r>
            <a:r>
              <a:rPr lang="en-US" sz="2400" b="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a:t>
            </a:r>
          </a:p>
          <a:p>
            <a:pPr marL="342900" indent="-342900" algn="l" rtl="0" fontAlgn="base">
              <a:buFont typeface="Arial" panose="020B0604020202020204" pitchFamily="34" charset="0"/>
              <a:buChar char="•"/>
            </a:pPr>
            <a:r>
              <a:rPr lang="en-US" sz="2400" b="0" i="0" u="none" strike="noStrike" dirty="0" err="1">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Zilio</a:t>
            </a:r>
            <a:r>
              <a:rPr lang="en-US" sz="2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MB, </a:t>
            </a:r>
            <a:r>
              <a:rPr lang="en-US" sz="2400" b="0" i="0" u="none" strike="noStrike" dirty="0" err="1">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Eyff</a:t>
            </a:r>
            <a:r>
              <a:rPr lang="en-US" sz="2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TF, Azeredo-Da-Silva ALF, Bersch VP, </a:t>
            </a:r>
            <a:r>
              <a:rPr lang="en-US" sz="2400" b="0" i="0" u="none" strike="noStrike" dirty="0" err="1">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Osvaldt</a:t>
            </a:r>
            <a:r>
              <a:rPr lang="en-US" sz="2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AB. A Systematic Review and Meta-Analysis of the </a:t>
            </a:r>
            <a:r>
              <a:rPr lang="en-US" sz="2400" b="0" i="0" u="none" strike="noStrike" dirty="0" err="1">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Aetiology</a:t>
            </a:r>
            <a:r>
              <a:rPr lang="en-US" sz="2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of Acute Pancreatitis. </a:t>
            </a:r>
            <a:r>
              <a:rPr lang="en-US" sz="2400" b="0" i="1"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HPB (Oxford)</a:t>
            </a:r>
            <a:r>
              <a:rPr lang="en-US" sz="2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2019;21(3):259-267. doi:10.1016/j.hpb.2018.08.003.</a:t>
            </a:r>
            <a:r>
              <a:rPr lang="en-US" sz="2400" b="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a:t>
            </a:r>
          </a:p>
          <a:p>
            <a:pPr marL="342900" indent="-342900" algn="l" rtl="0" fontAlgn="base">
              <a:buFont typeface="Arial" panose="020B0604020202020204" pitchFamily="34" charset="0"/>
              <a:buChar char="•"/>
            </a:pPr>
            <a:r>
              <a:rPr lang="en-US" sz="2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Whayne TF. Hypertriglyceridemia: An Infrequent, Difficult-to-Predict, Severe Metabolic and Vascular Problem Associated With Estrogen Administration. </a:t>
            </a:r>
            <a:r>
              <a:rPr lang="en-US" sz="2400" b="0" i="1" u="none" strike="noStrike" dirty="0" err="1">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Curr</a:t>
            </a:r>
            <a:r>
              <a:rPr lang="en-US" sz="2400" b="0" i="1"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a:t>
            </a:r>
            <a:r>
              <a:rPr lang="en-US" sz="2400" b="0" i="1" u="none" strike="noStrike" dirty="0" err="1">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Vasc</a:t>
            </a:r>
            <a:r>
              <a:rPr lang="en-US" sz="2400" b="0" i="1"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a:t>
            </a:r>
            <a:r>
              <a:rPr lang="en-US" sz="2400" b="0" i="1" u="none" strike="noStrike" dirty="0" err="1">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Pharmacol</a:t>
            </a:r>
            <a:r>
              <a:rPr lang="en-US" sz="2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2020;18(3):254-261. doi:10.2174/1570161117666190306102322.</a:t>
            </a:r>
            <a:r>
              <a:rPr lang="en-US" sz="2400" b="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a:t>
            </a:r>
          </a:p>
          <a:p>
            <a:pPr marL="342900" indent="-342900" algn="l" rtl="0" fontAlgn="base">
              <a:buFont typeface="Arial" panose="020B0604020202020204" pitchFamily="34" charset="0"/>
              <a:buChar char="•"/>
            </a:pPr>
            <a:r>
              <a:rPr lang="en-US" sz="2400" b="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UpToDate. Etiology of acute pancreatitis. Accessed February 3, </a:t>
            </a:r>
            <a:r>
              <a:rPr lang="en-US" sz="2400" b="0" i="0" u="none" strike="noStrike" dirty="0">
                <a:effectLst/>
                <a:latin typeface="Aptos Display" panose="020B0004020202020204" pitchFamily="34" charset="0"/>
                <a:ea typeface="Open Sans" panose="020B0606030504020204" pitchFamily="34" charset="0"/>
                <a:cs typeface="Open Sans" panose="020B0606030504020204" pitchFamily="34" charset="0"/>
              </a:rPr>
              <a:t>2025. </a:t>
            </a:r>
            <a:r>
              <a:rPr lang="en-US" sz="2400" b="0" i="0" u="sng" strike="noStrike" dirty="0">
                <a:effectLst/>
                <a:latin typeface="Aptos Display" panose="020B0004020202020204" pitchFamily="34" charset="0"/>
                <a:ea typeface="Open Sans" panose="020B0606030504020204" pitchFamily="34" charset="0"/>
                <a:cs typeface="Open Sans" panose="020B0606030504020204" pitchFamily="34" charset="0"/>
                <a:hlinkClick r:id="rId4">
                  <a:extLst>
                    <a:ext uri="{A12FA001-AC4F-418D-AE19-62706E023703}">
                      <ahyp:hlinkClr xmlns:ahyp="http://schemas.microsoft.com/office/drawing/2018/hyperlinkcolor" val="tx"/>
                    </a:ext>
                  </a:extLst>
                </a:hlinkClick>
              </a:rPr>
              <a:t>https://www.uptodate.com</a:t>
            </a:r>
            <a:r>
              <a:rPr lang="en-US" sz="2400" b="0" i="0" u="none" strike="noStrike" dirty="0">
                <a:effectLst/>
                <a:latin typeface="Aptos Display" panose="020B0004020202020204" pitchFamily="34" charset="0"/>
                <a:ea typeface="Open Sans" panose="020B0606030504020204" pitchFamily="34" charset="0"/>
                <a:cs typeface="Open Sans" panose="020B0606030504020204" pitchFamily="34" charset="0"/>
              </a:rPr>
              <a:t>.</a:t>
            </a:r>
            <a:endParaRPr lang="en-US" sz="2400" b="0" i="0" dirty="0">
              <a:effectLst/>
              <a:latin typeface="Aptos Display" panose="020B0004020202020204" pitchFamily="34" charset="0"/>
              <a:ea typeface="Open Sans" panose="020B0606030504020204" pitchFamily="34" charset="0"/>
              <a:cs typeface="Open Sans" panose="020B0606030504020204" pitchFamily="34" charset="0"/>
            </a:endParaRPr>
          </a:p>
        </p:txBody>
      </p:sp>
      <p:sp>
        <p:nvSpPr>
          <p:cNvPr id="2" name="TextBox 1">
            <a:extLst>
              <a:ext uri="{FF2B5EF4-FFF2-40B4-BE49-F238E27FC236}">
                <a16:creationId xmlns:a16="http://schemas.microsoft.com/office/drawing/2014/main" id="{D7C81CC2-304F-9C47-A9F9-93BE144050B0}"/>
              </a:ext>
            </a:extLst>
          </p:cNvPr>
          <p:cNvSpPr txBox="1"/>
          <p:nvPr/>
        </p:nvSpPr>
        <p:spPr>
          <a:xfrm>
            <a:off x="18317087" y="9069182"/>
            <a:ext cx="685800" cy="461665"/>
          </a:xfrm>
          <a:prstGeom prst="rect">
            <a:avLst/>
          </a:prstGeom>
          <a:noFill/>
        </p:spPr>
        <p:txBody>
          <a:bodyPr wrap="square" rtlCol="0">
            <a:spAutoFit/>
          </a:bodyPr>
          <a:lstStyle/>
          <a:p>
            <a:r>
              <a:rPr lang="en-US" sz="2400" dirty="0">
                <a:solidFill>
                  <a:schemeClr val="bg1"/>
                </a:solidFill>
              </a:rPr>
              <a:t>A</a:t>
            </a:r>
          </a:p>
        </p:txBody>
      </p:sp>
      <p:sp>
        <p:nvSpPr>
          <p:cNvPr id="20" name="TextBox 19">
            <a:extLst>
              <a:ext uri="{FF2B5EF4-FFF2-40B4-BE49-F238E27FC236}">
                <a16:creationId xmlns:a16="http://schemas.microsoft.com/office/drawing/2014/main" id="{7492DAF2-94D6-54EF-A8DC-80AD616FA000}"/>
              </a:ext>
            </a:extLst>
          </p:cNvPr>
          <p:cNvSpPr txBox="1"/>
          <p:nvPr/>
        </p:nvSpPr>
        <p:spPr>
          <a:xfrm>
            <a:off x="25084008" y="13968943"/>
            <a:ext cx="685800" cy="461665"/>
          </a:xfrm>
          <a:prstGeom prst="rect">
            <a:avLst/>
          </a:prstGeom>
          <a:noFill/>
        </p:spPr>
        <p:txBody>
          <a:bodyPr wrap="square" rtlCol="0">
            <a:spAutoFit/>
          </a:bodyPr>
          <a:lstStyle/>
          <a:p>
            <a:r>
              <a:rPr lang="en-US" sz="2400" dirty="0">
                <a:solidFill>
                  <a:schemeClr val="bg1"/>
                </a:solidFill>
              </a:rPr>
              <a:t>D</a:t>
            </a:r>
          </a:p>
        </p:txBody>
      </p:sp>
      <p:sp>
        <p:nvSpPr>
          <p:cNvPr id="25" name="TextBox 24">
            <a:extLst>
              <a:ext uri="{FF2B5EF4-FFF2-40B4-BE49-F238E27FC236}">
                <a16:creationId xmlns:a16="http://schemas.microsoft.com/office/drawing/2014/main" id="{A6A5DEA2-854C-2B7E-CE23-73F5A0EBD93F}"/>
              </a:ext>
            </a:extLst>
          </p:cNvPr>
          <p:cNvSpPr txBox="1"/>
          <p:nvPr/>
        </p:nvSpPr>
        <p:spPr>
          <a:xfrm>
            <a:off x="17631036" y="23740263"/>
            <a:ext cx="685800" cy="461665"/>
          </a:xfrm>
          <a:prstGeom prst="rect">
            <a:avLst/>
          </a:prstGeom>
          <a:noFill/>
        </p:spPr>
        <p:txBody>
          <a:bodyPr wrap="square" rtlCol="0">
            <a:spAutoFit/>
          </a:bodyPr>
          <a:lstStyle/>
          <a:p>
            <a:r>
              <a:rPr lang="en-US" sz="2400" dirty="0">
                <a:solidFill>
                  <a:schemeClr val="bg1"/>
                </a:solidFill>
              </a:rPr>
              <a:t>G</a:t>
            </a:r>
          </a:p>
        </p:txBody>
      </p:sp>
      <p:sp>
        <p:nvSpPr>
          <p:cNvPr id="27" name="TextBox 26">
            <a:extLst>
              <a:ext uri="{FF2B5EF4-FFF2-40B4-BE49-F238E27FC236}">
                <a16:creationId xmlns:a16="http://schemas.microsoft.com/office/drawing/2014/main" id="{4C4384F1-C063-F0F7-4591-843933458292}"/>
              </a:ext>
            </a:extLst>
          </p:cNvPr>
          <p:cNvSpPr txBox="1"/>
          <p:nvPr/>
        </p:nvSpPr>
        <p:spPr>
          <a:xfrm>
            <a:off x="12814367" y="23740264"/>
            <a:ext cx="685800" cy="461665"/>
          </a:xfrm>
          <a:prstGeom prst="rect">
            <a:avLst/>
          </a:prstGeom>
          <a:noFill/>
        </p:spPr>
        <p:txBody>
          <a:bodyPr wrap="square" rtlCol="0">
            <a:spAutoFit/>
          </a:bodyPr>
          <a:lstStyle/>
          <a:p>
            <a:r>
              <a:rPr lang="en-US" sz="2400" dirty="0">
                <a:solidFill>
                  <a:schemeClr val="bg1"/>
                </a:solidFill>
              </a:rPr>
              <a:t>F</a:t>
            </a:r>
          </a:p>
        </p:txBody>
      </p:sp>
      <p:sp>
        <p:nvSpPr>
          <p:cNvPr id="41" name="TextBox 40">
            <a:extLst>
              <a:ext uri="{FF2B5EF4-FFF2-40B4-BE49-F238E27FC236}">
                <a16:creationId xmlns:a16="http://schemas.microsoft.com/office/drawing/2014/main" id="{A284EC18-6AA9-A01C-3BC0-CB3552D24721}"/>
              </a:ext>
            </a:extLst>
          </p:cNvPr>
          <p:cNvSpPr txBox="1"/>
          <p:nvPr/>
        </p:nvSpPr>
        <p:spPr>
          <a:xfrm>
            <a:off x="13348697" y="27731847"/>
            <a:ext cx="11789842" cy="1077218"/>
          </a:xfrm>
          <a:prstGeom prst="rect">
            <a:avLst/>
          </a:prstGeom>
          <a:noFill/>
          <a:ln>
            <a:noFill/>
          </a:ln>
        </p:spPr>
        <p:txBody>
          <a:bodyPr wrap="square" rtlCol="0">
            <a:spAutoFit/>
          </a:bodyPr>
          <a:lstStyle/>
          <a:p>
            <a:r>
              <a:rPr lang="en-US" sz="3200" b="1"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Figure 2.</a:t>
            </a:r>
            <a:r>
              <a:rPr lang="en-US" sz="3200" i="0" u="none" strike="noStrike"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Repeat CT of the pancreas demonstrating pancreatic tail necrosis and splenic vein thrombosis.</a:t>
            </a:r>
            <a:endParaRPr lang="en-US" sz="3200" dirty="0">
              <a:latin typeface="Aptos Display" panose="020B0004020202020204" pitchFamily="34" charset="0"/>
              <a:ea typeface="Open Sans" panose="020B0606030504020204" pitchFamily="34" charset="0"/>
              <a:cs typeface="Open Sans" panose="020B0606030504020204" pitchFamily="34" charset="0"/>
            </a:endParaRPr>
          </a:p>
        </p:txBody>
      </p:sp>
      <p:sp>
        <p:nvSpPr>
          <p:cNvPr id="50" name="TextBox 49">
            <a:extLst>
              <a:ext uri="{FF2B5EF4-FFF2-40B4-BE49-F238E27FC236}">
                <a16:creationId xmlns:a16="http://schemas.microsoft.com/office/drawing/2014/main" id="{E05835D4-9193-BD4B-A4F4-867452424475}"/>
              </a:ext>
            </a:extLst>
          </p:cNvPr>
          <p:cNvSpPr txBox="1"/>
          <p:nvPr/>
        </p:nvSpPr>
        <p:spPr>
          <a:xfrm>
            <a:off x="409816" y="14423354"/>
            <a:ext cx="12633941" cy="1452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spcAft>
                <a:spcPts val="1200"/>
              </a:spcAft>
              <a:buFont typeface="Arial" panose="020B0604020202020204" pitchFamily="34" charset="0"/>
              <a:buChar char="•"/>
            </a:pPr>
            <a:r>
              <a:rPr lang="en-US" sz="3400" b="1" i="0" u="none" strike="noStrike" dirty="0">
                <a:solidFill>
                  <a:srgbClr val="000000"/>
                </a:solidFill>
                <a:effectLst/>
                <a:latin typeface="Aptos Display"/>
                <a:ea typeface="Open Sans"/>
                <a:cs typeface="Open Sans"/>
              </a:rPr>
              <a:t>30-year-old female</a:t>
            </a:r>
            <a:r>
              <a:rPr lang="en-US" sz="3400" b="0" i="0" u="none" strike="noStrike" dirty="0">
                <a:solidFill>
                  <a:srgbClr val="000000"/>
                </a:solidFill>
                <a:effectLst/>
                <a:latin typeface="Aptos Display"/>
                <a:ea typeface="Open Sans"/>
                <a:cs typeface="Open Sans"/>
              </a:rPr>
              <a:t> with a history of </a:t>
            </a:r>
            <a:r>
              <a:rPr lang="en-US" sz="3400" b="1" i="0" u="none" strike="noStrike" dirty="0">
                <a:solidFill>
                  <a:srgbClr val="000000"/>
                </a:solidFill>
                <a:effectLst/>
                <a:latin typeface="Aptos Display"/>
                <a:ea typeface="Open Sans"/>
                <a:cs typeface="Open Sans"/>
              </a:rPr>
              <a:t>type 2 diabetes</a:t>
            </a:r>
            <a:r>
              <a:rPr lang="en-US" sz="3400" i="0" u="none" strike="noStrike" dirty="0">
                <a:solidFill>
                  <a:srgbClr val="000000"/>
                </a:solidFill>
                <a:effectLst/>
                <a:latin typeface="Aptos Display"/>
                <a:ea typeface="Open Sans"/>
                <a:cs typeface="Open Sans"/>
              </a:rPr>
              <a:t> (</a:t>
            </a:r>
            <a:r>
              <a:rPr lang="en-US" sz="3400" b="0" i="0" u="none" strike="noStrike" dirty="0">
                <a:solidFill>
                  <a:srgbClr val="000000"/>
                </a:solidFill>
                <a:effectLst/>
                <a:latin typeface="Aptos Display"/>
                <a:ea typeface="Open Sans"/>
                <a:cs typeface="Open Sans"/>
              </a:rPr>
              <a:t>A1c 5.4) and </a:t>
            </a:r>
            <a:r>
              <a:rPr lang="en-US" sz="3400" b="1" i="0" u="none" strike="noStrike" dirty="0">
                <a:solidFill>
                  <a:srgbClr val="000000"/>
                </a:solidFill>
                <a:effectLst/>
                <a:latin typeface="Aptos Display"/>
                <a:ea typeface="Open Sans"/>
                <a:cs typeface="Open Sans"/>
              </a:rPr>
              <a:t>hypertriglyceridemia-induced pancreatitis</a:t>
            </a:r>
            <a:r>
              <a:rPr lang="en-US" sz="3400" b="0" i="0" u="none" strike="noStrike" dirty="0">
                <a:solidFill>
                  <a:srgbClr val="000000"/>
                </a:solidFill>
                <a:effectLst/>
                <a:latin typeface="Aptos Display"/>
                <a:ea typeface="Open Sans"/>
                <a:cs typeface="Open Sans"/>
              </a:rPr>
              <a:t> (last episode 15 months prior) presented to the hospital with </a:t>
            </a:r>
            <a:r>
              <a:rPr lang="en-US" sz="3400" b="1" i="0" u="none" strike="noStrike" dirty="0">
                <a:solidFill>
                  <a:srgbClr val="000000"/>
                </a:solidFill>
                <a:effectLst/>
                <a:latin typeface="Aptos Display"/>
                <a:ea typeface="Open Sans"/>
                <a:cs typeface="Open Sans"/>
              </a:rPr>
              <a:t>nausea, vomiting, and severe acute abdominal pain radiating to the upper back.  </a:t>
            </a:r>
          </a:p>
          <a:p>
            <a:pPr marL="457200" indent="-457200">
              <a:spcAft>
                <a:spcPts val="1200"/>
              </a:spcAft>
              <a:buFont typeface="Arial" panose="020B0604020202020204" pitchFamily="34" charset="0"/>
              <a:buChar char="•"/>
            </a:pPr>
            <a:r>
              <a:rPr lang="en-US" sz="3400" b="0" i="0" u="none" strike="noStrike" dirty="0">
                <a:solidFill>
                  <a:srgbClr val="000000"/>
                </a:solidFill>
                <a:effectLst/>
                <a:latin typeface="Aptos Display"/>
                <a:ea typeface="Open Sans"/>
                <a:cs typeface="Open Sans"/>
              </a:rPr>
              <a:t>She had previously been diagnosed with hypertriglyceridemia after onset of yellow papules on her thighs, buttock, axilla, and back, which pathology report suggested </a:t>
            </a:r>
            <a:r>
              <a:rPr lang="en-US" sz="3400" b="1" i="0" u="none" strike="noStrike" dirty="0">
                <a:solidFill>
                  <a:srgbClr val="000000"/>
                </a:solidFill>
                <a:effectLst/>
                <a:latin typeface="Aptos Display"/>
                <a:ea typeface="Open Sans"/>
                <a:cs typeface="Open Sans"/>
              </a:rPr>
              <a:t>eruptive xanthoma</a:t>
            </a:r>
            <a:r>
              <a:rPr lang="en-US" sz="3400" b="0" i="0" u="none" strike="noStrike" dirty="0">
                <a:solidFill>
                  <a:srgbClr val="000000"/>
                </a:solidFill>
                <a:effectLst/>
                <a:latin typeface="Aptos Display"/>
                <a:ea typeface="Open Sans"/>
                <a:cs typeface="Open Sans"/>
              </a:rPr>
              <a:t>. There was strong suspicion for</a:t>
            </a:r>
            <a:r>
              <a:rPr lang="en-US" sz="3400" b="1" i="0" u="none" strike="noStrike" dirty="0">
                <a:solidFill>
                  <a:srgbClr val="000000"/>
                </a:solidFill>
                <a:effectLst/>
                <a:latin typeface="Aptos Display"/>
                <a:ea typeface="Open Sans"/>
                <a:cs typeface="Open Sans"/>
              </a:rPr>
              <a:t> familial hypertriglyceridemia</a:t>
            </a:r>
            <a:r>
              <a:rPr lang="en-US" sz="3400" b="0" i="0" u="none" strike="noStrike" dirty="0">
                <a:solidFill>
                  <a:srgbClr val="000000"/>
                </a:solidFill>
                <a:effectLst/>
                <a:latin typeface="Aptos Display"/>
                <a:ea typeface="Open Sans"/>
                <a:cs typeface="Open Sans"/>
              </a:rPr>
              <a:t> given her family and personal history of hypertriglyceridemia and acute pancreatitis, eruptive xanthomas, and elevated triglyceride and VLDL levels. On her previous admission, she had similar presentation symptoms. At that time, her triglyceride level was 1444 mg/dL and peaked at 2127 mg/dL. She was treated with insulin and initiated on gemfibrozil. Two weeks prior to this admission, she had </a:t>
            </a:r>
            <a:r>
              <a:rPr lang="en-US" sz="3400" b="1" i="0" u="none" strike="noStrike" dirty="0">
                <a:solidFill>
                  <a:srgbClr val="000000"/>
                </a:solidFill>
                <a:effectLst/>
                <a:latin typeface="Aptos Display"/>
                <a:ea typeface="Open Sans"/>
                <a:cs typeface="Open Sans"/>
              </a:rPr>
              <a:t>switched from an oral contraceptive regimen to hormonal birth control with patches</a:t>
            </a:r>
            <a:r>
              <a:rPr lang="en-US" sz="3400" b="1" dirty="0">
                <a:solidFill>
                  <a:srgbClr val="000000"/>
                </a:solidFill>
                <a:latin typeface="Aptos Display"/>
                <a:ea typeface="Open Sans"/>
                <a:cs typeface="Open Sans"/>
              </a:rPr>
              <a:t> </a:t>
            </a:r>
            <a:r>
              <a:rPr lang="en-US" sz="3400" dirty="0">
                <a:solidFill>
                  <a:srgbClr val="000000"/>
                </a:solidFill>
                <a:latin typeface="Aptos Display"/>
                <a:ea typeface="Open Sans"/>
                <a:cs typeface="Open Sans"/>
              </a:rPr>
              <a:t>in the</a:t>
            </a:r>
            <a:r>
              <a:rPr lang="en-US" sz="3400" b="0" i="0" u="none" strike="noStrike" dirty="0">
                <a:solidFill>
                  <a:srgbClr val="000000"/>
                </a:solidFill>
                <a:effectLst/>
                <a:latin typeface="Aptos Display"/>
                <a:ea typeface="Open Sans"/>
                <a:cs typeface="Open Sans"/>
              </a:rPr>
              <a:t> hopes of reducing future pancreatitis episodes via the lower impact of transdermal estrogen on triglyceride levels compared to oral estrogen. Of note, she was also </a:t>
            </a:r>
            <a:r>
              <a:rPr lang="en-US" sz="3400" b="1" i="0" u="none" strike="noStrike" dirty="0">
                <a:solidFill>
                  <a:srgbClr val="000000"/>
                </a:solidFill>
                <a:effectLst/>
                <a:latin typeface="Aptos Display"/>
                <a:ea typeface="Open Sans"/>
                <a:cs typeface="Open Sans"/>
              </a:rPr>
              <a:t>using topical retinoids</a:t>
            </a:r>
            <a:r>
              <a:rPr lang="en-US" sz="3400" b="0" i="0" u="none" strike="noStrike" dirty="0">
                <a:solidFill>
                  <a:srgbClr val="000000"/>
                </a:solidFill>
                <a:effectLst/>
                <a:latin typeface="Aptos Display"/>
                <a:ea typeface="Open Sans"/>
                <a:cs typeface="Open Sans"/>
              </a:rPr>
              <a:t>.</a:t>
            </a:r>
          </a:p>
          <a:p>
            <a:pPr marL="457200" indent="-457200">
              <a:spcAft>
                <a:spcPts val="1200"/>
              </a:spcAft>
              <a:buFont typeface="Arial" panose="020B0604020202020204" pitchFamily="34" charset="0"/>
              <a:buChar char="•"/>
            </a:pPr>
            <a:r>
              <a:rPr lang="en-US" sz="3400" b="0" i="0" u="none" strike="noStrike" dirty="0">
                <a:solidFill>
                  <a:srgbClr val="000000"/>
                </a:solidFill>
                <a:effectLst/>
                <a:latin typeface="Aptos Display"/>
                <a:ea typeface="Open Sans"/>
                <a:cs typeface="Open Sans"/>
              </a:rPr>
              <a:t> At the time of presentation, </a:t>
            </a:r>
            <a:r>
              <a:rPr lang="en-US" sz="3400" b="1" i="0" u="none" strike="noStrike" dirty="0">
                <a:solidFill>
                  <a:srgbClr val="000000"/>
                </a:solidFill>
                <a:effectLst/>
                <a:latin typeface="Aptos Display"/>
                <a:ea typeface="Open Sans"/>
                <a:cs typeface="Open Sans"/>
              </a:rPr>
              <a:t>CT abdomen revealed severe acute pancreatitis with developing necrosis of the pancreatic head. </a:t>
            </a:r>
            <a:r>
              <a:rPr lang="en-US" sz="3400" b="0" i="0" u="none" strike="noStrike" dirty="0">
                <a:solidFill>
                  <a:srgbClr val="000000"/>
                </a:solidFill>
                <a:effectLst/>
                <a:latin typeface="Aptos Display"/>
                <a:ea typeface="Open Sans"/>
                <a:cs typeface="Open Sans"/>
              </a:rPr>
              <a:t>Her </a:t>
            </a:r>
            <a:r>
              <a:rPr lang="en-US" sz="3400" b="1" i="0" u="none" strike="noStrike" dirty="0">
                <a:solidFill>
                  <a:srgbClr val="000000"/>
                </a:solidFill>
                <a:effectLst/>
                <a:latin typeface="Aptos Display"/>
                <a:ea typeface="Open Sans"/>
                <a:cs typeface="Open Sans"/>
              </a:rPr>
              <a:t>triglyceride level was over 3000 </a:t>
            </a:r>
            <a:r>
              <a:rPr lang="en-US" sz="3400" b="0" i="0" u="none" strike="noStrike" dirty="0">
                <a:solidFill>
                  <a:srgbClr val="000000"/>
                </a:solidFill>
                <a:effectLst/>
                <a:latin typeface="Aptos Display"/>
                <a:ea typeface="Open Sans"/>
                <a:cs typeface="Open Sans"/>
              </a:rPr>
              <a:t>and her</a:t>
            </a:r>
            <a:r>
              <a:rPr lang="en-US" sz="3400" b="1" i="0" u="none" strike="noStrike" dirty="0">
                <a:solidFill>
                  <a:srgbClr val="000000"/>
                </a:solidFill>
                <a:effectLst/>
                <a:latin typeface="Aptos Display"/>
                <a:ea typeface="Open Sans"/>
                <a:cs typeface="Open Sans"/>
              </a:rPr>
              <a:t> lipase was over 1400, </a:t>
            </a:r>
            <a:r>
              <a:rPr lang="en-US" sz="3400" b="0" i="0" u="none" strike="noStrike" dirty="0">
                <a:solidFill>
                  <a:srgbClr val="000000"/>
                </a:solidFill>
                <a:effectLst/>
                <a:latin typeface="Aptos Display"/>
                <a:ea typeface="Open Sans"/>
                <a:cs typeface="Open Sans"/>
              </a:rPr>
              <a:t>confirming hypertriglyceridemia-induced acute pancreatitis. She was treated again with an </a:t>
            </a:r>
            <a:r>
              <a:rPr lang="en-US" sz="3400" b="1" i="0" u="none" strike="noStrike" dirty="0">
                <a:solidFill>
                  <a:srgbClr val="000000"/>
                </a:solidFill>
                <a:effectLst/>
                <a:latin typeface="Aptos Display"/>
                <a:ea typeface="Open Sans"/>
                <a:cs typeface="Open Sans"/>
              </a:rPr>
              <a:t>insulin drip and gemfibrozil.</a:t>
            </a:r>
            <a:r>
              <a:rPr lang="en-US" sz="3400" b="0" i="0" u="none" strike="noStrike" dirty="0">
                <a:solidFill>
                  <a:srgbClr val="000000"/>
                </a:solidFill>
                <a:effectLst/>
                <a:latin typeface="Aptos Display"/>
                <a:ea typeface="Open Sans"/>
                <a:cs typeface="Open Sans"/>
              </a:rPr>
              <a:t>  Repeat CT of the pancreas revealed </a:t>
            </a:r>
            <a:r>
              <a:rPr lang="en-US" sz="3400" b="1" i="0" u="none" strike="noStrike" dirty="0">
                <a:solidFill>
                  <a:srgbClr val="000000"/>
                </a:solidFill>
                <a:effectLst/>
                <a:latin typeface="Aptos Display"/>
                <a:ea typeface="Open Sans"/>
                <a:cs typeface="Open Sans"/>
              </a:rPr>
              <a:t>pancreatic tail necrosis and splenic vein thrombosis. </a:t>
            </a:r>
            <a:r>
              <a:rPr lang="en-US" sz="3400" b="0" i="0" u="none" strike="noStrike" dirty="0">
                <a:solidFill>
                  <a:srgbClr val="000000"/>
                </a:solidFill>
                <a:effectLst/>
                <a:latin typeface="Aptos Display"/>
                <a:ea typeface="Open Sans"/>
                <a:cs typeface="Open Sans"/>
              </a:rPr>
              <a:t>No acute surgical intervention was warranted. She was treated briefly with </a:t>
            </a:r>
            <a:r>
              <a:rPr lang="en-US" sz="3400" b="1" i="0" u="none" strike="noStrike" dirty="0">
                <a:solidFill>
                  <a:srgbClr val="000000"/>
                </a:solidFill>
                <a:effectLst/>
                <a:latin typeface="Aptos Display"/>
                <a:ea typeface="Open Sans"/>
                <a:cs typeface="Open Sans"/>
              </a:rPr>
              <a:t>antibiotics</a:t>
            </a:r>
            <a:r>
              <a:rPr lang="en-US" sz="3400" b="0" i="0" u="none" strike="noStrike" dirty="0">
                <a:solidFill>
                  <a:srgbClr val="000000"/>
                </a:solidFill>
                <a:effectLst/>
                <a:latin typeface="Aptos Display"/>
                <a:ea typeface="Open Sans"/>
                <a:cs typeface="Open Sans"/>
              </a:rPr>
              <a:t> as well as started on </a:t>
            </a:r>
            <a:r>
              <a:rPr lang="en-US" sz="3400" b="1" i="0" u="none" strike="noStrike" dirty="0">
                <a:solidFill>
                  <a:srgbClr val="000000"/>
                </a:solidFill>
                <a:effectLst/>
                <a:latin typeface="Aptos Display"/>
                <a:ea typeface="Open Sans"/>
                <a:cs typeface="Open Sans"/>
              </a:rPr>
              <a:t>anticoagulation. </a:t>
            </a:r>
            <a:r>
              <a:rPr lang="en-US" sz="3400" b="0" i="0" u="none" strike="noStrike" dirty="0">
                <a:solidFill>
                  <a:srgbClr val="000000"/>
                </a:solidFill>
                <a:effectLst/>
                <a:latin typeface="Aptos Display"/>
                <a:ea typeface="Open Sans"/>
                <a:cs typeface="Open Sans"/>
              </a:rPr>
              <a:t>She was discharged in stable condition.  </a:t>
            </a:r>
            <a:endParaRPr lang="en-US" sz="3400" dirty="0">
              <a:latin typeface="Aptos Display"/>
              <a:ea typeface="Open Sans"/>
              <a:cs typeface="Open Sans"/>
            </a:endParaRPr>
          </a:p>
        </p:txBody>
      </p:sp>
      <p:sp>
        <p:nvSpPr>
          <p:cNvPr id="19" name="Rectangle: Rounded Corners 6">
            <a:extLst>
              <a:ext uri="{FF2B5EF4-FFF2-40B4-BE49-F238E27FC236}">
                <a16:creationId xmlns:a16="http://schemas.microsoft.com/office/drawing/2014/main" id="{FFAE2FF3-36C9-4B00-6010-FC41B89F1ED1}"/>
              </a:ext>
            </a:extLst>
          </p:cNvPr>
          <p:cNvSpPr/>
          <p:nvPr/>
        </p:nvSpPr>
        <p:spPr>
          <a:xfrm>
            <a:off x="13348697" y="10619726"/>
            <a:ext cx="11789842" cy="1267474"/>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468C40F-911F-1D8F-D01D-0B2F48637D83}"/>
              </a:ext>
            </a:extLst>
          </p:cNvPr>
          <p:cNvSpPr txBox="1"/>
          <p:nvPr/>
        </p:nvSpPr>
        <p:spPr>
          <a:xfrm>
            <a:off x="13247389" y="10791798"/>
            <a:ext cx="11941411" cy="923330"/>
          </a:xfrm>
          <a:prstGeom prst="rect">
            <a:avLst/>
          </a:prstGeom>
          <a:noFill/>
        </p:spPr>
        <p:txBody>
          <a:bodyPr wrap="square" rtlCol="0">
            <a:spAutoFit/>
          </a:bodyPr>
          <a:lstStyle/>
          <a:p>
            <a:pPr algn="ctr"/>
            <a:r>
              <a:rPr lang="en-US" sz="5400" b="1" dirty="0">
                <a:latin typeface="Aptos Display" panose="020B0004020202020204" pitchFamily="34" charset="0"/>
              </a:rPr>
              <a:t>Imaging</a:t>
            </a:r>
          </a:p>
        </p:txBody>
      </p:sp>
      <p:sp>
        <p:nvSpPr>
          <p:cNvPr id="24" name="TextBox 23">
            <a:extLst>
              <a:ext uri="{FF2B5EF4-FFF2-40B4-BE49-F238E27FC236}">
                <a16:creationId xmlns:a16="http://schemas.microsoft.com/office/drawing/2014/main" id="{CDC38132-F17E-AC24-0B24-FCE224A0B6D7}"/>
              </a:ext>
            </a:extLst>
          </p:cNvPr>
          <p:cNvSpPr txBox="1"/>
          <p:nvPr/>
        </p:nvSpPr>
        <p:spPr>
          <a:xfrm>
            <a:off x="13348696" y="18561248"/>
            <a:ext cx="11789843" cy="2554545"/>
          </a:xfrm>
          <a:prstGeom prst="rect">
            <a:avLst/>
          </a:prstGeom>
          <a:noFill/>
          <a:ln>
            <a:noFill/>
          </a:ln>
        </p:spPr>
        <p:txBody>
          <a:bodyPr wrap="square" rtlCol="0">
            <a:spAutoFit/>
          </a:bodyPr>
          <a:lstStyle/>
          <a:p>
            <a:pPr algn="l" rtl="0" fontAlgn="base"/>
            <a:r>
              <a:rPr lang="en-US" sz="3200" b="1"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Figure 1. </a:t>
            </a:r>
            <a:r>
              <a:rPr lang="en-US" sz="320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CT scan with contrast </a:t>
            </a:r>
            <a:r>
              <a:rPr lang="en-US" sz="3200" b="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showing markedly enlarged pancreas with significant peripancreatic edema and fat stranding as well as irregular enhancement of the pancreatic body and tail compared to prior CT, indicative of severe acute pancreatitis with possible developing necrosis.​</a:t>
            </a:r>
          </a:p>
        </p:txBody>
      </p:sp>
      <p:sp>
        <p:nvSpPr>
          <p:cNvPr id="30" name="TextBox 29">
            <a:extLst>
              <a:ext uri="{FF2B5EF4-FFF2-40B4-BE49-F238E27FC236}">
                <a16:creationId xmlns:a16="http://schemas.microsoft.com/office/drawing/2014/main" id="{AF993637-D971-1169-3069-C3AEF628B063}"/>
              </a:ext>
            </a:extLst>
          </p:cNvPr>
          <p:cNvSpPr txBox="1"/>
          <p:nvPr/>
        </p:nvSpPr>
        <p:spPr>
          <a:xfrm>
            <a:off x="13458286" y="7771160"/>
            <a:ext cx="11717067" cy="3323987"/>
          </a:xfrm>
          <a:prstGeom prst="rect">
            <a:avLst/>
          </a:prstGeom>
          <a:noFill/>
          <a:ln>
            <a:noFill/>
          </a:ln>
        </p:spPr>
        <p:txBody>
          <a:bodyPr wrap="square" rtlCol="0">
            <a:spAutoFit/>
          </a:bodyPr>
          <a:lstStyle/>
          <a:p>
            <a:pPr marL="457200" indent="-457200" algn="l" rtl="0" fontAlgn="base">
              <a:spcAft>
                <a:spcPts val="1200"/>
              </a:spcAft>
              <a:buFont typeface="Arial" panose="020B0604020202020204" pitchFamily="34" charset="0"/>
              <a:buChar char="•"/>
            </a:pPr>
            <a:r>
              <a:rPr lang="en-US" sz="3400" b="1"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Lipase: </a:t>
            </a:r>
            <a:r>
              <a:rPr lang="en-US" sz="340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1,456 U/L</a:t>
            </a:r>
          </a:p>
          <a:p>
            <a:pPr marL="457200" indent="-457200" algn="l" rtl="0" fontAlgn="base">
              <a:spcAft>
                <a:spcPts val="1200"/>
              </a:spcAft>
              <a:buFont typeface="Arial" panose="020B0604020202020204" pitchFamily="34" charset="0"/>
              <a:buChar char="•"/>
            </a:pPr>
            <a:r>
              <a:rPr lang="en-US" sz="3400" b="1"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Triglyceride level: </a:t>
            </a:r>
            <a:r>
              <a:rPr lang="en-US" sz="340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&gt;3000 mg/dL</a:t>
            </a:r>
            <a:endParaRPr lang="en-US" sz="3400" b="1"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endParaRPr>
          </a:p>
          <a:p>
            <a:pPr marL="457200" indent="-457200">
              <a:spcAft>
                <a:spcPts val="1200"/>
              </a:spcAft>
              <a:buFont typeface="Arial" panose="020B0604020202020204" pitchFamily="34" charset="0"/>
              <a:buChar char="•"/>
            </a:pPr>
            <a:r>
              <a:rPr lang="en-US" sz="3400" b="1" dirty="0">
                <a:solidFill>
                  <a:srgbClr val="000000"/>
                </a:solidFill>
                <a:latin typeface="Aptos Display" panose="020B0004020202020204" pitchFamily="34" charset="0"/>
                <a:ea typeface="Open Sans" panose="020B0606030504020204" pitchFamily="34" charset="0"/>
                <a:cs typeface="Open Sans" panose="020B0606030504020204" pitchFamily="34" charset="0"/>
              </a:rPr>
              <a:t>WBC: </a:t>
            </a:r>
            <a:r>
              <a:rPr lang="en-US" sz="3400" dirty="0">
                <a:solidFill>
                  <a:srgbClr val="000000"/>
                </a:solidFill>
                <a:latin typeface="Aptos Display" panose="020B0004020202020204" pitchFamily="34" charset="0"/>
                <a:ea typeface="Open Sans" panose="020B0606030504020204" pitchFamily="34" charset="0"/>
                <a:cs typeface="Open Sans" panose="020B0606030504020204" pitchFamily="34" charset="0"/>
              </a:rPr>
              <a:t>22.5</a:t>
            </a:r>
            <a:r>
              <a:rPr lang="en-US" sz="3400" b="1" dirty="0">
                <a:solidFill>
                  <a:srgbClr val="000000"/>
                </a:solidFill>
                <a:latin typeface="Aptos Display" panose="020B0004020202020204" pitchFamily="34" charset="0"/>
                <a:ea typeface="Open Sans" panose="020B0606030504020204" pitchFamily="34" charset="0"/>
                <a:cs typeface="Open Sans" panose="020B0606030504020204" pitchFamily="34" charset="0"/>
              </a:rPr>
              <a:t> </a:t>
            </a:r>
            <a:r>
              <a:rPr lang="en-US" sz="3400" dirty="0">
                <a:solidFill>
                  <a:srgbClr val="000000"/>
                </a:solidFill>
                <a:latin typeface="Aptos Display" panose="020B0004020202020204" pitchFamily="34" charset="0"/>
                <a:ea typeface="Open Sans" panose="020B0606030504020204" pitchFamily="34" charset="0"/>
                <a:cs typeface="Open Sans" panose="020B0606030504020204" pitchFamily="34" charset="0"/>
              </a:rPr>
              <a:t>x 10</a:t>
            </a:r>
            <a:r>
              <a:rPr lang="en-US" sz="3400" baseline="30000" dirty="0">
                <a:latin typeface="Aptos Display" panose="020B0004020202020204" pitchFamily="34" charset="0"/>
                <a:ea typeface="Open Sans" panose="020B0606030504020204" pitchFamily="34" charset="0"/>
                <a:cs typeface="Open Sans" panose="020B0606030504020204" pitchFamily="34" charset="0"/>
              </a:rPr>
              <a:t>3</a:t>
            </a:r>
            <a:r>
              <a:rPr lang="en-US" sz="3400" dirty="0">
                <a:latin typeface="Aptos Display" panose="020B0004020202020204" pitchFamily="34" charset="0"/>
                <a:ea typeface="Open Sans" panose="020B0606030504020204" pitchFamily="34" charset="0"/>
                <a:cs typeface="Open Sans" panose="020B0606030504020204" pitchFamily="34" charset="0"/>
              </a:rPr>
              <a:t>/</a:t>
            </a:r>
            <a:r>
              <a:rPr lang="el-GR" sz="3400" dirty="0">
                <a:effectLst/>
                <a:latin typeface="Aptos Display" panose="020B0004020202020204" pitchFamily="34" charset="0"/>
              </a:rPr>
              <a:t>μ</a:t>
            </a:r>
            <a:r>
              <a:rPr lang="en-US" sz="3400" dirty="0">
                <a:effectLst/>
                <a:latin typeface="Aptos Display" panose="020B0004020202020204" pitchFamily="34" charset="0"/>
              </a:rPr>
              <a:t>L </a:t>
            </a:r>
          </a:p>
          <a:p>
            <a:pPr marL="457200" indent="-457200" algn="l" rtl="0" fontAlgn="base">
              <a:spcAft>
                <a:spcPts val="1200"/>
              </a:spcAft>
              <a:buFont typeface="Arial" panose="020B0604020202020204" pitchFamily="34" charset="0"/>
              <a:buChar char="•"/>
            </a:pPr>
            <a:r>
              <a:rPr lang="en-US" sz="3400" b="1"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Lactic acid</a:t>
            </a:r>
            <a:r>
              <a:rPr lang="en-US" sz="3400"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rPr>
              <a:t>: 6.0 mmol/L</a:t>
            </a:r>
            <a:endParaRPr lang="en-US" sz="3400" b="1" i="0" dirty="0">
              <a:solidFill>
                <a:srgbClr val="000000"/>
              </a:solidFill>
              <a:effectLst/>
              <a:latin typeface="Aptos Display" panose="020B0004020202020204" pitchFamily="34" charset="0"/>
              <a:ea typeface="Open Sans" panose="020B0606030504020204" pitchFamily="34" charset="0"/>
              <a:cs typeface="Open Sans" panose="020B0606030504020204" pitchFamily="34" charset="0"/>
            </a:endParaRPr>
          </a:p>
          <a:p>
            <a:pPr algn="l" rtl="0" fontAlgn="base"/>
            <a:endParaRPr lang="en-US" sz="3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9" name="Picture 8" descr="A close-up of an x-ray of a body&#10;&#10;Description automatically generated">
            <a:extLst>
              <a:ext uri="{FF2B5EF4-FFF2-40B4-BE49-F238E27FC236}">
                <a16:creationId xmlns:a16="http://schemas.microsoft.com/office/drawing/2014/main" id="{E7108721-7A2F-D657-39DC-FBA50169FEE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357417" y="12265154"/>
            <a:ext cx="7772400" cy="6003073"/>
          </a:xfrm>
          <a:prstGeom prst="rect">
            <a:avLst/>
          </a:prstGeom>
          <a:ln w="228600" cap="sq" cmpd="thickThin">
            <a:solidFill>
              <a:srgbClr val="000000"/>
            </a:solidFill>
            <a:prstDash val="solid"/>
            <a:miter lim="800000"/>
          </a:ln>
          <a:effectLst>
            <a:innerShdw blurRad="76200">
              <a:srgbClr val="000000"/>
            </a:innerShdw>
          </a:effectLst>
        </p:spPr>
      </p:pic>
      <p:pic>
        <p:nvPicPr>
          <p:cNvPr id="22" name="Picture 21">
            <a:extLst>
              <a:ext uri="{FF2B5EF4-FFF2-40B4-BE49-F238E27FC236}">
                <a16:creationId xmlns:a16="http://schemas.microsoft.com/office/drawing/2014/main" id="{D426B978-76A7-FBE4-5E0F-00D03DB74FA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535217" y="21391089"/>
            <a:ext cx="7416800" cy="607060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D38AC8AF65FC44A5930A185282003F" ma:contentTypeVersion="17" ma:contentTypeDescription="Create a new document." ma:contentTypeScope="" ma:versionID="19be138d973feaaa86ca1d405384def8">
  <xsd:schema xmlns:xsd="http://www.w3.org/2001/XMLSchema" xmlns:xs="http://www.w3.org/2001/XMLSchema" xmlns:p="http://schemas.microsoft.com/office/2006/metadata/properties" xmlns:ns2="298685dc-3108-4774-bcc7-e09e36048492" xmlns:ns3="ad1e1e7b-e6e3-4f67-b32e-9611d25e734e" targetNamespace="http://schemas.microsoft.com/office/2006/metadata/properties" ma:root="true" ma:fieldsID="c688153aca7c05213e024e9d91d86f7d" ns2:_="" ns3:_="">
    <xsd:import namespace="298685dc-3108-4774-bcc7-e09e36048492"/>
    <xsd:import namespace="ad1e1e7b-e6e3-4f67-b32e-9611d25e734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685dc-3108-4774-bcc7-e09e360484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f5d7b13-30af-4d25-abfc-e38a113a1b6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1e1e7b-e6e3-4f67-b32e-9611d25e734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26612f2-7025-46ff-94bc-ac828c41b3e8}" ma:internalName="TaxCatchAll" ma:showField="CatchAllData" ma:web="ad1e1e7b-e6e3-4f67-b32e-9611d25e734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98685dc-3108-4774-bcc7-e09e36048492">
      <Terms xmlns="http://schemas.microsoft.com/office/infopath/2007/PartnerControls"/>
    </lcf76f155ced4ddcb4097134ff3c332f>
    <TaxCatchAll xmlns="ad1e1e7b-e6e3-4f67-b32e-9611d25e734e" xsi:nil="true"/>
  </documentManagement>
</p:properties>
</file>

<file path=customXml/itemProps1.xml><?xml version="1.0" encoding="utf-8"?>
<ds:datastoreItem xmlns:ds="http://schemas.openxmlformats.org/officeDocument/2006/customXml" ds:itemID="{FE317594-9C99-4254-9EB0-6AD9338B8229}"/>
</file>

<file path=customXml/itemProps2.xml><?xml version="1.0" encoding="utf-8"?>
<ds:datastoreItem xmlns:ds="http://schemas.openxmlformats.org/officeDocument/2006/customXml" ds:itemID="{C5A3CB2E-5EC9-4183-958E-34BB7A3F95FC}"/>
</file>

<file path=customXml/itemProps3.xml><?xml version="1.0" encoding="utf-8"?>
<ds:datastoreItem xmlns:ds="http://schemas.openxmlformats.org/officeDocument/2006/customXml" ds:itemID="{6AA16C23-5C32-44A1-BE68-2407F66F4570}"/>
</file>

<file path=docProps/app.xml><?xml version="1.0" encoding="utf-8"?>
<Properties xmlns="http://schemas.openxmlformats.org/officeDocument/2006/extended-properties" xmlns:vt="http://schemas.openxmlformats.org/officeDocument/2006/docPropsVTypes">
  <TotalTime>51995</TotalTime>
  <Words>909</Words>
  <Application>Microsoft Office PowerPoint</Application>
  <PresentationFormat>Custom</PresentationFormat>
  <Paragraphs>40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 Display</vt:lpstr>
      <vt:lpstr>Arial</vt:lpstr>
      <vt:lpstr>Calibri</vt:lpstr>
      <vt:lpstr>Open Sans</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Graduate</dc:creator>
  <cp:lastModifiedBy>Pickens, Jessica L.</cp:lastModifiedBy>
  <cp:revision>268</cp:revision>
  <cp:lastPrinted>2017-02-02T17:44:21Z</cp:lastPrinted>
  <dcterms:created xsi:type="dcterms:W3CDTF">2012-09-11T19:00:53Z</dcterms:created>
  <dcterms:modified xsi:type="dcterms:W3CDTF">2025-03-26T17:21:30Z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0x0101007CD38AC8AF65FC44A5930A185282003F</vt:lpwstr>
  </property>
</Properties>
</file>