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40233600" cy="31089600"/>
  <p:notesSz cx="20104100" cy="15538450"/>
  <p:defaultTextStyle>
    <a:defPPr>
      <a:defRPr kern="0"/>
    </a:defPPr>
  </p:defaultTextStyle>
  <p:extLst>
    <p:ext uri="{EFAFB233-063F-42B5-8137-9DF3F51BA10A}">
      <p15:sldGuideLst xmlns:p15="http://schemas.microsoft.com/office/powerpoint/2012/main">
        <p15:guide id="1" orient="horz" pos="5762" userDrawn="1">
          <p15:clr>
            <a:srgbClr val="A4A3A4"/>
          </p15:clr>
        </p15:guide>
        <p15:guide id="2" pos="432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30" y="-36"/>
      </p:cViewPr>
      <p:guideLst>
        <p:guide orient="horz" pos="5762"/>
        <p:guide pos="432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017519" y="9637776"/>
            <a:ext cx="34198562"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035040" y="17410177"/>
            <a:ext cx="2816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011680" y="7150610"/>
            <a:ext cx="17501617"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0720303" y="7150610"/>
            <a:ext cx="17501617"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22021617" y="16593863"/>
            <a:ext cx="644895" cy="88824"/>
          </a:xfrm>
          <a:prstGeom prst="rect">
            <a:avLst/>
          </a:prstGeom>
        </p:spPr>
      </p:pic>
      <p:sp>
        <p:nvSpPr>
          <p:cNvPr id="17" name="bg object 17"/>
          <p:cNvSpPr/>
          <p:nvPr/>
        </p:nvSpPr>
        <p:spPr>
          <a:xfrm>
            <a:off x="22036915" y="16620657"/>
            <a:ext cx="552799" cy="0"/>
          </a:xfrm>
          <a:custGeom>
            <a:avLst/>
            <a:gdLst/>
            <a:ahLst/>
            <a:cxnLst/>
            <a:rect l="l" t="t" r="r" b="b"/>
            <a:pathLst>
              <a:path w="276225">
                <a:moveTo>
                  <a:pt x="0" y="0"/>
                </a:moveTo>
                <a:lnTo>
                  <a:pt x="275733" y="0"/>
                </a:lnTo>
              </a:path>
            </a:pathLst>
          </a:custGeom>
          <a:ln w="13643">
            <a:solidFill>
              <a:srgbClr val="000000"/>
            </a:solidFill>
          </a:ln>
        </p:spPr>
        <p:txBody>
          <a:bodyPr wrap="square" lIns="0" tIns="0" rIns="0" bIns="0" rtlCol="0"/>
          <a:lstStyle/>
          <a:p>
            <a:endParaRPr/>
          </a:p>
        </p:txBody>
      </p:sp>
      <p:pic>
        <p:nvPicPr>
          <p:cNvPr id="18" name="bg object 18"/>
          <p:cNvPicPr/>
          <p:nvPr/>
        </p:nvPicPr>
        <p:blipFill>
          <a:blip r:embed="rId8" cstate="print"/>
          <a:stretch>
            <a:fillRect/>
          </a:stretch>
        </p:blipFill>
        <p:spPr>
          <a:xfrm>
            <a:off x="22015664" y="18864116"/>
            <a:ext cx="637184" cy="88824"/>
          </a:xfrm>
          <a:prstGeom prst="rect">
            <a:avLst/>
          </a:prstGeom>
        </p:spPr>
      </p:pic>
      <p:sp>
        <p:nvSpPr>
          <p:cNvPr id="19" name="bg object 19"/>
          <p:cNvSpPr/>
          <p:nvPr/>
        </p:nvSpPr>
        <p:spPr>
          <a:xfrm>
            <a:off x="22049612" y="18890847"/>
            <a:ext cx="548987" cy="0"/>
          </a:xfrm>
          <a:custGeom>
            <a:avLst/>
            <a:gdLst/>
            <a:ahLst/>
            <a:cxnLst/>
            <a:rect l="l" t="t" r="r" b="b"/>
            <a:pathLst>
              <a:path w="274320">
                <a:moveTo>
                  <a:pt x="0" y="0"/>
                </a:moveTo>
                <a:lnTo>
                  <a:pt x="274273" y="0"/>
                </a:lnTo>
              </a:path>
            </a:pathLst>
          </a:custGeom>
          <a:ln w="12691">
            <a:solidFill>
              <a:srgbClr val="000000"/>
            </a:solidFill>
          </a:ln>
        </p:spPr>
        <p:txBody>
          <a:bodyPr wrap="square" lIns="0" tIns="0" rIns="0" bIns="0" rtlCol="0"/>
          <a:lstStyle/>
          <a:p>
            <a:endParaRPr/>
          </a:p>
        </p:txBody>
      </p:sp>
      <p:pic>
        <p:nvPicPr>
          <p:cNvPr id="20" name="bg object 20"/>
          <p:cNvPicPr/>
          <p:nvPr/>
        </p:nvPicPr>
        <p:blipFill>
          <a:blip r:embed="rId9" cstate="print"/>
          <a:stretch>
            <a:fillRect/>
          </a:stretch>
        </p:blipFill>
        <p:spPr>
          <a:xfrm>
            <a:off x="22015619" y="18273123"/>
            <a:ext cx="616045" cy="90043"/>
          </a:xfrm>
          <a:prstGeom prst="rect">
            <a:avLst/>
          </a:prstGeom>
        </p:spPr>
      </p:pic>
      <p:sp>
        <p:nvSpPr>
          <p:cNvPr id="21" name="bg object 21"/>
          <p:cNvSpPr/>
          <p:nvPr/>
        </p:nvSpPr>
        <p:spPr>
          <a:xfrm>
            <a:off x="22036915" y="18300492"/>
            <a:ext cx="552799" cy="0"/>
          </a:xfrm>
          <a:custGeom>
            <a:avLst/>
            <a:gdLst/>
            <a:ahLst/>
            <a:cxnLst/>
            <a:rect l="l" t="t" r="r" b="b"/>
            <a:pathLst>
              <a:path w="276225">
                <a:moveTo>
                  <a:pt x="0" y="0"/>
                </a:moveTo>
                <a:lnTo>
                  <a:pt x="275733" y="0"/>
                </a:lnTo>
              </a:path>
            </a:pathLst>
          </a:custGeom>
          <a:ln w="14024">
            <a:solidFill>
              <a:srgbClr val="000000"/>
            </a:solidFill>
          </a:ln>
        </p:spPr>
        <p:txBody>
          <a:bodyPr wrap="square" lIns="0" tIns="0" rIns="0" bIns="0" rtlCol="0"/>
          <a:lstStyle/>
          <a:p>
            <a:endParaRPr/>
          </a:p>
        </p:txBody>
      </p:sp>
      <p:pic>
        <p:nvPicPr>
          <p:cNvPr id="22" name="bg object 22"/>
          <p:cNvPicPr/>
          <p:nvPr/>
        </p:nvPicPr>
        <p:blipFill>
          <a:blip r:embed="rId10" cstate="print"/>
          <a:stretch>
            <a:fillRect/>
          </a:stretch>
        </p:blipFill>
        <p:spPr>
          <a:xfrm>
            <a:off x="22015644" y="17735083"/>
            <a:ext cx="626614" cy="88824"/>
          </a:xfrm>
          <a:prstGeom prst="rect">
            <a:avLst/>
          </a:prstGeom>
        </p:spPr>
      </p:pic>
      <p:sp>
        <p:nvSpPr>
          <p:cNvPr id="23" name="bg object 23"/>
          <p:cNvSpPr/>
          <p:nvPr/>
        </p:nvSpPr>
        <p:spPr>
          <a:xfrm>
            <a:off x="22049612" y="17761942"/>
            <a:ext cx="548987" cy="0"/>
          </a:xfrm>
          <a:custGeom>
            <a:avLst/>
            <a:gdLst/>
            <a:ahLst/>
            <a:cxnLst/>
            <a:rect l="l" t="t" r="r" b="b"/>
            <a:pathLst>
              <a:path w="274320">
                <a:moveTo>
                  <a:pt x="0" y="0"/>
                </a:moveTo>
                <a:lnTo>
                  <a:pt x="274273" y="0"/>
                </a:lnTo>
              </a:path>
            </a:pathLst>
          </a:custGeom>
          <a:ln w="12691">
            <a:solidFill>
              <a:srgbClr val="000000"/>
            </a:solidFill>
          </a:ln>
        </p:spPr>
        <p:txBody>
          <a:bodyPr wrap="square" lIns="0" tIns="0" rIns="0" bIns="0" rtlCol="0"/>
          <a:lstStyle/>
          <a:p>
            <a:endParaRPr/>
          </a:p>
        </p:txBody>
      </p:sp>
      <p:pic>
        <p:nvPicPr>
          <p:cNvPr id="24" name="bg object 24"/>
          <p:cNvPicPr/>
          <p:nvPr/>
        </p:nvPicPr>
        <p:blipFill>
          <a:blip r:embed="rId11" cstate="print"/>
          <a:stretch>
            <a:fillRect/>
          </a:stretch>
        </p:blipFill>
        <p:spPr>
          <a:xfrm>
            <a:off x="22015620" y="17171270"/>
            <a:ext cx="760834" cy="87608"/>
          </a:xfrm>
          <a:prstGeom prst="rect">
            <a:avLst/>
          </a:prstGeom>
        </p:spPr>
      </p:pic>
      <p:sp>
        <p:nvSpPr>
          <p:cNvPr id="25" name="bg object 25"/>
          <p:cNvSpPr/>
          <p:nvPr/>
        </p:nvSpPr>
        <p:spPr>
          <a:xfrm>
            <a:off x="22049615" y="17197553"/>
            <a:ext cx="540091" cy="0"/>
          </a:xfrm>
          <a:custGeom>
            <a:avLst/>
            <a:gdLst/>
            <a:ahLst/>
            <a:cxnLst/>
            <a:rect l="l" t="t" r="r" b="b"/>
            <a:pathLst>
              <a:path w="269875">
                <a:moveTo>
                  <a:pt x="0" y="0"/>
                </a:moveTo>
                <a:lnTo>
                  <a:pt x="269387" y="0"/>
                </a:lnTo>
              </a:path>
            </a:pathLst>
          </a:custGeom>
          <a:ln w="12691">
            <a:solidFill>
              <a:srgbClr val="000000"/>
            </a:solidFill>
          </a:ln>
        </p:spPr>
        <p:txBody>
          <a:bodyPr wrap="square" lIns="0" tIns="0" rIns="0" bIns="0" rtlCol="0"/>
          <a:lstStyle/>
          <a:p>
            <a:endParaRPr/>
          </a:p>
        </p:txBody>
      </p:sp>
      <p:sp>
        <p:nvSpPr>
          <p:cNvPr id="26" name="bg object 26"/>
          <p:cNvSpPr/>
          <p:nvPr/>
        </p:nvSpPr>
        <p:spPr>
          <a:xfrm>
            <a:off x="20987001" y="15759357"/>
            <a:ext cx="2076491" cy="473902"/>
          </a:xfrm>
          <a:custGeom>
            <a:avLst/>
            <a:gdLst/>
            <a:ahLst/>
            <a:cxnLst/>
            <a:rect l="l" t="t" r="r" b="b"/>
            <a:pathLst>
              <a:path w="1037590" h="236854">
                <a:moveTo>
                  <a:pt x="1037315" y="0"/>
                </a:moveTo>
                <a:lnTo>
                  <a:pt x="0" y="0"/>
                </a:lnTo>
                <a:lnTo>
                  <a:pt x="0" y="236254"/>
                </a:lnTo>
                <a:lnTo>
                  <a:pt x="1037315" y="236254"/>
                </a:lnTo>
                <a:lnTo>
                  <a:pt x="1037315" y="0"/>
                </a:lnTo>
                <a:close/>
              </a:path>
            </a:pathLst>
          </a:custGeom>
          <a:solidFill>
            <a:srgbClr val="FFC107"/>
          </a:solidFill>
        </p:spPr>
        <p:txBody>
          <a:bodyPr wrap="square" lIns="0" tIns="0" rIns="0" bIns="0" rtlCol="0"/>
          <a:lstStyle/>
          <a:p>
            <a:endParaRPr/>
          </a:p>
        </p:txBody>
      </p:sp>
      <p:sp>
        <p:nvSpPr>
          <p:cNvPr id="2" name="Holder 2"/>
          <p:cNvSpPr>
            <a:spLocks noGrp="1"/>
          </p:cNvSpPr>
          <p:nvPr>
            <p:ph type="title"/>
          </p:nvPr>
        </p:nvSpPr>
        <p:spPr>
          <a:xfrm>
            <a:off x="2011680" y="1243585"/>
            <a:ext cx="3621024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011680" y="7150610"/>
            <a:ext cx="362102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3679424" y="28913330"/>
            <a:ext cx="12874752"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011681" y="28913330"/>
            <a:ext cx="9253728"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4/8/2025</a:t>
            </a:fld>
            <a:endParaRPr lang="en-US"/>
          </a:p>
        </p:txBody>
      </p:sp>
      <p:sp>
        <p:nvSpPr>
          <p:cNvPr id="6" name="Holder 6"/>
          <p:cNvSpPr>
            <a:spLocks noGrp="1"/>
          </p:cNvSpPr>
          <p:nvPr>
            <p:ph type="sldNum" sz="quarter" idx="7"/>
          </p:nvPr>
        </p:nvSpPr>
        <p:spPr>
          <a:xfrm>
            <a:off x="28968195" y="28913330"/>
            <a:ext cx="9253728"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914766">
        <a:defRPr>
          <a:latin typeface="+mn-lt"/>
          <a:ea typeface="+mn-ea"/>
          <a:cs typeface="+mn-cs"/>
        </a:defRPr>
      </a:lvl2pPr>
      <a:lvl3pPr marL="1829532">
        <a:defRPr>
          <a:latin typeface="+mn-lt"/>
          <a:ea typeface="+mn-ea"/>
          <a:cs typeface="+mn-cs"/>
        </a:defRPr>
      </a:lvl3pPr>
      <a:lvl4pPr marL="2744297">
        <a:defRPr>
          <a:latin typeface="+mn-lt"/>
          <a:ea typeface="+mn-ea"/>
          <a:cs typeface="+mn-cs"/>
        </a:defRPr>
      </a:lvl4pPr>
      <a:lvl5pPr marL="3659063">
        <a:defRPr>
          <a:latin typeface="+mn-lt"/>
          <a:ea typeface="+mn-ea"/>
          <a:cs typeface="+mn-cs"/>
        </a:defRPr>
      </a:lvl5pPr>
      <a:lvl6pPr marL="4573829">
        <a:defRPr>
          <a:latin typeface="+mn-lt"/>
          <a:ea typeface="+mn-ea"/>
          <a:cs typeface="+mn-cs"/>
        </a:defRPr>
      </a:lvl6pPr>
      <a:lvl7pPr marL="5488595">
        <a:defRPr>
          <a:latin typeface="+mn-lt"/>
          <a:ea typeface="+mn-ea"/>
          <a:cs typeface="+mn-cs"/>
        </a:defRPr>
      </a:lvl7pPr>
      <a:lvl8pPr marL="6403360">
        <a:defRPr>
          <a:latin typeface="+mn-lt"/>
          <a:ea typeface="+mn-ea"/>
          <a:cs typeface="+mn-cs"/>
        </a:defRPr>
      </a:lvl8pPr>
      <a:lvl9pPr marL="7318126">
        <a:defRPr>
          <a:latin typeface="+mn-lt"/>
          <a:ea typeface="+mn-ea"/>
          <a:cs typeface="+mn-cs"/>
        </a:defRPr>
      </a:lvl9pPr>
    </p:bodyStyle>
    <p:otherStyle>
      <a:lvl1pPr marL="0">
        <a:defRPr>
          <a:latin typeface="+mn-lt"/>
          <a:ea typeface="+mn-ea"/>
          <a:cs typeface="+mn-cs"/>
        </a:defRPr>
      </a:lvl1pPr>
      <a:lvl2pPr marL="914766">
        <a:defRPr>
          <a:latin typeface="+mn-lt"/>
          <a:ea typeface="+mn-ea"/>
          <a:cs typeface="+mn-cs"/>
        </a:defRPr>
      </a:lvl2pPr>
      <a:lvl3pPr marL="1829532">
        <a:defRPr>
          <a:latin typeface="+mn-lt"/>
          <a:ea typeface="+mn-ea"/>
          <a:cs typeface="+mn-cs"/>
        </a:defRPr>
      </a:lvl3pPr>
      <a:lvl4pPr marL="2744297">
        <a:defRPr>
          <a:latin typeface="+mn-lt"/>
          <a:ea typeface="+mn-ea"/>
          <a:cs typeface="+mn-cs"/>
        </a:defRPr>
      </a:lvl4pPr>
      <a:lvl5pPr marL="3659063">
        <a:defRPr>
          <a:latin typeface="+mn-lt"/>
          <a:ea typeface="+mn-ea"/>
          <a:cs typeface="+mn-cs"/>
        </a:defRPr>
      </a:lvl5pPr>
      <a:lvl6pPr marL="4573829">
        <a:defRPr>
          <a:latin typeface="+mn-lt"/>
          <a:ea typeface="+mn-ea"/>
          <a:cs typeface="+mn-cs"/>
        </a:defRPr>
      </a:lvl6pPr>
      <a:lvl7pPr marL="5488595">
        <a:defRPr>
          <a:latin typeface="+mn-lt"/>
          <a:ea typeface="+mn-ea"/>
          <a:cs typeface="+mn-cs"/>
        </a:defRPr>
      </a:lvl7pPr>
      <a:lvl8pPr marL="6403360">
        <a:defRPr>
          <a:latin typeface="+mn-lt"/>
          <a:ea typeface="+mn-ea"/>
          <a:cs typeface="+mn-cs"/>
        </a:defRPr>
      </a:lvl8pPr>
      <a:lvl9pPr marL="731812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7.png"/><Relationship Id="rId7" Type="http://schemas.openxmlformats.org/officeDocument/2006/relationships/image" Target="../media/image11.jp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png"/><Relationship Id="rId9"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2637911" y="13764504"/>
            <a:ext cx="14786127" cy="702767"/>
          </a:xfrm>
          <a:prstGeom prst="rect">
            <a:avLst/>
          </a:prstGeom>
        </p:spPr>
        <p:txBody>
          <a:bodyPr vert="horz" wrap="square" lIns="0" tIns="25410" rIns="0" bIns="0" rtlCol="0">
            <a:spAutoFit/>
          </a:bodyPr>
          <a:lstStyle/>
          <a:p>
            <a:pPr eaLnBrk="0" hangingPunct="0"/>
            <a:r>
              <a:rPr lang="en-US" sz="4400" b="1" dirty="0">
                <a:solidFill>
                  <a:srgbClr val="57257D"/>
                </a:solidFill>
                <a:latin typeface="Aptos"/>
                <a:cs typeface="Times New Roman"/>
              </a:rPr>
              <a:t>Phase 2: </a:t>
            </a:r>
            <a:r>
              <a:rPr lang="en-US" sz="2900" dirty="0">
                <a:latin typeface="Aptos"/>
                <a:cs typeface="Times New Roman"/>
              </a:rPr>
              <a:t>Determining Pod Structure, Pilot Launch &amp; Patient Navigator Training</a:t>
            </a:r>
            <a:endParaRPr lang="en-US" sz="2900" dirty="0">
              <a:latin typeface="Aptos"/>
              <a:ea typeface="Calibri"/>
              <a:cs typeface="Times New Roman"/>
            </a:endParaRPr>
          </a:p>
        </p:txBody>
      </p:sp>
      <p:sp>
        <p:nvSpPr>
          <p:cNvPr id="7" name="object 7"/>
          <p:cNvSpPr txBox="1"/>
          <p:nvPr/>
        </p:nvSpPr>
        <p:spPr>
          <a:xfrm>
            <a:off x="12637911" y="5670187"/>
            <a:ext cx="15093766" cy="1014726"/>
          </a:xfrm>
          <a:prstGeom prst="rect">
            <a:avLst/>
          </a:prstGeom>
          <a:solidFill>
            <a:srgbClr val="56247C"/>
          </a:solidFill>
        </p:spPr>
        <p:txBody>
          <a:bodyPr vert="horz" wrap="square" lIns="0" tIns="59714" rIns="0" bIns="0" rtlCol="0">
            <a:spAutoFit/>
          </a:bodyPr>
          <a:lstStyle/>
          <a:p>
            <a:pPr marL="30492" algn="ctr">
              <a:spcBef>
                <a:spcPts val="470"/>
              </a:spcBef>
            </a:pPr>
            <a:r>
              <a:rPr sz="6202" b="1" dirty="0">
                <a:solidFill>
                  <a:srgbClr val="FFE62E"/>
                </a:solidFill>
                <a:latin typeface="Arial"/>
                <a:cs typeface="Arial"/>
              </a:rPr>
              <a:t>Program</a:t>
            </a:r>
            <a:r>
              <a:rPr sz="6202" b="1" spc="-320" dirty="0">
                <a:solidFill>
                  <a:srgbClr val="FFE62E"/>
                </a:solidFill>
                <a:latin typeface="Arial"/>
                <a:cs typeface="Arial"/>
              </a:rPr>
              <a:t> </a:t>
            </a:r>
            <a:r>
              <a:rPr sz="6202" b="1" spc="-20" dirty="0">
                <a:solidFill>
                  <a:srgbClr val="FFE62E"/>
                </a:solidFill>
                <a:latin typeface="Arial"/>
                <a:cs typeface="Arial"/>
              </a:rPr>
              <a:t>Design</a:t>
            </a:r>
            <a:endParaRPr sz="6202" dirty="0">
              <a:latin typeface="Arial"/>
              <a:cs typeface="Arial"/>
            </a:endParaRPr>
          </a:p>
        </p:txBody>
      </p:sp>
      <p:sp>
        <p:nvSpPr>
          <p:cNvPr id="9" name="object 9"/>
          <p:cNvSpPr txBox="1"/>
          <p:nvPr/>
        </p:nvSpPr>
        <p:spPr>
          <a:xfrm>
            <a:off x="28459225" y="24309276"/>
            <a:ext cx="11034458" cy="973673"/>
          </a:xfrm>
          <a:prstGeom prst="rect">
            <a:avLst/>
          </a:prstGeom>
          <a:solidFill>
            <a:srgbClr val="56247C"/>
          </a:solidFill>
        </p:spPr>
        <p:txBody>
          <a:bodyPr vert="horz" wrap="square" lIns="0" tIns="19058" rIns="0" bIns="0" rtlCol="0">
            <a:spAutoFit/>
          </a:bodyPr>
          <a:lstStyle/>
          <a:p>
            <a:pPr marL="34304" algn="ctr">
              <a:spcBef>
                <a:spcPts val="150"/>
              </a:spcBef>
            </a:pPr>
            <a:r>
              <a:rPr sz="6202" b="1" dirty="0">
                <a:solidFill>
                  <a:srgbClr val="FFE62E"/>
                </a:solidFill>
                <a:latin typeface="Arial"/>
                <a:cs typeface="Arial"/>
              </a:rPr>
              <a:t>Next</a:t>
            </a:r>
            <a:r>
              <a:rPr sz="6202" b="1" spc="-140" dirty="0">
                <a:solidFill>
                  <a:srgbClr val="FFE62E"/>
                </a:solidFill>
                <a:latin typeface="Arial"/>
                <a:cs typeface="Arial"/>
              </a:rPr>
              <a:t> </a:t>
            </a:r>
            <a:r>
              <a:rPr sz="6202" b="1" spc="-20" dirty="0">
                <a:solidFill>
                  <a:srgbClr val="FFE62E"/>
                </a:solidFill>
                <a:latin typeface="Arial"/>
                <a:cs typeface="Arial"/>
              </a:rPr>
              <a:t>Steps</a:t>
            </a:r>
            <a:endParaRPr sz="6202">
              <a:latin typeface="Arial"/>
              <a:cs typeface="Arial"/>
            </a:endParaRPr>
          </a:p>
        </p:txBody>
      </p:sp>
      <p:sp>
        <p:nvSpPr>
          <p:cNvPr id="10" name="object 10"/>
          <p:cNvSpPr txBox="1"/>
          <p:nvPr/>
        </p:nvSpPr>
        <p:spPr>
          <a:xfrm>
            <a:off x="28413514" y="5655078"/>
            <a:ext cx="11031917" cy="999331"/>
          </a:xfrm>
          <a:prstGeom prst="rect">
            <a:avLst/>
          </a:prstGeom>
          <a:solidFill>
            <a:srgbClr val="56247C"/>
          </a:solidFill>
        </p:spPr>
        <p:txBody>
          <a:bodyPr vert="horz" wrap="square" lIns="0" tIns="44468" rIns="0" bIns="0" rtlCol="0">
            <a:spAutoFit/>
          </a:bodyPr>
          <a:lstStyle/>
          <a:p>
            <a:pPr marL="40656" algn="ctr">
              <a:spcBef>
                <a:spcPts val="350"/>
              </a:spcBef>
            </a:pPr>
            <a:r>
              <a:rPr sz="6202" b="1" spc="-20" dirty="0">
                <a:solidFill>
                  <a:srgbClr val="FFE62E"/>
                </a:solidFill>
                <a:latin typeface="Arial"/>
                <a:cs typeface="Arial"/>
              </a:rPr>
              <a:t>Discussion</a:t>
            </a:r>
            <a:endParaRPr sz="6202" dirty="0">
              <a:latin typeface="Arial"/>
              <a:cs typeface="Arial"/>
            </a:endParaRPr>
          </a:p>
        </p:txBody>
      </p:sp>
      <p:sp>
        <p:nvSpPr>
          <p:cNvPr id="13" name="object 13"/>
          <p:cNvSpPr txBox="1"/>
          <p:nvPr/>
        </p:nvSpPr>
        <p:spPr>
          <a:xfrm>
            <a:off x="921223" y="5670186"/>
            <a:ext cx="11031917" cy="999331"/>
          </a:xfrm>
          <a:prstGeom prst="rect">
            <a:avLst/>
          </a:prstGeom>
          <a:solidFill>
            <a:srgbClr val="56247C"/>
          </a:solidFill>
        </p:spPr>
        <p:txBody>
          <a:bodyPr vert="horz" wrap="square" lIns="0" tIns="44468" rIns="0" bIns="0" rtlCol="0">
            <a:spAutoFit/>
          </a:bodyPr>
          <a:lstStyle/>
          <a:p>
            <a:pPr marR="8894" algn="ctr">
              <a:spcBef>
                <a:spcPts val="350"/>
              </a:spcBef>
            </a:pPr>
            <a:r>
              <a:rPr sz="6202" b="1" spc="-20" dirty="0">
                <a:solidFill>
                  <a:srgbClr val="FFE62E"/>
                </a:solidFill>
                <a:latin typeface="Arial"/>
                <a:cs typeface="Arial"/>
              </a:rPr>
              <a:t>Introduction</a:t>
            </a:r>
            <a:endParaRPr sz="6202" dirty="0">
              <a:latin typeface="Arial"/>
              <a:cs typeface="Arial"/>
            </a:endParaRPr>
          </a:p>
        </p:txBody>
      </p:sp>
      <p:sp>
        <p:nvSpPr>
          <p:cNvPr id="14" name="object 14"/>
          <p:cNvSpPr txBox="1"/>
          <p:nvPr/>
        </p:nvSpPr>
        <p:spPr>
          <a:xfrm>
            <a:off x="921224" y="19864137"/>
            <a:ext cx="11031917" cy="994199"/>
          </a:xfrm>
          <a:prstGeom prst="rect">
            <a:avLst/>
          </a:prstGeom>
          <a:solidFill>
            <a:srgbClr val="56247C"/>
          </a:solidFill>
        </p:spPr>
        <p:txBody>
          <a:bodyPr vert="horz" wrap="square" lIns="0" tIns="39386" rIns="0" bIns="0" rtlCol="0">
            <a:spAutoFit/>
          </a:bodyPr>
          <a:lstStyle/>
          <a:p>
            <a:pPr algn="ctr">
              <a:spcBef>
                <a:spcPts val="310"/>
              </a:spcBef>
            </a:pPr>
            <a:r>
              <a:rPr sz="6202" b="1" spc="-20" dirty="0">
                <a:solidFill>
                  <a:srgbClr val="FFE62E"/>
                </a:solidFill>
                <a:latin typeface="Arial"/>
                <a:cs typeface="Arial"/>
              </a:rPr>
              <a:t>Intervention</a:t>
            </a:r>
            <a:endParaRPr sz="6202" dirty="0">
              <a:latin typeface="Arial"/>
              <a:cs typeface="Arial"/>
            </a:endParaRPr>
          </a:p>
        </p:txBody>
      </p:sp>
      <p:sp>
        <p:nvSpPr>
          <p:cNvPr id="23" name="object 23"/>
          <p:cNvSpPr txBox="1"/>
          <p:nvPr/>
        </p:nvSpPr>
        <p:spPr>
          <a:xfrm>
            <a:off x="915871" y="28678854"/>
            <a:ext cx="27497223" cy="1747540"/>
          </a:xfrm>
          <a:prstGeom prst="rect">
            <a:avLst/>
          </a:prstGeom>
        </p:spPr>
        <p:txBody>
          <a:bodyPr vert="horz" wrap="square" lIns="0" tIns="24140" rIns="0" bIns="0" rtlCol="0">
            <a:spAutoFit/>
          </a:bodyPr>
          <a:lstStyle/>
          <a:p>
            <a:pPr marL="76230">
              <a:lnSpc>
                <a:spcPts val="3361"/>
              </a:lnSpc>
              <a:spcBef>
                <a:spcPts val="190"/>
              </a:spcBef>
            </a:pPr>
            <a:r>
              <a:rPr sz="2800" b="1" spc="200" dirty="0">
                <a:latin typeface="Aptos" panose="020B0004020202020204" pitchFamily="34" charset="0"/>
                <a:cs typeface="Calibri"/>
              </a:rPr>
              <a:t>REFERENCES</a:t>
            </a:r>
            <a:r>
              <a:rPr sz="2800" spc="200" dirty="0">
                <a:latin typeface="Aptos" panose="020B0004020202020204" pitchFamily="34" charset="0"/>
                <a:cs typeface="Calibri"/>
              </a:rPr>
              <a:t>:</a:t>
            </a:r>
            <a:endParaRPr sz="2800" dirty="0">
              <a:latin typeface="Aptos" panose="020B0004020202020204" pitchFamily="34" charset="0"/>
              <a:cs typeface="Calibri"/>
            </a:endParaRPr>
          </a:p>
          <a:p>
            <a:pPr marL="76230" marR="5883723"/>
            <a:r>
              <a:rPr sz="2800" spc="30" baseline="24691" dirty="0">
                <a:latin typeface="Aptos" panose="020B0004020202020204" pitchFamily="34" charset="0"/>
                <a:cs typeface="Arial"/>
              </a:rPr>
              <a:t>1</a:t>
            </a:r>
            <a:r>
              <a:rPr sz="2800" spc="20" dirty="0">
                <a:latin typeface="Aptos" panose="020B0004020202020204" pitchFamily="34" charset="0"/>
                <a:cs typeface="Calibri"/>
              </a:rPr>
              <a:t>New</a:t>
            </a:r>
            <a:r>
              <a:rPr sz="2800" spc="120" dirty="0">
                <a:latin typeface="Aptos" panose="020B0004020202020204" pitchFamily="34" charset="0"/>
                <a:cs typeface="Calibri"/>
              </a:rPr>
              <a:t> </a:t>
            </a:r>
            <a:r>
              <a:rPr sz="2800" spc="90" dirty="0">
                <a:latin typeface="Aptos" panose="020B0004020202020204" pitchFamily="34" charset="0"/>
                <a:cs typeface="Calibri"/>
              </a:rPr>
              <a:t>Orleans</a:t>
            </a:r>
            <a:r>
              <a:rPr sz="2800" spc="130" dirty="0">
                <a:latin typeface="Aptos" panose="020B0004020202020204" pitchFamily="34" charset="0"/>
                <a:cs typeface="Calibri"/>
              </a:rPr>
              <a:t> </a:t>
            </a:r>
            <a:r>
              <a:rPr sz="2800" spc="20" dirty="0">
                <a:latin typeface="Aptos" panose="020B0004020202020204" pitchFamily="34" charset="0"/>
                <a:cs typeface="Calibri"/>
              </a:rPr>
              <a:t>Health</a:t>
            </a:r>
            <a:r>
              <a:rPr sz="2800" spc="130" dirty="0">
                <a:latin typeface="Aptos" panose="020B0004020202020204" pitchFamily="34" charset="0"/>
                <a:cs typeface="Calibri"/>
              </a:rPr>
              <a:t> </a:t>
            </a:r>
            <a:r>
              <a:rPr sz="2800" spc="20" dirty="0">
                <a:latin typeface="Aptos" panose="020B0004020202020204" pitchFamily="34" charset="0"/>
                <a:cs typeface="Calibri"/>
              </a:rPr>
              <a:t>Department.</a:t>
            </a:r>
            <a:r>
              <a:rPr sz="2800" spc="150" dirty="0">
                <a:latin typeface="Aptos" panose="020B0004020202020204" pitchFamily="34" charset="0"/>
                <a:cs typeface="Calibri"/>
              </a:rPr>
              <a:t> </a:t>
            </a:r>
            <a:r>
              <a:rPr sz="2800" spc="20" dirty="0">
                <a:latin typeface="Aptos" panose="020B0004020202020204" pitchFamily="34" charset="0"/>
                <a:cs typeface="Calibri"/>
              </a:rPr>
              <a:t>(2024).</a:t>
            </a:r>
            <a:r>
              <a:rPr sz="2800" spc="220" dirty="0">
                <a:latin typeface="Aptos" panose="020B0004020202020204" pitchFamily="34" charset="0"/>
                <a:cs typeface="Calibri"/>
              </a:rPr>
              <a:t> </a:t>
            </a:r>
            <a:r>
              <a:rPr sz="2800" i="1" spc="20" dirty="0">
                <a:latin typeface="Aptos" panose="020B0004020202020204" pitchFamily="34" charset="0"/>
                <a:cs typeface="Calibri"/>
              </a:rPr>
              <a:t>2024</a:t>
            </a:r>
            <a:r>
              <a:rPr sz="2800" i="1" spc="190" dirty="0">
                <a:latin typeface="Aptos" panose="020B0004020202020204" pitchFamily="34" charset="0"/>
                <a:cs typeface="Calibri"/>
              </a:rPr>
              <a:t> </a:t>
            </a:r>
            <a:r>
              <a:rPr sz="2800" i="1" spc="20" dirty="0">
                <a:latin typeface="Aptos" panose="020B0004020202020204" pitchFamily="34" charset="0"/>
                <a:cs typeface="Calibri"/>
              </a:rPr>
              <a:t>Health</a:t>
            </a:r>
            <a:r>
              <a:rPr sz="2800" i="1" spc="130" dirty="0">
                <a:latin typeface="Aptos" panose="020B0004020202020204" pitchFamily="34" charset="0"/>
                <a:cs typeface="Calibri"/>
              </a:rPr>
              <a:t> </a:t>
            </a:r>
            <a:r>
              <a:rPr sz="2800" i="1" spc="20" dirty="0">
                <a:latin typeface="Aptos" panose="020B0004020202020204" pitchFamily="34" charset="0"/>
                <a:cs typeface="Calibri"/>
              </a:rPr>
              <a:t>Disparity</a:t>
            </a:r>
            <a:r>
              <a:rPr sz="2800" i="1" spc="150" dirty="0">
                <a:latin typeface="Aptos" panose="020B0004020202020204" pitchFamily="34" charset="0"/>
                <a:cs typeface="Calibri"/>
              </a:rPr>
              <a:t> </a:t>
            </a:r>
            <a:r>
              <a:rPr sz="2800" i="1" spc="20" dirty="0">
                <a:latin typeface="Aptos" panose="020B0004020202020204" pitchFamily="34" charset="0"/>
                <a:cs typeface="Calibri"/>
              </a:rPr>
              <a:t>Report</a:t>
            </a:r>
            <a:r>
              <a:rPr sz="2800" spc="20" dirty="0">
                <a:latin typeface="Aptos" panose="020B0004020202020204" pitchFamily="34" charset="0"/>
                <a:cs typeface="Calibri"/>
              </a:rPr>
              <a:t>.</a:t>
            </a:r>
            <a:r>
              <a:rPr sz="2800" spc="170" dirty="0">
                <a:latin typeface="Aptos" panose="020B0004020202020204" pitchFamily="34" charset="0"/>
                <a:cs typeface="Calibri"/>
              </a:rPr>
              <a:t> </a:t>
            </a:r>
            <a:r>
              <a:rPr sz="2800" spc="20" dirty="0">
                <a:latin typeface="Aptos" panose="020B0004020202020204" pitchFamily="34" charset="0"/>
                <a:cs typeface="Calibri"/>
              </a:rPr>
              <a:t>New</a:t>
            </a:r>
            <a:r>
              <a:rPr sz="2800" spc="130" dirty="0">
                <a:latin typeface="Aptos" panose="020B0004020202020204" pitchFamily="34" charset="0"/>
                <a:cs typeface="Calibri"/>
              </a:rPr>
              <a:t> </a:t>
            </a:r>
            <a:r>
              <a:rPr sz="2800" spc="90" dirty="0">
                <a:latin typeface="Aptos" panose="020B0004020202020204" pitchFamily="34" charset="0"/>
                <a:cs typeface="Calibri"/>
              </a:rPr>
              <a:t>Orleans</a:t>
            </a:r>
            <a:r>
              <a:rPr sz="2800" spc="140" dirty="0">
                <a:latin typeface="Aptos" panose="020B0004020202020204" pitchFamily="34" charset="0"/>
                <a:cs typeface="Calibri"/>
              </a:rPr>
              <a:t> </a:t>
            </a:r>
            <a:r>
              <a:rPr sz="2800" spc="20" dirty="0">
                <a:latin typeface="Aptos" panose="020B0004020202020204" pitchFamily="34" charset="0"/>
                <a:cs typeface="Calibri"/>
              </a:rPr>
              <a:t>Health</a:t>
            </a:r>
            <a:r>
              <a:rPr sz="2800" spc="120" dirty="0">
                <a:latin typeface="Aptos" panose="020B0004020202020204" pitchFamily="34" charset="0"/>
                <a:cs typeface="Calibri"/>
              </a:rPr>
              <a:t> </a:t>
            </a:r>
            <a:r>
              <a:rPr sz="2800" spc="20" dirty="0">
                <a:latin typeface="Aptos" panose="020B0004020202020204" pitchFamily="34" charset="0"/>
                <a:cs typeface="Calibri"/>
              </a:rPr>
              <a:t>Department.</a:t>
            </a:r>
            <a:r>
              <a:rPr sz="2800" spc="150" dirty="0">
                <a:latin typeface="Aptos" panose="020B0004020202020204" pitchFamily="34" charset="0"/>
                <a:cs typeface="Calibri"/>
              </a:rPr>
              <a:t> </a:t>
            </a:r>
            <a:r>
              <a:rPr sz="2800" spc="20" dirty="0">
                <a:latin typeface="Aptos" panose="020B0004020202020204" pitchFamily="34" charset="0"/>
                <a:cs typeface="Calibri"/>
              </a:rPr>
              <a:t>Retrieved</a:t>
            </a:r>
            <a:r>
              <a:rPr sz="2800" spc="140" dirty="0">
                <a:latin typeface="Aptos" panose="020B0004020202020204" pitchFamily="34" charset="0"/>
                <a:cs typeface="Calibri"/>
              </a:rPr>
              <a:t> </a:t>
            </a:r>
            <a:r>
              <a:rPr sz="2800" spc="20" dirty="0">
                <a:latin typeface="Aptos" panose="020B0004020202020204" pitchFamily="34" charset="0"/>
                <a:cs typeface="Calibri"/>
              </a:rPr>
              <a:t>April</a:t>
            </a:r>
            <a:r>
              <a:rPr sz="2800" spc="150" dirty="0">
                <a:latin typeface="Aptos" panose="020B0004020202020204" pitchFamily="34" charset="0"/>
                <a:cs typeface="Calibri"/>
              </a:rPr>
              <a:t> </a:t>
            </a:r>
            <a:r>
              <a:rPr sz="2800" spc="20" dirty="0">
                <a:latin typeface="Aptos" panose="020B0004020202020204" pitchFamily="34" charset="0"/>
                <a:cs typeface="Calibri"/>
              </a:rPr>
              <a:t>3,</a:t>
            </a:r>
            <a:r>
              <a:rPr sz="2800" spc="140" dirty="0">
                <a:latin typeface="Aptos" panose="020B0004020202020204" pitchFamily="34" charset="0"/>
                <a:cs typeface="Calibri"/>
              </a:rPr>
              <a:t> </a:t>
            </a:r>
            <a:r>
              <a:rPr sz="2800" spc="20" dirty="0">
                <a:latin typeface="Aptos" panose="020B0004020202020204" pitchFamily="34" charset="0"/>
                <a:cs typeface="Calibri"/>
              </a:rPr>
              <a:t>2025,</a:t>
            </a:r>
            <a:r>
              <a:rPr sz="2800" spc="220" dirty="0">
                <a:latin typeface="Aptos" panose="020B0004020202020204" pitchFamily="34" charset="0"/>
                <a:cs typeface="Calibri"/>
              </a:rPr>
              <a:t> </a:t>
            </a:r>
            <a:r>
              <a:rPr sz="2800" spc="-40" dirty="0">
                <a:latin typeface="Aptos" panose="020B0004020202020204" pitchFamily="34" charset="0"/>
                <a:cs typeface="Calibri"/>
              </a:rPr>
              <a:t>from </a:t>
            </a:r>
            <a:r>
              <a:rPr sz="2800" dirty="0">
                <a:solidFill>
                  <a:schemeClr val="tx1"/>
                </a:solidFill>
                <a:uFill>
                  <a:solidFill>
                    <a:srgbClr val="CCCCFF"/>
                  </a:solidFill>
                </a:uFill>
                <a:latin typeface="Aptos" panose="020B0004020202020204" pitchFamily="34" charset="0"/>
                <a:cs typeface="Calibri"/>
              </a:rPr>
              <a:t>https://nola.gov/nola/media/Health-Department/Files/2024-Health-Disparity-</a:t>
            </a:r>
            <a:r>
              <a:rPr sz="2800" spc="-20" dirty="0">
                <a:solidFill>
                  <a:schemeClr val="tx1"/>
                </a:solidFill>
                <a:uFill>
                  <a:solidFill>
                    <a:srgbClr val="CCCCFF"/>
                  </a:solidFill>
                </a:uFill>
                <a:latin typeface="Aptos" panose="020B0004020202020204" pitchFamily="34" charset="0"/>
                <a:cs typeface="Calibri"/>
              </a:rPr>
              <a:t>Report.pdf</a:t>
            </a:r>
            <a:endParaRPr sz="2800" dirty="0">
              <a:solidFill>
                <a:schemeClr val="tx1"/>
              </a:solidFill>
              <a:latin typeface="Aptos" panose="020B0004020202020204" pitchFamily="34" charset="0"/>
              <a:cs typeface="Calibri"/>
            </a:endParaRPr>
          </a:p>
          <a:p>
            <a:pPr marL="76230">
              <a:lnSpc>
                <a:spcPts val="3361"/>
              </a:lnSpc>
            </a:pPr>
            <a:r>
              <a:rPr sz="2800" spc="30" baseline="24691" dirty="0">
                <a:latin typeface="Aptos" panose="020B0004020202020204" pitchFamily="34" charset="0"/>
                <a:cs typeface="Arial"/>
              </a:rPr>
              <a:t>2</a:t>
            </a:r>
            <a:r>
              <a:rPr sz="2800" spc="20" dirty="0">
                <a:latin typeface="Aptos" panose="020B0004020202020204" pitchFamily="34" charset="0"/>
                <a:cs typeface="Calibri"/>
              </a:rPr>
              <a:t>The</a:t>
            </a:r>
            <a:r>
              <a:rPr sz="2800" spc="120" dirty="0">
                <a:latin typeface="Aptos" panose="020B0004020202020204" pitchFamily="34" charset="0"/>
                <a:cs typeface="Calibri"/>
              </a:rPr>
              <a:t> </a:t>
            </a:r>
            <a:r>
              <a:rPr sz="2800" spc="20" dirty="0">
                <a:latin typeface="Aptos" panose="020B0004020202020204" pitchFamily="34" charset="0"/>
                <a:cs typeface="Calibri"/>
              </a:rPr>
              <a:t>Data</a:t>
            </a:r>
            <a:r>
              <a:rPr sz="2800" spc="120" dirty="0">
                <a:latin typeface="Aptos" panose="020B0004020202020204" pitchFamily="34" charset="0"/>
                <a:cs typeface="Calibri"/>
              </a:rPr>
              <a:t> </a:t>
            </a:r>
            <a:r>
              <a:rPr sz="2800" spc="20" dirty="0">
                <a:latin typeface="Aptos" panose="020B0004020202020204" pitchFamily="34" charset="0"/>
                <a:cs typeface="Calibri"/>
              </a:rPr>
              <a:t>Center.</a:t>
            </a:r>
            <a:r>
              <a:rPr sz="2800" spc="130" dirty="0">
                <a:latin typeface="Aptos" panose="020B0004020202020204" pitchFamily="34" charset="0"/>
                <a:cs typeface="Calibri"/>
              </a:rPr>
              <a:t> </a:t>
            </a:r>
            <a:r>
              <a:rPr sz="2800" spc="20" dirty="0">
                <a:latin typeface="Aptos" panose="020B0004020202020204" pitchFamily="34" charset="0"/>
                <a:cs typeface="Calibri"/>
              </a:rPr>
              <a:t>(2024).</a:t>
            </a:r>
            <a:r>
              <a:rPr sz="2800" spc="190" dirty="0">
                <a:latin typeface="Aptos" panose="020B0004020202020204" pitchFamily="34" charset="0"/>
                <a:cs typeface="Calibri"/>
              </a:rPr>
              <a:t> </a:t>
            </a:r>
            <a:r>
              <a:rPr sz="2800" i="1" spc="20" dirty="0">
                <a:latin typeface="Aptos" panose="020B0004020202020204" pitchFamily="34" charset="0"/>
                <a:cs typeface="Calibri"/>
              </a:rPr>
              <a:t>Placing</a:t>
            </a:r>
            <a:r>
              <a:rPr sz="2800" i="1" spc="120" dirty="0">
                <a:latin typeface="Aptos" panose="020B0004020202020204" pitchFamily="34" charset="0"/>
                <a:cs typeface="Calibri"/>
              </a:rPr>
              <a:t> </a:t>
            </a:r>
            <a:r>
              <a:rPr sz="2800" i="1" spc="20" dirty="0">
                <a:latin typeface="Aptos" panose="020B0004020202020204" pitchFamily="34" charset="0"/>
                <a:cs typeface="Calibri"/>
              </a:rPr>
              <a:t>prosperity:</a:t>
            </a:r>
            <a:r>
              <a:rPr sz="2800" i="1" spc="150" dirty="0">
                <a:latin typeface="Aptos" panose="020B0004020202020204" pitchFamily="34" charset="0"/>
                <a:cs typeface="Calibri"/>
              </a:rPr>
              <a:t> </a:t>
            </a:r>
            <a:r>
              <a:rPr sz="2800" i="1" spc="100" dirty="0">
                <a:latin typeface="Aptos" panose="020B0004020202020204" pitchFamily="34" charset="0"/>
                <a:cs typeface="Calibri"/>
              </a:rPr>
              <a:t>Chapter</a:t>
            </a:r>
            <a:r>
              <a:rPr sz="2800" i="1" spc="120" dirty="0">
                <a:latin typeface="Aptos" panose="020B0004020202020204" pitchFamily="34" charset="0"/>
                <a:cs typeface="Calibri"/>
              </a:rPr>
              <a:t> </a:t>
            </a:r>
            <a:r>
              <a:rPr sz="2800" i="1" spc="20" dirty="0">
                <a:latin typeface="Aptos" panose="020B0004020202020204" pitchFamily="34" charset="0"/>
                <a:cs typeface="Calibri"/>
              </a:rPr>
              <a:t>1</a:t>
            </a:r>
            <a:r>
              <a:rPr sz="2800" spc="20" dirty="0">
                <a:latin typeface="Aptos" panose="020B0004020202020204" pitchFamily="34" charset="0"/>
                <a:cs typeface="Calibri"/>
              </a:rPr>
              <a:t>.</a:t>
            </a:r>
            <a:r>
              <a:rPr sz="2800" spc="140" dirty="0">
                <a:latin typeface="Aptos" panose="020B0004020202020204" pitchFamily="34" charset="0"/>
                <a:cs typeface="Calibri"/>
              </a:rPr>
              <a:t> </a:t>
            </a:r>
            <a:r>
              <a:rPr sz="2800" spc="20" dirty="0">
                <a:latin typeface="Aptos" panose="020B0004020202020204" pitchFamily="34" charset="0"/>
                <a:cs typeface="Calibri"/>
              </a:rPr>
              <a:t>The</a:t>
            </a:r>
            <a:r>
              <a:rPr sz="2800" spc="120" dirty="0">
                <a:latin typeface="Aptos" panose="020B0004020202020204" pitchFamily="34" charset="0"/>
                <a:cs typeface="Calibri"/>
              </a:rPr>
              <a:t> </a:t>
            </a:r>
            <a:r>
              <a:rPr sz="2800" spc="20" dirty="0">
                <a:latin typeface="Aptos" panose="020B0004020202020204" pitchFamily="34" charset="0"/>
                <a:cs typeface="Calibri"/>
              </a:rPr>
              <a:t>Data</a:t>
            </a:r>
            <a:r>
              <a:rPr sz="2800" spc="130" dirty="0">
                <a:latin typeface="Aptos" panose="020B0004020202020204" pitchFamily="34" charset="0"/>
                <a:cs typeface="Calibri"/>
              </a:rPr>
              <a:t> </a:t>
            </a:r>
            <a:r>
              <a:rPr sz="2800" spc="20" dirty="0">
                <a:latin typeface="Aptos" panose="020B0004020202020204" pitchFamily="34" charset="0"/>
                <a:cs typeface="Calibri"/>
              </a:rPr>
              <a:t>Center.</a:t>
            </a:r>
            <a:r>
              <a:rPr sz="2800" spc="130" dirty="0">
                <a:latin typeface="Aptos" panose="020B0004020202020204" pitchFamily="34" charset="0"/>
                <a:cs typeface="Calibri"/>
              </a:rPr>
              <a:t> </a:t>
            </a:r>
            <a:r>
              <a:rPr sz="2800" spc="20" dirty="0">
                <a:latin typeface="Aptos" panose="020B0004020202020204" pitchFamily="34" charset="0"/>
                <a:cs typeface="Calibri"/>
              </a:rPr>
              <a:t>Retrieved</a:t>
            </a:r>
            <a:r>
              <a:rPr sz="2800" spc="110" dirty="0">
                <a:latin typeface="Aptos" panose="020B0004020202020204" pitchFamily="34" charset="0"/>
                <a:cs typeface="Calibri"/>
              </a:rPr>
              <a:t> </a:t>
            </a:r>
            <a:r>
              <a:rPr sz="2800" spc="20" dirty="0">
                <a:latin typeface="Aptos" panose="020B0004020202020204" pitchFamily="34" charset="0"/>
                <a:cs typeface="Calibri"/>
              </a:rPr>
              <a:t>April</a:t>
            </a:r>
            <a:r>
              <a:rPr sz="2800" spc="130" dirty="0">
                <a:latin typeface="Aptos" panose="020B0004020202020204" pitchFamily="34" charset="0"/>
                <a:cs typeface="Calibri"/>
              </a:rPr>
              <a:t> </a:t>
            </a:r>
            <a:r>
              <a:rPr sz="2800" spc="20" dirty="0">
                <a:latin typeface="Aptos" panose="020B0004020202020204" pitchFamily="34" charset="0"/>
                <a:cs typeface="Calibri"/>
              </a:rPr>
              <a:t>3,</a:t>
            </a:r>
            <a:r>
              <a:rPr sz="2800" spc="110" dirty="0">
                <a:latin typeface="Aptos" panose="020B0004020202020204" pitchFamily="34" charset="0"/>
                <a:cs typeface="Calibri"/>
              </a:rPr>
              <a:t> </a:t>
            </a:r>
            <a:r>
              <a:rPr sz="2800" spc="20" dirty="0">
                <a:latin typeface="Aptos" panose="020B0004020202020204" pitchFamily="34" charset="0"/>
                <a:cs typeface="Calibri"/>
              </a:rPr>
              <a:t>2025,</a:t>
            </a:r>
            <a:r>
              <a:rPr sz="2800" spc="190" dirty="0">
                <a:latin typeface="Aptos" panose="020B0004020202020204" pitchFamily="34" charset="0"/>
                <a:cs typeface="Calibri"/>
              </a:rPr>
              <a:t> </a:t>
            </a:r>
            <a:r>
              <a:rPr sz="2800" spc="20" dirty="0">
                <a:latin typeface="Aptos" panose="020B0004020202020204" pitchFamily="34" charset="0"/>
                <a:cs typeface="Calibri"/>
              </a:rPr>
              <a:t>from</a:t>
            </a:r>
            <a:r>
              <a:rPr sz="2800" spc="160" dirty="0">
                <a:latin typeface="Aptos" panose="020B0004020202020204" pitchFamily="34" charset="0"/>
                <a:cs typeface="Calibri"/>
              </a:rPr>
              <a:t> </a:t>
            </a:r>
            <a:r>
              <a:rPr sz="2800" spc="20" dirty="0">
                <a:solidFill>
                  <a:schemeClr val="tx1"/>
                </a:solidFill>
                <a:uFill>
                  <a:solidFill>
                    <a:srgbClr val="CCCCFF"/>
                  </a:solidFill>
                </a:uFill>
                <a:latin typeface="Aptos" panose="020B0004020202020204" pitchFamily="34" charset="0"/>
                <a:cs typeface="Calibri"/>
              </a:rPr>
              <a:t>https://www.datacenterresearch.org/placing-</a:t>
            </a:r>
            <a:r>
              <a:rPr sz="2800" dirty="0">
                <a:solidFill>
                  <a:schemeClr val="tx1"/>
                </a:solidFill>
                <a:uFill>
                  <a:solidFill>
                    <a:srgbClr val="CCCCFF"/>
                  </a:solidFill>
                </a:uFill>
                <a:latin typeface="Aptos" panose="020B0004020202020204" pitchFamily="34" charset="0"/>
                <a:cs typeface="Calibri"/>
              </a:rPr>
              <a:t>prosperity/chapter-</a:t>
            </a:r>
            <a:r>
              <a:rPr sz="2800" spc="-20" dirty="0">
                <a:solidFill>
                  <a:schemeClr val="tx1"/>
                </a:solidFill>
                <a:uFill>
                  <a:solidFill>
                    <a:srgbClr val="CCCCFF"/>
                  </a:solidFill>
                </a:uFill>
                <a:latin typeface="Aptos" panose="020B0004020202020204" pitchFamily="34" charset="0"/>
                <a:cs typeface="Calibri"/>
              </a:rPr>
              <a:t>1.html</a:t>
            </a:r>
            <a:endParaRPr sz="2800" dirty="0">
              <a:solidFill>
                <a:schemeClr val="tx1"/>
              </a:solidFill>
              <a:latin typeface="Aptos" panose="020B0004020202020204" pitchFamily="34" charset="0"/>
              <a:cs typeface="Calibri"/>
            </a:endParaRPr>
          </a:p>
        </p:txBody>
      </p:sp>
      <p:sp>
        <p:nvSpPr>
          <p:cNvPr id="24" name="object 24"/>
          <p:cNvSpPr txBox="1"/>
          <p:nvPr/>
        </p:nvSpPr>
        <p:spPr>
          <a:xfrm>
            <a:off x="988804" y="19119989"/>
            <a:ext cx="4483661" cy="301375"/>
          </a:xfrm>
          <a:prstGeom prst="rect">
            <a:avLst/>
          </a:prstGeom>
        </p:spPr>
        <p:txBody>
          <a:bodyPr vert="horz" wrap="square" lIns="0" tIns="24140" rIns="0" bIns="0" rtlCol="0">
            <a:spAutoFit/>
          </a:bodyPr>
          <a:lstStyle/>
          <a:p>
            <a:pPr marL="76230">
              <a:spcBef>
                <a:spcPts val="190"/>
              </a:spcBef>
            </a:pPr>
            <a:r>
              <a:rPr b="1" spc="40" dirty="0">
                <a:latin typeface="Aptos" panose="020B0004020202020204" pitchFamily="34" charset="0"/>
                <a:cs typeface="Calibri"/>
              </a:rPr>
              <a:t>Figure</a:t>
            </a:r>
            <a:r>
              <a:rPr b="1" spc="50" dirty="0">
                <a:latin typeface="Aptos" panose="020B0004020202020204" pitchFamily="34" charset="0"/>
                <a:cs typeface="Calibri"/>
              </a:rPr>
              <a:t> </a:t>
            </a:r>
            <a:r>
              <a:rPr b="1" spc="40" dirty="0">
                <a:latin typeface="Aptos" panose="020B0004020202020204" pitchFamily="34" charset="0"/>
                <a:cs typeface="Calibri"/>
              </a:rPr>
              <a:t>1.</a:t>
            </a:r>
            <a:r>
              <a:rPr b="1" spc="20" dirty="0">
                <a:latin typeface="Aptos" panose="020B0004020202020204" pitchFamily="34" charset="0"/>
                <a:cs typeface="Calibri"/>
              </a:rPr>
              <a:t> </a:t>
            </a:r>
            <a:r>
              <a:rPr spc="40" dirty="0">
                <a:latin typeface="Aptos" panose="020B0004020202020204" pitchFamily="34" charset="0"/>
                <a:cs typeface="Calibri"/>
              </a:rPr>
              <a:t>Life</a:t>
            </a:r>
            <a:r>
              <a:rPr spc="20" dirty="0">
                <a:latin typeface="Aptos" panose="020B0004020202020204" pitchFamily="34" charset="0"/>
                <a:cs typeface="Calibri"/>
              </a:rPr>
              <a:t> </a:t>
            </a:r>
            <a:r>
              <a:rPr spc="40" dirty="0">
                <a:latin typeface="Aptos" panose="020B0004020202020204" pitchFamily="34" charset="0"/>
                <a:cs typeface="Calibri"/>
              </a:rPr>
              <a:t>Expectancy</a:t>
            </a:r>
            <a:r>
              <a:rPr spc="50" dirty="0">
                <a:latin typeface="Aptos" panose="020B0004020202020204" pitchFamily="34" charset="0"/>
                <a:cs typeface="Calibri"/>
              </a:rPr>
              <a:t> </a:t>
            </a:r>
            <a:r>
              <a:rPr spc="40" dirty="0">
                <a:latin typeface="Aptos" panose="020B0004020202020204" pitchFamily="34" charset="0"/>
                <a:cs typeface="Calibri"/>
              </a:rPr>
              <a:t>in</a:t>
            </a:r>
            <a:r>
              <a:rPr spc="30" dirty="0">
                <a:latin typeface="Aptos" panose="020B0004020202020204" pitchFamily="34" charset="0"/>
                <a:cs typeface="Calibri"/>
              </a:rPr>
              <a:t> </a:t>
            </a:r>
            <a:r>
              <a:rPr spc="40" dirty="0">
                <a:latin typeface="Aptos" panose="020B0004020202020204" pitchFamily="34" charset="0"/>
                <a:cs typeface="Calibri"/>
              </a:rPr>
              <a:t>New</a:t>
            </a:r>
            <a:r>
              <a:rPr spc="20" dirty="0">
                <a:latin typeface="Aptos" panose="020B0004020202020204" pitchFamily="34" charset="0"/>
                <a:cs typeface="Calibri"/>
              </a:rPr>
              <a:t> </a:t>
            </a:r>
            <a:r>
              <a:rPr spc="-20" dirty="0">
                <a:latin typeface="Aptos" panose="020B0004020202020204" pitchFamily="34" charset="0"/>
                <a:cs typeface="Calibri"/>
              </a:rPr>
              <a:t>Orleans</a:t>
            </a:r>
            <a:r>
              <a:rPr spc="-30" baseline="27777" dirty="0">
                <a:latin typeface="Aptos" panose="020B0004020202020204" pitchFamily="34" charset="0"/>
                <a:cs typeface="Arial"/>
              </a:rPr>
              <a:t>2</a:t>
            </a:r>
            <a:endParaRPr baseline="27777" dirty="0">
              <a:latin typeface="Aptos" panose="020B0004020202020204" pitchFamily="34" charset="0"/>
              <a:cs typeface="Arial"/>
            </a:endParaRPr>
          </a:p>
        </p:txBody>
      </p:sp>
      <p:sp>
        <p:nvSpPr>
          <p:cNvPr id="33" name="object 33"/>
          <p:cNvSpPr txBox="1"/>
          <p:nvPr/>
        </p:nvSpPr>
        <p:spPr>
          <a:xfrm>
            <a:off x="20986807" y="15717301"/>
            <a:ext cx="2076028" cy="472062"/>
          </a:xfrm>
          <a:prstGeom prst="rect">
            <a:avLst/>
          </a:prstGeom>
        </p:spPr>
        <p:txBody>
          <a:bodyPr vert="horz" wrap="square" lIns="0" tIns="25410" rIns="0" bIns="0" rtlCol="0">
            <a:spAutoFit/>
          </a:bodyPr>
          <a:lstStyle/>
          <a:p>
            <a:pPr marL="349390">
              <a:spcBef>
                <a:spcPts val="200"/>
              </a:spcBef>
            </a:pPr>
            <a:r>
              <a:rPr sz="2901" spc="-20" dirty="0">
                <a:solidFill>
                  <a:srgbClr val="FFFFFF"/>
                </a:solidFill>
                <a:latin typeface="Arial"/>
                <a:cs typeface="Arial"/>
              </a:rPr>
              <a:t>Purpose</a:t>
            </a:r>
            <a:endParaRPr sz="2901" dirty="0">
              <a:latin typeface="Arial"/>
              <a:cs typeface="Arial"/>
            </a:endParaRPr>
          </a:p>
        </p:txBody>
      </p:sp>
      <p:grpSp>
        <p:nvGrpSpPr>
          <p:cNvPr id="34" name="object 34"/>
          <p:cNvGrpSpPr/>
          <p:nvPr/>
        </p:nvGrpSpPr>
        <p:grpSpPr>
          <a:xfrm>
            <a:off x="22575476" y="16941939"/>
            <a:ext cx="4270214" cy="444682"/>
            <a:chOff x="11280883" y="8467509"/>
            <a:chExt cx="2134235" cy="222250"/>
          </a:xfrm>
        </p:grpSpPr>
        <p:sp>
          <p:nvSpPr>
            <p:cNvPr id="35" name="object 35"/>
            <p:cNvSpPr/>
            <p:nvPr/>
          </p:nvSpPr>
          <p:spPr>
            <a:xfrm>
              <a:off x="11287233" y="8473859"/>
              <a:ext cx="2121535" cy="209550"/>
            </a:xfrm>
            <a:custGeom>
              <a:avLst/>
              <a:gdLst/>
              <a:ahLst/>
              <a:cxnLst/>
              <a:rect l="l" t="t" r="r" b="b"/>
              <a:pathLst>
                <a:path w="2121534" h="209550">
                  <a:moveTo>
                    <a:pt x="2121084" y="0"/>
                  </a:moveTo>
                  <a:lnTo>
                    <a:pt x="0" y="0"/>
                  </a:lnTo>
                  <a:lnTo>
                    <a:pt x="0" y="209233"/>
                  </a:lnTo>
                  <a:lnTo>
                    <a:pt x="2121084" y="209233"/>
                  </a:lnTo>
                  <a:lnTo>
                    <a:pt x="2121084" y="0"/>
                  </a:lnTo>
                  <a:close/>
                </a:path>
              </a:pathLst>
            </a:custGeom>
            <a:solidFill>
              <a:srgbClr val="6F2F9F"/>
            </a:solidFill>
          </p:spPr>
          <p:txBody>
            <a:bodyPr wrap="square" lIns="0" tIns="0" rIns="0" bIns="0" rtlCol="0"/>
            <a:lstStyle/>
            <a:p>
              <a:endParaRPr/>
            </a:p>
          </p:txBody>
        </p:sp>
        <p:sp>
          <p:nvSpPr>
            <p:cNvPr id="36" name="object 36"/>
            <p:cNvSpPr/>
            <p:nvPr/>
          </p:nvSpPr>
          <p:spPr>
            <a:xfrm>
              <a:off x="11287233" y="8473859"/>
              <a:ext cx="2121535" cy="209550"/>
            </a:xfrm>
            <a:custGeom>
              <a:avLst/>
              <a:gdLst/>
              <a:ahLst/>
              <a:cxnLst/>
              <a:rect l="l" t="t" r="r" b="b"/>
              <a:pathLst>
                <a:path w="2121534" h="209550">
                  <a:moveTo>
                    <a:pt x="0" y="209233"/>
                  </a:moveTo>
                  <a:lnTo>
                    <a:pt x="2121084" y="209233"/>
                  </a:lnTo>
                  <a:lnTo>
                    <a:pt x="2121084" y="0"/>
                  </a:lnTo>
                  <a:lnTo>
                    <a:pt x="0" y="0"/>
                  </a:lnTo>
                  <a:lnTo>
                    <a:pt x="0" y="209233"/>
                  </a:lnTo>
                  <a:close/>
                </a:path>
              </a:pathLst>
            </a:custGeom>
            <a:ln w="12691">
              <a:solidFill>
                <a:srgbClr val="FFFFFF"/>
              </a:solidFill>
            </a:ln>
          </p:spPr>
          <p:txBody>
            <a:bodyPr wrap="square" lIns="0" tIns="0" rIns="0" bIns="0" rtlCol="0"/>
            <a:lstStyle/>
            <a:p>
              <a:endParaRPr/>
            </a:p>
          </p:txBody>
        </p:sp>
      </p:grpSp>
      <p:sp>
        <p:nvSpPr>
          <p:cNvPr id="37" name="object 37"/>
          <p:cNvSpPr txBox="1"/>
          <p:nvPr/>
        </p:nvSpPr>
        <p:spPr>
          <a:xfrm>
            <a:off x="22588181" y="16954645"/>
            <a:ext cx="4244804" cy="397545"/>
          </a:xfrm>
          <a:prstGeom prst="rect">
            <a:avLst/>
          </a:prstGeom>
        </p:spPr>
        <p:txBody>
          <a:bodyPr vert="horz" wrap="square" lIns="0" tIns="0" rIns="0" bIns="0" rtlCol="0">
            <a:spAutoFit/>
          </a:bodyPr>
          <a:lstStyle/>
          <a:p>
            <a:pPr marL="839804">
              <a:lnSpc>
                <a:spcPts val="3141"/>
              </a:lnSpc>
            </a:pPr>
            <a:r>
              <a:rPr sz="2901" spc="-20" dirty="0">
                <a:solidFill>
                  <a:srgbClr val="FFFFFF"/>
                </a:solidFill>
                <a:latin typeface="Arial"/>
                <a:cs typeface="Arial"/>
              </a:rPr>
              <a:t>Communication</a:t>
            </a:r>
            <a:endParaRPr sz="2901" dirty="0">
              <a:latin typeface="Arial"/>
              <a:cs typeface="Arial"/>
            </a:endParaRPr>
          </a:p>
        </p:txBody>
      </p:sp>
      <p:sp>
        <p:nvSpPr>
          <p:cNvPr id="38" name="object 38"/>
          <p:cNvSpPr txBox="1"/>
          <p:nvPr/>
        </p:nvSpPr>
        <p:spPr>
          <a:xfrm>
            <a:off x="22588181" y="16367628"/>
            <a:ext cx="4247345" cy="410369"/>
          </a:xfrm>
          <a:prstGeom prst="rect">
            <a:avLst/>
          </a:prstGeom>
          <a:solidFill>
            <a:srgbClr val="6F2F9F"/>
          </a:solidFill>
        </p:spPr>
        <p:txBody>
          <a:bodyPr vert="horz" wrap="square" lIns="0" tIns="0" rIns="0" bIns="0" rtlCol="0">
            <a:spAutoFit/>
          </a:bodyPr>
          <a:lstStyle/>
          <a:p>
            <a:pPr marL="698779">
              <a:lnSpc>
                <a:spcPts val="3161"/>
              </a:lnSpc>
            </a:pPr>
            <a:r>
              <a:rPr sz="2901" dirty="0">
                <a:solidFill>
                  <a:srgbClr val="FFFFFF"/>
                </a:solidFill>
                <a:latin typeface="Arial"/>
                <a:cs typeface="Arial"/>
              </a:rPr>
              <a:t>Pod</a:t>
            </a:r>
            <a:r>
              <a:rPr sz="2901" spc="-90" dirty="0">
                <a:solidFill>
                  <a:srgbClr val="FFFFFF"/>
                </a:solidFill>
                <a:latin typeface="Arial"/>
                <a:cs typeface="Arial"/>
              </a:rPr>
              <a:t> </a:t>
            </a:r>
            <a:r>
              <a:rPr sz="2901" spc="-20" dirty="0">
                <a:solidFill>
                  <a:srgbClr val="FFFFFF"/>
                </a:solidFill>
                <a:latin typeface="Arial"/>
                <a:cs typeface="Arial"/>
              </a:rPr>
              <a:t>Organization</a:t>
            </a:r>
            <a:endParaRPr sz="2901" dirty="0">
              <a:latin typeface="Arial"/>
              <a:cs typeface="Arial"/>
            </a:endParaRPr>
          </a:p>
        </p:txBody>
      </p:sp>
      <p:grpSp>
        <p:nvGrpSpPr>
          <p:cNvPr id="39" name="object 39"/>
          <p:cNvGrpSpPr/>
          <p:nvPr/>
        </p:nvGrpSpPr>
        <p:grpSpPr>
          <a:xfrm>
            <a:off x="21989382" y="16208697"/>
            <a:ext cx="707679" cy="3298267"/>
            <a:chOff x="10987956" y="8101038"/>
            <a:chExt cx="353695" cy="1648460"/>
          </a:xfrm>
        </p:grpSpPr>
        <p:pic>
          <p:nvPicPr>
            <p:cNvPr id="40" name="object 40"/>
            <p:cNvPicPr/>
            <p:nvPr/>
          </p:nvPicPr>
          <p:blipFill>
            <a:blip r:embed="rId2" cstate="print"/>
            <a:stretch>
              <a:fillRect/>
            </a:stretch>
          </p:blipFill>
          <p:spPr>
            <a:xfrm>
              <a:off x="10990240" y="8101038"/>
              <a:ext cx="53273" cy="1647926"/>
            </a:xfrm>
            <a:prstGeom prst="rect">
              <a:avLst/>
            </a:prstGeom>
          </p:spPr>
        </p:pic>
        <p:sp>
          <p:nvSpPr>
            <p:cNvPr id="41" name="object 41"/>
            <p:cNvSpPr/>
            <p:nvPr/>
          </p:nvSpPr>
          <p:spPr>
            <a:xfrm>
              <a:off x="11017845" y="8112715"/>
              <a:ext cx="0" cy="1601470"/>
            </a:xfrm>
            <a:custGeom>
              <a:avLst/>
              <a:gdLst/>
              <a:ahLst/>
              <a:cxnLst/>
              <a:rect l="l" t="t" r="r" b="b"/>
              <a:pathLst>
                <a:path h="1601470">
                  <a:moveTo>
                    <a:pt x="0" y="0"/>
                  </a:moveTo>
                  <a:lnTo>
                    <a:pt x="0" y="1600903"/>
                  </a:lnTo>
                </a:path>
              </a:pathLst>
            </a:custGeom>
            <a:ln w="12691">
              <a:solidFill>
                <a:srgbClr val="000000"/>
              </a:solidFill>
            </a:ln>
          </p:spPr>
          <p:txBody>
            <a:bodyPr wrap="square" lIns="0" tIns="0" rIns="0" bIns="0" rtlCol="0"/>
            <a:lstStyle/>
            <a:p>
              <a:endParaRPr/>
            </a:p>
          </p:txBody>
        </p:sp>
        <p:pic>
          <p:nvPicPr>
            <p:cNvPr id="42" name="object 42"/>
            <p:cNvPicPr/>
            <p:nvPr/>
          </p:nvPicPr>
          <p:blipFill>
            <a:blip r:embed="rId3" cstate="print"/>
            <a:stretch>
              <a:fillRect/>
            </a:stretch>
          </p:blipFill>
          <p:spPr>
            <a:xfrm>
              <a:off x="10987956" y="9686521"/>
              <a:ext cx="353351" cy="57113"/>
            </a:xfrm>
            <a:prstGeom prst="rect">
              <a:avLst/>
            </a:prstGeom>
          </p:spPr>
        </p:pic>
        <p:sp>
          <p:nvSpPr>
            <p:cNvPr id="43" name="object 43"/>
            <p:cNvSpPr/>
            <p:nvPr/>
          </p:nvSpPr>
          <p:spPr>
            <a:xfrm>
              <a:off x="11003186" y="9706162"/>
              <a:ext cx="285750" cy="0"/>
            </a:xfrm>
            <a:custGeom>
              <a:avLst/>
              <a:gdLst/>
              <a:ahLst/>
              <a:cxnLst/>
              <a:rect l="l" t="t" r="r" b="b"/>
              <a:pathLst>
                <a:path w="285750">
                  <a:moveTo>
                    <a:pt x="0" y="0"/>
                  </a:moveTo>
                  <a:lnTo>
                    <a:pt x="285696" y="0"/>
                  </a:lnTo>
                </a:path>
              </a:pathLst>
            </a:custGeom>
            <a:ln w="16943">
              <a:solidFill>
                <a:srgbClr val="000000"/>
              </a:solidFill>
            </a:ln>
          </p:spPr>
          <p:txBody>
            <a:bodyPr wrap="square" lIns="0" tIns="0" rIns="0" bIns="0" rtlCol="0"/>
            <a:lstStyle/>
            <a:p>
              <a:endParaRPr/>
            </a:p>
          </p:txBody>
        </p:sp>
      </p:grpSp>
      <p:sp>
        <p:nvSpPr>
          <p:cNvPr id="44" name="object 44"/>
          <p:cNvSpPr txBox="1"/>
          <p:nvPr/>
        </p:nvSpPr>
        <p:spPr>
          <a:xfrm>
            <a:off x="22597953" y="17523616"/>
            <a:ext cx="4246075" cy="397545"/>
          </a:xfrm>
          <a:prstGeom prst="rect">
            <a:avLst/>
          </a:prstGeom>
          <a:solidFill>
            <a:srgbClr val="6F2F9F"/>
          </a:solidFill>
        </p:spPr>
        <p:txBody>
          <a:bodyPr vert="horz" wrap="square" lIns="0" tIns="0" rIns="0" bIns="0" rtlCol="0">
            <a:spAutoFit/>
          </a:bodyPr>
          <a:lstStyle/>
          <a:p>
            <a:pPr marL="883003">
              <a:lnSpc>
                <a:spcPts val="3141"/>
              </a:lnSpc>
            </a:pPr>
            <a:r>
              <a:rPr sz="2901" spc="-20" dirty="0">
                <a:solidFill>
                  <a:srgbClr val="FFFFFF"/>
                </a:solidFill>
                <a:latin typeface="Arial"/>
                <a:cs typeface="Arial"/>
              </a:rPr>
              <a:t>Documentation</a:t>
            </a:r>
            <a:endParaRPr sz="2901" dirty="0">
              <a:latin typeface="Arial"/>
              <a:cs typeface="Arial"/>
            </a:endParaRPr>
          </a:p>
        </p:txBody>
      </p:sp>
      <p:sp>
        <p:nvSpPr>
          <p:cNvPr id="45" name="object 45"/>
          <p:cNvSpPr txBox="1"/>
          <p:nvPr/>
        </p:nvSpPr>
        <p:spPr>
          <a:xfrm>
            <a:off x="22588175" y="18109718"/>
            <a:ext cx="4246075" cy="397545"/>
          </a:xfrm>
          <a:prstGeom prst="rect">
            <a:avLst/>
          </a:prstGeom>
          <a:solidFill>
            <a:srgbClr val="6F2F9F"/>
          </a:solidFill>
        </p:spPr>
        <p:txBody>
          <a:bodyPr vert="horz" wrap="square" lIns="0" tIns="0" rIns="0" bIns="0" rtlCol="0">
            <a:spAutoFit/>
          </a:bodyPr>
          <a:lstStyle/>
          <a:p>
            <a:pPr marL="733083">
              <a:lnSpc>
                <a:spcPts val="3141"/>
              </a:lnSpc>
            </a:pPr>
            <a:r>
              <a:rPr sz="2901" spc="-20" dirty="0">
                <a:solidFill>
                  <a:srgbClr val="FFFFFF"/>
                </a:solidFill>
                <a:latin typeface="Arial"/>
                <a:cs typeface="Arial"/>
              </a:rPr>
              <a:t>Navigating</a:t>
            </a:r>
            <a:r>
              <a:rPr sz="2901" spc="-100" dirty="0">
                <a:solidFill>
                  <a:srgbClr val="FFFFFF"/>
                </a:solidFill>
                <a:latin typeface="Arial"/>
                <a:cs typeface="Arial"/>
              </a:rPr>
              <a:t> </a:t>
            </a:r>
            <a:r>
              <a:rPr sz="2901" spc="-20" dirty="0">
                <a:solidFill>
                  <a:srgbClr val="FFFFFF"/>
                </a:solidFill>
                <a:latin typeface="Arial"/>
                <a:cs typeface="Arial"/>
              </a:rPr>
              <a:t>Tasks</a:t>
            </a:r>
            <a:endParaRPr sz="2901">
              <a:latin typeface="Arial"/>
              <a:cs typeface="Arial"/>
            </a:endParaRPr>
          </a:p>
        </p:txBody>
      </p:sp>
      <p:sp>
        <p:nvSpPr>
          <p:cNvPr id="46" name="object 46"/>
          <p:cNvSpPr txBox="1"/>
          <p:nvPr/>
        </p:nvSpPr>
        <p:spPr>
          <a:xfrm>
            <a:off x="22597953" y="18666361"/>
            <a:ext cx="4246075" cy="397545"/>
          </a:xfrm>
          <a:prstGeom prst="rect">
            <a:avLst/>
          </a:prstGeom>
          <a:solidFill>
            <a:srgbClr val="6F2F9F"/>
          </a:solidFill>
        </p:spPr>
        <p:txBody>
          <a:bodyPr vert="horz" wrap="square" lIns="0" tIns="0" rIns="0" bIns="0" rtlCol="0">
            <a:spAutoFit/>
          </a:bodyPr>
          <a:lstStyle/>
          <a:p>
            <a:pPr marL="196929">
              <a:lnSpc>
                <a:spcPts val="3141"/>
              </a:lnSpc>
            </a:pPr>
            <a:r>
              <a:rPr sz="2901" spc="-20" dirty="0">
                <a:solidFill>
                  <a:srgbClr val="FFFFFF"/>
                </a:solidFill>
                <a:latin typeface="Arial"/>
                <a:cs typeface="Arial"/>
              </a:rPr>
              <a:t>Determining</a:t>
            </a:r>
            <a:r>
              <a:rPr sz="2901" spc="-50" dirty="0">
                <a:solidFill>
                  <a:srgbClr val="FFFFFF"/>
                </a:solidFill>
                <a:latin typeface="Arial"/>
                <a:cs typeface="Arial"/>
              </a:rPr>
              <a:t> </a:t>
            </a:r>
            <a:r>
              <a:rPr sz="2901" spc="-20" dirty="0">
                <a:solidFill>
                  <a:srgbClr val="FFFFFF"/>
                </a:solidFill>
                <a:latin typeface="Arial"/>
                <a:cs typeface="Arial"/>
              </a:rPr>
              <a:t>Limitations</a:t>
            </a:r>
            <a:endParaRPr sz="2901">
              <a:latin typeface="Arial"/>
              <a:cs typeface="Arial"/>
            </a:endParaRPr>
          </a:p>
        </p:txBody>
      </p:sp>
      <p:sp>
        <p:nvSpPr>
          <p:cNvPr id="89" name="object 89"/>
          <p:cNvSpPr txBox="1"/>
          <p:nvPr/>
        </p:nvSpPr>
        <p:spPr>
          <a:xfrm>
            <a:off x="22591477" y="19225800"/>
            <a:ext cx="4246075" cy="397545"/>
          </a:xfrm>
          <a:prstGeom prst="rect">
            <a:avLst/>
          </a:prstGeom>
          <a:solidFill>
            <a:srgbClr val="6F2F9F"/>
          </a:solidFill>
        </p:spPr>
        <p:txBody>
          <a:bodyPr vert="horz" wrap="square" lIns="0" tIns="0" rIns="0" bIns="0" rtlCol="0">
            <a:spAutoFit/>
          </a:bodyPr>
          <a:lstStyle/>
          <a:p>
            <a:pPr marL="167707">
              <a:lnSpc>
                <a:spcPts val="3141"/>
              </a:lnSpc>
            </a:pPr>
            <a:r>
              <a:rPr sz="2901" spc="-20" dirty="0">
                <a:solidFill>
                  <a:srgbClr val="FFFFFF"/>
                </a:solidFill>
                <a:latin typeface="Arial"/>
                <a:cs typeface="Arial"/>
              </a:rPr>
              <a:t>Reflections</a:t>
            </a:r>
            <a:r>
              <a:rPr sz="2901" spc="-60" dirty="0">
                <a:solidFill>
                  <a:srgbClr val="FFFFFF"/>
                </a:solidFill>
                <a:latin typeface="Arial"/>
                <a:cs typeface="Arial"/>
              </a:rPr>
              <a:t> </a:t>
            </a:r>
            <a:r>
              <a:rPr sz="2901" dirty="0">
                <a:solidFill>
                  <a:srgbClr val="FFFFFF"/>
                </a:solidFill>
                <a:latin typeface="Arial"/>
                <a:cs typeface="Arial"/>
              </a:rPr>
              <a:t>and</a:t>
            </a:r>
            <a:r>
              <a:rPr sz="2901" spc="-60" dirty="0">
                <a:solidFill>
                  <a:srgbClr val="FFFFFF"/>
                </a:solidFill>
                <a:latin typeface="Arial"/>
                <a:cs typeface="Arial"/>
              </a:rPr>
              <a:t> </a:t>
            </a:r>
            <a:r>
              <a:rPr sz="2901" spc="-20" dirty="0">
                <a:solidFill>
                  <a:srgbClr val="FFFFFF"/>
                </a:solidFill>
                <a:latin typeface="Arial"/>
                <a:cs typeface="Arial"/>
              </a:rPr>
              <a:t>Insights</a:t>
            </a:r>
            <a:endParaRPr sz="2901">
              <a:latin typeface="Arial"/>
              <a:cs typeface="Arial"/>
            </a:endParaRPr>
          </a:p>
        </p:txBody>
      </p:sp>
      <p:sp>
        <p:nvSpPr>
          <p:cNvPr id="90" name="object 90"/>
          <p:cNvSpPr txBox="1"/>
          <p:nvPr/>
        </p:nvSpPr>
        <p:spPr>
          <a:xfrm>
            <a:off x="10559718" y="1367214"/>
            <a:ext cx="23667228" cy="3468395"/>
          </a:xfrm>
          <a:prstGeom prst="rect">
            <a:avLst/>
          </a:prstGeom>
        </p:spPr>
        <p:txBody>
          <a:bodyPr vert="horz" wrap="square" lIns="0" tIns="25410" rIns="0" bIns="0" rtlCol="0">
            <a:spAutoFit/>
          </a:bodyPr>
          <a:lstStyle/>
          <a:p>
            <a:pPr marL="76230" marR="60984" algn="ctr">
              <a:spcBef>
                <a:spcPts val="200"/>
              </a:spcBef>
            </a:pPr>
            <a:r>
              <a:rPr sz="4402" b="1" dirty="0">
                <a:latin typeface="Arial"/>
                <a:cs typeface="Arial"/>
              </a:rPr>
              <a:t>Medical</a:t>
            </a:r>
            <a:r>
              <a:rPr sz="4402" b="1" spc="-130" dirty="0">
                <a:latin typeface="Arial"/>
                <a:cs typeface="Arial"/>
              </a:rPr>
              <a:t> </a:t>
            </a:r>
            <a:r>
              <a:rPr sz="4402" b="1" dirty="0">
                <a:latin typeface="Arial"/>
                <a:cs typeface="Arial"/>
              </a:rPr>
              <a:t>Students</a:t>
            </a:r>
            <a:r>
              <a:rPr sz="4402" b="1" spc="-120" dirty="0">
                <a:latin typeface="Arial"/>
                <a:cs typeface="Arial"/>
              </a:rPr>
              <a:t> </a:t>
            </a:r>
            <a:r>
              <a:rPr sz="4402" b="1" dirty="0">
                <a:latin typeface="Arial"/>
                <a:cs typeface="Arial"/>
              </a:rPr>
              <a:t>as</a:t>
            </a:r>
            <a:r>
              <a:rPr sz="4402" b="1" spc="-130" dirty="0">
                <a:latin typeface="Arial"/>
                <a:cs typeface="Arial"/>
              </a:rPr>
              <a:t> </a:t>
            </a:r>
            <a:r>
              <a:rPr sz="4402" b="1" dirty="0">
                <a:latin typeface="Arial"/>
                <a:cs typeface="Arial"/>
              </a:rPr>
              <a:t>Patient</a:t>
            </a:r>
            <a:r>
              <a:rPr sz="4402" b="1" spc="-120" dirty="0">
                <a:latin typeface="Arial"/>
                <a:cs typeface="Arial"/>
              </a:rPr>
              <a:t> </a:t>
            </a:r>
            <a:r>
              <a:rPr sz="4402" b="1" dirty="0">
                <a:latin typeface="Arial"/>
                <a:cs typeface="Arial"/>
              </a:rPr>
              <a:t>Navigators</a:t>
            </a:r>
            <a:r>
              <a:rPr sz="4402" b="1" spc="-130" dirty="0">
                <a:latin typeface="Arial"/>
                <a:cs typeface="Arial"/>
              </a:rPr>
              <a:t> </a:t>
            </a:r>
            <a:r>
              <a:rPr sz="4402" b="1" dirty="0">
                <a:latin typeface="Arial"/>
                <a:cs typeface="Arial"/>
              </a:rPr>
              <a:t>–</a:t>
            </a:r>
            <a:r>
              <a:rPr sz="4402" b="1" spc="-140" dirty="0">
                <a:latin typeface="Arial"/>
                <a:cs typeface="Arial"/>
              </a:rPr>
              <a:t> </a:t>
            </a:r>
            <a:r>
              <a:rPr sz="4402" b="1" dirty="0">
                <a:latin typeface="Arial"/>
                <a:cs typeface="Arial"/>
              </a:rPr>
              <a:t>Bridging</a:t>
            </a:r>
            <a:r>
              <a:rPr sz="4402" b="1" spc="-120" dirty="0">
                <a:latin typeface="Arial"/>
                <a:cs typeface="Arial"/>
              </a:rPr>
              <a:t> </a:t>
            </a:r>
            <a:r>
              <a:rPr sz="4402" b="1" dirty="0">
                <a:latin typeface="Arial"/>
                <a:cs typeface="Arial"/>
              </a:rPr>
              <a:t>the</a:t>
            </a:r>
            <a:r>
              <a:rPr sz="4402" b="1" spc="-120" dirty="0">
                <a:latin typeface="Arial"/>
                <a:cs typeface="Arial"/>
              </a:rPr>
              <a:t> </a:t>
            </a:r>
            <a:r>
              <a:rPr sz="4402" b="1" dirty="0">
                <a:latin typeface="Arial"/>
                <a:cs typeface="Arial"/>
              </a:rPr>
              <a:t>Gaps</a:t>
            </a:r>
            <a:r>
              <a:rPr sz="4402" b="1" spc="-130" dirty="0">
                <a:latin typeface="Arial"/>
                <a:cs typeface="Arial"/>
              </a:rPr>
              <a:t> </a:t>
            </a:r>
            <a:r>
              <a:rPr sz="4402" b="1" dirty="0">
                <a:latin typeface="Arial"/>
                <a:cs typeface="Arial"/>
              </a:rPr>
              <a:t>to</a:t>
            </a:r>
            <a:r>
              <a:rPr sz="4402" b="1" spc="-120" dirty="0">
                <a:latin typeface="Arial"/>
                <a:cs typeface="Arial"/>
              </a:rPr>
              <a:t> </a:t>
            </a:r>
            <a:r>
              <a:rPr sz="4402" b="1" dirty="0">
                <a:latin typeface="Arial"/>
                <a:cs typeface="Arial"/>
              </a:rPr>
              <a:t>Care</a:t>
            </a:r>
            <a:r>
              <a:rPr sz="4402" b="1" spc="-140" dirty="0">
                <a:latin typeface="Arial"/>
                <a:cs typeface="Arial"/>
              </a:rPr>
              <a:t> </a:t>
            </a:r>
            <a:r>
              <a:rPr sz="4402" b="1" dirty="0">
                <a:latin typeface="Arial"/>
                <a:cs typeface="Arial"/>
              </a:rPr>
              <a:t>among</a:t>
            </a:r>
            <a:r>
              <a:rPr sz="4402" b="1" spc="-130" dirty="0">
                <a:latin typeface="Arial"/>
                <a:cs typeface="Arial"/>
              </a:rPr>
              <a:t> </a:t>
            </a:r>
            <a:r>
              <a:rPr sz="4402" b="1" dirty="0">
                <a:latin typeface="Arial"/>
                <a:cs typeface="Arial"/>
              </a:rPr>
              <a:t>New</a:t>
            </a:r>
            <a:r>
              <a:rPr sz="4402" b="1" spc="-140" dirty="0">
                <a:latin typeface="Arial"/>
                <a:cs typeface="Arial"/>
              </a:rPr>
              <a:t> </a:t>
            </a:r>
            <a:r>
              <a:rPr sz="4402" b="1" spc="-20" dirty="0">
                <a:latin typeface="Arial"/>
                <a:cs typeface="Arial"/>
              </a:rPr>
              <a:t>Orleans Communities</a:t>
            </a:r>
            <a:r>
              <a:rPr sz="4402" b="1" spc="-140" dirty="0">
                <a:latin typeface="Arial"/>
                <a:cs typeface="Arial"/>
              </a:rPr>
              <a:t> </a:t>
            </a:r>
            <a:r>
              <a:rPr sz="4402" b="1" dirty="0">
                <a:latin typeface="Arial"/>
                <a:cs typeface="Arial"/>
              </a:rPr>
              <a:t>with</a:t>
            </a:r>
            <a:r>
              <a:rPr sz="4402" b="1" spc="-140" dirty="0">
                <a:latin typeface="Arial"/>
                <a:cs typeface="Arial"/>
              </a:rPr>
              <a:t> </a:t>
            </a:r>
            <a:r>
              <a:rPr sz="4402" b="1" dirty="0">
                <a:latin typeface="Arial"/>
                <a:cs typeface="Arial"/>
              </a:rPr>
              <a:t>Housing</a:t>
            </a:r>
            <a:r>
              <a:rPr sz="4402" b="1" spc="-150" dirty="0">
                <a:latin typeface="Arial"/>
                <a:cs typeface="Arial"/>
              </a:rPr>
              <a:t> </a:t>
            </a:r>
            <a:r>
              <a:rPr sz="4402" b="1" spc="-20" dirty="0">
                <a:latin typeface="Arial"/>
                <a:cs typeface="Arial"/>
              </a:rPr>
              <a:t>Insecurity</a:t>
            </a:r>
            <a:endParaRPr sz="4402" dirty="0">
              <a:latin typeface="Arial"/>
              <a:cs typeface="Arial"/>
            </a:endParaRPr>
          </a:p>
          <a:p>
            <a:pPr marL="814394" marR="797879" algn="ctr">
              <a:spcBef>
                <a:spcPts val="10"/>
              </a:spcBef>
            </a:pPr>
            <a:r>
              <a:rPr sz="3600" b="1" dirty="0">
                <a:latin typeface="Arial"/>
                <a:cs typeface="Arial"/>
              </a:rPr>
              <a:t>Maggie</a:t>
            </a:r>
            <a:r>
              <a:rPr sz="3600" b="1" spc="-150" dirty="0">
                <a:latin typeface="Arial"/>
                <a:cs typeface="Arial"/>
              </a:rPr>
              <a:t> </a:t>
            </a:r>
            <a:r>
              <a:rPr sz="3600" b="1" dirty="0">
                <a:latin typeface="Arial"/>
                <a:cs typeface="Arial"/>
              </a:rPr>
              <a:t>Palopoli</a:t>
            </a:r>
            <a:r>
              <a:rPr sz="3600" b="1" baseline="25462" dirty="0">
                <a:latin typeface="Arial"/>
                <a:cs typeface="Arial"/>
              </a:rPr>
              <a:t>1</a:t>
            </a:r>
            <a:r>
              <a:rPr sz="3600" b="1" dirty="0">
                <a:latin typeface="Arial"/>
                <a:cs typeface="Arial"/>
              </a:rPr>
              <a:t>,</a:t>
            </a:r>
            <a:r>
              <a:rPr sz="3600" b="1" spc="-120" dirty="0">
                <a:latin typeface="Arial"/>
                <a:cs typeface="Arial"/>
              </a:rPr>
              <a:t> </a:t>
            </a:r>
            <a:r>
              <a:rPr sz="3600" b="1" dirty="0">
                <a:latin typeface="Arial"/>
                <a:cs typeface="Arial"/>
              </a:rPr>
              <a:t>Marisol</a:t>
            </a:r>
            <a:r>
              <a:rPr sz="3600" b="1" spc="-140" dirty="0">
                <a:latin typeface="Arial"/>
                <a:cs typeface="Arial"/>
              </a:rPr>
              <a:t> </a:t>
            </a:r>
            <a:r>
              <a:rPr sz="3600" b="1" spc="-20" dirty="0">
                <a:latin typeface="Arial"/>
                <a:cs typeface="Arial"/>
              </a:rPr>
              <a:t>Mosqueda</a:t>
            </a:r>
            <a:r>
              <a:rPr sz="3600" b="1" spc="-140" dirty="0">
                <a:latin typeface="Arial"/>
                <a:cs typeface="Arial"/>
              </a:rPr>
              <a:t> </a:t>
            </a:r>
            <a:r>
              <a:rPr sz="3600" b="1" dirty="0">
                <a:latin typeface="Arial"/>
                <a:cs typeface="Arial"/>
              </a:rPr>
              <a:t>Arreola</a:t>
            </a:r>
            <a:r>
              <a:rPr sz="3600" b="1" baseline="25462" dirty="0">
                <a:latin typeface="Arial"/>
                <a:cs typeface="Arial"/>
              </a:rPr>
              <a:t>1</a:t>
            </a:r>
            <a:r>
              <a:rPr sz="3600" b="1" dirty="0">
                <a:latin typeface="Arial"/>
                <a:cs typeface="Arial"/>
              </a:rPr>
              <a:t>,</a:t>
            </a:r>
            <a:r>
              <a:rPr sz="3600" b="1" spc="-130" dirty="0">
                <a:latin typeface="Arial"/>
                <a:cs typeface="Arial"/>
              </a:rPr>
              <a:t> </a:t>
            </a:r>
            <a:r>
              <a:rPr sz="3600" b="1" dirty="0">
                <a:latin typeface="Arial"/>
                <a:cs typeface="Arial"/>
              </a:rPr>
              <a:t>M.</a:t>
            </a:r>
            <a:r>
              <a:rPr sz="3600" b="1" spc="-150" dirty="0">
                <a:latin typeface="Arial"/>
                <a:cs typeface="Arial"/>
              </a:rPr>
              <a:t> </a:t>
            </a:r>
            <a:r>
              <a:rPr sz="3600" b="1" dirty="0">
                <a:latin typeface="Arial"/>
                <a:cs typeface="Arial"/>
              </a:rPr>
              <a:t>Peyton</a:t>
            </a:r>
            <a:r>
              <a:rPr sz="3600" b="1" spc="-150" dirty="0">
                <a:latin typeface="Arial"/>
                <a:cs typeface="Arial"/>
              </a:rPr>
              <a:t> </a:t>
            </a:r>
            <a:r>
              <a:rPr sz="3600" b="1" dirty="0">
                <a:latin typeface="Arial"/>
                <a:cs typeface="Arial"/>
              </a:rPr>
              <a:t>Simons</a:t>
            </a:r>
            <a:r>
              <a:rPr sz="3600" b="1" baseline="25462" dirty="0">
                <a:latin typeface="Arial"/>
                <a:cs typeface="Arial"/>
              </a:rPr>
              <a:t>2</a:t>
            </a:r>
            <a:r>
              <a:rPr sz="3600" b="1" dirty="0">
                <a:latin typeface="Arial"/>
                <a:cs typeface="Arial"/>
              </a:rPr>
              <a:t>,</a:t>
            </a:r>
            <a:r>
              <a:rPr sz="3600" b="1" spc="-130" dirty="0">
                <a:latin typeface="Arial"/>
                <a:cs typeface="Arial"/>
              </a:rPr>
              <a:t> </a:t>
            </a:r>
            <a:r>
              <a:rPr sz="3600" b="1" dirty="0">
                <a:latin typeface="Arial"/>
                <a:cs typeface="Arial"/>
              </a:rPr>
              <a:t>Patrick</a:t>
            </a:r>
            <a:r>
              <a:rPr sz="3600" b="1" spc="-150" dirty="0">
                <a:latin typeface="Arial"/>
                <a:cs typeface="Arial"/>
              </a:rPr>
              <a:t> </a:t>
            </a:r>
            <a:r>
              <a:rPr sz="3600" b="1" dirty="0">
                <a:latin typeface="Arial"/>
                <a:cs typeface="Arial"/>
              </a:rPr>
              <a:t>Dicken</a:t>
            </a:r>
            <a:r>
              <a:rPr sz="3600" b="1" baseline="25462" dirty="0">
                <a:latin typeface="Arial"/>
                <a:cs typeface="Arial"/>
              </a:rPr>
              <a:t>1</a:t>
            </a:r>
            <a:r>
              <a:rPr sz="3600" b="1" dirty="0">
                <a:latin typeface="Arial"/>
                <a:cs typeface="Arial"/>
              </a:rPr>
              <a:t>,</a:t>
            </a:r>
            <a:r>
              <a:rPr sz="3600" b="1" spc="-130" dirty="0">
                <a:latin typeface="Arial"/>
                <a:cs typeface="Arial"/>
              </a:rPr>
              <a:t> </a:t>
            </a:r>
            <a:r>
              <a:rPr sz="3600" b="1" dirty="0">
                <a:latin typeface="Arial"/>
                <a:cs typeface="Arial"/>
              </a:rPr>
              <a:t>Margaret</a:t>
            </a:r>
            <a:r>
              <a:rPr sz="3600" b="1" spc="-150" dirty="0">
                <a:latin typeface="Arial"/>
                <a:cs typeface="Arial"/>
              </a:rPr>
              <a:t> </a:t>
            </a:r>
            <a:r>
              <a:rPr sz="3600" b="1" spc="-20" dirty="0">
                <a:latin typeface="Arial"/>
                <a:cs typeface="Arial"/>
              </a:rPr>
              <a:t>Thomas</a:t>
            </a:r>
            <a:r>
              <a:rPr sz="3600" b="1" spc="-30" baseline="25462" dirty="0">
                <a:latin typeface="Arial"/>
                <a:cs typeface="Arial"/>
              </a:rPr>
              <a:t>1</a:t>
            </a:r>
            <a:r>
              <a:rPr sz="3600" b="1" spc="-20" dirty="0">
                <a:latin typeface="Arial"/>
                <a:cs typeface="Arial"/>
              </a:rPr>
              <a:t>, </a:t>
            </a:r>
            <a:r>
              <a:rPr sz="3600" b="1" dirty="0">
                <a:latin typeface="Arial"/>
                <a:cs typeface="Arial"/>
              </a:rPr>
              <a:t>William</a:t>
            </a:r>
            <a:r>
              <a:rPr sz="3600" b="1" spc="-160" dirty="0">
                <a:latin typeface="Arial"/>
                <a:cs typeface="Arial"/>
              </a:rPr>
              <a:t> </a:t>
            </a:r>
            <a:r>
              <a:rPr sz="3600" b="1" dirty="0">
                <a:latin typeface="Arial"/>
                <a:cs typeface="Arial"/>
              </a:rPr>
              <a:t>Wisen</a:t>
            </a:r>
            <a:r>
              <a:rPr sz="3600" b="1" baseline="25462" dirty="0">
                <a:latin typeface="Arial"/>
                <a:cs typeface="Arial"/>
              </a:rPr>
              <a:t>1</a:t>
            </a:r>
            <a:r>
              <a:rPr sz="3600" b="1" dirty="0">
                <a:latin typeface="Arial"/>
                <a:cs typeface="Arial"/>
              </a:rPr>
              <a:t>,</a:t>
            </a:r>
            <a:r>
              <a:rPr sz="3600" b="1" spc="-130" dirty="0">
                <a:latin typeface="Arial"/>
                <a:cs typeface="Arial"/>
              </a:rPr>
              <a:t> </a:t>
            </a:r>
            <a:r>
              <a:rPr sz="3600" b="1" dirty="0">
                <a:latin typeface="Arial"/>
                <a:cs typeface="Arial"/>
              </a:rPr>
              <a:t>Joseph</a:t>
            </a:r>
            <a:r>
              <a:rPr sz="3600" b="1" spc="-140" dirty="0">
                <a:latin typeface="Arial"/>
                <a:cs typeface="Arial"/>
              </a:rPr>
              <a:t> </a:t>
            </a:r>
            <a:r>
              <a:rPr sz="3600" b="1" spc="-20" dirty="0">
                <a:latin typeface="Arial"/>
                <a:cs typeface="Arial"/>
              </a:rPr>
              <a:t>Aguda</a:t>
            </a:r>
            <a:r>
              <a:rPr sz="3600" b="1" spc="-30" baseline="25462" dirty="0">
                <a:latin typeface="Arial"/>
                <a:cs typeface="Arial"/>
              </a:rPr>
              <a:t>2</a:t>
            </a:r>
            <a:endParaRPr sz="3600" b="1" baseline="25462" dirty="0">
              <a:latin typeface="Arial"/>
              <a:cs typeface="Arial"/>
            </a:endParaRPr>
          </a:p>
          <a:p>
            <a:pPr marR="97829" algn="ctr">
              <a:lnSpc>
                <a:spcPts val="3842"/>
              </a:lnSpc>
            </a:pPr>
            <a:r>
              <a:rPr sz="3201" dirty="0">
                <a:latin typeface="Arial"/>
                <a:cs typeface="Arial"/>
              </a:rPr>
              <a:t>L2</a:t>
            </a:r>
            <a:r>
              <a:rPr sz="3151" baseline="26455" dirty="0">
                <a:latin typeface="Arial"/>
                <a:cs typeface="Arial"/>
              </a:rPr>
              <a:t>1</a:t>
            </a:r>
            <a:r>
              <a:rPr sz="3201" dirty="0">
                <a:latin typeface="Arial"/>
                <a:cs typeface="Arial"/>
              </a:rPr>
              <a:t>,</a:t>
            </a:r>
            <a:r>
              <a:rPr sz="3201" spc="-60" dirty="0">
                <a:latin typeface="Arial"/>
                <a:cs typeface="Arial"/>
              </a:rPr>
              <a:t> </a:t>
            </a:r>
            <a:r>
              <a:rPr sz="3201" dirty="0">
                <a:latin typeface="Arial"/>
                <a:cs typeface="Arial"/>
              </a:rPr>
              <a:t>L3</a:t>
            </a:r>
            <a:r>
              <a:rPr sz="3151" baseline="26455" dirty="0">
                <a:latin typeface="Arial"/>
                <a:cs typeface="Arial"/>
              </a:rPr>
              <a:t>2</a:t>
            </a:r>
            <a:r>
              <a:rPr sz="3201" dirty="0">
                <a:latin typeface="Arial"/>
                <a:cs typeface="Arial"/>
              </a:rPr>
              <a:t>,</a:t>
            </a:r>
            <a:r>
              <a:rPr sz="3201" spc="-60" dirty="0">
                <a:latin typeface="Arial"/>
                <a:cs typeface="Arial"/>
              </a:rPr>
              <a:t> </a:t>
            </a:r>
            <a:r>
              <a:rPr sz="3201" dirty="0">
                <a:latin typeface="Arial"/>
                <a:cs typeface="Arial"/>
              </a:rPr>
              <a:t>LSU</a:t>
            </a:r>
            <a:r>
              <a:rPr sz="3201" spc="-40" dirty="0">
                <a:latin typeface="Arial"/>
                <a:cs typeface="Arial"/>
              </a:rPr>
              <a:t> </a:t>
            </a:r>
            <a:r>
              <a:rPr sz="3201" dirty="0">
                <a:latin typeface="Arial"/>
                <a:cs typeface="Arial"/>
              </a:rPr>
              <a:t>Health</a:t>
            </a:r>
            <a:r>
              <a:rPr sz="3201" spc="-60" dirty="0">
                <a:latin typeface="Arial"/>
                <a:cs typeface="Arial"/>
              </a:rPr>
              <a:t> </a:t>
            </a:r>
            <a:r>
              <a:rPr sz="3201" dirty="0">
                <a:latin typeface="Arial"/>
                <a:cs typeface="Arial"/>
              </a:rPr>
              <a:t>Sciences</a:t>
            </a:r>
            <a:r>
              <a:rPr sz="3201" spc="-60" dirty="0">
                <a:latin typeface="Arial"/>
                <a:cs typeface="Arial"/>
              </a:rPr>
              <a:t> </a:t>
            </a:r>
            <a:r>
              <a:rPr sz="3201" dirty="0">
                <a:latin typeface="Arial"/>
                <a:cs typeface="Arial"/>
              </a:rPr>
              <a:t>Center,</a:t>
            </a:r>
            <a:r>
              <a:rPr sz="3201" spc="-80" dirty="0">
                <a:latin typeface="Arial"/>
                <a:cs typeface="Arial"/>
              </a:rPr>
              <a:t> </a:t>
            </a:r>
            <a:r>
              <a:rPr sz="3201" dirty="0">
                <a:latin typeface="Arial"/>
                <a:cs typeface="Arial"/>
              </a:rPr>
              <a:t>New</a:t>
            </a:r>
            <a:r>
              <a:rPr sz="3201" spc="-60" dirty="0">
                <a:latin typeface="Arial"/>
                <a:cs typeface="Arial"/>
              </a:rPr>
              <a:t> </a:t>
            </a:r>
            <a:r>
              <a:rPr sz="3201" dirty="0">
                <a:latin typeface="Arial"/>
                <a:cs typeface="Arial"/>
              </a:rPr>
              <a:t>Orleans,</a:t>
            </a:r>
            <a:r>
              <a:rPr sz="3201" spc="-70" dirty="0">
                <a:latin typeface="Arial"/>
                <a:cs typeface="Arial"/>
              </a:rPr>
              <a:t> </a:t>
            </a:r>
            <a:r>
              <a:rPr sz="3201" spc="-50" dirty="0">
                <a:latin typeface="Arial"/>
                <a:cs typeface="Arial"/>
              </a:rPr>
              <a:t>LA</a:t>
            </a:r>
            <a:endParaRPr sz="3201" dirty="0">
              <a:latin typeface="Arial"/>
              <a:cs typeface="Arial"/>
            </a:endParaRPr>
          </a:p>
          <a:p>
            <a:pPr marR="176601" algn="ctr"/>
            <a:r>
              <a:rPr sz="3201" b="1" dirty="0">
                <a:latin typeface="Arial"/>
                <a:cs typeface="Arial"/>
              </a:rPr>
              <a:t>Mentors:</a:t>
            </a:r>
            <a:r>
              <a:rPr sz="3201" b="1" spc="-90" dirty="0">
                <a:latin typeface="Arial"/>
                <a:cs typeface="Arial"/>
              </a:rPr>
              <a:t> </a:t>
            </a:r>
            <a:r>
              <a:rPr sz="3201" b="1" dirty="0">
                <a:latin typeface="Arial"/>
                <a:cs typeface="Arial"/>
              </a:rPr>
              <a:t>Dr.</a:t>
            </a:r>
            <a:r>
              <a:rPr sz="3201" b="1" spc="-50" dirty="0">
                <a:latin typeface="Arial"/>
                <a:cs typeface="Arial"/>
              </a:rPr>
              <a:t> </a:t>
            </a:r>
            <a:r>
              <a:rPr sz="3201" b="1" dirty="0">
                <a:latin typeface="Arial"/>
                <a:cs typeface="Arial"/>
              </a:rPr>
              <a:t>Joshua</a:t>
            </a:r>
            <a:r>
              <a:rPr sz="3201" b="1" spc="-90" dirty="0">
                <a:latin typeface="Arial"/>
                <a:cs typeface="Arial"/>
              </a:rPr>
              <a:t> </a:t>
            </a:r>
            <a:r>
              <a:rPr sz="3201" b="1" dirty="0">
                <a:latin typeface="Arial"/>
                <a:cs typeface="Arial"/>
              </a:rPr>
              <a:t>Lara</a:t>
            </a:r>
            <a:r>
              <a:rPr sz="3201" b="1" spc="-80" dirty="0">
                <a:latin typeface="Arial"/>
                <a:cs typeface="Arial"/>
              </a:rPr>
              <a:t> </a:t>
            </a:r>
            <a:r>
              <a:rPr sz="3201" b="1" dirty="0">
                <a:latin typeface="Arial"/>
                <a:cs typeface="Arial"/>
              </a:rPr>
              <a:t>(LSU</a:t>
            </a:r>
            <a:r>
              <a:rPr sz="3201" b="1" spc="-70" dirty="0">
                <a:latin typeface="Arial"/>
                <a:cs typeface="Arial"/>
              </a:rPr>
              <a:t> </a:t>
            </a:r>
            <a:r>
              <a:rPr sz="3201" b="1" spc="-20" dirty="0">
                <a:latin typeface="Arial"/>
                <a:cs typeface="Arial"/>
              </a:rPr>
              <a:t>EM-</a:t>
            </a:r>
            <a:r>
              <a:rPr sz="3201" b="1" dirty="0">
                <a:latin typeface="Arial"/>
                <a:cs typeface="Arial"/>
              </a:rPr>
              <a:t>2),</a:t>
            </a:r>
            <a:r>
              <a:rPr sz="3201" b="1" spc="-80" dirty="0">
                <a:latin typeface="Arial"/>
                <a:cs typeface="Arial"/>
              </a:rPr>
              <a:t> </a:t>
            </a:r>
            <a:r>
              <a:rPr sz="3201" b="1" dirty="0">
                <a:latin typeface="Arial"/>
                <a:cs typeface="Arial"/>
              </a:rPr>
              <a:t>Dr.</a:t>
            </a:r>
            <a:r>
              <a:rPr sz="3201" b="1" spc="-50" dirty="0">
                <a:latin typeface="Arial"/>
                <a:cs typeface="Arial"/>
              </a:rPr>
              <a:t> </a:t>
            </a:r>
            <a:r>
              <a:rPr sz="3201" b="1" dirty="0">
                <a:latin typeface="Arial"/>
                <a:cs typeface="Arial"/>
              </a:rPr>
              <a:t>Elyse</a:t>
            </a:r>
            <a:r>
              <a:rPr sz="3201" b="1" spc="-60" dirty="0">
                <a:latin typeface="Arial"/>
                <a:cs typeface="Arial"/>
              </a:rPr>
              <a:t> </a:t>
            </a:r>
            <a:r>
              <a:rPr sz="3201" b="1" dirty="0">
                <a:latin typeface="Arial"/>
                <a:cs typeface="Arial"/>
              </a:rPr>
              <a:t>Stevens</a:t>
            </a:r>
            <a:r>
              <a:rPr sz="3201" b="1" spc="-80" dirty="0">
                <a:latin typeface="Arial"/>
                <a:cs typeface="Arial"/>
              </a:rPr>
              <a:t> </a:t>
            </a:r>
            <a:r>
              <a:rPr sz="3201" b="1" dirty="0">
                <a:latin typeface="Arial"/>
                <a:cs typeface="Arial"/>
              </a:rPr>
              <a:t>(LSU</a:t>
            </a:r>
            <a:r>
              <a:rPr sz="3201" b="1" spc="-80" dirty="0">
                <a:latin typeface="Arial"/>
                <a:cs typeface="Arial"/>
              </a:rPr>
              <a:t> </a:t>
            </a:r>
            <a:r>
              <a:rPr sz="3201" b="1" dirty="0">
                <a:latin typeface="Arial"/>
                <a:cs typeface="Arial"/>
              </a:rPr>
              <a:t>Community</a:t>
            </a:r>
            <a:r>
              <a:rPr sz="3201" b="1" spc="-80" dirty="0">
                <a:latin typeface="Arial"/>
                <a:cs typeface="Arial"/>
              </a:rPr>
              <a:t> </a:t>
            </a:r>
            <a:r>
              <a:rPr sz="3201" b="1" dirty="0">
                <a:latin typeface="Arial"/>
                <a:cs typeface="Arial"/>
              </a:rPr>
              <a:t>&amp;</a:t>
            </a:r>
            <a:r>
              <a:rPr sz="3201" b="1" spc="-50" dirty="0">
                <a:latin typeface="Arial"/>
                <a:cs typeface="Arial"/>
              </a:rPr>
              <a:t> </a:t>
            </a:r>
            <a:r>
              <a:rPr sz="3201" b="1" dirty="0">
                <a:latin typeface="Arial"/>
                <a:cs typeface="Arial"/>
              </a:rPr>
              <a:t>Population</a:t>
            </a:r>
            <a:r>
              <a:rPr sz="3201" b="1" spc="-90" dirty="0">
                <a:latin typeface="Arial"/>
                <a:cs typeface="Arial"/>
              </a:rPr>
              <a:t> </a:t>
            </a:r>
            <a:r>
              <a:rPr sz="3201" b="1" spc="-40" dirty="0">
                <a:latin typeface="Arial"/>
                <a:cs typeface="Arial"/>
              </a:rPr>
              <a:t>Med</a:t>
            </a:r>
            <a:r>
              <a:rPr lang="en-US" sz="3201" b="1" spc="-40" dirty="0">
                <a:latin typeface="Arial"/>
                <a:cs typeface="Arial"/>
              </a:rPr>
              <a:t>icine</a:t>
            </a:r>
            <a:r>
              <a:rPr sz="3201" b="1" spc="-40" dirty="0">
                <a:latin typeface="Arial"/>
                <a:cs typeface="Arial"/>
              </a:rPr>
              <a:t>)</a:t>
            </a:r>
            <a:endParaRPr sz="3201" dirty="0">
              <a:latin typeface="Arial"/>
              <a:cs typeface="Arial"/>
            </a:endParaRPr>
          </a:p>
        </p:txBody>
      </p:sp>
      <p:pic>
        <p:nvPicPr>
          <p:cNvPr id="91" name="object 91"/>
          <p:cNvPicPr/>
          <p:nvPr/>
        </p:nvPicPr>
        <p:blipFill>
          <a:blip r:embed="rId4" cstate="print"/>
          <a:stretch>
            <a:fillRect/>
          </a:stretch>
        </p:blipFill>
        <p:spPr>
          <a:xfrm>
            <a:off x="1983836" y="1435832"/>
            <a:ext cx="7300870" cy="2715733"/>
          </a:xfrm>
          <a:prstGeom prst="rect">
            <a:avLst/>
          </a:prstGeom>
        </p:spPr>
      </p:pic>
      <p:pic>
        <p:nvPicPr>
          <p:cNvPr id="92" name="object 92"/>
          <p:cNvPicPr/>
          <p:nvPr/>
        </p:nvPicPr>
        <p:blipFill>
          <a:blip r:embed="rId5" cstate="print"/>
          <a:stretch>
            <a:fillRect/>
          </a:stretch>
        </p:blipFill>
        <p:spPr>
          <a:xfrm>
            <a:off x="34651514" y="940104"/>
            <a:ext cx="3598250" cy="3707190"/>
          </a:xfrm>
          <a:prstGeom prst="rect">
            <a:avLst/>
          </a:prstGeom>
        </p:spPr>
      </p:pic>
      <p:sp>
        <p:nvSpPr>
          <p:cNvPr id="116" name="object 116"/>
          <p:cNvSpPr txBox="1"/>
          <p:nvPr/>
        </p:nvSpPr>
        <p:spPr>
          <a:xfrm>
            <a:off x="14530975" y="14954341"/>
            <a:ext cx="3880193" cy="518229"/>
          </a:xfrm>
          <a:prstGeom prst="rect">
            <a:avLst/>
          </a:prstGeom>
        </p:spPr>
        <p:txBody>
          <a:bodyPr vert="horz" wrap="square" lIns="0" tIns="25410" rIns="0" bIns="0" rtlCol="0">
            <a:spAutoFit/>
          </a:bodyPr>
          <a:lstStyle/>
          <a:p>
            <a:pPr marL="25410" algn="ctr">
              <a:spcBef>
                <a:spcPts val="200"/>
              </a:spcBef>
            </a:pPr>
            <a:r>
              <a:rPr lang="en-US" sz="3200" dirty="0">
                <a:latin typeface="Aptos ExtraBold"/>
              </a:rPr>
              <a:t>Pod Structure*</a:t>
            </a:r>
            <a:endParaRPr lang="en-US" sz="3200" dirty="0">
              <a:latin typeface="Aptos ExtraBold" panose="020F0502020204030204" pitchFamily="34" charset="0"/>
            </a:endParaRPr>
          </a:p>
        </p:txBody>
      </p:sp>
      <p:sp>
        <p:nvSpPr>
          <p:cNvPr id="118" name="object 118"/>
          <p:cNvSpPr txBox="1"/>
          <p:nvPr/>
        </p:nvSpPr>
        <p:spPr>
          <a:xfrm>
            <a:off x="17689226" y="16593333"/>
            <a:ext cx="1647861" cy="809482"/>
          </a:xfrm>
          <a:prstGeom prst="rect">
            <a:avLst/>
          </a:prstGeom>
          <a:solidFill>
            <a:srgbClr val="FAC008"/>
          </a:solidFill>
        </p:spPr>
        <p:txBody>
          <a:bodyPr vert="horz" wrap="square" lIns="0" tIns="69879" rIns="0" bIns="0" rtlCol="0">
            <a:spAutoFit/>
          </a:bodyPr>
          <a:lstStyle/>
          <a:p>
            <a:pPr marL="316356" marR="207093" indent="-94018">
              <a:spcBef>
                <a:spcPts val="550"/>
              </a:spcBef>
            </a:pPr>
            <a:r>
              <a:rPr sz="2401" spc="-20" dirty="0">
                <a:solidFill>
                  <a:srgbClr val="FFFFFF"/>
                </a:solidFill>
                <a:latin typeface="Arial"/>
                <a:cs typeface="Arial"/>
              </a:rPr>
              <a:t>Resident Advisor</a:t>
            </a:r>
            <a:endParaRPr sz="2401" dirty="0">
              <a:latin typeface="Arial"/>
              <a:cs typeface="Arial"/>
            </a:endParaRPr>
          </a:p>
        </p:txBody>
      </p:sp>
      <p:sp>
        <p:nvSpPr>
          <p:cNvPr id="119" name="object 119"/>
          <p:cNvSpPr txBox="1"/>
          <p:nvPr/>
        </p:nvSpPr>
        <p:spPr>
          <a:xfrm>
            <a:off x="15647142" y="16593333"/>
            <a:ext cx="1647861" cy="809482"/>
          </a:xfrm>
          <a:prstGeom prst="rect">
            <a:avLst/>
          </a:prstGeom>
          <a:solidFill>
            <a:srgbClr val="FAC008"/>
          </a:solidFill>
        </p:spPr>
        <p:txBody>
          <a:bodyPr vert="horz" wrap="square" lIns="0" tIns="69879" rIns="0" bIns="0" rtlCol="0">
            <a:spAutoFit/>
          </a:bodyPr>
          <a:lstStyle/>
          <a:p>
            <a:pPr marL="316356" marR="207093" indent="-94018">
              <a:spcBef>
                <a:spcPts val="550"/>
              </a:spcBef>
            </a:pPr>
            <a:r>
              <a:rPr sz="2401" spc="-20" dirty="0">
                <a:solidFill>
                  <a:srgbClr val="FFFFFF"/>
                </a:solidFill>
                <a:latin typeface="Arial"/>
                <a:cs typeface="Arial"/>
              </a:rPr>
              <a:t>Resident Advisor</a:t>
            </a:r>
            <a:endParaRPr sz="2401" dirty="0">
              <a:latin typeface="Arial"/>
              <a:cs typeface="Arial"/>
            </a:endParaRPr>
          </a:p>
        </p:txBody>
      </p:sp>
      <p:sp>
        <p:nvSpPr>
          <p:cNvPr id="120" name="object 120"/>
          <p:cNvSpPr txBox="1"/>
          <p:nvPr/>
        </p:nvSpPr>
        <p:spPr>
          <a:xfrm>
            <a:off x="13605182" y="16593333"/>
            <a:ext cx="1647861" cy="809482"/>
          </a:xfrm>
          <a:prstGeom prst="rect">
            <a:avLst/>
          </a:prstGeom>
          <a:solidFill>
            <a:srgbClr val="FAC008"/>
          </a:solidFill>
        </p:spPr>
        <p:txBody>
          <a:bodyPr vert="horz" wrap="square" lIns="0" tIns="69879" rIns="0" bIns="0" rtlCol="0">
            <a:spAutoFit/>
          </a:bodyPr>
          <a:lstStyle/>
          <a:p>
            <a:pPr marL="316356" marR="207093" indent="-94018">
              <a:spcBef>
                <a:spcPts val="550"/>
              </a:spcBef>
            </a:pPr>
            <a:r>
              <a:rPr sz="2401" spc="-20" dirty="0">
                <a:solidFill>
                  <a:srgbClr val="FFFFFF"/>
                </a:solidFill>
                <a:latin typeface="Arial"/>
                <a:cs typeface="Arial"/>
              </a:rPr>
              <a:t>Resident Advisor</a:t>
            </a:r>
            <a:endParaRPr sz="2401" dirty="0">
              <a:latin typeface="Arial"/>
              <a:cs typeface="Arial"/>
            </a:endParaRPr>
          </a:p>
        </p:txBody>
      </p:sp>
      <p:sp>
        <p:nvSpPr>
          <p:cNvPr id="121" name="object 121"/>
          <p:cNvSpPr txBox="1"/>
          <p:nvPr/>
        </p:nvSpPr>
        <p:spPr>
          <a:xfrm>
            <a:off x="17693290" y="17781159"/>
            <a:ext cx="1647861" cy="813816"/>
          </a:xfrm>
          <a:prstGeom prst="rect">
            <a:avLst/>
          </a:prstGeom>
          <a:solidFill>
            <a:srgbClr val="6F2FA0"/>
          </a:solidFill>
        </p:spPr>
        <p:txBody>
          <a:bodyPr vert="horz" wrap="square" lIns="0" tIns="252833" rIns="0" bIns="0" rtlCol="0">
            <a:spAutoFit/>
          </a:bodyPr>
          <a:lstStyle/>
          <a:p>
            <a:pPr marL="171519">
              <a:spcBef>
                <a:spcPts val="1991"/>
              </a:spcBef>
            </a:pPr>
            <a:r>
              <a:rPr sz="2401" dirty="0">
                <a:solidFill>
                  <a:srgbClr val="FFFFFF"/>
                </a:solidFill>
                <a:latin typeface="Arial"/>
                <a:cs typeface="Arial"/>
              </a:rPr>
              <a:t>Pod</a:t>
            </a:r>
            <a:r>
              <a:rPr sz="2401" spc="-20" dirty="0">
                <a:solidFill>
                  <a:srgbClr val="FFFFFF"/>
                </a:solidFill>
                <a:latin typeface="Arial"/>
                <a:cs typeface="Arial"/>
              </a:rPr>
              <a:t> </a:t>
            </a:r>
            <a:r>
              <a:rPr sz="2401" spc="-40" dirty="0">
                <a:solidFill>
                  <a:srgbClr val="FFFFFF"/>
                </a:solidFill>
                <a:latin typeface="Arial"/>
                <a:cs typeface="Arial"/>
              </a:rPr>
              <a:t>Lead</a:t>
            </a:r>
            <a:endParaRPr sz="2401" dirty="0">
              <a:latin typeface="Arial"/>
              <a:cs typeface="Arial"/>
            </a:endParaRPr>
          </a:p>
        </p:txBody>
      </p:sp>
      <p:sp>
        <p:nvSpPr>
          <p:cNvPr id="122" name="object 122"/>
          <p:cNvSpPr txBox="1"/>
          <p:nvPr/>
        </p:nvSpPr>
        <p:spPr>
          <a:xfrm>
            <a:off x="15651332" y="17781159"/>
            <a:ext cx="1647861" cy="813816"/>
          </a:xfrm>
          <a:prstGeom prst="rect">
            <a:avLst/>
          </a:prstGeom>
          <a:solidFill>
            <a:srgbClr val="6F2FA0"/>
          </a:solidFill>
        </p:spPr>
        <p:txBody>
          <a:bodyPr vert="horz" wrap="square" lIns="0" tIns="252833" rIns="0" bIns="0" rtlCol="0">
            <a:spAutoFit/>
          </a:bodyPr>
          <a:lstStyle/>
          <a:p>
            <a:pPr marL="171519">
              <a:spcBef>
                <a:spcPts val="1991"/>
              </a:spcBef>
            </a:pPr>
            <a:r>
              <a:rPr sz="2401" dirty="0">
                <a:solidFill>
                  <a:srgbClr val="FFFFFF"/>
                </a:solidFill>
                <a:latin typeface="Arial"/>
                <a:cs typeface="Arial"/>
              </a:rPr>
              <a:t>Pod</a:t>
            </a:r>
            <a:r>
              <a:rPr sz="2401" spc="-20" dirty="0">
                <a:solidFill>
                  <a:srgbClr val="FFFFFF"/>
                </a:solidFill>
                <a:latin typeface="Arial"/>
                <a:cs typeface="Arial"/>
              </a:rPr>
              <a:t> </a:t>
            </a:r>
            <a:r>
              <a:rPr sz="2401" spc="-40" dirty="0">
                <a:solidFill>
                  <a:srgbClr val="FFFFFF"/>
                </a:solidFill>
                <a:latin typeface="Arial"/>
                <a:cs typeface="Arial"/>
              </a:rPr>
              <a:t>Lead</a:t>
            </a:r>
            <a:endParaRPr sz="2401" dirty="0">
              <a:latin typeface="Arial"/>
              <a:cs typeface="Arial"/>
            </a:endParaRPr>
          </a:p>
        </p:txBody>
      </p:sp>
      <p:sp>
        <p:nvSpPr>
          <p:cNvPr id="123" name="object 123"/>
          <p:cNvSpPr txBox="1"/>
          <p:nvPr/>
        </p:nvSpPr>
        <p:spPr>
          <a:xfrm>
            <a:off x="13609372" y="17781159"/>
            <a:ext cx="1647861" cy="813816"/>
          </a:xfrm>
          <a:prstGeom prst="rect">
            <a:avLst/>
          </a:prstGeom>
          <a:solidFill>
            <a:srgbClr val="6F2FA0"/>
          </a:solidFill>
        </p:spPr>
        <p:txBody>
          <a:bodyPr vert="horz" wrap="square" lIns="0" tIns="252833" rIns="0" bIns="0" rtlCol="0">
            <a:spAutoFit/>
          </a:bodyPr>
          <a:lstStyle/>
          <a:p>
            <a:pPr marL="170248">
              <a:spcBef>
                <a:spcPts val="1991"/>
              </a:spcBef>
            </a:pPr>
            <a:r>
              <a:rPr sz="2401" dirty="0">
                <a:solidFill>
                  <a:srgbClr val="FFFFFF"/>
                </a:solidFill>
                <a:latin typeface="Arial"/>
                <a:cs typeface="Arial"/>
              </a:rPr>
              <a:t>Pod</a:t>
            </a:r>
            <a:r>
              <a:rPr sz="2401" spc="-20" dirty="0">
                <a:solidFill>
                  <a:srgbClr val="FFFFFF"/>
                </a:solidFill>
                <a:latin typeface="Arial"/>
                <a:cs typeface="Arial"/>
              </a:rPr>
              <a:t> </a:t>
            </a:r>
            <a:r>
              <a:rPr sz="2401" spc="-40" dirty="0">
                <a:solidFill>
                  <a:srgbClr val="FFFFFF"/>
                </a:solidFill>
                <a:latin typeface="Arial"/>
                <a:cs typeface="Arial"/>
              </a:rPr>
              <a:t>Lead</a:t>
            </a:r>
            <a:endParaRPr sz="2401" dirty="0">
              <a:latin typeface="Arial"/>
              <a:cs typeface="Arial"/>
            </a:endParaRPr>
          </a:p>
        </p:txBody>
      </p:sp>
      <p:sp>
        <p:nvSpPr>
          <p:cNvPr id="124" name="object 124"/>
          <p:cNvSpPr txBox="1"/>
          <p:nvPr/>
        </p:nvSpPr>
        <p:spPr>
          <a:xfrm>
            <a:off x="17689226" y="18968974"/>
            <a:ext cx="1647861" cy="809482"/>
          </a:xfrm>
          <a:prstGeom prst="rect">
            <a:avLst/>
          </a:prstGeom>
          <a:solidFill>
            <a:srgbClr val="37B5D9"/>
          </a:solidFill>
        </p:spPr>
        <p:txBody>
          <a:bodyPr vert="horz" wrap="square" lIns="0" tIns="69879" rIns="0" bIns="0" rtlCol="0">
            <a:spAutoFit/>
          </a:bodyPr>
          <a:lstStyle/>
          <a:p>
            <a:pPr marL="188035" marR="171519" indent="363365">
              <a:spcBef>
                <a:spcPts val="550"/>
              </a:spcBef>
            </a:pPr>
            <a:r>
              <a:rPr sz="2401" spc="-50" dirty="0">
                <a:solidFill>
                  <a:srgbClr val="FFFFFF"/>
                </a:solidFill>
                <a:latin typeface="Arial"/>
                <a:cs typeface="Arial"/>
              </a:rPr>
              <a:t>Pod </a:t>
            </a:r>
            <a:r>
              <a:rPr sz="2401" spc="-20" dirty="0">
                <a:solidFill>
                  <a:srgbClr val="FFFFFF"/>
                </a:solidFill>
                <a:latin typeface="Arial"/>
                <a:cs typeface="Arial"/>
              </a:rPr>
              <a:t>Members</a:t>
            </a:r>
            <a:endParaRPr sz="2401" dirty="0">
              <a:latin typeface="Arial"/>
              <a:cs typeface="Arial"/>
            </a:endParaRPr>
          </a:p>
        </p:txBody>
      </p:sp>
      <p:sp>
        <p:nvSpPr>
          <p:cNvPr id="125" name="object 125"/>
          <p:cNvSpPr txBox="1"/>
          <p:nvPr/>
        </p:nvSpPr>
        <p:spPr>
          <a:xfrm>
            <a:off x="15647142" y="18968974"/>
            <a:ext cx="1647861" cy="809482"/>
          </a:xfrm>
          <a:prstGeom prst="rect">
            <a:avLst/>
          </a:prstGeom>
          <a:solidFill>
            <a:srgbClr val="37B5D9"/>
          </a:solidFill>
        </p:spPr>
        <p:txBody>
          <a:bodyPr vert="horz" wrap="square" lIns="0" tIns="69879" rIns="0" bIns="0" rtlCol="0">
            <a:spAutoFit/>
          </a:bodyPr>
          <a:lstStyle/>
          <a:p>
            <a:pPr marL="188035" marR="171519" indent="363365">
              <a:spcBef>
                <a:spcPts val="550"/>
              </a:spcBef>
            </a:pPr>
            <a:r>
              <a:rPr sz="2401" spc="-50" dirty="0">
                <a:solidFill>
                  <a:srgbClr val="FFFFFF"/>
                </a:solidFill>
                <a:latin typeface="Arial"/>
                <a:cs typeface="Arial"/>
              </a:rPr>
              <a:t>Pod </a:t>
            </a:r>
            <a:r>
              <a:rPr sz="2401" spc="-20" dirty="0">
                <a:solidFill>
                  <a:srgbClr val="FFFFFF"/>
                </a:solidFill>
                <a:latin typeface="Arial"/>
                <a:cs typeface="Arial"/>
              </a:rPr>
              <a:t>Members</a:t>
            </a:r>
            <a:endParaRPr sz="2401" dirty="0">
              <a:latin typeface="Arial"/>
              <a:cs typeface="Arial"/>
            </a:endParaRPr>
          </a:p>
        </p:txBody>
      </p:sp>
      <p:sp>
        <p:nvSpPr>
          <p:cNvPr id="126" name="object 126"/>
          <p:cNvSpPr txBox="1"/>
          <p:nvPr/>
        </p:nvSpPr>
        <p:spPr>
          <a:xfrm>
            <a:off x="13605182" y="18968974"/>
            <a:ext cx="1647861" cy="809482"/>
          </a:xfrm>
          <a:prstGeom prst="rect">
            <a:avLst/>
          </a:prstGeom>
          <a:solidFill>
            <a:srgbClr val="37B5D9"/>
          </a:solidFill>
        </p:spPr>
        <p:txBody>
          <a:bodyPr vert="horz" wrap="square" lIns="0" tIns="69879" rIns="0" bIns="0" rtlCol="0">
            <a:spAutoFit/>
          </a:bodyPr>
          <a:lstStyle/>
          <a:p>
            <a:pPr marL="188035" marR="171519" indent="363365">
              <a:spcBef>
                <a:spcPts val="550"/>
              </a:spcBef>
            </a:pPr>
            <a:r>
              <a:rPr sz="2401" spc="-50" dirty="0">
                <a:solidFill>
                  <a:srgbClr val="FFFFFF"/>
                </a:solidFill>
                <a:latin typeface="Arial"/>
                <a:cs typeface="Arial"/>
              </a:rPr>
              <a:t>Pod </a:t>
            </a:r>
            <a:r>
              <a:rPr sz="2401" spc="-20" dirty="0">
                <a:solidFill>
                  <a:srgbClr val="FFFFFF"/>
                </a:solidFill>
                <a:latin typeface="Arial"/>
                <a:cs typeface="Arial"/>
              </a:rPr>
              <a:t>Members</a:t>
            </a:r>
            <a:endParaRPr sz="2401" dirty="0">
              <a:latin typeface="Arial"/>
              <a:cs typeface="Arial"/>
            </a:endParaRPr>
          </a:p>
        </p:txBody>
      </p:sp>
      <p:pic>
        <p:nvPicPr>
          <p:cNvPr id="127" name="object 127"/>
          <p:cNvPicPr/>
          <p:nvPr/>
        </p:nvPicPr>
        <p:blipFill>
          <a:blip r:embed="rId6" cstate="print"/>
          <a:stretch>
            <a:fillRect/>
          </a:stretch>
        </p:blipFill>
        <p:spPr>
          <a:xfrm>
            <a:off x="988804" y="14129341"/>
            <a:ext cx="4483662" cy="4991983"/>
          </a:xfrm>
          <a:prstGeom prst="rect">
            <a:avLst/>
          </a:prstGeom>
        </p:spPr>
      </p:pic>
      <p:sp>
        <p:nvSpPr>
          <p:cNvPr id="130" name="object 130"/>
          <p:cNvSpPr txBox="1"/>
          <p:nvPr/>
        </p:nvSpPr>
        <p:spPr>
          <a:xfrm>
            <a:off x="13751246" y="20072883"/>
            <a:ext cx="5736909" cy="395118"/>
          </a:xfrm>
          <a:prstGeom prst="rect">
            <a:avLst/>
          </a:prstGeom>
        </p:spPr>
        <p:txBody>
          <a:bodyPr vert="horz" wrap="square" lIns="0" tIns="25410" rIns="0" bIns="0" rtlCol="0">
            <a:spAutoFit/>
          </a:bodyPr>
          <a:lstStyle/>
          <a:p>
            <a:pPr marL="25410">
              <a:spcBef>
                <a:spcPts val="200"/>
              </a:spcBef>
            </a:pPr>
            <a:r>
              <a:rPr sz="2401" dirty="0">
                <a:latin typeface="Aptos ExtraBold" panose="020B0004020202020204" pitchFamily="34" charset="0"/>
                <a:cs typeface="Calibri"/>
              </a:rPr>
              <a:t>*3</a:t>
            </a:r>
            <a:r>
              <a:rPr sz="2401" spc="170" dirty="0">
                <a:latin typeface="Aptos ExtraBold" panose="020B0004020202020204" pitchFamily="34" charset="0"/>
                <a:cs typeface="Calibri"/>
              </a:rPr>
              <a:t> </a:t>
            </a:r>
            <a:r>
              <a:rPr sz="2401" dirty="0">
                <a:latin typeface="Aptos ExtraBold" panose="020B0004020202020204" pitchFamily="34" charset="0"/>
                <a:cs typeface="Calibri"/>
              </a:rPr>
              <a:t>total</a:t>
            </a:r>
            <a:r>
              <a:rPr sz="2401" spc="180" dirty="0">
                <a:latin typeface="Aptos ExtraBold" panose="020B0004020202020204" pitchFamily="34" charset="0"/>
                <a:cs typeface="Calibri"/>
              </a:rPr>
              <a:t> </a:t>
            </a:r>
            <a:r>
              <a:rPr sz="2401" spc="150" dirty="0">
                <a:latin typeface="Aptos ExtraBold" panose="020B0004020202020204" pitchFamily="34" charset="0"/>
                <a:cs typeface="Calibri"/>
              </a:rPr>
              <a:t>pods</a:t>
            </a:r>
            <a:r>
              <a:rPr sz="2401" spc="140" dirty="0">
                <a:latin typeface="Aptos ExtraBold" panose="020B0004020202020204" pitchFamily="34" charset="0"/>
                <a:cs typeface="Calibri"/>
              </a:rPr>
              <a:t> </a:t>
            </a:r>
            <a:r>
              <a:rPr sz="2401" dirty="0">
                <a:latin typeface="Aptos ExtraBold" panose="020B0004020202020204" pitchFamily="34" charset="0"/>
                <a:cs typeface="Calibri"/>
              </a:rPr>
              <a:t>with</a:t>
            </a:r>
            <a:r>
              <a:rPr sz="2401" spc="160" dirty="0">
                <a:latin typeface="Aptos ExtraBold" panose="020B0004020202020204" pitchFamily="34" charset="0"/>
                <a:cs typeface="Calibri"/>
              </a:rPr>
              <a:t> </a:t>
            </a:r>
            <a:r>
              <a:rPr sz="2401" dirty="0">
                <a:latin typeface="Aptos ExtraBold" panose="020B0004020202020204" pitchFamily="34" charset="0"/>
                <a:cs typeface="Calibri"/>
              </a:rPr>
              <a:t>26</a:t>
            </a:r>
            <a:r>
              <a:rPr sz="2401" spc="170" dirty="0">
                <a:latin typeface="Aptos ExtraBold" panose="020B0004020202020204" pitchFamily="34" charset="0"/>
                <a:cs typeface="Calibri"/>
              </a:rPr>
              <a:t> </a:t>
            </a:r>
            <a:r>
              <a:rPr sz="2401" dirty="0">
                <a:latin typeface="Aptos ExtraBold" panose="020B0004020202020204" pitchFamily="34" charset="0"/>
                <a:cs typeface="Calibri"/>
              </a:rPr>
              <a:t>total</a:t>
            </a:r>
            <a:r>
              <a:rPr sz="2401" spc="180" dirty="0">
                <a:latin typeface="Aptos ExtraBold" panose="020B0004020202020204" pitchFamily="34" charset="0"/>
                <a:cs typeface="Calibri"/>
              </a:rPr>
              <a:t> </a:t>
            </a:r>
            <a:r>
              <a:rPr sz="2401" spc="130" dirty="0">
                <a:latin typeface="Aptos ExtraBold" panose="020B0004020202020204" pitchFamily="34" charset="0"/>
                <a:cs typeface="Calibri"/>
              </a:rPr>
              <a:t>students</a:t>
            </a:r>
            <a:endParaRPr sz="2401" dirty="0">
              <a:latin typeface="Aptos ExtraBold" panose="020B0004020202020204" pitchFamily="34" charset="0"/>
              <a:cs typeface="Calibri"/>
            </a:endParaRPr>
          </a:p>
        </p:txBody>
      </p:sp>
      <p:grpSp>
        <p:nvGrpSpPr>
          <p:cNvPr id="131" name="object 131"/>
          <p:cNvGrpSpPr/>
          <p:nvPr/>
        </p:nvGrpSpPr>
        <p:grpSpPr>
          <a:xfrm>
            <a:off x="23074483" y="26502549"/>
            <a:ext cx="4618337" cy="1546222"/>
            <a:chOff x="11530285" y="13245859"/>
            <a:chExt cx="2308225" cy="772795"/>
          </a:xfrm>
        </p:grpSpPr>
        <p:pic>
          <p:nvPicPr>
            <p:cNvPr id="132" name="object 132"/>
            <p:cNvPicPr/>
            <p:nvPr/>
          </p:nvPicPr>
          <p:blipFill>
            <a:blip r:embed="rId7" cstate="print"/>
            <a:stretch>
              <a:fillRect/>
            </a:stretch>
          </p:blipFill>
          <p:spPr>
            <a:xfrm>
              <a:off x="12314459" y="13245859"/>
              <a:ext cx="664129" cy="768118"/>
            </a:xfrm>
            <a:prstGeom prst="rect">
              <a:avLst/>
            </a:prstGeom>
          </p:spPr>
        </p:pic>
        <p:pic>
          <p:nvPicPr>
            <p:cNvPr id="133" name="object 133"/>
            <p:cNvPicPr/>
            <p:nvPr/>
          </p:nvPicPr>
          <p:blipFill>
            <a:blip r:embed="rId8" cstate="print"/>
            <a:stretch>
              <a:fillRect/>
            </a:stretch>
          </p:blipFill>
          <p:spPr>
            <a:xfrm>
              <a:off x="13087337" y="13303163"/>
              <a:ext cx="750730" cy="714875"/>
            </a:xfrm>
            <a:prstGeom prst="rect">
              <a:avLst/>
            </a:prstGeom>
          </p:spPr>
        </p:pic>
        <p:pic>
          <p:nvPicPr>
            <p:cNvPr id="134" name="object 134"/>
            <p:cNvPicPr/>
            <p:nvPr/>
          </p:nvPicPr>
          <p:blipFill>
            <a:blip r:embed="rId9" cstate="print"/>
            <a:stretch>
              <a:fillRect/>
            </a:stretch>
          </p:blipFill>
          <p:spPr>
            <a:xfrm>
              <a:off x="11530285" y="13303164"/>
              <a:ext cx="698312" cy="694822"/>
            </a:xfrm>
            <a:prstGeom prst="rect">
              <a:avLst/>
            </a:prstGeom>
          </p:spPr>
        </p:pic>
      </p:grpSp>
      <p:sp>
        <p:nvSpPr>
          <p:cNvPr id="139" name="TextBox 138">
            <a:extLst>
              <a:ext uri="{FF2B5EF4-FFF2-40B4-BE49-F238E27FC236}">
                <a16:creationId xmlns:a16="http://schemas.microsoft.com/office/drawing/2014/main" id="{997C7C26-C3BF-6D88-F346-16D10A23A52B}"/>
              </a:ext>
            </a:extLst>
          </p:cNvPr>
          <p:cNvSpPr txBox="1"/>
          <p:nvPr/>
        </p:nvSpPr>
        <p:spPr>
          <a:xfrm>
            <a:off x="28413094" y="25620953"/>
            <a:ext cx="11080589" cy="4555093"/>
          </a:xfrm>
          <a:prstGeom prst="rect">
            <a:avLst/>
          </a:prstGeom>
          <a:noFill/>
        </p:spPr>
        <p:txBody>
          <a:bodyPr wrap="square" rtlCol="0">
            <a:spAutoFit/>
          </a:bodyPr>
          <a:lstStyle/>
          <a:p>
            <a:pPr marL="457200" indent="-457200">
              <a:buFont typeface="Arial"/>
              <a:buChar char="•"/>
            </a:pPr>
            <a:r>
              <a:rPr lang="en-US" sz="2900" dirty="0">
                <a:latin typeface="Aptos"/>
                <a:cs typeface="Arial"/>
              </a:rPr>
              <a:t>Expansion of student navigation training and advisory support</a:t>
            </a:r>
            <a:endParaRPr lang="en-US" sz="2900" dirty="0">
              <a:cs typeface="Times New Roman" pitchFamily="18" charset="0"/>
            </a:endParaRPr>
          </a:p>
          <a:p>
            <a:pPr marL="457200" indent="-457200">
              <a:buFont typeface="Arial"/>
              <a:buChar char="•"/>
            </a:pPr>
            <a:r>
              <a:rPr lang="en-US" sz="2900" dirty="0">
                <a:latin typeface="Aptos"/>
                <a:cs typeface="Courier New"/>
              </a:rPr>
              <a:t>Increasing</a:t>
            </a:r>
            <a:r>
              <a:rPr lang="en-US" sz="2900" dirty="0">
                <a:latin typeface="Aptos"/>
                <a:cs typeface="Arial"/>
              </a:rPr>
              <a:t> the number of teams to expand assistance capacity</a:t>
            </a:r>
            <a:r>
              <a:rPr lang="en-US" sz="2900" dirty="0">
                <a:solidFill>
                  <a:srgbClr val="FF0000"/>
                </a:solidFill>
                <a:latin typeface="Aptos"/>
                <a:cs typeface="Arial"/>
              </a:rPr>
              <a:t> </a:t>
            </a:r>
            <a:endParaRPr lang="en-US" sz="2900" dirty="0">
              <a:solidFill>
                <a:srgbClr val="FF0000"/>
              </a:solidFill>
              <a:cs typeface="Times New Roman" pitchFamily="18" charset="0"/>
            </a:endParaRPr>
          </a:p>
          <a:p>
            <a:pPr marL="457200" indent="-457200">
              <a:buFont typeface="Arial"/>
              <a:buChar char="•"/>
            </a:pPr>
            <a:r>
              <a:rPr lang="en-US" sz="2900" dirty="0">
                <a:latin typeface="Aptos"/>
                <a:cs typeface="Arial"/>
              </a:rPr>
              <a:t>Standardization of protocols as the scope of practice is refined</a:t>
            </a:r>
            <a:endParaRPr lang="en-US" sz="2900" dirty="0">
              <a:cs typeface="Times New Roman" pitchFamily="18" charset="0"/>
            </a:endParaRPr>
          </a:p>
          <a:p>
            <a:pPr marL="457200" indent="-457200">
              <a:buFont typeface="Arial"/>
              <a:buChar char="•"/>
            </a:pPr>
            <a:r>
              <a:rPr lang="en-US" sz="2900" dirty="0">
                <a:latin typeface="Aptos"/>
                <a:cs typeface="Arial"/>
              </a:rPr>
              <a:t>Quantitative examination of the effect of PNC on patients’</a:t>
            </a:r>
            <a:endParaRPr lang="en-US" sz="2900" dirty="0">
              <a:cs typeface="Times New Roman"/>
            </a:endParaRPr>
          </a:p>
          <a:p>
            <a:r>
              <a:rPr lang="en-US" sz="2900" dirty="0">
                <a:latin typeface="Aptos"/>
                <a:cs typeface="Arial"/>
              </a:rPr>
              <a:t>       emergency</a:t>
            </a:r>
            <a:r>
              <a:rPr lang="en-US" sz="2900" dirty="0">
                <a:solidFill>
                  <a:srgbClr val="000000"/>
                </a:solidFill>
                <a:latin typeface="Aptos"/>
                <a:cs typeface="Arial"/>
              </a:rPr>
              <a:t> department</a:t>
            </a:r>
            <a:r>
              <a:rPr lang="en-US" sz="2900" dirty="0">
                <a:solidFill>
                  <a:srgbClr val="000000"/>
                </a:solidFill>
                <a:effectLst/>
                <a:latin typeface="Aptos"/>
                <a:cs typeface="Arial"/>
              </a:rPr>
              <a:t> utilization, hospitalizations, and</a:t>
            </a:r>
            <a:endParaRPr lang="en-US" sz="2900" dirty="0">
              <a:solidFill>
                <a:srgbClr val="000000"/>
              </a:solidFill>
              <a:cs typeface="Times New Roman"/>
            </a:endParaRPr>
          </a:p>
          <a:p>
            <a:r>
              <a:rPr lang="en-US" sz="2900" dirty="0">
                <a:solidFill>
                  <a:srgbClr val="000000"/>
                </a:solidFill>
                <a:latin typeface="Aptos"/>
                <a:cs typeface="Arial"/>
              </a:rPr>
              <a:t>       </a:t>
            </a:r>
            <a:r>
              <a:rPr lang="en-US" sz="2900" dirty="0">
                <a:solidFill>
                  <a:srgbClr val="000000"/>
                </a:solidFill>
                <a:effectLst/>
                <a:latin typeface="Aptos"/>
                <a:cs typeface="Arial"/>
              </a:rPr>
              <a:t>engagement with primary </a:t>
            </a:r>
            <a:r>
              <a:rPr lang="en-US" sz="2900" dirty="0">
                <a:solidFill>
                  <a:srgbClr val="000000"/>
                </a:solidFill>
                <a:effectLst/>
                <a:latin typeface="Aptos"/>
              </a:rPr>
              <a:t>care physicians </a:t>
            </a:r>
            <a:endParaRPr lang="en-US" sz="2900" dirty="0">
              <a:cs typeface="Times New Roman"/>
            </a:endParaRPr>
          </a:p>
          <a:p>
            <a:pPr marL="457200" indent="-457200">
              <a:buFont typeface="Arial"/>
              <a:buChar char="•"/>
            </a:pPr>
            <a:r>
              <a:rPr lang="en-US" sz="2900" dirty="0">
                <a:solidFill>
                  <a:srgbClr val="000000"/>
                </a:solidFill>
                <a:latin typeface="Aptos"/>
              </a:rPr>
              <a:t>Compare PNC'</a:t>
            </a:r>
            <a:r>
              <a:rPr lang="en-US" sz="2900" dirty="0">
                <a:latin typeface="Aptos"/>
              </a:rPr>
              <a:t>s effectiveness </a:t>
            </a:r>
            <a:r>
              <a:rPr lang="en-US" sz="2900" dirty="0">
                <a:solidFill>
                  <a:srgbClr val="000000"/>
                </a:solidFill>
                <a:effectLst/>
                <a:latin typeface="Aptos"/>
              </a:rPr>
              <a:t>to existing systems at local</a:t>
            </a:r>
            <a:r>
              <a:rPr lang="en-US" sz="2900" dirty="0">
                <a:solidFill>
                  <a:srgbClr val="000000"/>
                </a:solidFill>
                <a:latin typeface="Aptos"/>
              </a:rPr>
              <a:t> </a:t>
            </a:r>
            <a:r>
              <a:rPr lang="en-US" sz="2900" dirty="0">
                <a:solidFill>
                  <a:srgbClr val="000000"/>
                </a:solidFill>
                <a:effectLst/>
                <a:latin typeface="Aptos"/>
              </a:rPr>
              <a:t>hospitals</a:t>
            </a:r>
            <a:endParaRPr lang="en-US" sz="2900" dirty="0">
              <a:cs typeface="Times New Roman"/>
            </a:endParaRPr>
          </a:p>
          <a:p>
            <a:pPr marL="457200" indent="-457200">
              <a:buFont typeface="Arial"/>
              <a:buChar char="•"/>
            </a:pPr>
            <a:r>
              <a:rPr lang="en-US" sz="2900" dirty="0">
                <a:solidFill>
                  <a:srgbClr val="000000"/>
                </a:solidFill>
                <a:latin typeface="Aptos"/>
              </a:rPr>
              <a:t>Continuing w</a:t>
            </a:r>
            <a:r>
              <a:rPr lang="en-US" sz="2900" dirty="0">
                <a:solidFill>
                  <a:srgbClr val="000000"/>
                </a:solidFill>
                <a:effectLst/>
                <a:latin typeface="Aptos"/>
              </a:rPr>
              <a:t>ork to </a:t>
            </a:r>
            <a:r>
              <a:rPr lang="en-US" sz="2900" dirty="0">
                <a:solidFill>
                  <a:srgbClr val="000000"/>
                </a:solidFill>
                <a:latin typeface="Aptos"/>
              </a:rPr>
              <a:t>establish partnerships with key LSU Health New Orleans organizations, including University Medical Center</a:t>
            </a:r>
            <a:endParaRPr lang="en-US" sz="2900" dirty="0">
              <a:cs typeface="Times New Roman"/>
            </a:endParaRPr>
          </a:p>
        </p:txBody>
      </p:sp>
      <p:sp>
        <p:nvSpPr>
          <p:cNvPr id="140" name="Text Box 1147">
            <a:extLst>
              <a:ext uri="{FF2B5EF4-FFF2-40B4-BE49-F238E27FC236}">
                <a16:creationId xmlns:a16="http://schemas.microsoft.com/office/drawing/2014/main" id="{0FC8BDF3-6365-3FFB-19ED-82421C07FEBF}"/>
              </a:ext>
            </a:extLst>
          </p:cNvPr>
          <p:cNvSpPr txBox="1">
            <a:spLocks noChangeArrowheads="1"/>
          </p:cNvSpPr>
          <p:nvPr/>
        </p:nvSpPr>
        <p:spPr bwMode="auto">
          <a:xfrm>
            <a:off x="28470660" y="7024761"/>
            <a:ext cx="11036808" cy="16914162"/>
          </a:xfrm>
          <a:prstGeom prst="rect">
            <a:avLst/>
          </a:prstGeom>
          <a:solidFill>
            <a:schemeClr val="bg1"/>
          </a:solidFill>
          <a:ln w="25400">
            <a:noFill/>
            <a:miter lim="800000"/>
            <a:headEnd type="none" w="sm" len="sm"/>
            <a:tailEnd type="none" w="sm" len="sm"/>
          </a:ln>
        </p:spPr>
        <p:txBody>
          <a:bodyPr lIns="85926" tIns="42963" rIns="85926" bIns="42963" anchor="t"/>
          <a:lstStyle/>
          <a:p>
            <a:r>
              <a:rPr lang="en-US" sz="2900" b="1" dirty="0">
                <a:latin typeface="Aptos"/>
                <a:cs typeface="Arial"/>
              </a:rPr>
              <a:t>SUCCESSES:</a:t>
            </a:r>
            <a:r>
              <a:rPr lang="en-US" sz="2900" dirty="0">
                <a:latin typeface="Aptos"/>
                <a:cs typeface="Arial"/>
              </a:rPr>
              <a:t> </a:t>
            </a:r>
            <a:endParaRPr lang="en-US" sz="2900" b="1" dirty="0">
              <a:latin typeface="Aptos"/>
              <a:cs typeface="Arial"/>
            </a:endParaRPr>
          </a:p>
          <a:p>
            <a:pPr marL="457200" indent="-457200">
              <a:buFont typeface="Arial"/>
              <a:buChar char="•"/>
            </a:pPr>
            <a:r>
              <a:rPr lang="en-US" sz="2900" b="1" dirty="0">
                <a:latin typeface="Aptos"/>
                <a:cs typeface="Arial"/>
              </a:rPr>
              <a:t>Experiential learning</a:t>
            </a:r>
            <a:r>
              <a:rPr lang="en-US" sz="2900" dirty="0">
                <a:latin typeface="Aptos"/>
                <a:cs typeface="Arial"/>
              </a:rPr>
              <a:t> in direct patient navigation on a small scale has improved patients’ access to care and has allowed for the design of an innovative program that can be shaped to meet the unique needs of patients in various settings </a:t>
            </a:r>
            <a:endParaRPr lang="en-US" dirty="0">
              <a:cs typeface="Times New Roman" pitchFamily="18" charset="0"/>
            </a:endParaRPr>
          </a:p>
          <a:p>
            <a:pPr marL="457200" indent="-457200">
              <a:buFont typeface="Arial"/>
              <a:buChar char="•"/>
            </a:pPr>
            <a:r>
              <a:rPr lang="en-US" sz="2900" b="1" dirty="0">
                <a:latin typeface="Aptos"/>
                <a:cs typeface="Arial"/>
              </a:rPr>
              <a:t>Student and faculty collaboration</a:t>
            </a:r>
            <a:r>
              <a:rPr lang="en-US" sz="2900" dirty="0">
                <a:latin typeface="Aptos"/>
                <a:cs typeface="Arial"/>
              </a:rPr>
              <a:t> during Zoom Rounds has allowed volunteers to provide insight about patient needs, share ideas to solve these needs, and further standardize available solutions to which PNC must continue to find solutions. </a:t>
            </a:r>
            <a:endParaRPr lang="en-US" dirty="0">
              <a:cs typeface="Times New Roman" pitchFamily="18" charset="0"/>
            </a:endParaRPr>
          </a:p>
          <a:p>
            <a:pPr marL="457200" indent="-457200">
              <a:buFont typeface="Arial"/>
              <a:buChar char="•"/>
            </a:pPr>
            <a:r>
              <a:rPr lang="en-US" sz="2900" b="1" dirty="0">
                <a:latin typeface="Aptos"/>
                <a:cs typeface="Arial"/>
              </a:rPr>
              <a:t>Zoom Rounds</a:t>
            </a:r>
            <a:r>
              <a:rPr lang="en-US" sz="2900" dirty="0">
                <a:latin typeface="Aptos"/>
                <a:cs typeface="Arial"/>
              </a:rPr>
              <a:t> has also allowed for patient needs pattern recognition and for the continual development of a “guidebook” of standardized protocols for approaching common scenarios</a:t>
            </a:r>
            <a:endParaRPr lang="en-US" dirty="0">
              <a:cs typeface="Times New Roman" pitchFamily="18" charset="0"/>
            </a:endParaRPr>
          </a:p>
          <a:p>
            <a:pPr marL="457200" indent="-457200">
              <a:buFont typeface="Arial"/>
              <a:buChar char="•"/>
            </a:pPr>
            <a:r>
              <a:rPr lang="en-US" sz="2900" b="1" dirty="0">
                <a:latin typeface="Aptos"/>
                <a:cs typeface="Arial"/>
              </a:rPr>
              <a:t>Working with LSU Compliance and IT</a:t>
            </a:r>
            <a:r>
              <a:rPr lang="en-US" sz="2900" dirty="0">
                <a:latin typeface="Aptos"/>
                <a:cs typeface="Arial"/>
              </a:rPr>
              <a:t> to implement a HIPAA-compliant phone system and secure means of data collection and storage </a:t>
            </a:r>
          </a:p>
          <a:p>
            <a:endParaRPr lang="en-US" sz="1400" b="1" dirty="0">
              <a:latin typeface="Aptos"/>
              <a:cs typeface="Arial"/>
            </a:endParaRPr>
          </a:p>
          <a:p>
            <a:r>
              <a:rPr lang="en-US" sz="2900" b="1" dirty="0">
                <a:latin typeface="Aptos"/>
                <a:cs typeface="Arial"/>
              </a:rPr>
              <a:t>CHALLENGES:</a:t>
            </a:r>
            <a:r>
              <a:rPr lang="en-US" sz="2900" dirty="0">
                <a:latin typeface="Aptos"/>
                <a:cs typeface="Arial"/>
              </a:rPr>
              <a:t> </a:t>
            </a:r>
            <a:endParaRPr lang="en-US" dirty="0">
              <a:cs typeface="Times New Roman" pitchFamily="18" charset="0"/>
            </a:endParaRPr>
          </a:p>
          <a:p>
            <a:pPr marL="457200" indent="-457200">
              <a:buFont typeface="Arial"/>
              <a:buChar char="•"/>
            </a:pPr>
            <a:r>
              <a:rPr lang="en-US" sz="2900" b="1" dirty="0">
                <a:latin typeface="Aptos"/>
                <a:cs typeface="Arial"/>
              </a:rPr>
              <a:t>Communication </a:t>
            </a:r>
            <a:r>
              <a:rPr lang="en-US" sz="2900" dirty="0">
                <a:latin typeface="Aptos"/>
                <a:cs typeface="Arial"/>
              </a:rPr>
              <a:t>both with patients and within our team as we seek to find a way to safeguard protected health information and coordinate care amidst the barriers patients face </a:t>
            </a:r>
            <a:endParaRPr lang="en-US" dirty="0">
              <a:cs typeface="Times New Roman" pitchFamily="18" charset="0"/>
            </a:endParaRPr>
          </a:p>
          <a:p>
            <a:pPr marL="457200" indent="-457200">
              <a:buFont typeface="Arial"/>
              <a:buChar char="•"/>
            </a:pPr>
            <a:r>
              <a:rPr lang="en-US" sz="2900" b="1" dirty="0">
                <a:latin typeface="Aptos"/>
                <a:cs typeface="Arial"/>
              </a:rPr>
              <a:t>Refining our scope of practice</a:t>
            </a:r>
            <a:r>
              <a:rPr lang="en-US" sz="2900" dirty="0">
                <a:latin typeface="Aptos"/>
                <a:cs typeface="Arial"/>
              </a:rPr>
              <a:t> to accurately reflect students’ abilities and the practical and professional limitations </a:t>
            </a:r>
            <a:endParaRPr lang="en-US" dirty="0">
              <a:cs typeface="Times New Roman" pitchFamily="18" charset="0"/>
            </a:endParaRPr>
          </a:p>
          <a:p>
            <a:pPr marL="457200" indent="-457200">
              <a:buFont typeface="Arial"/>
              <a:buChar char="•"/>
            </a:pPr>
            <a:r>
              <a:rPr lang="en-US" sz="2900" b="1" dirty="0">
                <a:latin typeface="Aptos"/>
                <a:cs typeface="Arial"/>
              </a:rPr>
              <a:t>Equipping students with appropriate training </a:t>
            </a:r>
            <a:r>
              <a:rPr lang="en-US" sz="2900" dirty="0">
                <a:latin typeface="Aptos"/>
                <a:cs typeface="Arial"/>
              </a:rPr>
              <a:t>as patient navigators that matches our scope of practice  </a:t>
            </a:r>
            <a:endParaRPr lang="en-US" dirty="0">
              <a:cs typeface="Times New Roman" pitchFamily="18" charset="0"/>
            </a:endParaRPr>
          </a:p>
          <a:p>
            <a:pPr marL="457200" indent="-457200">
              <a:buFont typeface="Arial"/>
              <a:buChar char="•"/>
            </a:pPr>
            <a:r>
              <a:rPr lang="en-US" sz="2900" b="1" dirty="0">
                <a:latin typeface="Aptos"/>
                <a:cs typeface="Arial"/>
              </a:rPr>
              <a:t>Developing a standardized workflow </a:t>
            </a:r>
            <a:r>
              <a:rPr lang="en-US" sz="2900" dirty="0">
                <a:latin typeface="Aptos"/>
                <a:cs typeface="Arial"/>
              </a:rPr>
              <a:t>that maintains flexibility while accommodating patients’ needs</a:t>
            </a:r>
            <a:endParaRPr lang="en-US" dirty="0">
              <a:cs typeface="Times New Roman" pitchFamily="18" charset="0"/>
            </a:endParaRPr>
          </a:p>
          <a:p>
            <a:endParaRPr lang="en-US" sz="1400" b="1" dirty="0">
              <a:latin typeface="Aptos"/>
              <a:cs typeface="Arial"/>
            </a:endParaRPr>
          </a:p>
          <a:p>
            <a:r>
              <a:rPr lang="en-US" sz="2900" b="1" dirty="0">
                <a:latin typeface="Aptos"/>
                <a:cs typeface="Arial"/>
              </a:rPr>
              <a:t>LESSONS LEARNED:</a:t>
            </a:r>
            <a:r>
              <a:rPr lang="en-US" sz="2900" dirty="0">
                <a:latin typeface="Aptos"/>
                <a:cs typeface="Arial"/>
              </a:rPr>
              <a:t> </a:t>
            </a:r>
            <a:endParaRPr lang="en-US" dirty="0">
              <a:cs typeface="Times New Roman" pitchFamily="18" charset="0"/>
            </a:endParaRPr>
          </a:p>
          <a:p>
            <a:pPr marL="457200" indent="-457200">
              <a:buFont typeface="Arial"/>
              <a:buChar char="•"/>
            </a:pPr>
            <a:r>
              <a:rPr lang="en-US" sz="2900" dirty="0">
                <a:latin typeface="Aptos"/>
                <a:cs typeface="Arial"/>
              </a:rPr>
              <a:t>Based on challenges with follow-up encounters, we have learned the </a:t>
            </a:r>
            <a:r>
              <a:rPr lang="en-US" sz="2900" b="1" dirty="0">
                <a:latin typeface="Aptos"/>
                <a:cs typeface="Arial"/>
              </a:rPr>
              <a:t>importance of clear communication</a:t>
            </a:r>
            <a:r>
              <a:rPr lang="en-US" sz="2900" dirty="0">
                <a:latin typeface="Aptos"/>
                <a:cs typeface="Arial"/>
              </a:rPr>
              <a:t> with patients about next steps and creating a practical and achievable care plan </a:t>
            </a:r>
          </a:p>
          <a:p>
            <a:pPr marL="457200" indent="-457200">
              <a:buFont typeface="Arial"/>
              <a:buChar char="•"/>
            </a:pPr>
            <a:r>
              <a:rPr lang="en-US" sz="2900" dirty="0">
                <a:latin typeface="Aptos"/>
                <a:cs typeface="Arial"/>
              </a:rPr>
              <a:t>Our </a:t>
            </a:r>
            <a:r>
              <a:rPr lang="en-US" sz="2900" b="1" dirty="0">
                <a:latin typeface="Aptos"/>
                <a:cs typeface="Arial"/>
              </a:rPr>
              <a:t>scope of practice requires refinement</a:t>
            </a:r>
            <a:r>
              <a:rPr lang="en-US" sz="2900" dirty="0">
                <a:latin typeface="Aptos"/>
                <a:cs typeface="Arial"/>
              </a:rPr>
              <a:t> such that students have clear direction and training to effectively assist patients </a:t>
            </a:r>
            <a:endParaRPr lang="en-US" dirty="0">
              <a:cs typeface="Times New Roman" pitchFamily="18" charset="0"/>
            </a:endParaRPr>
          </a:p>
          <a:p>
            <a:pPr marL="457200" indent="-457200">
              <a:buFont typeface="Arial"/>
              <a:buChar char="•"/>
            </a:pPr>
            <a:r>
              <a:rPr lang="en-US" sz="2900" dirty="0">
                <a:latin typeface="Aptos"/>
                <a:cs typeface="Arial"/>
              </a:rPr>
              <a:t>This program has been a </a:t>
            </a:r>
            <a:r>
              <a:rPr lang="en-US" sz="2900" b="1" dirty="0">
                <a:latin typeface="Aptos"/>
                <a:cs typeface="Arial"/>
              </a:rPr>
              <a:t>mutually beneficial experience for students and patients alike </a:t>
            </a:r>
            <a:r>
              <a:rPr lang="en-US" sz="2900" dirty="0">
                <a:latin typeface="Aptos"/>
                <a:cs typeface="Arial"/>
              </a:rPr>
              <a:t>as shown in a qualitative manner through the stories of our patients and has great potential for a larger-scale impact on the local unhoused population’s access to healthcare while improving both students’ health system literacy and patient education and agency </a:t>
            </a:r>
            <a:endParaRPr lang="en-US" dirty="0">
              <a:cs typeface="Times New Roman" pitchFamily="18" charset="0"/>
            </a:endParaRPr>
          </a:p>
          <a:p>
            <a:pPr marL="342900" indent="-342900">
              <a:buFont typeface="Arial"/>
              <a:buChar char="•"/>
            </a:pPr>
            <a:endParaRPr lang="en-US" sz="2900" b="1" dirty="0">
              <a:latin typeface="Aptos"/>
              <a:cs typeface="Arial"/>
            </a:endParaRPr>
          </a:p>
        </p:txBody>
      </p:sp>
      <p:grpSp>
        <p:nvGrpSpPr>
          <p:cNvPr id="156" name="Group 155">
            <a:extLst>
              <a:ext uri="{FF2B5EF4-FFF2-40B4-BE49-F238E27FC236}">
                <a16:creationId xmlns:a16="http://schemas.microsoft.com/office/drawing/2014/main" id="{963B6D0B-B7D3-4513-BAAA-4BBED123A9FB}"/>
              </a:ext>
            </a:extLst>
          </p:cNvPr>
          <p:cNvGrpSpPr/>
          <p:nvPr/>
        </p:nvGrpSpPr>
        <p:grpSpPr>
          <a:xfrm>
            <a:off x="12617079" y="22473468"/>
            <a:ext cx="2051301" cy="2117751"/>
            <a:chOff x="-4741" y="12138"/>
            <a:chExt cx="1806414" cy="2525146"/>
          </a:xfrm>
        </p:grpSpPr>
        <p:sp>
          <p:nvSpPr>
            <p:cNvPr id="157" name="Arrow: Chevron 156">
              <a:extLst>
                <a:ext uri="{FF2B5EF4-FFF2-40B4-BE49-F238E27FC236}">
                  <a16:creationId xmlns:a16="http://schemas.microsoft.com/office/drawing/2014/main" id="{7A78D175-0574-CACE-E3FC-B28045DAA315}"/>
                </a:ext>
              </a:extLst>
            </p:cNvPr>
            <p:cNvSpPr/>
            <p:nvPr/>
          </p:nvSpPr>
          <p:spPr>
            <a:xfrm rot="5400000">
              <a:off x="-383513" y="390910"/>
              <a:ext cx="2525146" cy="1767602"/>
            </a:xfrm>
            <a:prstGeom prst="chevron">
              <a:avLst/>
            </a:prstGeom>
            <a:solidFill>
              <a:srgbClr val="348181"/>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58" name="Arrow: Chevron 4">
              <a:extLst>
                <a:ext uri="{FF2B5EF4-FFF2-40B4-BE49-F238E27FC236}">
                  <a16:creationId xmlns:a16="http://schemas.microsoft.com/office/drawing/2014/main" id="{96B8450D-70D8-B93B-A124-8C276605953B}"/>
                </a:ext>
              </a:extLst>
            </p:cNvPr>
            <p:cNvSpPr txBox="1"/>
            <p:nvPr/>
          </p:nvSpPr>
          <p:spPr>
            <a:xfrm>
              <a:off x="34071" y="1066180"/>
              <a:ext cx="1767602" cy="75754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b="1" i="0" kern="1200" dirty="0">
                  <a:latin typeface="Aptos" panose="020B0004020202020204" pitchFamily="34" charset="0"/>
                </a:rPr>
                <a:t>Referral</a:t>
              </a:r>
              <a:r>
                <a:rPr lang="en-US" sz="2900" b="0" i="0" kern="1200" dirty="0">
                  <a:latin typeface="Aptos" panose="020B0004020202020204" pitchFamily="34" charset="0"/>
                </a:rPr>
                <a:t> </a:t>
              </a:r>
              <a:endParaRPr lang="en-US" sz="2900" kern="1200" dirty="0">
                <a:latin typeface="Aptos" panose="020B0004020202020204" pitchFamily="34" charset="0"/>
              </a:endParaRPr>
            </a:p>
          </p:txBody>
        </p:sp>
      </p:grpSp>
      <p:grpSp>
        <p:nvGrpSpPr>
          <p:cNvPr id="159" name="Group 158">
            <a:extLst>
              <a:ext uri="{FF2B5EF4-FFF2-40B4-BE49-F238E27FC236}">
                <a16:creationId xmlns:a16="http://schemas.microsoft.com/office/drawing/2014/main" id="{C18385A5-77F0-3371-3707-DAB6A17A59B8}"/>
              </a:ext>
            </a:extLst>
          </p:cNvPr>
          <p:cNvGrpSpPr/>
          <p:nvPr/>
        </p:nvGrpSpPr>
        <p:grpSpPr>
          <a:xfrm>
            <a:off x="14709201" y="22482868"/>
            <a:ext cx="6473952" cy="1133856"/>
            <a:chOff x="1753377" y="1"/>
            <a:chExt cx="6915731" cy="1651866"/>
          </a:xfrm>
        </p:grpSpPr>
        <p:sp>
          <p:nvSpPr>
            <p:cNvPr id="160" name="Rectangle: Top Corners Rounded 159">
              <a:extLst>
                <a:ext uri="{FF2B5EF4-FFF2-40B4-BE49-F238E27FC236}">
                  <a16:creationId xmlns:a16="http://schemas.microsoft.com/office/drawing/2014/main" id="{472782D1-5D26-996C-C54F-12BF0A5F35A8}"/>
                </a:ext>
              </a:extLst>
            </p:cNvPr>
            <p:cNvSpPr/>
            <p:nvPr/>
          </p:nvSpPr>
          <p:spPr>
            <a:xfrm rot="5400000">
              <a:off x="4385310" y="-2631932"/>
              <a:ext cx="1651866" cy="6915731"/>
            </a:xfrm>
            <a:prstGeom prst="round2SameRect">
              <a:avLst/>
            </a:prstGeom>
            <a:ln>
              <a:solidFill>
                <a:schemeClr val="tx1"/>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61" name="Rectangle: Top Corners Rounded 6">
              <a:extLst>
                <a:ext uri="{FF2B5EF4-FFF2-40B4-BE49-F238E27FC236}">
                  <a16:creationId xmlns:a16="http://schemas.microsoft.com/office/drawing/2014/main" id="{9F8D5460-6F9E-1314-61E3-A25AD6723447}"/>
                </a:ext>
              </a:extLst>
            </p:cNvPr>
            <p:cNvSpPr txBox="1"/>
            <p:nvPr/>
          </p:nvSpPr>
          <p:spPr>
            <a:xfrm>
              <a:off x="1753378" y="80637"/>
              <a:ext cx="6835094" cy="14905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0" i="0" kern="1200" dirty="0">
                  <a:latin typeface="Aptos" panose="020B0004020202020204" pitchFamily="34" charset="0"/>
                </a:rPr>
                <a:t>Completed by SRCC partners</a:t>
              </a:r>
              <a:endParaRPr lang="en-US" sz="2400" kern="1200" dirty="0">
                <a:latin typeface="Aptos" panose="020B0004020202020204" pitchFamily="34" charset="0"/>
              </a:endParaRPr>
            </a:p>
            <a:p>
              <a:pPr marL="228600" lvl="1" indent="-228600" algn="l" defTabSz="1066800">
                <a:lnSpc>
                  <a:spcPct val="90000"/>
                </a:lnSpc>
                <a:spcBef>
                  <a:spcPct val="0"/>
                </a:spcBef>
                <a:spcAft>
                  <a:spcPct val="15000"/>
                </a:spcAft>
                <a:buChar char="•"/>
              </a:pPr>
              <a:r>
                <a:rPr lang="en-US" sz="2400" b="0" i="0" kern="1200" dirty="0">
                  <a:latin typeface="Aptos" panose="020B0004020202020204" pitchFamily="34" charset="0"/>
                </a:rPr>
                <a:t>Case coordinator pairs patient with pod</a:t>
              </a:r>
              <a:endParaRPr lang="en-US" sz="2400" kern="1200" dirty="0">
                <a:latin typeface="Aptos" panose="020B0004020202020204" pitchFamily="34" charset="0"/>
              </a:endParaRPr>
            </a:p>
          </p:txBody>
        </p:sp>
      </p:grpSp>
      <p:grpSp>
        <p:nvGrpSpPr>
          <p:cNvPr id="162" name="Group 161">
            <a:extLst>
              <a:ext uri="{FF2B5EF4-FFF2-40B4-BE49-F238E27FC236}">
                <a16:creationId xmlns:a16="http://schemas.microsoft.com/office/drawing/2014/main" id="{066F70AB-CAB4-2118-09BB-5D8A7C840F36}"/>
              </a:ext>
            </a:extLst>
          </p:cNvPr>
          <p:cNvGrpSpPr/>
          <p:nvPr/>
        </p:nvGrpSpPr>
        <p:grpSpPr>
          <a:xfrm>
            <a:off x="12619456" y="24068105"/>
            <a:ext cx="2048256" cy="2418452"/>
            <a:chOff x="-4741" y="2349928"/>
            <a:chExt cx="1771633" cy="2525146"/>
          </a:xfrm>
        </p:grpSpPr>
        <p:sp>
          <p:nvSpPr>
            <p:cNvPr id="163" name="Arrow: Chevron 162">
              <a:extLst>
                <a:ext uri="{FF2B5EF4-FFF2-40B4-BE49-F238E27FC236}">
                  <a16:creationId xmlns:a16="http://schemas.microsoft.com/office/drawing/2014/main" id="{4A3F60DE-AFEC-4038-9650-0E727681D348}"/>
                </a:ext>
              </a:extLst>
            </p:cNvPr>
            <p:cNvSpPr/>
            <p:nvPr/>
          </p:nvSpPr>
          <p:spPr>
            <a:xfrm rot="5400000">
              <a:off x="-383513" y="2728700"/>
              <a:ext cx="2525146" cy="1767602"/>
            </a:xfrm>
            <a:prstGeom prst="chevron">
              <a:avLst/>
            </a:prstGeom>
            <a:solidFill>
              <a:srgbClr val="F9C145"/>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64" name="Arrow: Chevron 8">
              <a:extLst>
                <a:ext uri="{FF2B5EF4-FFF2-40B4-BE49-F238E27FC236}">
                  <a16:creationId xmlns:a16="http://schemas.microsoft.com/office/drawing/2014/main" id="{35208DA6-8B01-64F1-EDA8-2CDC2A9B8DF7}"/>
                </a:ext>
              </a:extLst>
            </p:cNvPr>
            <p:cNvSpPr txBox="1"/>
            <p:nvPr/>
          </p:nvSpPr>
          <p:spPr>
            <a:xfrm>
              <a:off x="-710" y="3396636"/>
              <a:ext cx="1767602" cy="7575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i="0" kern="1200" dirty="0">
                  <a:latin typeface="Aptos" panose="020B0004020202020204" pitchFamily="34" charset="0"/>
                </a:rPr>
                <a:t>Intake Meeting</a:t>
              </a:r>
              <a:r>
                <a:rPr lang="en-US" sz="2800" b="0" i="0" kern="1200" dirty="0">
                  <a:latin typeface="Aptos" panose="020B0004020202020204" pitchFamily="34" charset="0"/>
                </a:rPr>
                <a:t> </a:t>
              </a:r>
              <a:endParaRPr lang="en-US" sz="2800" kern="1200" dirty="0">
                <a:latin typeface="Aptos" panose="020B0004020202020204" pitchFamily="34" charset="0"/>
              </a:endParaRPr>
            </a:p>
          </p:txBody>
        </p:sp>
      </p:grpSp>
      <p:grpSp>
        <p:nvGrpSpPr>
          <p:cNvPr id="165" name="Group 164">
            <a:extLst>
              <a:ext uri="{FF2B5EF4-FFF2-40B4-BE49-F238E27FC236}">
                <a16:creationId xmlns:a16="http://schemas.microsoft.com/office/drawing/2014/main" id="{300956F2-1DD3-8AB5-B66A-05A52F03204B}"/>
              </a:ext>
            </a:extLst>
          </p:cNvPr>
          <p:cNvGrpSpPr/>
          <p:nvPr/>
        </p:nvGrpSpPr>
        <p:grpSpPr>
          <a:xfrm>
            <a:off x="12617079" y="25896568"/>
            <a:ext cx="2075979" cy="2525146"/>
            <a:chOff x="51374" y="3821285"/>
            <a:chExt cx="1781093" cy="2525146"/>
          </a:xfrm>
        </p:grpSpPr>
        <p:sp>
          <p:nvSpPr>
            <p:cNvPr id="166" name="Arrow: Chevron 165">
              <a:extLst>
                <a:ext uri="{FF2B5EF4-FFF2-40B4-BE49-F238E27FC236}">
                  <a16:creationId xmlns:a16="http://schemas.microsoft.com/office/drawing/2014/main" id="{32307957-D65F-B37B-C696-BEB4DEBB8179}"/>
                </a:ext>
              </a:extLst>
            </p:cNvPr>
            <p:cNvSpPr/>
            <p:nvPr/>
          </p:nvSpPr>
          <p:spPr>
            <a:xfrm rot="5400000">
              <a:off x="-327398" y="4200057"/>
              <a:ext cx="2525146" cy="1767602"/>
            </a:xfrm>
            <a:prstGeom prst="chevron">
              <a:avLst/>
            </a:prstGeom>
            <a:solidFill>
              <a:srgbClr val="7030A0"/>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67" name="Arrow: Chevron 12">
              <a:extLst>
                <a:ext uri="{FF2B5EF4-FFF2-40B4-BE49-F238E27FC236}">
                  <a16:creationId xmlns:a16="http://schemas.microsoft.com/office/drawing/2014/main" id="{217EDCE6-1753-7FEF-9495-1F856946B2AD}"/>
                </a:ext>
              </a:extLst>
            </p:cNvPr>
            <p:cNvSpPr txBox="1"/>
            <p:nvPr/>
          </p:nvSpPr>
          <p:spPr>
            <a:xfrm>
              <a:off x="51374" y="4464787"/>
              <a:ext cx="1781093" cy="7575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endParaRPr lang="en-US" sz="2800" b="1" i="0" kern="1200" dirty="0">
                <a:latin typeface="Aptos" panose="020B0004020202020204" pitchFamily="34" charset="0"/>
              </a:endParaRPr>
            </a:p>
            <a:p>
              <a:pPr marL="0" lvl="0" indent="0" algn="ctr" defTabSz="1244600">
                <a:lnSpc>
                  <a:spcPct val="90000"/>
                </a:lnSpc>
                <a:spcBef>
                  <a:spcPct val="0"/>
                </a:spcBef>
                <a:spcAft>
                  <a:spcPct val="35000"/>
                </a:spcAft>
                <a:buNone/>
              </a:pPr>
              <a:r>
                <a:rPr lang="en-US" sz="2400" b="1" i="0" kern="1200" dirty="0">
                  <a:latin typeface="Aptos" panose="020B0004020202020204" pitchFamily="34" charset="0"/>
                </a:rPr>
                <a:t>Addressing Patient Needs</a:t>
              </a:r>
              <a:r>
                <a:rPr lang="en-US" sz="2400" b="0" i="0" kern="1200" dirty="0">
                  <a:latin typeface="Aptos" panose="020B0004020202020204" pitchFamily="34" charset="0"/>
                </a:rPr>
                <a:t> </a:t>
              </a:r>
              <a:endParaRPr lang="en-US" sz="2400" kern="1200" dirty="0">
                <a:latin typeface="Aptos" panose="020B0004020202020204" pitchFamily="34" charset="0"/>
              </a:endParaRPr>
            </a:p>
          </p:txBody>
        </p:sp>
      </p:grpSp>
      <p:grpSp>
        <p:nvGrpSpPr>
          <p:cNvPr id="168" name="Group 167">
            <a:extLst>
              <a:ext uri="{FF2B5EF4-FFF2-40B4-BE49-F238E27FC236}">
                <a16:creationId xmlns:a16="http://schemas.microsoft.com/office/drawing/2014/main" id="{9859ADBF-C4E8-59B6-7072-628BED5B8F1E}"/>
              </a:ext>
            </a:extLst>
          </p:cNvPr>
          <p:cNvGrpSpPr/>
          <p:nvPr/>
        </p:nvGrpSpPr>
        <p:grpSpPr>
          <a:xfrm>
            <a:off x="14764087" y="25891154"/>
            <a:ext cx="6476956" cy="1499616"/>
            <a:chOff x="1762861" y="4687717"/>
            <a:chExt cx="6896765" cy="1641345"/>
          </a:xfrm>
        </p:grpSpPr>
        <p:sp>
          <p:nvSpPr>
            <p:cNvPr id="169" name="Rectangle: Top Corners Rounded 168">
              <a:extLst>
                <a:ext uri="{FF2B5EF4-FFF2-40B4-BE49-F238E27FC236}">
                  <a16:creationId xmlns:a16="http://schemas.microsoft.com/office/drawing/2014/main" id="{21185C47-DAF3-2539-227A-B29256B52B1B}"/>
                </a:ext>
              </a:extLst>
            </p:cNvPr>
            <p:cNvSpPr/>
            <p:nvPr/>
          </p:nvSpPr>
          <p:spPr>
            <a:xfrm rot="5400000">
              <a:off x="4390571" y="2060007"/>
              <a:ext cx="1641345" cy="6896765"/>
            </a:xfrm>
            <a:prstGeom prst="round2SameRect">
              <a:avLst/>
            </a:prstGeom>
            <a:ln>
              <a:solidFill>
                <a:schemeClr val="tx1"/>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70" name="Rectangle: Top Corners Rounded 14">
              <a:extLst>
                <a:ext uri="{FF2B5EF4-FFF2-40B4-BE49-F238E27FC236}">
                  <a16:creationId xmlns:a16="http://schemas.microsoft.com/office/drawing/2014/main" id="{60A74D2A-2B92-0A27-1359-C131B9DFD145}"/>
                </a:ext>
              </a:extLst>
            </p:cNvPr>
            <p:cNvSpPr txBox="1"/>
            <p:nvPr/>
          </p:nvSpPr>
          <p:spPr>
            <a:xfrm>
              <a:off x="1762861" y="4767841"/>
              <a:ext cx="6755857" cy="148109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0" i="0" kern="1200" dirty="0">
                  <a:latin typeface="Aptos" panose="020B0004020202020204" pitchFamily="34" charset="0"/>
                </a:rPr>
                <a:t>Patient tasks delegation</a:t>
              </a:r>
              <a:endParaRPr lang="en-US" sz="2400" kern="1200" dirty="0">
                <a:latin typeface="Aptos" panose="020B0004020202020204" pitchFamily="34" charset="0"/>
              </a:endParaRPr>
            </a:p>
            <a:p>
              <a:pPr marL="228600" lvl="1" indent="-228600" algn="l" defTabSz="1066800">
                <a:lnSpc>
                  <a:spcPct val="90000"/>
                </a:lnSpc>
                <a:spcBef>
                  <a:spcPct val="0"/>
                </a:spcBef>
                <a:spcAft>
                  <a:spcPct val="15000"/>
                </a:spcAft>
                <a:buChar char="•"/>
              </a:pPr>
              <a:r>
                <a:rPr lang="en-US" sz="2400" b="0" i="0" kern="1200" dirty="0">
                  <a:latin typeface="Aptos" panose="020B0004020202020204" pitchFamily="34" charset="0"/>
                </a:rPr>
                <a:t>Biweekly zoom rounds for patient updates &amp; advising for next steps </a:t>
              </a:r>
              <a:endParaRPr lang="en-US" sz="2400" kern="1200" dirty="0">
                <a:latin typeface="Aptos" panose="020B0004020202020204" pitchFamily="34" charset="0"/>
              </a:endParaRPr>
            </a:p>
            <a:p>
              <a:pPr marL="228600" lvl="1" indent="-228600" algn="l" defTabSz="1066800">
                <a:lnSpc>
                  <a:spcPct val="90000"/>
                </a:lnSpc>
                <a:spcBef>
                  <a:spcPct val="0"/>
                </a:spcBef>
                <a:spcAft>
                  <a:spcPct val="15000"/>
                </a:spcAft>
                <a:buChar char="•"/>
              </a:pPr>
              <a:r>
                <a:rPr lang="en-US" sz="2400" b="0" i="0" kern="1200" dirty="0">
                  <a:latin typeface="Aptos" panose="020B0004020202020204" pitchFamily="34" charset="0"/>
                </a:rPr>
                <a:t>Longitudinal patient accompaniment </a:t>
              </a:r>
              <a:endParaRPr lang="en-US" sz="2400" kern="1200" dirty="0">
                <a:latin typeface="Aptos" panose="020B0004020202020204" pitchFamily="34" charset="0"/>
              </a:endParaRPr>
            </a:p>
          </p:txBody>
        </p:sp>
      </p:grpSp>
      <p:sp>
        <p:nvSpPr>
          <p:cNvPr id="171" name="TextBox 170">
            <a:extLst>
              <a:ext uri="{FF2B5EF4-FFF2-40B4-BE49-F238E27FC236}">
                <a16:creationId xmlns:a16="http://schemas.microsoft.com/office/drawing/2014/main" id="{CA2A0AE0-4B60-0F5D-34C9-AD6351B00306}"/>
              </a:ext>
            </a:extLst>
          </p:cNvPr>
          <p:cNvSpPr txBox="1"/>
          <p:nvPr/>
        </p:nvSpPr>
        <p:spPr>
          <a:xfrm>
            <a:off x="15036113" y="21875488"/>
            <a:ext cx="5661030" cy="584775"/>
          </a:xfrm>
          <a:prstGeom prst="rect">
            <a:avLst/>
          </a:prstGeom>
          <a:noFill/>
        </p:spPr>
        <p:txBody>
          <a:bodyPr wrap="square" lIns="91440" tIns="45720" rIns="91440" bIns="45720" rtlCol="0" anchor="t">
            <a:spAutoFit/>
          </a:bodyPr>
          <a:lstStyle/>
          <a:p>
            <a:pPr algn="ctr"/>
            <a:r>
              <a:rPr lang="en-US" sz="3200" dirty="0">
                <a:latin typeface="Aptos ExtraBold"/>
              </a:rPr>
              <a:t>Patient Navigation Workflow</a:t>
            </a:r>
            <a:endParaRPr lang="en-US" sz="3200" dirty="0">
              <a:latin typeface="Aptos ExtraBold" panose="020F0502020204030204" pitchFamily="34" charset="0"/>
            </a:endParaRPr>
          </a:p>
        </p:txBody>
      </p:sp>
      <p:cxnSp>
        <p:nvCxnSpPr>
          <p:cNvPr id="172" name="Straight Connector 171">
            <a:extLst>
              <a:ext uri="{FF2B5EF4-FFF2-40B4-BE49-F238E27FC236}">
                <a16:creationId xmlns:a16="http://schemas.microsoft.com/office/drawing/2014/main" id="{6E92E599-1B5B-6ED9-6DA1-32E6C552B3C7}"/>
              </a:ext>
            </a:extLst>
          </p:cNvPr>
          <p:cNvCxnSpPr>
            <a:cxnSpLocks/>
          </p:cNvCxnSpPr>
          <p:nvPr/>
        </p:nvCxnSpPr>
        <p:spPr>
          <a:xfrm flipH="1" flipV="1">
            <a:off x="22840804" y="23497602"/>
            <a:ext cx="613069" cy="59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3" name="Straight Connector 172">
            <a:extLst>
              <a:ext uri="{FF2B5EF4-FFF2-40B4-BE49-F238E27FC236}">
                <a16:creationId xmlns:a16="http://schemas.microsoft.com/office/drawing/2014/main" id="{7DCC224C-014B-4E52-1E19-F487F1D22E89}"/>
              </a:ext>
            </a:extLst>
          </p:cNvPr>
          <p:cNvCxnSpPr>
            <a:cxnSpLocks/>
          </p:cNvCxnSpPr>
          <p:nvPr/>
        </p:nvCxnSpPr>
        <p:spPr>
          <a:xfrm>
            <a:off x="22849665" y="25178530"/>
            <a:ext cx="599058" cy="488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4" name="Straight Connector 173">
            <a:extLst>
              <a:ext uri="{FF2B5EF4-FFF2-40B4-BE49-F238E27FC236}">
                <a16:creationId xmlns:a16="http://schemas.microsoft.com/office/drawing/2014/main" id="{865B2257-98C4-C79C-0BAD-3918AE110593}"/>
              </a:ext>
            </a:extLst>
          </p:cNvPr>
          <p:cNvCxnSpPr>
            <a:cxnSpLocks/>
          </p:cNvCxnSpPr>
          <p:nvPr/>
        </p:nvCxnSpPr>
        <p:spPr>
          <a:xfrm>
            <a:off x="22850573" y="24660759"/>
            <a:ext cx="70906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5" name="Straight Connector 174">
            <a:extLst>
              <a:ext uri="{FF2B5EF4-FFF2-40B4-BE49-F238E27FC236}">
                <a16:creationId xmlns:a16="http://schemas.microsoft.com/office/drawing/2014/main" id="{96694D5F-5D4E-C9F2-581C-1FB07A51DF16}"/>
              </a:ext>
            </a:extLst>
          </p:cNvPr>
          <p:cNvCxnSpPr>
            <a:cxnSpLocks/>
          </p:cNvCxnSpPr>
          <p:nvPr/>
        </p:nvCxnSpPr>
        <p:spPr>
          <a:xfrm>
            <a:off x="22850574" y="24103913"/>
            <a:ext cx="77243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76" name="TextBox 175">
            <a:extLst>
              <a:ext uri="{FF2B5EF4-FFF2-40B4-BE49-F238E27FC236}">
                <a16:creationId xmlns:a16="http://schemas.microsoft.com/office/drawing/2014/main" id="{68E0F877-8A39-1A64-7074-970E89B0409D}"/>
              </a:ext>
            </a:extLst>
          </p:cNvPr>
          <p:cNvSpPr txBox="1"/>
          <p:nvPr/>
        </p:nvSpPr>
        <p:spPr>
          <a:xfrm>
            <a:off x="22467285" y="22049384"/>
            <a:ext cx="5356685" cy="584775"/>
          </a:xfrm>
          <a:prstGeom prst="rect">
            <a:avLst/>
          </a:prstGeom>
          <a:noFill/>
        </p:spPr>
        <p:txBody>
          <a:bodyPr wrap="square" lIns="91440" tIns="45720" rIns="91440" bIns="45720" rtlCol="0" anchor="t">
            <a:spAutoFit/>
          </a:bodyPr>
          <a:lstStyle/>
          <a:p>
            <a:pPr algn="ctr"/>
            <a:r>
              <a:rPr lang="en-US" sz="3200" dirty="0">
                <a:latin typeface="Aptos ExtraBold"/>
              </a:rPr>
              <a:t>New Student Onboarding</a:t>
            </a:r>
            <a:endParaRPr lang="en-US" sz="3200" dirty="0">
              <a:latin typeface="Aptos ExtraBold" panose="020F0502020204030204" pitchFamily="34" charset="0"/>
            </a:endParaRPr>
          </a:p>
        </p:txBody>
      </p:sp>
      <p:grpSp>
        <p:nvGrpSpPr>
          <p:cNvPr id="177" name="Group 176">
            <a:extLst>
              <a:ext uri="{FF2B5EF4-FFF2-40B4-BE49-F238E27FC236}">
                <a16:creationId xmlns:a16="http://schemas.microsoft.com/office/drawing/2014/main" id="{12DBAAA0-11FF-FD94-69B6-75A42FCB371C}"/>
              </a:ext>
            </a:extLst>
          </p:cNvPr>
          <p:cNvGrpSpPr/>
          <p:nvPr/>
        </p:nvGrpSpPr>
        <p:grpSpPr>
          <a:xfrm>
            <a:off x="21496743" y="22634160"/>
            <a:ext cx="2496915" cy="449841"/>
            <a:chOff x="1639904" y="1009358"/>
            <a:chExt cx="2660700" cy="937745"/>
          </a:xfrm>
          <a:solidFill>
            <a:schemeClr val="accent2"/>
          </a:solidFill>
        </p:grpSpPr>
        <p:sp>
          <p:nvSpPr>
            <p:cNvPr id="178" name="Rectangle 177">
              <a:extLst>
                <a:ext uri="{FF2B5EF4-FFF2-40B4-BE49-F238E27FC236}">
                  <a16:creationId xmlns:a16="http://schemas.microsoft.com/office/drawing/2014/main" id="{021F1674-57FF-AB73-0931-3D3E7F100CB3}"/>
                </a:ext>
              </a:extLst>
            </p:cNvPr>
            <p:cNvSpPr/>
            <p:nvPr/>
          </p:nvSpPr>
          <p:spPr>
            <a:xfrm>
              <a:off x="1950731" y="1025789"/>
              <a:ext cx="1753691" cy="876845"/>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79" name="TextBox 178">
              <a:extLst>
                <a:ext uri="{FF2B5EF4-FFF2-40B4-BE49-F238E27FC236}">
                  <a16:creationId xmlns:a16="http://schemas.microsoft.com/office/drawing/2014/main" id="{5A3E22B1-C9D7-D0A8-9895-7F0D3F5F9A8A}"/>
                </a:ext>
              </a:extLst>
            </p:cNvPr>
            <p:cNvSpPr txBox="1"/>
            <p:nvPr/>
          </p:nvSpPr>
          <p:spPr>
            <a:xfrm>
              <a:off x="1639904" y="1009358"/>
              <a:ext cx="2660700" cy="937745"/>
            </a:xfrm>
            <a:prstGeom prst="rect">
              <a:avLst/>
            </a:prstGeom>
            <a:solidFill>
              <a:srgbClr val="EA7132"/>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New Members</a:t>
              </a:r>
            </a:p>
          </p:txBody>
        </p:sp>
      </p:grpSp>
      <p:grpSp>
        <p:nvGrpSpPr>
          <p:cNvPr id="180" name="Group 179">
            <a:extLst>
              <a:ext uri="{FF2B5EF4-FFF2-40B4-BE49-F238E27FC236}">
                <a16:creationId xmlns:a16="http://schemas.microsoft.com/office/drawing/2014/main" id="{091C6ACE-2388-012F-22C3-2FFC4ACB64D4}"/>
              </a:ext>
            </a:extLst>
          </p:cNvPr>
          <p:cNvGrpSpPr/>
          <p:nvPr/>
        </p:nvGrpSpPr>
        <p:grpSpPr>
          <a:xfrm>
            <a:off x="23404586" y="23838577"/>
            <a:ext cx="4244845" cy="418726"/>
            <a:chOff x="1950731" y="1025789"/>
            <a:chExt cx="1753691" cy="876845"/>
          </a:xfrm>
          <a:solidFill>
            <a:srgbClr val="FFC107"/>
          </a:solidFill>
        </p:grpSpPr>
        <p:sp>
          <p:nvSpPr>
            <p:cNvPr id="181" name="Rectangle 180">
              <a:extLst>
                <a:ext uri="{FF2B5EF4-FFF2-40B4-BE49-F238E27FC236}">
                  <a16:creationId xmlns:a16="http://schemas.microsoft.com/office/drawing/2014/main" id="{0E937CEC-D138-B241-9DAC-C5AB1C31EB95}"/>
                </a:ext>
              </a:extLst>
            </p:cNvPr>
            <p:cNvSpPr/>
            <p:nvPr/>
          </p:nvSpPr>
          <p:spPr>
            <a:xfrm>
              <a:off x="1950731" y="1025789"/>
              <a:ext cx="1753691" cy="876845"/>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82" name="TextBox 181">
              <a:extLst>
                <a:ext uri="{FF2B5EF4-FFF2-40B4-BE49-F238E27FC236}">
                  <a16:creationId xmlns:a16="http://schemas.microsoft.com/office/drawing/2014/main" id="{C1082099-67D5-82D8-9799-CD88E485D2B8}"/>
                </a:ext>
              </a:extLst>
            </p:cNvPr>
            <p:cNvSpPr txBox="1"/>
            <p:nvPr/>
          </p:nvSpPr>
          <p:spPr>
            <a:xfrm>
              <a:off x="1950731" y="1025789"/>
              <a:ext cx="1753691" cy="87684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Assigned to Pod</a:t>
              </a:r>
            </a:p>
          </p:txBody>
        </p:sp>
      </p:grpSp>
      <p:sp>
        <p:nvSpPr>
          <p:cNvPr id="183" name="TextBox 182">
            <a:extLst>
              <a:ext uri="{FF2B5EF4-FFF2-40B4-BE49-F238E27FC236}">
                <a16:creationId xmlns:a16="http://schemas.microsoft.com/office/drawing/2014/main" id="{4EB18206-8694-23A1-D1D8-9F4EDBF7642F}"/>
              </a:ext>
            </a:extLst>
          </p:cNvPr>
          <p:cNvSpPr txBox="1"/>
          <p:nvPr/>
        </p:nvSpPr>
        <p:spPr>
          <a:xfrm>
            <a:off x="23404588" y="23251430"/>
            <a:ext cx="4242816" cy="423964"/>
          </a:xfrm>
          <a:prstGeom prst="rect">
            <a:avLst/>
          </a:prstGeom>
          <a:solidFill>
            <a:srgbClr val="008080"/>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Orientation</a:t>
            </a:r>
          </a:p>
        </p:txBody>
      </p:sp>
      <p:cxnSp>
        <p:nvCxnSpPr>
          <p:cNvPr id="184" name="Straight Connector 183">
            <a:extLst>
              <a:ext uri="{FF2B5EF4-FFF2-40B4-BE49-F238E27FC236}">
                <a16:creationId xmlns:a16="http://schemas.microsoft.com/office/drawing/2014/main" id="{30010395-764C-EC41-0916-397CDBE3BA98}"/>
              </a:ext>
            </a:extLst>
          </p:cNvPr>
          <p:cNvCxnSpPr>
            <a:cxnSpLocks/>
          </p:cNvCxnSpPr>
          <p:nvPr/>
        </p:nvCxnSpPr>
        <p:spPr>
          <a:xfrm>
            <a:off x="22827515" y="23062668"/>
            <a:ext cx="28284" cy="211775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85" name="TextBox 146">
            <a:extLst>
              <a:ext uri="{FF2B5EF4-FFF2-40B4-BE49-F238E27FC236}">
                <a16:creationId xmlns:a16="http://schemas.microsoft.com/office/drawing/2014/main" id="{581A3921-BC38-8079-93D6-0CDFB49C8D9F}"/>
              </a:ext>
            </a:extLst>
          </p:cNvPr>
          <p:cNvSpPr txBox="1"/>
          <p:nvPr/>
        </p:nvSpPr>
        <p:spPr>
          <a:xfrm>
            <a:off x="23414356" y="24407710"/>
            <a:ext cx="4246904" cy="418725"/>
          </a:xfrm>
          <a:prstGeom prst="rect">
            <a:avLst/>
          </a:prstGeom>
          <a:solidFill>
            <a:srgbClr val="7030A0"/>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Joined Zoom Rounds</a:t>
            </a:r>
          </a:p>
        </p:txBody>
      </p:sp>
      <p:sp>
        <p:nvSpPr>
          <p:cNvPr id="186" name="TextBox 146">
            <a:extLst>
              <a:ext uri="{FF2B5EF4-FFF2-40B4-BE49-F238E27FC236}">
                <a16:creationId xmlns:a16="http://schemas.microsoft.com/office/drawing/2014/main" id="{F70F23A7-9B2F-FEF6-D2E1-4BE76A20F4AE}"/>
              </a:ext>
            </a:extLst>
          </p:cNvPr>
          <p:cNvSpPr txBox="1"/>
          <p:nvPr/>
        </p:nvSpPr>
        <p:spPr>
          <a:xfrm>
            <a:off x="23404587" y="24993864"/>
            <a:ext cx="4246904" cy="418725"/>
          </a:xfrm>
          <a:prstGeom prst="rect">
            <a:avLst/>
          </a:prstGeom>
          <a:solidFill>
            <a:srgbClr val="00B4D8"/>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88941">
              <a:lnSpc>
                <a:spcPct val="90000"/>
              </a:lnSpc>
              <a:spcBef>
                <a:spcPct val="0"/>
              </a:spcBef>
              <a:spcAft>
                <a:spcPct val="35000"/>
              </a:spcAft>
            </a:pPr>
            <a:r>
              <a:rPr lang="en-US" sz="2700" dirty="0">
                <a:latin typeface="Arial" panose="020B0604020202020204" pitchFamily="34" charset="0"/>
                <a:cs typeface="Arial" panose="020B0604020202020204" pitchFamily="34" charset="0"/>
              </a:rPr>
              <a:t>Patient Navigation Training</a:t>
            </a:r>
          </a:p>
        </p:txBody>
      </p:sp>
      <p:grpSp>
        <p:nvGrpSpPr>
          <p:cNvPr id="187" name="Group 186">
            <a:extLst>
              <a:ext uri="{FF2B5EF4-FFF2-40B4-BE49-F238E27FC236}">
                <a16:creationId xmlns:a16="http://schemas.microsoft.com/office/drawing/2014/main" id="{1E27AF8A-FB0C-0A4F-760A-F066CC28E7EE}"/>
              </a:ext>
            </a:extLst>
          </p:cNvPr>
          <p:cNvGrpSpPr/>
          <p:nvPr/>
        </p:nvGrpSpPr>
        <p:grpSpPr>
          <a:xfrm>
            <a:off x="14771271" y="24047093"/>
            <a:ext cx="6473952" cy="1399032"/>
            <a:chOff x="1762860" y="2349929"/>
            <a:chExt cx="6896765" cy="1642208"/>
          </a:xfrm>
        </p:grpSpPr>
        <p:sp>
          <p:nvSpPr>
            <p:cNvPr id="188" name="Rectangle: Top Corners Rounded 187">
              <a:extLst>
                <a:ext uri="{FF2B5EF4-FFF2-40B4-BE49-F238E27FC236}">
                  <a16:creationId xmlns:a16="http://schemas.microsoft.com/office/drawing/2014/main" id="{AA2AC171-8E0A-C8D4-352F-D2B83F1DC264}"/>
                </a:ext>
              </a:extLst>
            </p:cNvPr>
            <p:cNvSpPr/>
            <p:nvPr/>
          </p:nvSpPr>
          <p:spPr>
            <a:xfrm rot="5400000">
              <a:off x="4390139" y="-277350"/>
              <a:ext cx="1642208" cy="6896765"/>
            </a:xfrm>
            <a:prstGeom prst="round2SameRect">
              <a:avLst/>
            </a:prstGeom>
            <a:ln>
              <a:solidFill>
                <a:schemeClr val="tx1"/>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89" name="Rectangle: Top Corners Rounded 10">
              <a:extLst>
                <a:ext uri="{FF2B5EF4-FFF2-40B4-BE49-F238E27FC236}">
                  <a16:creationId xmlns:a16="http://schemas.microsoft.com/office/drawing/2014/main" id="{92890765-E073-F3BD-DB2D-3752D2746EC6}"/>
                </a:ext>
              </a:extLst>
            </p:cNvPr>
            <p:cNvSpPr txBox="1"/>
            <p:nvPr/>
          </p:nvSpPr>
          <p:spPr>
            <a:xfrm>
              <a:off x="1762861" y="2430094"/>
              <a:ext cx="6816599" cy="148187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0" i="0" kern="1200" dirty="0">
                  <a:latin typeface="Aptos" panose="020B0004020202020204" pitchFamily="34" charset="0"/>
                </a:rPr>
                <a:t>Pod member meets patient to get consent, assess needs, and develop plan of care with patient </a:t>
              </a:r>
              <a:endParaRPr lang="en-US" sz="2400" kern="1200" dirty="0">
                <a:latin typeface="Aptos" panose="020B0004020202020204" pitchFamily="34" charset="0"/>
              </a:endParaRPr>
            </a:p>
          </p:txBody>
        </p:sp>
      </p:grpSp>
      <p:sp>
        <p:nvSpPr>
          <p:cNvPr id="190" name="TextBox 189">
            <a:extLst>
              <a:ext uri="{FF2B5EF4-FFF2-40B4-BE49-F238E27FC236}">
                <a16:creationId xmlns:a16="http://schemas.microsoft.com/office/drawing/2014/main" id="{53D2A8F6-8D45-CFD0-A408-5D6C44C1DC39}"/>
              </a:ext>
            </a:extLst>
          </p:cNvPr>
          <p:cNvSpPr txBox="1"/>
          <p:nvPr/>
        </p:nvSpPr>
        <p:spPr>
          <a:xfrm>
            <a:off x="22651303" y="25983642"/>
            <a:ext cx="5356685" cy="584775"/>
          </a:xfrm>
          <a:prstGeom prst="rect">
            <a:avLst/>
          </a:prstGeom>
          <a:noFill/>
        </p:spPr>
        <p:txBody>
          <a:bodyPr wrap="square" lIns="91440" tIns="45720" rIns="91440" bIns="45720" rtlCol="0" anchor="t">
            <a:spAutoFit/>
          </a:bodyPr>
          <a:lstStyle/>
          <a:p>
            <a:pPr algn="ctr"/>
            <a:r>
              <a:rPr lang="en-US" sz="3200" dirty="0">
                <a:latin typeface="Aptos ExtraBold"/>
              </a:rPr>
              <a:t>Communication Systems</a:t>
            </a:r>
            <a:endParaRPr lang="en-US" sz="3200" dirty="0">
              <a:latin typeface="Aptos ExtraBold" panose="020F0502020204030204" pitchFamily="34" charset="0"/>
            </a:endParaRPr>
          </a:p>
        </p:txBody>
      </p:sp>
      <p:sp>
        <p:nvSpPr>
          <p:cNvPr id="191" name="TextBox 190">
            <a:extLst>
              <a:ext uri="{FF2B5EF4-FFF2-40B4-BE49-F238E27FC236}">
                <a16:creationId xmlns:a16="http://schemas.microsoft.com/office/drawing/2014/main" id="{9F8C9E4A-9CE8-A213-EA99-88A9E87BB9E1}"/>
              </a:ext>
            </a:extLst>
          </p:cNvPr>
          <p:cNvSpPr txBox="1"/>
          <p:nvPr/>
        </p:nvSpPr>
        <p:spPr>
          <a:xfrm>
            <a:off x="20545710" y="15172873"/>
            <a:ext cx="5356685" cy="584775"/>
          </a:xfrm>
          <a:prstGeom prst="rect">
            <a:avLst/>
          </a:prstGeom>
          <a:noFill/>
        </p:spPr>
        <p:txBody>
          <a:bodyPr wrap="square" lIns="91440" tIns="45720" rIns="91440" bIns="45720" rtlCol="0" anchor="t">
            <a:spAutoFit/>
          </a:bodyPr>
          <a:lstStyle/>
          <a:p>
            <a:pPr algn="ctr"/>
            <a:r>
              <a:rPr lang="en-US" sz="3200" dirty="0">
                <a:latin typeface="Aptos ExtraBold"/>
              </a:rPr>
              <a:t>Pilot Launch</a:t>
            </a:r>
            <a:endParaRPr lang="en-US" sz="3200" dirty="0">
              <a:latin typeface="Aptos ExtraBold" panose="020F0502020204030204" pitchFamily="34" charset="0"/>
            </a:endParaRPr>
          </a:p>
        </p:txBody>
      </p:sp>
      <p:sp>
        <p:nvSpPr>
          <p:cNvPr id="193" name="TextBox 7">
            <a:extLst>
              <a:ext uri="{FF2B5EF4-FFF2-40B4-BE49-F238E27FC236}">
                <a16:creationId xmlns:a16="http://schemas.microsoft.com/office/drawing/2014/main" id="{4FA21AB6-501D-C56B-3C7B-557202ACD6D2}"/>
              </a:ext>
            </a:extLst>
          </p:cNvPr>
          <p:cNvSpPr txBox="1"/>
          <p:nvPr/>
        </p:nvSpPr>
        <p:spPr>
          <a:xfrm>
            <a:off x="21662606" y="8129169"/>
            <a:ext cx="5356685" cy="584775"/>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dirty="0">
                <a:latin typeface="Aptos ExtraBold"/>
              </a:rPr>
              <a:t>Scope of Practice</a:t>
            </a:r>
            <a:endParaRPr lang="en-US" sz="3200" dirty="0">
              <a:latin typeface="Aptos ExtraBold" panose="020F0502020204030204" pitchFamily="34" charset="0"/>
            </a:endParaRPr>
          </a:p>
        </p:txBody>
      </p:sp>
      <p:sp>
        <p:nvSpPr>
          <p:cNvPr id="194" name="TextBox 38">
            <a:extLst>
              <a:ext uri="{FF2B5EF4-FFF2-40B4-BE49-F238E27FC236}">
                <a16:creationId xmlns:a16="http://schemas.microsoft.com/office/drawing/2014/main" id="{2F7E9D10-2A0D-8D57-1034-4025A61A6730}"/>
              </a:ext>
            </a:extLst>
          </p:cNvPr>
          <p:cNvSpPr txBox="1"/>
          <p:nvPr/>
        </p:nvSpPr>
        <p:spPr>
          <a:xfrm>
            <a:off x="21961609" y="10903411"/>
            <a:ext cx="4872890" cy="28315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900" dirty="0">
              <a:cs typeface="Segoe UI"/>
            </a:endParaRPr>
          </a:p>
          <a:p>
            <a:endParaRPr lang="en-US" sz="2000" dirty="0">
              <a:cs typeface="Segoe UI"/>
            </a:endParaRPr>
          </a:p>
          <a:p>
            <a:endParaRPr lang="en-US" sz="2000" dirty="0">
              <a:cs typeface="Segoe UI"/>
            </a:endParaRPr>
          </a:p>
          <a:p>
            <a:endParaRPr lang="en-US" sz="2900" dirty="0">
              <a:cs typeface="Segoe UI"/>
            </a:endParaRPr>
          </a:p>
          <a:p>
            <a:r>
              <a:rPr lang="en-US" sz="2000" dirty="0">
                <a:cs typeface="Segoe UI"/>
              </a:rPr>
              <a:t>– Community food, housing, hygiene </a:t>
            </a:r>
            <a:endParaRPr lang="en-US" dirty="0"/>
          </a:p>
          <a:p>
            <a:r>
              <a:rPr lang="en-US" sz="2000" dirty="0">
                <a:cs typeface="Segoe UI"/>
              </a:rPr>
              <a:t>– ID/mail/phone, health information</a:t>
            </a:r>
          </a:p>
          <a:p>
            <a:r>
              <a:rPr lang="en-US" sz="2000" dirty="0">
                <a:cs typeface="Segoe UI"/>
              </a:rPr>
              <a:t>– Harm reduction supplies</a:t>
            </a:r>
          </a:p>
          <a:p>
            <a:r>
              <a:rPr lang="en-US" sz="2000" dirty="0">
                <a:cs typeface="Segoe UI"/>
              </a:rPr>
              <a:t>– Employment support </a:t>
            </a:r>
            <a:endParaRPr lang="en-US" dirty="0"/>
          </a:p>
        </p:txBody>
      </p:sp>
      <p:sp>
        <p:nvSpPr>
          <p:cNvPr id="195" name="TextBox 40">
            <a:extLst>
              <a:ext uri="{FF2B5EF4-FFF2-40B4-BE49-F238E27FC236}">
                <a16:creationId xmlns:a16="http://schemas.microsoft.com/office/drawing/2014/main" id="{540873D8-93E1-A02A-0648-5FE97FE98262}"/>
              </a:ext>
            </a:extLst>
          </p:cNvPr>
          <p:cNvSpPr txBox="1"/>
          <p:nvPr/>
        </p:nvSpPr>
        <p:spPr>
          <a:xfrm>
            <a:off x="21963863" y="8731409"/>
            <a:ext cx="4867466" cy="834713"/>
          </a:xfrm>
          <a:prstGeom prst="rect">
            <a:avLst/>
          </a:prstGeom>
          <a:solidFill>
            <a:srgbClr val="008080"/>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Health System Navigation &amp; Service Coordination</a:t>
            </a:r>
          </a:p>
        </p:txBody>
      </p:sp>
      <p:sp>
        <p:nvSpPr>
          <p:cNvPr id="196" name="TextBox 43">
            <a:extLst>
              <a:ext uri="{FF2B5EF4-FFF2-40B4-BE49-F238E27FC236}">
                <a16:creationId xmlns:a16="http://schemas.microsoft.com/office/drawing/2014/main" id="{2F42D66B-4568-EEDD-0CAD-D4E07F0ADA7F}"/>
              </a:ext>
            </a:extLst>
          </p:cNvPr>
          <p:cNvSpPr txBox="1"/>
          <p:nvPr/>
        </p:nvSpPr>
        <p:spPr>
          <a:xfrm>
            <a:off x="21961607" y="9095603"/>
            <a:ext cx="4876036" cy="146193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900" dirty="0">
              <a:cs typeface="Segoe UI"/>
            </a:endParaRPr>
          </a:p>
          <a:p>
            <a:r>
              <a:rPr lang="en-US" sz="2000" dirty="0">
                <a:cs typeface="Segoe UI"/>
              </a:rPr>
              <a:t>– Scheduling and insurance assistance </a:t>
            </a:r>
            <a:endParaRPr lang="en-US" dirty="0"/>
          </a:p>
          <a:p>
            <a:r>
              <a:rPr lang="en-US" sz="2000" dirty="0">
                <a:cs typeface="Segoe UI"/>
              </a:rPr>
              <a:t>– Program enrollment &amp; continuity of care care </a:t>
            </a:r>
          </a:p>
        </p:txBody>
      </p:sp>
      <p:grpSp>
        <p:nvGrpSpPr>
          <p:cNvPr id="197" name="Group 196">
            <a:extLst>
              <a:ext uri="{FF2B5EF4-FFF2-40B4-BE49-F238E27FC236}">
                <a16:creationId xmlns:a16="http://schemas.microsoft.com/office/drawing/2014/main" id="{3243FFCC-FEEE-F054-5C51-713DB379A63C}"/>
              </a:ext>
            </a:extLst>
          </p:cNvPr>
          <p:cNvGrpSpPr/>
          <p:nvPr/>
        </p:nvGrpSpPr>
        <p:grpSpPr>
          <a:xfrm>
            <a:off x="21963860" y="10266503"/>
            <a:ext cx="4864777" cy="573707"/>
            <a:chOff x="786507" y="2206006"/>
            <a:chExt cx="2009806" cy="1039115"/>
          </a:xfrm>
          <a:solidFill>
            <a:srgbClr val="FFC107"/>
          </a:solidFill>
        </p:grpSpPr>
        <p:sp>
          <p:nvSpPr>
            <p:cNvPr id="198" name="Rectangle 197">
              <a:extLst>
                <a:ext uri="{FF2B5EF4-FFF2-40B4-BE49-F238E27FC236}">
                  <a16:creationId xmlns:a16="http://schemas.microsoft.com/office/drawing/2014/main" id="{5E94C339-E38F-E129-3FC4-8C6E00783868}"/>
                </a:ext>
              </a:extLst>
            </p:cNvPr>
            <p:cNvSpPr/>
            <p:nvPr/>
          </p:nvSpPr>
          <p:spPr>
            <a:xfrm>
              <a:off x="813186" y="2287141"/>
              <a:ext cx="1753691" cy="876845"/>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a:p>
          </p:txBody>
        </p:sp>
        <p:sp>
          <p:nvSpPr>
            <p:cNvPr id="199" name="TextBox 47">
              <a:extLst>
                <a:ext uri="{FF2B5EF4-FFF2-40B4-BE49-F238E27FC236}">
                  <a16:creationId xmlns:a16="http://schemas.microsoft.com/office/drawing/2014/main" id="{62973718-9E63-A278-8661-B121829B5966}"/>
                </a:ext>
              </a:extLst>
            </p:cNvPr>
            <p:cNvSpPr txBox="1"/>
            <p:nvPr/>
          </p:nvSpPr>
          <p:spPr>
            <a:xfrm>
              <a:off x="786507" y="2206006"/>
              <a:ext cx="2009806" cy="103911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Clinic Support</a:t>
              </a:r>
            </a:p>
          </p:txBody>
        </p:sp>
      </p:grpSp>
      <p:sp>
        <p:nvSpPr>
          <p:cNvPr id="200" name="TextBox 48">
            <a:extLst>
              <a:ext uri="{FF2B5EF4-FFF2-40B4-BE49-F238E27FC236}">
                <a16:creationId xmlns:a16="http://schemas.microsoft.com/office/drawing/2014/main" id="{41C2BCB4-05E7-F652-E76A-928B1F31FEF9}"/>
              </a:ext>
            </a:extLst>
          </p:cNvPr>
          <p:cNvSpPr txBox="1"/>
          <p:nvPr/>
        </p:nvSpPr>
        <p:spPr>
          <a:xfrm>
            <a:off x="21973962" y="10346566"/>
            <a:ext cx="5850008" cy="115416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900" dirty="0">
              <a:cs typeface="Segoe UI"/>
            </a:endParaRPr>
          </a:p>
          <a:p>
            <a:r>
              <a:rPr lang="en-US" sz="2000" b="1" dirty="0">
                <a:cs typeface="Segoe UI"/>
              </a:rPr>
              <a:t>– </a:t>
            </a:r>
            <a:r>
              <a:rPr lang="en-US" sz="2000" dirty="0">
                <a:cs typeface="Segoe UI"/>
              </a:rPr>
              <a:t>Hospital/Clinic navigation </a:t>
            </a:r>
          </a:p>
          <a:p>
            <a:r>
              <a:rPr lang="en-US" sz="2000" b="1" dirty="0">
                <a:cs typeface="Segoe UI"/>
              </a:rPr>
              <a:t>–</a:t>
            </a:r>
            <a:r>
              <a:rPr lang="en-US" sz="2000" dirty="0">
                <a:cs typeface="Segoe UI"/>
              </a:rPr>
              <a:t> Emotional support and advocacy </a:t>
            </a:r>
          </a:p>
        </p:txBody>
      </p:sp>
      <p:sp>
        <p:nvSpPr>
          <p:cNvPr id="201" name="TextBox 51">
            <a:extLst>
              <a:ext uri="{FF2B5EF4-FFF2-40B4-BE49-F238E27FC236}">
                <a16:creationId xmlns:a16="http://schemas.microsoft.com/office/drawing/2014/main" id="{F30BAF68-B4A6-16CD-11EF-1A28000FBDC5}"/>
              </a:ext>
            </a:extLst>
          </p:cNvPr>
          <p:cNvSpPr txBox="1"/>
          <p:nvPr/>
        </p:nvSpPr>
        <p:spPr>
          <a:xfrm>
            <a:off x="21969823" y="11527561"/>
            <a:ext cx="4867468" cy="809340"/>
          </a:xfrm>
          <a:prstGeom prst="rect">
            <a:avLst/>
          </a:prstGeom>
          <a:solidFill>
            <a:srgbClr val="7030A0"/>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Community Resource Linkage</a:t>
            </a:r>
          </a:p>
        </p:txBody>
      </p:sp>
      <p:cxnSp>
        <p:nvCxnSpPr>
          <p:cNvPr id="202" name="Straight Connector 201">
            <a:extLst>
              <a:ext uri="{FF2B5EF4-FFF2-40B4-BE49-F238E27FC236}">
                <a16:creationId xmlns:a16="http://schemas.microsoft.com/office/drawing/2014/main" id="{61209D4E-97B6-BE58-CA93-FA5401129192}"/>
              </a:ext>
            </a:extLst>
          </p:cNvPr>
          <p:cNvCxnSpPr>
            <a:cxnSpLocks/>
          </p:cNvCxnSpPr>
          <p:nvPr/>
        </p:nvCxnSpPr>
        <p:spPr>
          <a:xfrm flipH="1">
            <a:off x="13674185" y="9551752"/>
            <a:ext cx="69167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3" name="Straight Connector 202">
            <a:extLst>
              <a:ext uri="{FF2B5EF4-FFF2-40B4-BE49-F238E27FC236}">
                <a16:creationId xmlns:a16="http://schemas.microsoft.com/office/drawing/2014/main" id="{272648DB-E0F8-7843-1B3F-1B9A9685649E}"/>
              </a:ext>
            </a:extLst>
          </p:cNvPr>
          <p:cNvCxnSpPr>
            <a:cxnSpLocks/>
          </p:cNvCxnSpPr>
          <p:nvPr/>
        </p:nvCxnSpPr>
        <p:spPr>
          <a:xfrm flipV="1">
            <a:off x="13664416" y="11802132"/>
            <a:ext cx="612626" cy="85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4" name="Straight Connector 203">
            <a:extLst>
              <a:ext uri="{FF2B5EF4-FFF2-40B4-BE49-F238E27FC236}">
                <a16:creationId xmlns:a16="http://schemas.microsoft.com/office/drawing/2014/main" id="{048D0039-12CC-68EB-6310-78F5239074C5}"/>
              </a:ext>
            </a:extLst>
          </p:cNvPr>
          <p:cNvCxnSpPr>
            <a:cxnSpLocks/>
          </p:cNvCxnSpPr>
          <p:nvPr/>
        </p:nvCxnSpPr>
        <p:spPr>
          <a:xfrm>
            <a:off x="13674186" y="11232680"/>
            <a:ext cx="583320" cy="488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5" name="Straight Connector 204">
            <a:extLst>
              <a:ext uri="{FF2B5EF4-FFF2-40B4-BE49-F238E27FC236}">
                <a16:creationId xmlns:a16="http://schemas.microsoft.com/office/drawing/2014/main" id="{57CB2B87-D316-BFF8-3CF5-205F85A5058F}"/>
              </a:ext>
            </a:extLst>
          </p:cNvPr>
          <p:cNvCxnSpPr>
            <a:cxnSpLocks/>
          </p:cNvCxnSpPr>
          <p:nvPr/>
        </p:nvCxnSpPr>
        <p:spPr>
          <a:xfrm flipV="1">
            <a:off x="13683954" y="10700256"/>
            <a:ext cx="583320" cy="1465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6" name="Straight Connector 205">
            <a:extLst>
              <a:ext uri="{FF2B5EF4-FFF2-40B4-BE49-F238E27FC236}">
                <a16:creationId xmlns:a16="http://schemas.microsoft.com/office/drawing/2014/main" id="{00B808A3-8AAD-488F-E517-499E474C7BAB}"/>
              </a:ext>
            </a:extLst>
          </p:cNvPr>
          <p:cNvCxnSpPr>
            <a:cxnSpLocks/>
          </p:cNvCxnSpPr>
          <p:nvPr/>
        </p:nvCxnSpPr>
        <p:spPr>
          <a:xfrm flipV="1">
            <a:off x="13683955" y="10143410"/>
            <a:ext cx="600357" cy="1465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07" name="TextBox 206">
            <a:extLst>
              <a:ext uri="{FF2B5EF4-FFF2-40B4-BE49-F238E27FC236}">
                <a16:creationId xmlns:a16="http://schemas.microsoft.com/office/drawing/2014/main" id="{224AC829-0CF4-240E-7323-23995B93ECB5}"/>
              </a:ext>
            </a:extLst>
          </p:cNvPr>
          <p:cNvSpPr txBox="1"/>
          <p:nvPr/>
        </p:nvSpPr>
        <p:spPr>
          <a:xfrm>
            <a:off x="12782497" y="8101920"/>
            <a:ext cx="5178735" cy="584775"/>
          </a:xfrm>
          <a:prstGeom prst="rect">
            <a:avLst/>
          </a:prstGeom>
          <a:noFill/>
        </p:spPr>
        <p:txBody>
          <a:bodyPr wrap="square" rtlCol="0">
            <a:spAutoFit/>
          </a:bodyPr>
          <a:lstStyle/>
          <a:p>
            <a:pPr algn="ctr"/>
            <a:r>
              <a:rPr lang="en-US" sz="3200" dirty="0">
                <a:latin typeface="Aptos ExtraBold" panose="020F0502020204030204" pitchFamily="34" charset="0"/>
              </a:rPr>
              <a:t>Board of Directors</a:t>
            </a:r>
          </a:p>
        </p:txBody>
      </p:sp>
      <p:grpSp>
        <p:nvGrpSpPr>
          <p:cNvPr id="208" name="Group 207">
            <a:extLst>
              <a:ext uri="{FF2B5EF4-FFF2-40B4-BE49-F238E27FC236}">
                <a16:creationId xmlns:a16="http://schemas.microsoft.com/office/drawing/2014/main" id="{E3323A14-5FDE-1EF3-A6FF-57EDD5026943}"/>
              </a:ext>
            </a:extLst>
          </p:cNvPr>
          <p:cNvGrpSpPr/>
          <p:nvPr/>
        </p:nvGrpSpPr>
        <p:grpSpPr>
          <a:xfrm>
            <a:off x="12636186" y="8697170"/>
            <a:ext cx="2075998" cy="472810"/>
            <a:chOff x="1950731" y="1025789"/>
            <a:chExt cx="1753691" cy="876845"/>
          </a:xfrm>
          <a:solidFill>
            <a:schemeClr val="accent2"/>
          </a:solidFill>
        </p:grpSpPr>
        <p:sp>
          <p:nvSpPr>
            <p:cNvPr id="209" name="Rectangle 208">
              <a:extLst>
                <a:ext uri="{FF2B5EF4-FFF2-40B4-BE49-F238E27FC236}">
                  <a16:creationId xmlns:a16="http://schemas.microsoft.com/office/drawing/2014/main" id="{31618243-A264-E4C6-E9C6-76E265362506}"/>
                </a:ext>
              </a:extLst>
            </p:cNvPr>
            <p:cNvSpPr/>
            <p:nvPr/>
          </p:nvSpPr>
          <p:spPr>
            <a:xfrm>
              <a:off x="1950731" y="1025789"/>
              <a:ext cx="1753691" cy="876845"/>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210" name="TextBox 209">
              <a:extLst>
                <a:ext uri="{FF2B5EF4-FFF2-40B4-BE49-F238E27FC236}">
                  <a16:creationId xmlns:a16="http://schemas.microsoft.com/office/drawing/2014/main" id="{4ADDC4FC-CE85-49FF-031D-A8431AF31FE1}"/>
                </a:ext>
              </a:extLst>
            </p:cNvPr>
            <p:cNvSpPr txBox="1"/>
            <p:nvPr/>
          </p:nvSpPr>
          <p:spPr>
            <a:xfrm>
              <a:off x="1950731" y="1025789"/>
              <a:ext cx="1753691" cy="876845"/>
            </a:xfrm>
            <a:prstGeom prst="rect">
              <a:avLst/>
            </a:prstGeom>
            <a:solidFill>
              <a:srgbClr val="EA7132"/>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p>
              <a:pPr algn="ctr" defTabSz="1288941">
                <a:lnSpc>
                  <a:spcPct val="90000"/>
                </a:lnSpc>
                <a:spcBef>
                  <a:spcPct val="0"/>
                </a:spcBef>
                <a:spcAft>
                  <a:spcPct val="35000"/>
                </a:spcAft>
              </a:pPr>
              <a:r>
                <a:rPr lang="en-US" sz="2900" dirty="0">
                  <a:solidFill>
                    <a:schemeClr val="bg1"/>
                  </a:solidFill>
                  <a:latin typeface="Arial" panose="020B0604020202020204" pitchFamily="34" charset="0"/>
                  <a:cs typeface="Arial" panose="020B0604020202020204" pitchFamily="34" charset="0"/>
                </a:rPr>
                <a:t>Directors</a:t>
              </a:r>
            </a:p>
          </p:txBody>
        </p:sp>
      </p:grpSp>
      <p:grpSp>
        <p:nvGrpSpPr>
          <p:cNvPr id="211" name="Group 210">
            <a:extLst>
              <a:ext uri="{FF2B5EF4-FFF2-40B4-BE49-F238E27FC236}">
                <a16:creationId xmlns:a16="http://schemas.microsoft.com/office/drawing/2014/main" id="{18FA3909-A16A-0BD6-BEE0-74413420313F}"/>
              </a:ext>
            </a:extLst>
          </p:cNvPr>
          <p:cNvGrpSpPr/>
          <p:nvPr/>
        </p:nvGrpSpPr>
        <p:grpSpPr>
          <a:xfrm>
            <a:off x="14237967" y="9892727"/>
            <a:ext cx="4244845" cy="418726"/>
            <a:chOff x="1950731" y="1025789"/>
            <a:chExt cx="1753691" cy="876845"/>
          </a:xfrm>
          <a:solidFill>
            <a:srgbClr val="FFC107"/>
          </a:solidFill>
        </p:grpSpPr>
        <p:sp>
          <p:nvSpPr>
            <p:cNvPr id="212" name="Rectangle 211">
              <a:extLst>
                <a:ext uri="{FF2B5EF4-FFF2-40B4-BE49-F238E27FC236}">
                  <a16:creationId xmlns:a16="http://schemas.microsoft.com/office/drawing/2014/main" id="{AA1B2453-8FC6-B779-F542-121C9BBBDFBB}"/>
                </a:ext>
              </a:extLst>
            </p:cNvPr>
            <p:cNvSpPr/>
            <p:nvPr/>
          </p:nvSpPr>
          <p:spPr>
            <a:xfrm>
              <a:off x="1950731" y="1025789"/>
              <a:ext cx="1753691" cy="876845"/>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213" name="TextBox 212">
              <a:extLst>
                <a:ext uri="{FF2B5EF4-FFF2-40B4-BE49-F238E27FC236}">
                  <a16:creationId xmlns:a16="http://schemas.microsoft.com/office/drawing/2014/main" id="{4C807F3E-BA4A-A7D5-3E18-769442D73DBB}"/>
                </a:ext>
              </a:extLst>
            </p:cNvPr>
            <p:cNvSpPr txBox="1"/>
            <p:nvPr/>
          </p:nvSpPr>
          <p:spPr>
            <a:xfrm>
              <a:off x="1950731" y="1025789"/>
              <a:ext cx="1753691" cy="87684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Treasurer</a:t>
              </a:r>
            </a:p>
          </p:txBody>
        </p:sp>
      </p:grpSp>
      <p:sp>
        <p:nvSpPr>
          <p:cNvPr id="214" name="TextBox 213">
            <a:extLst>
              <a:ext uri="{FF2B5EF4-FFF2-40B4-BE49-F238E27FC236}">
                <a16:creationId xmlns:a16="http://schemas.microsoft.com/office/drawing/2014/main" id="{DD4714AD-3E05-5D89-0DFD-AB52AB658E5C}"/>
              </a:ext>
            </a:extLst>
          </p:cNvPr>
          <p:cNvSpPr txBox="1"/>
          <p:nvPr/>
        </p:nvSpPr>
        <p:spPr>
          <a:xfrm>
            <a:off x="14237969" y="9305580"/>
            <a:ext cx="4242816" cy="423964"/>
          </a:xfrm>
          <a:prstGeom prst="rect">
            <a:avLst/>
          </a:prstGeom>
          <a:solidFill>
            <a:srgbClr val="008080"/>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Secretary</a:t>
            </a:r>
          </a:p>
        </p:txBody>
      </p:sp>
      <p:cxnSp>
        <p:nvCxnSpPr>
          <p:cNvPr id="215" name="Straight Connector 214">
            <a:extLst>
              <a:ext uri="{FF2B5EF4-FFF2-40B4-BE49-F238E27FC236}">
                <a16:creationId xmlns:a16="http://schemas.microsoft.com/office/drawing/2014/main" id="{7BD38659-7EB8-59F8-533B-53483FF3CE8F}"/>
              </a:ext>
            </a:extLst>
          </p:cNvPr>
          <p:cNvCxnSpPr>
            <a:cxnSpLocks/>
            <a:stCxn id="210" idx="2"/>
          </p:cNvCxnSpPr>
          <p:nvPr/>
        </p:nvCxnSpPr>
        <p:spPr>
          <a:xfrm flipH="1">
            <a:off x="13644877" y="9169980"/>
            <a:ext cx="39077" cy="380634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6" name="Straight Connector 215">
            <a:extLst>
              <a:ext uri="{FF2B5EF4-FFF2-40B4-BE49-F238E27FC236}">
                <a16:creationId xmlns:a16="http://schemas.microsoft.com/office/drawing/2014/main" id="{D786346F-5769-4C00-99FE-FB724812C779}"/>
              </a:ext>
            </a:extLst>
          </p:cNvPr>
          <p:cNvCxnSpPr>
            <a:cxnSpLocks/>
          </p:cNvCxnSpPr>
          <p:nvPr/>
        </p:nvCxnSpPr>
        <p:spPr>
          <a:xfrm>
            <a:off x="13644878" y="12336045"/>
            <a:ext cx="61050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7" name="Straight Connector 216">
            <a:extLst>
              <a:ext uri="{FF2B5EF4-FFF2-40B4-BE49-F238E27FC236}">
                <a16:creationId xmlns:a16="http://schemas.microsoft.com/office/drawing/2014/main" id="{CEF0A40D-DA37-5F77-124C-77D309AC7EC2}"/>
              </a:ext>
            </a:extLst>
          </p:cNvPr>
          <p:cNvCxnSpPr>
            <a:cxnSpLocks/>
          </p:cNvCxnSpPr>
          <p:nvPr/>
        </p:nvCxnSpPr>
        <p:spPr>
          <a:xfrm flipV="1">
            <a:off x="13644877" y="12976320"/>
            <a:ext cx="630041" cy="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18" name="TextBox 146">
            <a:extLst>
              <a:ext uri="{FF2B5EF4-FFF2-40B4-BE49-F238E27FC236}">
                <a16:creationId xmlns:a16="http://schemas.microsoft.com/office/drawing/2014/main" id="{16E07332-9342-585E-DE96-2606F35218FE}"/>
              </a:ext>
            </a:extLst>
          </p:cNvPr>
          <p:cNvSpPr txBox="1"/>
          <p:nvPr/>
        </p:nvSpPr>
        <p:spPr>
          <a:xfrm>
            <a:off x="14247737" y="10461860"/>
            <a:ext cx="4246904" cy="418725"/>
          </a:xfrm>
          <a:prstGeom prst="rect">
            <a:avLst/>
          </a:prstGeom>
          <a:solidFill>
            <a:srgbClr val="7030A0"/>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Case Coordinator</a:t>
            </a:r>
          </a:p>
        </p:txBody>
      </p:sp>
      <p:sp>
        <p:nvSpPr>
          <p:cNvPr id="219" name="TextBox 218">
            <a:extLst>
              <a:ext uri="{FF2B5EF4-FFF2-40B4-BE49-F238E27FC236}">
                <a16:creationId xmlns:a16="http://schemas.microsoft.com/office/drawing/2014/main" id="{8D66919A-5B13-F31E-0489-51C04842B4A2}"/>
              </a:ext>
            </a:extLst>
          </p:cNvPr>
          <p:cNvSpPr txBox="1"/>
          <p:nvPr/>
        </p:nvSpPr>
        <p:spPr>
          <a:xfrm>
            <a:off x="14237968" y="12146030"/>
            <a:ext cx="4242816" cy="538609"/>
          </a:xfrm>
          <a:prstGeom prst="rect">
            <a:avLst/>
          </a:prstGeom>
          <a:solidFill>
            <a:srgbClr val="7030A0"/>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900" dirty="0">
                <a:solidFill>
                  <a:srgbClr val="FFFFFF"/>
                </a:solidFill>
                <a:latin typeface="Arial" panose="020B0604020202020204" pitchFamily="34" charset="0"/>
                <a:cs typeface="Arial" panose="020B0604020202020204" pitchFamily="34" charset="0"/>
              </a:rPr>
              <a:t>Compliance Coordinator</a:t>
            </a:r>
            <a:endParaRPr lang="en-US" dirty="0">
              <a:latin typeface="Arial" panose="020B0604020202020204" pitchFamily="34" charset="0"/>
              <a:cs typeface="Arial" panose="020B0604020202020204" pitchFamily="34" charset="0"/>
            </a:endParaRPr>
          </a:p>
        </p:txBody>
      </p:sp>
      <p:sp>
        <p:nvSpPr>
          <p:cNvPr id="220" name="TextBox 146">
            <a:extLst>
              <a:ext uri="{FF2B5EF4-FFF2-40B4-BE49-F238E27FC236}">
                <a16:creationId xmlns:a16="http://schemas.microsoft.com/office/drawing/2014/main" id="{F0EA714F-46C5-56CA-C2C2-2F1265AA0772}"/>
              </a:ext>
            </a:extLst>
          </p:cNvPr>
          <p:cNvSpPr txBox="1"/>
          <p:nvPr/>
        </p:nvSpPr>
        <p:spPr>
          <a:xfrm>
            <a:off x="14237968" y="11048014"/>
            <a:ext cx="4246904" cy="418725"/>
          </a:xfrm>
          <a:prstGeom prst="rect">
            <a:avLst/>
          </a:prstGeom>
          <a:solidFill>
            <a:srgbClr val="7030A0"/>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Volunteering Coordinator</a:t>
            </a:r>
          </a:p>
        </p:txBody>
      </p:sp>
      <p:sp>
        <p:nvSpPr>
          <p:cNvPr id="221" name="TextBox 146">
            <a:extLst>
              <a:ext uri="{FF2B5EF4-FFF2-40B4-BE49-F238E27FC236}">
                <a16:creationId xmlns:a16="http://schemas.microsoft.com/office/drawing/2014/main" id="{FDDF95F2-5058-12BD-5196-20744E5F3A32}"/>
              </a:ext>
            </a:extLst>
          </p:cNvPr>
          <p:cNvSpPr txBox="1"/>
          <p:nvPr/>
        </p:nvSpPr>
        <p:spPr>
          <a:xfrm>
            <a:off x="14247736" y="11604859"/>
            <a:ext cx="4246904" cy="418725"/>
          </a:xfrm>
          <a:prstGeom prst="rect">
            <a:avLst/>
          </a:prstGeom>
          <a:solidFill>
            <a:srgbClr val="7030A0"/>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1288941">
              <a:lnSpc>
                <a:spcPct val="90000"/>
              </a:lnSpc>
              <a:spcBef>
                <a:spcPct val="0"/>
              </a:spcBef>
              <a:spcAft>
                <a:spcPct val="35000"/>
              </a:spcAft>
            </a:pPr>
            <a:r>
              <a:rPr lang="en-US" sz="2900" dirty="0">
                <a:latin typeface="Arial" panose="020B0604020202020204" pitchFamily="34" charset="0"/>
                <a:cs typeface="Arial" panose="020B0604020202020204" pitchFamily="34" charset="0"/>
              </a:rPr>
              <a:t>Resource Coordinator</a:t>
            </a:r>
          </a:p>
        </p:txBody>
      </p:sp>
      <p:sp>
        <p:nvSpPr>
          <p:cNvPr id="222" name="TextBox 221">
            <a:extLst>
              <a:ext uri="{FF2B5EF4-FFF2-40B4-BE49-F238E27FC236}">
                <a16:creationId xmlns:a16="http://schemas.microsoft.com/office/drawing/2014/main" id="{1D914FA7-5F2E-3DD9-EB4E-18E082D3FC2C}"/>
              </a:ext>
            </a:extLst>
          </p:cNvPr>
          <p:cNvSpPr txBox="1"/>
          <p:nvPr/>
        </p:nvSpPr>
        <p:spPr>
          <a:xfrm>
            <a:off x="14255379" y="12827689"/>
            <a:ext cx="4242816" cy="424511"/>
          </a:xfrm>
          <a:prstGeom prst="rect">
            <a:avLst/>
          </a:prstGeom>
          <a:solidFill>
            <a:srgbClr val="00B4D8"/>
          </a:solidFill>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p>
            <a:pPr algn="ctr" defTabSz="1288941">
              <a:lnSpc>
                <a:spcPct val="90000"/>
              </a:lnSpc>
              <a:spcBef>
                <a:spcPct val="0"/>
              </a:spcBef>
              <a:spcAft>
                <a:spcPct val="35000"/>
              </a:spcAft>
            </a:pPr>
            <a:r>
              <a:rPr lang="en-US" sz="2900" dirty="0">
                <a:solidFill>
                  <a:schemeClr val="bg1"/>
                </a:solidFill>
                <a:latin typeface="Arial" panose="020B0604020202020204" pitchFamily="34" charset="0"/>
                <a:cs typeface="Arial" panose="020B0604020202020204" pitchFamily="34" charset="0"/>
              </a:rPr>
              <a:t>M3 Advisors</a:t>
            </a:r>
          </a:p>
        </p:txBody>
      </p:sp>
      <p:sp>
        <p:nvSpPr>
          <p:cNvPr id="223" name="Text Box 1167">
            <a:extLst>
              <a:ext uri="{FF2B5EF4-FFF2-40B4-BE49-F238E27FC236}">
                <a16:creationId xmlns:a16="http://schemas.microsoft.com/office/drawing/2014/main" id="{089B3BA9-AD57-E198-05CC-CDFF6BBED0B8}"/>
              </a:ext>
            </a:extLst>
          </p:cNvPr>
          <p:cNvSpPr txBox="1">
            <a:spLocks noChangeArrowheads="1"/>
          </p:cNvSpPr>
          <p:nvPr/>
        </p:nvSpPr>
        <p:spPr bwMode="auto">
          <a:xfrm>
            <a:off x="12637911" y="7036331"/>
            <a:ext cx="15443552" cy="909877"/>
          </a:xfrm>
          <a:prstGeom prst="rect">
            <a:avLst/>
          </a:prstGeom>
          <a:solidFill>
            <a:schemeClr val="bg1"/>
          </a:solidFill>
          <a:ln w="25400">
            <a:noFill/>
            <a:miter lim="800000"/>
            <a:headEnd type="none" w="sm" len="sm"/>
            <a:tailEnd type="none" w="sm" len="sm"/>
          </a:ln>
        </p:spPr>
        <p:txBody>
          <a:bodyPr lIns="85926" tIns="42963" rIns="85926" bIns="42963" anchor="t"/>
          <a:lstStyle/>
          <a:p>
            <a:pPr eaLnBrk="0" hangingPunct="0"/>
            <a:r>
              <a:rPr lang="en-US" sz="4400" b="1" dirty="0">
                <a:solidFill>
                  <a:srgbClr val="57257D"/>
                </a:solidFill>
                <a:latin typeface="Aptos"/>
                <a:cs typeface="Times New Roman"/>
              </a:rPr>
              <a:t>Phase 1:</a:t>
            </a:r>
            <a:r>
              <a:rPr lang="en-US" sz="2800" dirty="0">
                <a:solidFill>
                  <a:srgbClr val="57257D"/>
                </a:solidFill>
                <a:latin typeface="Aptos"/>
                <a:cs typeface="Times New Roman"/>
              </a:rPr>
              <a:t> </a:t>
            </a:r>
            <a:r>
              <a:rPr lang="en-US" sz="2900" dirty="0">
                <a:latin typeface="Aptos"/>
                <a:cs typeface="Times New Roman"/>
              </a:rPr>
              <a:t>Determining Board of Directors, Scope of Practice &amp; Compliance Communication</a:t>
            </a:r>
          </a:p>
          <a:p>
            <a:endParaRPr lang="en-US" sz="2000" dirty="0">
              <a:latin typeface="Aptos"/>
              <a:cs typeface="Times New Roman"/>
            </a:endParaRPr>
          </a:p>
        </p:txBody>
      </p:sp>
      <p:sp>
        <p:nvSpPr>
          <p:cNvPr id="230" name="TextBox 229">
            <a:extLst>
              <a:ext uri="{FF2B5EF4-FFF2-40B4-BE49-F238E27FC236}">
                <a16:creationId xmlns:a16="http://schemas.microsoft.com/office/drawing/2014/main" id="{FAB8B86D-6794-A3D3-B01C-2117DE71F36E}"/>
              </a:ext>
            </a:extLst>
          </p:cNvPr>
          <p:cNvSpPr txBox="1"/>
          <p:nvPr/>
        </p:nvSpPr>
        <p:spPr>
          <a:xfrm>
            <a:off x="12637911" y="20847117"/>
            <a:ext cx="14786126" cy="769441"/>
          </a:xfrm>
          <a:prstGeom prst="rect">
            <a:avLst/>
          </a:prstGeom>
          <a:noFill/>
        </p:spPr>
        <p:txBody>
          <a:bodyPr wrap="square" rtlCol="0">
            <a:spAutoFit/>
          </a:bodyPr>
          <a:lstStyle/>
          <a:p>
            <a:pPr eaLnBrk="0" hangingPunct="0"/>
            <a:r>
              <a:rPr lang="en-US" sz="4400" b="1" dirty="0">
                <a:solidFill>
                  <a:srgbClr val="57257D"/>
                </a:solidFill>
                <a:latin typeface="Aptos"/>
                <a:cs typeface="Times New Roman"/>
              </a:rPr>
              <a:t>Phase 3: </a:t>
            </a:r>
            <a:r>
              <a:rPr lang="en-US" sz="2900" dirty="0">
                <a:latin typeface="Aptos"/>
                <a:cs typeface="Times New Roman"/>
              </a:rPr>
              <a:t>Determining Workflow, New Student Onboarding &amp; Communication Systems</a:t>
            </a:r>
          </a:p>
        </p:txBody>
      </p:sp>
      <p:sp>
        <p:nvSpPr>
          <p:cNvPr id="231" name="Flowchart: Process 230">
            <a:extLst>
              <a:ext uri="{FF2B5EF4-FFF2-40B4-BE49-F238E27FC236}">
                <a16:creationId xmlns:a16="http://schemas.microsoft.com/office/drawing/2014/main" id="{1CF73251-A836-EDE4-3806-F1187B677E9B}"/>
              </a:ext>
            </a:extLst>
          </p:cNvPr>
          <p:cNvSpPr/>
          <p:nvPr/>
        </p:nvSpPr>
        <p:spPr>
          <a:xfrm>
            <a:off x="14530975" y="15551583"/>
            <a:ext cx="3880194" cy="787398"/>
          </a:xfrm>
          <a:prstGeom prst="flowChartProcess">
            <a:avLst/>
          </a:prstGeom>
          <a:solidFill>
            <a:srgbClr val="EA713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fontAlgn="base" latinLnBrk="0" hangingPunct="1">
              <a:spcBef>
                <a:spcPct val="0"/>
              </a:spcBef>
              <a:spcAft>
                <a:spcPct val="0"/>
              </a:spcAft>
              <a:defRPr sz="1800" kern="1200">
                <a:solidFill>
                  <a:schemeClr val="lt1"/>
                </a:solidFill>
                <a:latin typeface="+mn-lt"/>
                <a:ea typeface="+mn-ea"/>
                <a:cs typeface="+mn-cs"/>
              </a:defRPr>
            </a:lvl1pPr>
            <a:lvl2pPr marL="457200" algn="l" defTabSz="914400" rtl="0" eaLnBrk="1" fontAlgn="base" latinLnBrk="0" hangingPunct="1">
              <a:spcBef>
                <a:spcPct val="0"/>
              </a:spcBef>
              <a:spcAft>
                <a:spcPct val="0"/>
              </a:spcAft>
              <a:defRPr sz="1800" kern="1200">
                <a:solidFill>
                  <a:schemeClr val="lt1"/>
                </a:solidFill>
                <a:latin typeface="+mn-lt"/>
                <a:ea typeface="+mn-ea"/>
                <a:cs typeface="+mn-cs"/>
              </a:defRPr>
            </a:lvl2pPr>
            <a:lvl3pPr marL="914400" algn="l" defTabSz="914400" rtl="0" eaLnBrk="1" fontAlgn="base" latinLnBrk="0" hangingPunct="1">
              <a:spcBef>
                <a:spcPct val="0"/>
              </a:spcBef>
              <a:spcAft>
                <a:spcPct val="0"/>
              </a:spcAft>
              <a:defRPr sz="1800" kern="1200">
                <a:solidFill>
                  <a:schemeClr val="lt1"/>
                </a:solidFill>
                <a:latin typeface="+mn-lt"/>
                <a:ea typeface="+mn-ea"/>
                <a:cs typeface="+mn-cs"/>
              </a:defRPr>
            </a:lvl3pPr>
            <a:lvl4pPr marL="1371600" algn="l" defTabSz="914400" rtl="0" eaLnBrk="1" fontAlgn="base" latinLnBrk="0" hangingPunct="1">
              <a:spcBef>
                <a:spcPct val="0"/>
              </a:spcBef>
              <a:spcAft>
                <a:spcPct val="0"/>
              </a:spcAft>
              <a:defRPr sz="1800" kern="1200">
                <a:solidFill>
                  <a:schemeClr val="lt1"/>
                </a:solidFill>
                <a:latin typeface="+mn-lt"/>
                <a:ea typeface="+mn-ea"/>
                <a:cs typeface="+mn-cs"/>
              </a:defRPr>
            </a:lvl4pPr>
            <a:lvl5pPr marL="1828800" algn="l" defTabSz="914400" rtl="0" eaLnBrk="1" fontAlgn="base" latinLnBrk="0" hangingPunct="1">
              <a:spcBef>
                <a:spcPct val="0"/>
              </a:spcBef>
              <a:spcAft>
                <a:spcPct val="0"/>
              </a:spcAft>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400" dirty="0">
                <a:solidFill>
                  <a:schemeClr val="bg1"/>
                </a:solidFill>
                <a:latin typeface="Arial" panose="020B0604020202020204" pitchFamily="34" charset="0"/>
                <a:cs typeface="Arial" panose="020B0604020202020204" pitchFamily="34" charset="0"/>
              </a:rPr>
              <a:t>Program Advisor</a:t>
            </a:r>
          </a:p>
        </p:txBody>
      </p:sp>
      <p:sp>
        <p:nvSpPr>
          <p:cNvPr id="234" name="TextBox 233">
            <a:extLst>
              <a:ext uri="{FF2B5EF4-FFF2-40B4-BE49-F238E27FC236}">
                <a16:creationId xmlns:a16="http://schemas.microsoft.com/office/drawing/2014/main" id="{E209621F-6A52-9B92-24A8-55E0D531AB38}"/>
              </a:ext>
            </a:extLst>
          </p:cNvPr>
          <p:cNvSpPr txBox="1"/>
          <p:nvPr/>
        </p:nvSpPr>
        <p:spPr>
          <a:xfrm>
            <a:off x="915872" y="21101002"/>
            <a:ext cx="11031917" cy="7232749"/>
          </a:xfrm>
          <a:prstGeom prst="rect">
            <a:avLst/>
          </a:prstGeom>
          <a:noFill/>
        </p:spPr>
        <p:txBody>
          <a:bodyPr wrap="square" rtlCol="0">
            <a:spAutoFit/>
          </a:bodyPr>
          <a:lstStyle/>
          <a:p>
            <a:r>
              <a:rPr lang="en-US" sz="2900" b="1" dirty="0">
                <a:solidFill>
                  <a:srgbClr val="000000"/>
                </a:solidFill>
                <a:latin typeface="Aptos" panose="020B0004020202020204" pitchFamily="34" charset="0"/>
                <a:cs typeface="Times"/>
              </a:rPr>
              <a:t>MISSION: </a:t>
            </a:r>
            <a:endParaRPr lang="en-US" sz="2900" b="1" dirty="0">
              <a:latin typeface="Aptos" panose="020B0004020202020204" pitchFamily="34" charset="0"/>
            </a:endParaRPr>
          </a:p>
          <a:p>
            <a:r>
              <a:rPr lang="en-US" sz="2900" dirty="0">
                <a:solidFill>
                  <a:srgbClr val="000000"/>
                </a:solidFill>
                <a:latin typeface="Aptos" panose="020B0004020202020204" pitchFamily="34" charset="0"/>
                <a:cs typeface="Times"/>
              </a:rPr>
              <a:t>Patient</a:t>
            </a:r>
            <a:r>
              <a:rPr lang="en-US" sz="2900" kern="1200" dirty="0">
                <a:solidFill>
                  <a:srgbClr val="000000"/>
                </a:solidFill>
                <a:latin typeface="Aptos" panose="020B0004020202020204" pitchFamily="34" charset="0"/>
                <a:ea typeface="+mn-ea"/>
                <a:cs typeface="Times"/>
              </a:rPr>
              <a:t> Navigation Collective (PNC)​ is a community-based, </a:t>
            </a:r>
            <a:r>
              <a:rPr lang="en-US" sz="2900" dirty="0">
                <a:solidFill>
                  <a:srgbClr val="000000"/>
                </a:solidFill>
                <a:latin typeface="Aptos" panose="020B0004020202020204" pitchFamily="34" charset="0"/>
                <a:cs typeface="Times"/>
              </a:rPr>
              <a:t>student-run, patient-centered</a:t>
            </a:r>
            <a:r>
              <a:rPr lang="en-US" sz="2900" kern="1200" dirty="0">
                <a:solidFill>
                  <a:srgbClr val="000000"/>
                </a:solidFill>
                <a:latin typeface="Aptos" panose="020B0004020202020204" pitchFamily="34" charset="0"/>
                <a:ea typeface="+mn-ea"/>
                <a:cs typeface="Times"/>
              </a:rPr>
              <a:t>, low-barrier </a:t>
            </a:r>
            <a:r>
              <a:rPr lang="en-US" sz="2900" dirty="0">
                <a:solidFill>
                  <a:srgbClr val="000000"/>
                </a:solidFill>
                <a:latin typeface="Aptos" panose="020B0004020202020204" pitchFamily="34" charset="0"/>
                <a:cs typeface="Times"/>
              </a:rPr>
              <a:t>program which seeks to provide health system navigation through longitudinal patient care</a:t>
            </a:r>
            <a:r>
              <a:rPr lang="en-US" sz="2900" kern="1200" dirty="0">
                <a:solidFill>
                  <a:srgbClr val="000000"/>
                </a:solidFill>
                <a:latin typeface="Aptos" panose="020B0004020202020204" pitchFamily="34" charset="0"/>
                <a:ea typeface="+mn-ea"/>
                <a:cs typeface="Times"/>
              </a:rPr>
              <a:t>. ​</a:t>
            </a:r>
          </a:p>
          <a:p>
            <a:endParaRPr lang="en-US" sz="2900" dirty="0">
              <a:latin typeface="Aptos" panose="020B0004020202020204" pitchFamily="34" charset="0"/>
              <a:ea typeface="+mn-ea"/>
            </a:endParaRPr>
          </a:p>
          <a:p>
            <a:r>
              <a:rPr lang="en-US" sz="2900" b="1" kern="1200" dirty="0">
                <a:solidFill>
                  <a:srgbClr val="000000"/>
                </a:solidFill>
                <a:latin typeface="Aptos" panose="020B0004020202020204" pitchFamily="34" charset="0"/>
                <a:ea typeface="+mn-ea"/>
                <a:cs typeface="Times"/>
              </a:rPr>
              <a:t>GOALS:</a:t>
            </a:r>
            <a:endParaRPr lang="en-US" sz="2900" b="1" kern="1200" dirty="0">
              <a:solidFill>
                <a:srgbClr val="000000"/>
              </a:solidFill>
              <a:latin typeface="Aptos" panose="020B0004020202020204" pitchFamily="34" charset="0"/>
              <a:cs typeface="Times"/>
            </a:endParaRPr>
          </a:p>
          <a:p>
            <a:pPr marL="886460" indent="-457200" algn="l" rtl="0">
              <a:buAutoNum type="arabicPeriod"/>
            </a:pPr>
            <a:r>
              <a:rPr lang="en-US" sz="2900" i="1" kern="1200" dirty="0">
                <a:latin typeface="Aptos" panose="020B0004020202020204" pitchFamily="34" charset="0"/>
                <a:ea typeface="+mn-ea"/>
                <a:cs typeface="Times"/>
              </a:rPr>
              <a:t>Aim 1: develop the infrastructure to support the functioning of a student-run patient navigation program</a:t>
            </a:r>
            <a:endParaRPr lang="en-US" sz="2900" i="1" kern="1200" dirty="0">
              <a:latin typeface="Aptos" panose="020B0004020202020204" pitchFamily="34" charset="0"/>
              <a:cs typeface="Times"/>
            </a:endParaRPr>
          </a:p>
          <a:p>
            <a:pPr marL="886460" indent="-457200" algn="l" rtl="0">
              <a:buAutoNum type="arabicPeriod"/>
            </a:pPr>
            <a:r>
              <a:rPr lang="en-US" sz="2900" i="1" kern="1200" dirty="0">
                <a:latin typeface="Aptos" panose="020B0004020202020204" pitchFamily="34" charset="0"/>
                <a:ea typeface="+mn-ea"/>
                <a:cs typeface="Times"/>
              </a:rPr>
              <a:t>Aim 2: explore medical students’ effect as patient navigators to support community health in New Orleans </a:t>
            </a:r>
            <a:endParaRPr lang="en-US" sz="2900" i="1" dirty="0">
              <a:latin typeface="Aptos" panose="020B0004020202020204" pitchFamily="34" charset="0"/>
              <a:cs typeface="Times"/>
            </a:endParaRPr>
          </a:p>
          <a:p>
            <a:pPr marL="886460" indent="-457200" algn="l" rtl="0">
              <a:buAutoNum type="arabicPeriod"/>
            </a:pPr>
            <a:endParaRPr lang="en-US" sz="2900" kern="1200" dirty="0">
              <a:latin typeface="Aptos" panose="020B0004020202020204" pitchFamily="34" charset="0"/>
              <a:cs typeface="Times"/>
            </a:endParaRPr>
          </a:p>
          <a:p>
            <a:r>
              <a:rPr lang="en-US" sz="2900" b="1" dirty="0">
                <a:solidFill>
                  <a:srgbClr val="000000"/>
                </a:solidFill>
                <a:latin typeface="Aptos" panose="020B0004020202020204" pitchFamily="34" charset="0"/>
                <a:cs typeface="Times"/>
              </a:rPr>
              <a:t>APPROACH: </a:t>
            </a:r>
            <a:endParaRPr lang="en-US" sz="2900" b="1" dirty="0">
              <a:solidFill>
                <a:srgbClr val="000000"/>
              </a:solidFill>
              <a:latin typeface="Aptos" panose="020B0004020202020204" pitchFamily="34" charset="0"/>
              <a:cs typeface="Arial"/>
            </a:endParaRPr>
          </a:p>
          <a:p>
            <a:r>
              <a:rPr lang="en-US" sz="2900" dirty="0">
                <a:solidFill>
                  <a:srgbClr val="000000"/>
                </a:solidFill>
                <a:latin typeface="Aptos" panose="020B0004020202020204" pitchFamily="34" charset="0"/>
                <a:cs typeface="Times"/>
              </a:rPr>
              <a:t>Divided</a:t>
            </a:r>
            <a:r>
              <a:rPr lang="en-US" sz="2900" kern="1200" dirty="0">
                <a:solidFill>
                  <a:srgbClr val="000000"/>
                </a:solidFill>
                <a:latin typeface="Aptos" panose="020B0004020202020204" pitchFamily="34" charset="0"/>
                <a:ea typeface="+mn-ea"/>
                <a:cs typeface="Times"/>
              </a:rPr>
              <a:t> into </a:t>
            </a:r>
            <a:r>
              <a:rPr lang="en-US" sz="2900" dirty="0">
                <a:solidFill>
                  <a:srgbClr val="000000"/>
                </a:solidFill>
                <a:latin typeface="Aptos" panose="020B0004020202020204" pitchFamily="34" charset="0"/>
                <a:cs typeface="Times"/>
              </a:rPr>
              <a:t>3 phases</a:t>
            </a:r>
            <a:r>
              <a:rPr lang="en-US" sz="2900" kern="1200" dirty="0">
                <a:solidFill>
                  <a:srgbClr val="000000"/>
                </a:solidFill>
                <a:latin typeface="Aptos" panose="020B0004020202020204" pitchFamily="34" charset="0"/>
                <a:ea typeface="+mn-ea"/>
                <a:cs typeface="Times"/>
              </a:rPr>
              <a:t>,</a:t>
            </a:r>
            <a:r>
              <a:rPr lang="en-US" sz="2900" dirty="0">
                <a:solidFill>
                  <a:srgbClr val="000000"/>
                </a:solidFill>
                <a:latin typeface="Aptos" panose="020B0004020202020204" pitchFamily="34" charset="0"/>
                <a:cs typeface="Times"/>
              </a:rPr>
              <a:t> we</a:t>
            </a:r>
            <a:r>
              <a:rPr lang="en-US" sz="2900" kern="1200" dirty="0">
                <a:solidFill>
                  <a:srgbClr val="000000"/>
                </a:solidFill>
                <a:latin typeface="Aptos" panose="020B0004020202020204" pitchFamily="34" charset="0"/>
                <a:ea typeface="+mn-ea"/>
                <a:cs typeface="Times"/>
              </a:rPr>
              <a:t> present the </a:t>
            </a:r>
            <a:r>
              <a:rPr lang="en-US" sz="2900" dirty="0">
                <a:solidFill>
                  <a:srgbClr val="000000"/>
                </a:solidFill>
                <a:latin typeface="Aptos" panose="020B0004020202020204" pitchFamily="34" charset="0"/>
                <a:cs typeface="Times"/>
              </a:rPr>
              <a:t>organizational structure and our</a:t>
            </a:r>
            <a:r>
              <a:rPr lang="en-US" sz="2900" kern="1200" dirty="0">
                <a:solidFill>
                  <a:srgbClr val="000000"/>
                </a:solidFill>
                <a:latin typeface="Aptos" panose="020B0004020202020204" pitchFamily="34" charset="0"/>
                <a:ea typeface="+mn-ea"/>
                <a:cs typeface="Times"/>
              </a:rPr>
              <a:t> scope of practice</a:t>
            </a:r>
            <a:r>
              <a:rPr lang="en-US" sz="2900" dirty="0">
                <a:solidFill>
                  <a:srgbClr val="000000"/>
                </a:solidFill>
                <a:latin typeface="Aptos" panose="020B0004020202020204" pitchFamily="34" charset="0"/>
                <a:cs typeface="Times"/>
              </a:rPr>
              <a:t>,</a:t>
            </a:r>
            <a:r>
              <a:rPr lang="en-US" sz="2900" kern="1200" dirty="0">
                <a:solidFill>
                  <a:srgbClr val="000000"/>
                </a:solidFill>
                <a:latin typeface="Aptos" panose="020B0004020202020204" pitchFamily="34" charset="0"/>
                <a:ea typeface="+mn-ea"/>
                <a:cs typeface="Times"/>
              </a:rPr>
              <a:t> </a:t>
            </a:r>
            <a:r>
              <a:rPr lang="en-US" sz="2900" dirty="0">
                <a:solidFill>
                  <a:srgbClr val="000000"/>
                </a:solidFill>
                <a:latin typeface="Aptos" panose="020B0004020202020204" pitchFamily="34" charset="0"/>
                <a:cs typeface="Times"/>
              </a:rPr>
              <a:t>followed by our pod</a:t>
            </a:r>
            <a:r>
              <a:rPr lang="en-US" sz="2900" kern="1200" dirty="0">
                <a:solidFill>
                  <a:srgbClr val="000000"/>
                </a:solidFill>
                <a:latin typeface="Aptos" panose="020B0004020202020204" pitchFamily="34" charset="0"/>
                <a:ea typeface="+mn-ea"/>
                <a:cs typeface="Times"/>
              </a:rPr>
              <a:t> </a:t>
            </a:r>
            <a:r>
              <a:rPr lang="en-US" sz="2900" dirty="0">
                <a:solidFill>
                  <a:srgbClr val="000000"/>
                </a:solidFill>
                <a:latin typeface="Aptos" panose="020B0004020202020204" pitchFamily="34" charset="0"/>
                <a:cs typeface="Times"/>
              </a:rPr>
              <a:t>structure system and insights from a pilot launch, and lastly, a workflow depiction and new student onboarding processes.</a:t>
            </a:r>
            <a:endParaRPr lang="en-US" sz="2900" dirty="0">
              <a:latin typeface="Aptos" panose="020B0004020202020204" pitchFamily="34" charset="0"/>
              <a:cs typeface="Times"/>
            </a:endParaRPr>
          </a:p>
        </p:txBody>
      </p:sp>
      <p:sp>
        <p:nvSpPr>
          <p:cNvPr id="236" name="TextBox 235">
            <a:extLst>
              <a:ext uri="{FF2B5EF4-FFF2-40B4-BE49-F238E27FC236}">
                <a16:creationId xmlns:a16="http://schemas.microsoft.com/office/drawing/2014/main" id="{7AF88CE6-14A9-8F95-36A5-B922E979905E}"/>
              </a:ext>
            </a:extLst>
          </p:cNvPr>
          <p:cNvSpPr txBox="1"/>
          <p:nvPr/>
        </p:nvSpPr>
        <p:spPr>
          <a:xfrm>
            <a:off x="910981" y="7010500"/>
            <a:ext cx="11031917" cy="7232749"/>
          </a:xfrm>
          <a:prstGeom prst="rect">
            <a:avLst/>
          </a:prstGeom>
          <a:noFill/>
        </p:spPr>
        <p:txBody>
          <a:bodyPr wrap="square">
            <a:spAutoFit/>
          </a:bodyPr>
          <a:lstStyle/>
          <a:p>
            <a:r>
              <a:rPr lang="en-US" sz="2900" dirty="0">
                <a:latin typeface="Aptos"/>
                <a:cs typeface="Times New Roman"/>
              </a:rPr>
              <a:t>Across the US, individuals with housing insecurity are overwhelmingly burdened by healthcare disparities, particularly related to accessing comprehensive care. New Orleans is no exception to this. In 2022, New Orleans received an income inequality score of –20, compared to the national average of 3.3 (from a scale of -/+ 100)</a:t>
            </a:r>
            <a:r>
              <a:rPr lang="en-US" sz="3200" b="1" baseline="25462" dirty="0">
                <a:latin typeface="Aptos" panose="020B0004020202020204" pitchFamily="34" charset="0"/>
                <a:cs typeface="Arial"/>
              </a:rPr>
              <a:t>1</a:t>
            </a:r>
            <a:r>
              <a:rPr lang="en-US" sz="2900" dirty="0">
                <a:latin typeface="Aptos"/>
                <a:cs typeface="Times New Roman"/>
              </a:rPr>
              <a:t>. One example of the disparities present within just a portion of New Orleans is shown in</a:t>
            </a:r>
            <a:r>
              <a:rPr lang="en-US" sz="2900" b="1" dirty="0">
                <a:latin typeface="Aptos"/>
                <a:cs typeface="Times New Roman"/>
              </a:rPr>
              <a:t> Figure</a:t>
            </a:r>
            <a:r>
              <a:rPr lang="en-US" sz="2900" dirty="0">
                <a:latin typeface="Aptos"/>
                <a:cs typeface="Times New Roman"/>
              </a:rPr>
              <a:t> </a:t>
            </a:r>
            <a:r>
              <a:rPr lang="en-US" sz="2900" b="1" dirty="0">
                <a:latin typeface="Aptos"/>
                <a:cs typeface="Times New Roman"/>
              </a:rPr>
              <a:t>1</a:t>
            </a:r>
            <a:r>
              <a:rPr lang="en-US" sz="2900" dirty="0">
                <a:latin typeface="Aptos"/>
                <a:cs typeface="Times New Roman"/>
              </a:rPr>
              <a:t>, which illustrates the average life expectancy based on zip code. Shockingly, there is up to a 25-year difference in life expectancies between neighborhoods less than a 10-minute drive apart</a:t>
            </a:r>
            <a:r>
              <a:rPr lang="en-US" sz="2900" b="1" baseline="25462" dirty="0">
                <a:latin typeface="Arial"/>
                <a:cs typeface="Arial"/>
              </a:rPr>
              <a:t>2</a:t>
            </a:r>
            <a:r>
              <a:rPr lang="en-US" sz="2900" dirty="0">
                <a:latin typeface="Aptos"/>
                <a:cs typeface="Times New Roman"/>
              </a:rPr>
              <a:t>.</a:t>
            </a:r>
            <a:r>
              <a:rPr lang="en-US" sz="2900" dirty="0"/>
              <a:t> </a:t>
            </a:r>
            <a:r>
              <a:rPr lang="en-US" sz="2900" dirty="0">
                <a:latin typeface="Aptos"/>
                <a:cs typeface="Times New Roman"/>
              </a:rPr>
              <a:t>Income inequality and the accompanying housing insecurity both impact and are impacted by other significant social drivers of health (SDOH) that unhoused individuals commonly face. These SDOH work together to shape the health of unhoused communities in New Orleans and create additional barriers to comprehensive care for this vulnerable population. To help address these disparities, </a:t>
            </a:r>
          </a:p>
        </p:txBody>
      </p:sp>
      <p:sp>
        <p:nvSpPr>
          <p:cNvPr id="237" name="TextBox 236">
            <a:extLst>
              <a:ext uri="{FF2B5EF4-FFF2-40B4-BE49-F238E27FC236}">
                <a16:creationId xmlns:a16="http://schemas.microsoft.com/office/drawing/2014/main" id="{77FDF1ED-2365-C8CF-0A35-3C46BBB1D8DD}"/>
              </a:ext>
            </a:extLst>
          </p:cNvPr>
          <p:cNvSpPr txBox="1"/>
          <p:nvPr/>
        </p:nvSpPr>
        <p:spPr>
          <a:xfrm>
            <a:off x="5604913" y="14129341"/>
            <a:ext cx="6337985" cy="5447645"/>
          </a:xfrm>
          <a:prstGeom prst="rect">
            <a:avLst/>
          </a:prstGeom>
          <a:noFill/>
        </p:spPr>
        <p:txBody>
          <a:bodyPr wrap="square" rtlCol="0">
            <a:spAutoFit/>
          </a:bodyPr>
          <a:lstStyle/>
          <a:p>
            <a:r>
              <a:rPr lang="en-US" sz="2900" dirty="0">
                <a:latin typeface="Aptos"/>
                <a:cs typeface="Times New Roman"/>
              </a:rPr>
              <a:t>LSUHSC students established Student Run Community Clinics (SRCC) to provide acute primary care services for our unhoused communities at specified sites. While these SRCC clinics are a start in addressing health disparities, gaps in necessary follow-up care for these individuals abound due to the barriers to health system navigation. This program aims to assess these barriers and attempts to reduce them.</a:t>
            </a:r>
            <a:endParaRPr lang="en-US" sz="2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CCC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D38AC8AF65FC44A5930A185282003F" ma:contentTypeVersion="17" ma:contentTypeDescription="Create a new document." ma:contentTypeScope="" ma:versionID="19be138d973feaaa86ca1d405384def8">
  <xsd:schema xmlns:xsd="http://www.w3.org/2001/XMLSchema" xmlns:xs="http://www.w3.org/2001/XMLSchema" xmlns:p="http://schemas.microsoft.com/office/2006/metadata/properties" xmlns:ns2="298685dc-3108-4774-bcc7-e09e36048492" xmlns:ns3="ad1e1e7b-e6e3-4f67-b32e-9611d25e734e" targetNamespace="http://schemas.microsoft.com/office/2006/metadata/properties" ma:root="true" ma:fieldsID="c688153aca7c05213e024e9d91d86f7d" ns2:_="" ns3:_="">
    <xsd:import namespace="298685dc-3108-4774-bcc7-e09e36048492"/>
    <xsd:import namespace="ad1e1e7b-e6e3-4f67-b32e-9611d25e734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685dc-3108-4774-bcc7-e09e360484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f5d7b13-30af-4d25-abfc-e38a113a1b6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1e1e7b-e6e3-4f67-b32e-9611d25e734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26612f2-7025-46ff-94bc-ac828c41b3e8}" ma:internalName="TaxCatchAll" ma:showField="CatchAllData" ma:web="ad1e1e7b-e6e3-4f67-b32e-9611d25e734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98685dc-3108-4774-bcc7-e09e36048492">
      <Terms xmlns="http://schemas.microsoft.com/office/infopath/2007/PartnerControls"/>
    </lcf76f155ced4ddcb4097134ff3c332f>
    <TaxCatchAll xmlns="ad1e1e7b-e6e3-4f67-b32e-9611d25e734e" xsi:nil="true"/>
  </documentManagement>
</p:properties>
</file>

<file path=customXml/itemProps1.xml><?xml version="1.0" encoding="utf-8"?>
<ds:datastoreItem xmlns:ds="http://schemas.openxmlformats.org/officeDocument/2006/customXml" ds:itemID="{335F7397-D918-4F85-AEF8-AE29FC7CE222}"/>
</file>

<file path=customXml/itemProps2.xml><?xml version="1.0" encoding="utf-8"?>
<ds:datastoreItem xmlns:ds="http://schemas.openxmlformats.org/officeDocument/2006/customXml" ds:itemID="{51DE02D0-FD5E-4865-98FE-FBCD2CFAF261}"/>
</file>

<file path=customXml/itemProps3.xml><?xml version="1.0" encoding="utf-8"?>
<ds:datastoreItem xmlns:ds="http://schemas.openxmlformats.org/officeDocument/2006/customXml" ds:itemID="{5D992BFF-462E-40E7-A33F-7C06B6748EBB}"/>
</file>

<file path=docProps/app.xml><?xml version="1.0" encoding="utf-8"?>
<Properties xmlns="http://schemas.openxmlformats.org/officeDocument/2006/extended-properties" xmlns:vt="http://schemas.openxmlformats.org/officeDocument/2006/docPropsVTypes">
  <Template/>
  <TotalTime>107</TotalTime>
  <Words>1132</Words>
  <Application>Microsoft Office PowerPoint</Application>
  <PresentationFormat>Custom</PresentationFormat>
  <Paragraphs>116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ExtraBold</vt:lpstr>
      <vt:lpstr>Arial</vt:lpstr>
      <vt:lpstr>Calibri</vt:lpstr>
      <vt:lpstr>Segoe UI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Bradley</dc:creator>
  <cp:lastModifiedBy>Public Access Computer</cp:lastModifiedBy>
  <cp:revision>3</cp:revision>
  <dcterms:created xsi:type="dcterms:W3CDTF">2025-04-08T19:54:30Z</dcterms:created>
  <dcterms:modified xsi:type="dcterms:W3CDTF">2025-04-08T21:43:25Z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2025-04-07T00:00:00Z</vt:filetime>
  </property>
  <property fmtid="{D5CDD505-2E9C-101B-9397-08002B2CF9AE}" pid="3" name="Creator">
    <vt:lpwstr>Microsoft® PowerPoint® for Microsoft 365</vt:lpwstr>
  </property>
  <property fmtid="{D5CDD505-2E9C-101B-9397-08002B2CF9AE}" pid="4" name="LastSaved">
    <vt:filetime>2025-04-08T00:00:00Z</vt:filetime>
  </property>
  <property fmtid="{D5CDD505-2E9C-101B-9397-08002B2CF9AE}" pid="5" name="Producer">
    <vt:lpwstr>Microsoft® PowerPoint® for Microsoft 365</vt:lpwstr>
  </property>
  <property fmtid="{D5CDD505-2E9C-101B-9397-08002B2CF9AE}" pid="6" name="ContentTypeId">
    <vt:lpwstr>0x0101007CD38AC8AF65FC44A5930A185282003F</vt:lpwstr>
  </property>
</Properties>
</file>