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
  </p:notesMasterIdLst>
  <p:sldIdLst>
    <p:sldId id="256" r:id="rId2"/>
  </p:sldIdLst>
  <p:sldSz cx="38404800" cy="29260800"/>
  <p:notesSz cx="28443238" cy="375872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901"/>
    <a:srgbClr val="240D53"/>
    <a:srgbClr val="250E53"/>
    <a:srgbClr val="25204E"/>
    <a:srgbClr val="26244E"/>
    <a:srgbClr val="353169"/>
    <a:srgbClr val="2F004C"/>
    <a:srgbClr val="300034"/>
    <a:srgbClr val="2F007F"/>
    <a:srgbClr val="2F2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26" autoAdjust="0"/>
    <p:restoredTop sz="93792" autoAdjust="0"/>
  </p:normalViewPr>
  <p:slideViewPr>
    <p:cSldViewPr snapToGrid="0">
      <p:cViewPr varScale="1">
        <p:scale>
          <a:sx n="28" d="100"/>
          <a:sy n="28" d="100"/>
        </p:scale>
        <p:origin x="20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978400" y="2822575"/>
            <a:ext cx="18492788" cy="140890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2844323" y="17853936"/>
            <a:ext cx="22754576" cy="16914248"/>
          </a:xfrm>
          <a:prstGeom prst="rect">
            <a:avLst/>
          </a:prstGeom>
          <a:noFill/>
          <a:ln>
            <a:noFill/>
          </a:ln>
        </p:spPr>
        <p:txBody>
          <a:bodyPr spcFirstLastPara="1" wrap="square" lIns="72167" tIns="72167" rIns="72167" bIns="72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2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a:spLocks noGrp="1" noRot="1" noChangeAspect="1"/>
          </p:cNvSpPr>
          <p:nvPr>
            <p:ph type="sldImg" idx="2"/>
          </p:nvPr>
        </p:nvSpPr>
        <p:spPr>
          <a:xfrm>
            <a:off x="4854575" y="2698750"/>
            <a:ext cx="18805525" cy="143287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90" name="Google Shape;90;p3:notes"/>
          <p:cNvSpPr txBox="1">
            <a:spLocks noGrp="1"/>
          </p:cNvSpPr>
          <p:nvPr>
            <p:ph type="body" idx="1"/>
          </p:nvPr>
        </p:nvSpPr>
        <p:spPr>
          <a:xfrm>
            <a:off x="3857943" y="17927937"/>
            <a:ext cx="20786115" cy="16731779"/>
          </a:xfrm>
          <a:prstGeom prst="rect">
            <a:avLst/>
          </a:prstGeom>
          <a:noFill/>
          <a:ln>
            <a:noFill/>
          </a:ln>
        </p:spPr>
        <p:txBody>
          <a:bodyPr spcFirstLastPara="1" wrap="square" lIns="369210" tIns="184594" rIns="369210" bIns="184594" anchor="t" anchorCtr="0">
            <a:noAutofit/>
          </a:bodyPr>
          <a:lstStyle/>
          <a:p>
            <a:pPr marL="0" indent="0">
              <a:lnSpc>
                <a:spcPct val="115000"/>
              </a:lnSpc>
              <a:buNone/>
            </a:pPr>
            <a:r>
              <a:rPr lang="en-US" sz="800" dirty="0">
                <a:solidFill>
                  <a:srgbClr val="222222"/>
                </a:solidFill>
                <a:highlight>
                  <a:srgbClr val="FFFFFF"/>
                </a:highlight>
              </a:rPr>
              <a:t>write Figure 1,2,3 etc and: Type out image description</a:t>
            </a:r>
          </a:p>
          <a:p>
            <a:pPr marL="0" indent="0">
              <a:lnSpc>
                <a:spcPct val="115000"/>
              </a:lnSpc>
              <a:buNone/>
            </a:pPr>
            <a:endParaRPr lang="en-US" sz="800" dirty="0">
              <a:solidFill>
                <a:srgbClr val="222222"/>
              </a:solidFill>
              <a:highlight>
                <a:srgbClr val="FFFFFF"/>
              </a:highlight>
            </a:endParaRPr>
          </a:p>
          <a:p>
            <a:pPr marL="0" indent="0">
              <a:lnSpc>
                <a:spcPct val="115000"/>
              </a:lnSpc>
              <a:buNone/>
            </a:pPr>
            <a:endParaRPr lang="en-US" sz="800" dirty="0">
              <a:solidFill>
                <a:srgbClr val="222222"/>
              </a:solidFill>
              <a:highlight>
                <a:srgbClr val="FFFFFF"/>
              </a:highlight>
            </a:endParaRPr>
          </a:p>
          <a:p>
            <a:pPr marL="0" indent="0">
              <a:lnSpc>
                <a:spcPct val="115000"/>
              </a:lnSpc>
              <a:buNone/>
            </a:pPr>
            <a:r>
              <a:rPr lang="en-US" sz="800" dirty="0">
                <a:highlight>
                  <a:srgbClr val="FFFFFF"/>
                </a:highlight>
              </a:rPr>
              <a:t>While this patient is an outlier because of advanced age, this case serves to exemplify the potential utility of this treatment modality versus the current standard of care (</a:t>
            </a:r>
            <a:r>
              <a:rPr lang="en-US" sz="800" b="1" i="1" u="sng" dirty="0">
                <a:solidFill>
                  <a:srgbClr val="FF0000"/>
                </a:solidFill>
                <a:highlight>
                  <a:srgbClr val="FFFFFF"/>
                </a:highlight>
              </a:rPr>
              <a:t>biliary stenting with adjuvant chemoradiation</a:t>
            </a:r>
            <a:r>
              <a:rPr lang="en-US" sz="800" dirty="0">
                <a:highlight>
                  <a:srgbClr val="FFFFFF"/>
                </a:highlight>
              </a:rPr>
              <a:t>). </a:t>
            </a:r>
            <a:endParaRPr lang="en-US" sz="800" dirty="0">
              <a:solidFill>
                <a:srgbClr val="222222"/>
              </a:solidFill>
              <a:highlight>
                <a:srgbClr val="FFFFFF"/>
              </a:highlight>
            </a:endParaRPr>
          </a:p>
          <a:p>
            <a:pPr marL="0" indent="0">
              <a:lnSpc>
                <a:spcPct val="115000"/>
              </a:lnSpc>
              <a:buNone/>
            </a:pPr>
            <a:endParaRPr lang="en-US" sz="800" dirty="0">
              <a:solidFill>
                <a:srgbClr val="222222"/>
              </a:solidFill>
              <a:highlight>
                <a:srgbClr val="FFFFFF"/>
              </a:highlight>
            </a:endParaRPr>
          </a:p>
          <a:p>
            <a:pPr marL="0" indent="0">
              <a:lnSpc>
                <a:spcPct val="115000"/>
              </a:lnSpc>
              <a:buNone/>
            </a:pPr>
            <a:endParaRPr lang="en-US" sz="800" dirty="0">
              <a:solidFill>
                <a:srgbClr val="222222"/>
              </a:solidFill>
              <a:highlight>
                <a:srgbClr val="FFFFFF"/>
              </a:highlight>
            </a:endParaRPr>
          </a:p>
          <a:p>
            <a:pPr marL="457200" indent="-457200" fontAlgn="base">
              <a:buFont typeface="+mj-lt"/>
              <a:buAutoNum type="arabicPeriod"/>
            </a:pPr>
            <a:r>
              <a:rPr lang="en-US" sz="800" dirty="0"/>
              <a:t>(2019). Cholangiocarcinoma. </a:t>
            </a:r>
            <a:r>
              <a:rPr lang="en-US" sz="800" i="1" dirty="0"/>
              <a:t>Genetics Home Reference</a:t>
            </a:r>
            <a:r>
              <a:rPr lang="en-US" sz="800" dirty="0"/>
              <a:t>. </a:t>
            </a:r>
            <a:r>
              <a:rPr lang="en-US" sz="800" u="sng" dirty="0"/>
              <a:t>https://ghr.nlm.nih.gov/condition/cholangiocarcinoma</a:t>
            </a:r>
            <a:r>
              <a:rPr lang="en-US" sz="800" dirty="0"/>
              <a:t> </a:t>
            </a:r>
          </a:p>
          <a:p>
            <a:pPr marL="457200" indent="-457200" fontAlgn="base">
              <a:buFont typeface="+mj-lt"/>
              <a:buAutoNum type="arabicPeriod"/>
            </a:pPr>
            <a:r>
              <a:rPr lang="en-US" sz="800" dirty="0"/>
              <a:t>Rea DJ, Munoz-Juarez M, Farnell MB, et al. (2004). Major hepatic resection for hilar cholangiocarcinoma: analysis of 46 patients. </a:t>
            </a:r>
            <a:r>
              <a:rPr lang="en-US" sz="800" i="1" dirty="0"/>
              <a:t>Jama Surgery 139</a:t>
            </a:r>
            <a:r>
              <a:rPr lang="en-US" sz="800" dirty="0"/>
              <a:t>(5), 514-23. </a:t>
            </a:r>
            <a:r>
              <a:rPr lang="en-US" sz="800" u="sng" dirty="0"/>
              <a:t>https://www.ncbi.nlm.nih.gov/pubmed?term=15136352</a:t>
            </a:r>
            <a:r>
              <a:rPr lang="en-US" sz="800" dirty="0"/>
              <a:t> </a:t>
            </a:r>
          </a:p>
          <a:p>
            <a:pPr marL="457200" indent="-457200" fontAlgn="base">
              <a:buFont typeface="+mj-lt"/>
              <a:buAutoNum type="arabicPeriod"/>
            </a:pPr>
            <a:r>
              <a:rPr lang="en-US" sz="800" dirty="0"/>
              <a:t>Klempnauer J, Ridder GJ, von Wasielewski R, et al. (1997). Resectional surgery of hilary cholangiocarcinoma: a multivariate analysis of prognostic factors. </a:t>
            </a:r>
            <a:r>
              <a:rPr lang="en-US" sz="800" i="1" dirty="0"/>
              <a:t>Journal of Clinical Oncology 15</a:t>
            </a:r>
            <a:r>
              <a:rPr lang="en-US" sz="800" dirty="0"/>
              <a:t>(3), 947-54. </a:t>
            </a:r>
            <a:r>
              <a:rPr lang="en-US" sz="800" u="sng" dirty="0"/>
              <a:t>https://www.ncbi.nlm.nih.gov/pubmed?term=9060532</a:t>
            </a:r>
            <a:r>
              <a:rPr lang="en-US" sz="800" dirty="0"/>
              <a:t> </a:t>
            </a:r>
          </a:p>
          <a:p>
            <a:pPr marL="457200" indent="-457200" fontAlgn="base">
              <a:buFont typeface="+mj-lt"/>
              <a:buAutoNum type="arabicPeriod"/>
            </a:pPr>
            <a:r>
              <a:rPr lang="en-US" sz="800" dirty="0"/>
              <a:t>Tamandl D, Kaczirek K, Gruenberger B, et al. (2009). Lymph node ratio after curative surgery for intrahepatic cholangiocarcinoma. </a:t>
            </a:r>
            <a:r>
              <a:rPr lang="en-US" sz="800" i="1" dirty="0"/>
              <a:t>British Journal of Surgery 96</a:t>
            </a:r>
            <a:r>
              <a:rPr lang="en-US" sz="800" dirty="0"/>
              <a:t>(8), 919-25. </a:t>
            </a:r>
            <a:r>
              <a:rPr lang="en-US" sz="800" u="sng" dirty="0"/>
              <a:t>https://www.ncbi.nlm.nih.gov/pubmed?term=19591163</a:t>
            </a:r>
            <a:r>
              <a:rPr lang="en-US" sz="800" dirty="0"/>
              <a:t> </a:t>
            </a:r>
          </a:p>
          <a:p>
            <a:pPr marL="457200" indent="-457200" fontAlgn="base">
              <a:buFont typeface="+mj-lt"/>
              <a:buAutoNum type="arabicPeriod"/>
            </a:pPr>
            <a:r>
              <a:rPr lang="en-US" sz="800" dirty="0"/>
              <a:t>Takada T, Amano H, Yasuda H, et al. (2002). Is postoperative adjuvant chemotherapy useful for gallbladder carcinoma? A phase III multicenter prospective randomized controlled trial in patients with resected pancreaticobilary carcinoma. </a:t>
            </a:r>
            <a:r>
              <a:rPr lang="en-US" sz="800" i="1" dirty="0"/>
              <a:t>95</a:t>
            </a:r>
            <a:r>
              <a:rPr lang="en-US" sz="800" dirty="0"/>
              <a:t>(8), 1685-95. </a:t>
            </a:r>
            <a:r>
              <a:rPr lang="en-US" sz="800" u="sng" dirty="0"/>
              <a:t>https://www.ncbi.nlm.nih.gov/pubmed?term=12365016</a:t>
            </a:r>
            <a:r>
              <a:rPr lang="en-US" sz="800" dirty="0"/>
              <a:t> </a:t>
            </a:r>
          </a:p>
          <a:p>
            <a:pPr marL="457200" indent="-457200" fontAlgn="base">
              <a:buFont typeface="+mj-lt"/>
              <a:buAutoNum type="arabicPeriod"/>
            </a:pPr>
            <a:r>
              <a:rPr lang="en-US" sz="800" dirty="0"/>
              <a:t>Junichi Shindoh. (2017). Ablative therapies for intrahepative cholangiocarcinoma. </a:t>
            </a:r>
            <a:r>
              <a:rPr lang="en-US" sz="800" i="1" dirty="0"/>
              <a:t>Hepatobiliary Surgery and Nutrition</a:t>
            </a:r>
            <a:r>
              <a:rPr lang="en-US" sz="800" dirty="0"/>
              <a:t>, 6(1), 2-6. </a:t>
            </a:r>
            <a:r>
              <a:rPr lang="en-US" sz="800" u="sng" dirty="0"/>
              <a:t>https://www.ncbi.nlm.nih.gov/pmc/articles/PMC5332215/</a:t>
            </a:r>
            <a:r>
              <a:rPr lang="en-US" sz="800" dirty="0"/>
              <a:t> </a:t>
            </a:r>
          </a:p>
          <a:p>
            <a:pPr marL="457200" indent="-457200" fontAlgn="base">
              <a:buFont typeface="+mj-lt"/>
              <a:buAutoNum type="arabicPeriod"/>
            </a:pPr>
            <a:r>
              <a:rPr lang="en-US" sz="800" dirty="0"/>
              <a:t>Auriemma F, et al. (2019). Radiofrequency and malignant biliary strictures: an update. </a:t>
            </a:r>
            <a:r>
              <a:rPr lang="en-US" sz="800" i="1" dirty="0"/>
              <a:t>World Journal of Gastrointestinal Endoscopy </a:t>
            </a:r>
            <a:r>
              <a:rPr lang="en-US" sz="800" dirty="0"/>
              <a:t>11(2):95-102. https://www.ncbi.nlm.nih.gov/pmc/articles/PMC6379741/</a:t>
            </a:r>
          </a:p>
          <a:p>
            <a:pPr marL="457200" indent="-457200" fontAlgn="base">
              <a:buFont typeface="+mj-lt"/>
              <a:buAutoNum type="arabicPeriod"/>
            </a:pPr>
            <a:r>
              <a:rPr lang="en-US" sz="800" dirty="0"/>
              <a:t>(2006). FDA clears RF Ablation System for Use in Nonresectable Liver Tumors. </a:t>
            </a:r>
            <a:r>
              <a:rPr lang="en-US" sz="800" i="1" dirty="0"/>
              <a:t>Oncology Journal</a:t>
            </a:r>
            <a:r>
              <a:rPr lang="en-US" sz="800" dirty="0"/>
              <a:t> 20(7). https://www.cancernetwork.com/oncology-journal/fda-clears-rf-ablation-system-use-nonresectable-liver-tumors</a:t>
            </a:r>
          </a:p>
          <a:p>
            <a:pPr marL="457200" indent="-457200" fontAlgn="base">
              <a:buFont typeface="+mj-lt"/>
              <a:buAutoNum type="arabicPeriod"/>
            </a:pPr>
            <a:r>
              <a:rPr lang="en-US" sz="800" dirty="0"/>
              <a:t>McCarty T, et al. (2018). New Indications for Endoscopic Radiofrequency Ablation. </a:t>
            </a:r>
            <a:r>
              <a:rPr lang="en-US" sz="800" i="1" dirty="0"/>
              <a:t>Clinical Gastroenterology and Hepatology </a:t>
            </a:r>
            <a:r>
              <a:rPr lang="en-US" sz="800" dirty="0"/>
              <a:t>16:1007-1017</a:t>
            </a:r>
            <a:r>
              <a:rPr lang="en-US" sz="800" i="1" dirty="0"/>
              <a:t>. </a:t>
            </a:r>
            <a:r>
              <a:rPr lang="en-US" sz="800" dirty="0"/>
              <a:t>https://www.cghjournal.org/article/S1542-3565(17)31248-X/pdf</a:t>
            </a:r>
          </a:p>
          <a:p>
            <a:pPr fontAlgn="base"/>
            <a:endParaRPr lang="en-US" sz="800" dirty="0"/>
          </a:p>
          <a:p>
            <a:pPr>
              <a:buClr>
                <a:schemeClr val="dk1"/>
              </a:buClr>
              <a:buSzPts val="1100"/>
            </a:pPr>
            <a:endParaRPr lang="en-US" sz="800" dirty="0">
              <a:solidFill>
                <a:srgbClr val="222222"/>
              </a:solidFill>
              <a:highlight>
                <a:srgbClr val="FFFFFF"/>
              </a:highlight>
            </a:endParaRPr>
          </a:p>
          <a:p>
            <a:pPr marL="0" indent="0">
              <a:lnSpc>
                <a:spcPct val="115000"/>
              </a:lnSpc>
              <a:buNone/>
            </a:pPr>
            <a:endParaRPr sz="800" dirty="0">
              <a:solidFill>
                <a:srgbClr val="222222"/>
              </a:solidFill>
              <a:highlight>
                <a:srgbClr val="FFFFFF"/>
              </a:highlight>
            </a:endParaRPr>
          </a:p>
          <a:p>
            <a:pPr marL="0" indent="0">
              <a:lnSpc>
                <a:spcPct val="115000"/>
              </a:lnSpc>
              <a:buNone/>
            </a:pPr>
            <a:endParaRPr sz="800" dirty="0">
              <a:solidFill>
                <a:srgbClr val="303030"/>
              </a:solidFill>
              <a:highlight>
                <a:srgbClr val="FFFFFF"/>
              </a:highlight>
            </a:endParaRPr>
          </a:p>
          <a:p>
            <a:pPr marL="0" indent="0">
              <a:buClr>
                <a:schemeClr val="dk1"/>
              </a:buClr>
              <a:buNone/>
            </a:pPr>
            <a:endParaRPr sz="800" dirty="0">
              <a:solidFill>
                <a:srgbClr val="303030"/>
              </a:solidFill>
              <a:highlight>
                <a:srgbClr val="FFFFFF"/>
              </a:highlight>
            </a:endParaRPr>
          </a:p>
          <a:p>
            <a:pPr marL="0" indent="0">
              <a:buNone/>
            </a:pPr>
            <a:endParaRPr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ext, and 2 Content" type="txAndTwoObj">
  <p:cSld name="TEXT_AND_TWO_OBJECTS">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4383578" y="34837"/>
            <a:ext cx="29637645" cy="3021874"/>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13" name="Google Shape;13;p2"/>
          <p:cNvSpPr txBox="1">
            <a:spLocks noGrp="1"/>
          </p:cNvSpPr>
          <p:nvPr>
            <p:ph type="body" idx="1"/>
          </p:nvPr>
        </p:nvSpPr>
        <p:spPr>
          <a:xfrm>
            <a:off x="1739614" y="4808583"/>
            <a:ext cx="17404600" cy="21201018"/>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2"/>
          </p:nvPr>
        </p:nvSpPr>
        <p:spPr>
          <a:xfrm>
            <a:off x="19260590" y="4808583"/>
            <a:ext cx="17404601" cy="10530114"/>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3"/>
          </p:nvPr>
        </p:nvSpPr>
        <p:spPr>
          <a:xfrm>
            <a:off x="19260590" y="15478036"/>
            <a:ext cx="17404601" cy="10531565"/>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17" name="Google Shape;17;p2"/>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18" name="Google Shape;18;p2"/>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3034319" y="18803258"/>
            <a:ext cx="32644080" cy="581152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3054"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72" name="Google Shape;72;p11"/>
          <p:cNvSpPr txBox="1">
            <a:spLocks noGrp="1"/>
          </p:cNvSpPr>
          <p:nvPr>
            <p:ph type="body" idx="1"/>
          </p:nvPr>
        </p:nvSpPr>
        <p:spPr>
          <a:xfrm>
            <a:off x="3034319" y="12402458"/>
            <a:ext cx="32644080" cy="6400800"/>
          </a:xfrm>
          <a:prstGeom prst="rect">
            <a:avLst/>
          </a:prstGeom>
          <a:noFill/>
          <a:ln>
            <a:noFill/>
          </a:ln>
        </p:spPr>
        <p:txBody>
          <a:bodyPr spcFirstLastPara="1" wrap="square" lIns="91425" tIns="91425" rIns="91425" bIns="91425" anchor="b" anchorCtr="0"/>
          <a:lstStyle>
            <a:lvl1pPr marL="349118" marR="0" lvl="0" indent="-174559" algn="l" rtl="0">
              <a:spcBef>
                <a:spcPts val="305"/>
              </a:spcBef>
              <a:spcAft>
                <a:spcPts val="0"/>
              </a:spcAft>
              <a:buClr>
                <a:schemeClr val="dk1"/>
              </a:buClr>
              <a:buSzPts val="2000"/>
              <a:buFont typeface="Arial"/>
              <a:buNone/>
              <a:defRPr sz="1527" b="0" i="0" u="none" strike="noStrike" cap="none">
                <a:solidFill>
                  <a:schemeClr val="dk1"/>
                </a:solidFill>
                <a:latin typeface="Arial"/>
                <a:ea typeface="Arial"/>
                <a:cs typeface="Arial"/>
                <a:sym typeface="Arial"/>
              </a:defRPr>
            </a:lvl1pPr>
            <a:lvl2pPr marL="698236" marR="0" lvl="1" indent="-174559" algn="l" rtl="0">
              <a:spcBef>
                <a:spcPts val="275"/>
              </a:spcBef>
              <a:spcAft>
                <a:spcPts val="0"/>
              </a:spcAft>
              <a:buClr>
                <a:schemeClr val="dk1"/>
              </a:buClr>
              <a:buSzPts val="1800"/>
              <a:buFont typeface="Times New Roman"/>
              <a:buNone/>
              <a:defRPr sz="1374"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244"/>
              </a:spcBef>
              <a:spcAft>
                <a:spcPts val="0"/>
              </a:spcAft>
              <a:buClr>
                <a:schemeClr val="dk1"/>
              </a:buClr>
              <a:buSzPts val="1600"/>
              <a:buFont typeface="Times New Roman"/>
              <a:buNone/>
              <a:defRPr sz="1222"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14"/>
              </a:spcBef>
              <a:spcAft>
                <a:spcPts val="0"/>
              </a:spcAft>
              <a:buClr>
                <a:schemeClr val="dk1"/>
              </a:buClr>
              <a:buSzPts val="1400"/>
              <a:buFont typeface="Times New Roman"/>
              <a:buNone/>
              <a:defRPr sz="1069" b="0" i="0" u="none" strike="noStrike" cap="none">
                <a:solidFill>
                  <a:schemeClr val="dk1"/>
                </a:solidFill>
                <a:latin typeface="Times New Roman"/>
                <a:ea typeface="Times New Roman"/>
                <a:cs typeface="Times New Roman"/>
                <a:sym typeface="Times New Roman"/>
              </a:defRPr>
            </a:lvl9pPr>
          </a:lstStyle>
          <a:p>
            <a:endParaRPr/>
          </a:p>
        </p:txBody>
      </p:sp>
      <p:sp>
        <p:nvSpPr>
          <p:cNvPr id="73" name="Google Shape;73;p11"/>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74" name="Google Shape;74;p11"/>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75" name="Google Shape;75;p11"/>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a:off x="4383578" y="34290"/>
            <a:ext cx="29637645" cy="30226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78" name="Google Shape;78;p12"/>
          <p:cNvSpPr txBox="1">
            <a:spLocks noGrp="1"/>
          </p:cNvSpPr>
          <p:nvPr>
            <p:ph type="body" idx="1"/>
          </p:nvPr>
        </p:nvSpPr>
        <p:spPr>
          <a:xfrm>
            <a:off x="1739612" y="4808220"/>
            <a:ext cx="34925577" cy="21201379"/>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79" name="Google Shape;79;p12"/>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80" name="Google Shape;80;p12"/>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81" name="Google Shape;81;p12"/>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2"/>
        <p:cNvGrpSpPr/>
        <p:nvPr/>
      </p:nvGrpSpPr>
      <p:grpSpPr>
        <a:xfrm>
          <a:off x="0" y="0"/>
          <a:ext cx="0" cy="0"/>
          <a:chOff x="0" y="0"/>
          <a:chExt cx="0" cy="0"/>
        </a:xfrm>
      </p:grpSpPr>
      <p:sp>
        <p:nvSpPr>
          <p:cNvPr id="83" name="Google Shape;83;p13"/>
          <p:cNvSpPr txBox="1">
            <a:spLocks noGrp="1"/>
          </p:cNvSpPr>
          <p:nvPr>
            <p:ph type="ctrTitle"/>
          </p:nvPr>
        </p:nvSpPr>
        <p:spPr>
          <a:xfrm>
            <a:off x="2880360" y="9090299"/>
            <a:ext cx="32644080" cy="6271622"/>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84" name="Google Shape;84;p13"/>
          <p:cNvSpPr txBox="1">
            <a:spLocks noGrp="1"/>
          </p:cNvSpPr>
          <p:nvPr>
            <p:ph type="subTitle" idx="1"/>
          </p:nvPr>
        </p:nvSpPr>
        <p:spPr>
          <a:xfrm>
            <a:off x="5760720" y="16581120"/>
            <a:ext cx="26883361" cy="7477760"/>
          </a:xfrm>
          <a:prstGeom prst="rect">
            <a:avLst/>
          </a:prstGeom>
          <a:noFill/>
          <a:ln>
            <a:noFill/>
          </a:ln>
        </p:spPr>
        <p:txBody>
          <a:bodyPr spcFirstLastPara="1" wrap="square" lIns="91425" tIns="91425" rIns="91425" bIns="91425" anchor="t" anchorCtr="0"/>
          <a:lstStyle>
            <a:lvl1pPr marL="0" marR="0" lvl="0" indent="0" algn="ctr" rtl="0">
              <a:spcBef>
                <a:spcPts val="382"/>
              </a:spcBef>
              <a:spcAft>
                <a:spcPts val="0"/>
              </a:spcAft>
              <a:buClr>
                <a:schemeClr val="dk1"/>
              </a:buClr>
              <a:buSzPts val="2500"/>
              <a:buFont typeface="Arial"/>
              <a:buNone/>
              <a:defRPr sz="1909" b="0" i="0" u="none" strike="noStrike" cap="none">
                <a:solidFill>
                  <a:schemeClr val="dk1"/>
                </a:solidFill>
                <a:latin typeface="Arial"/>
                <a:ea typeface="Arial"/>
                <a:cs typeface="Arial"/>
                <a:sym typeface="Arial"/>
              </a:defRPr>
            </a:lvl1pPr>
            <a:lvl2pPr marL="349118" marR="0" lvl="1" indent="0" algn="ctr" rtl="0">
              <a:spcBef>
                <a:spcPts val="2077"/>
              </a:spcBef>
              <a:spcAft>
                <a:spcPts val="0"/>
              </a:spcAft>
              <a:buClr>
                <a:schemeClr val="dk1"/>
              </a:buClr>
              <a:buSzPts val="13600"/>
              <a:buFont typeface="Times New Roman"/>
              <a:buNone/>
              <a:defRPr sz="10385" b="0" i="0" u="none" strike="noStrike" cap="none">
                <a:solidFill>
                  <a:schemeClr val="dk1"/>
                </a:solidFill>
                <a:latin typeface="Times New Roman"/>
                <a:ea typeface="Times New Roman"/>
                <a:cs typeface="Times New Roman"/>
                <a:sym typeface="Times New Roman"/>
              </a:defRPr>
            </a:lvl2pPr>
            <a:lvl3pPr marL="698236" marR="0" lvl="2" indent="0" algn="ctr" rtl="0">
              <a:spcBef>
                <a:spcPts val="1772"/>
              </a:spcBef>
              <a:spcAft>
                <a:spcPts val="0"/>
              </a:spcAft>
              <a:buClr>
                <a:schemeClr val="dk1"/>
              </a:buClr>
              <a:buSzPts val="11600"/>
              <a:buFont typeface="Times New Roman"/>
              <a:buNone/>
              <a:defRPr sz="8858" b="0" i="0" u="none" strike="noStrike" cap="none">
                <a:solidFill>
                  <a:schemeClr val="dk1"/>
                </a:solidFill>
                <a:latin typeface="Times New Roman"/>
                <a:ea typeface="Times New Roman"/>
                <a:cs typeface="Times New Roman"/>
                <a:sym typeface="Times New Roman"/>
              </a:defRPr>
            </a:lvl3pPr>
            <a:lvl4pPr marL="1047354" marR="0" lvl="3"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4pPr>
            <a:lvl5pPr marL="1396472" marR="0" lvl="4"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5pPr>
            <a:lvl6pPr marL="1745590" marR="0" lvl="5"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6pPr>
            <a:lvl7pPr marL="2094708" marR="0" lvl="6"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7pPr>
            <a:lvl8pPr marL="2443825" marR="0" lvl="7"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8pPr>
            <a:lvl9pPr marL="2792943" marR="0" lvl="8" indent="0" algn="ctr" rtl="0">
              <a:spcBef>
                <a:spcPts val="1481"/>
              </a:spcBef>
              <a:spcAft>
                <a:spcPts val="0"/>
              </a:spcAft>
              <a:buClr>
                <a:schemeClr val="dk1"/>
              </a:buClr>
              <a:buSzPts val="9700"/>
              <a:buFont typeface="Times New Roman"/>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85" name="Google Shape;85;p13"/>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86" name="Google Shape;86;p13"/>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87" name="Google Shape;87;p13"/>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rot="5400000">
            <a:off x="19312415" y="8656824"/>
            <a:ext cx="25974765" cy="8730788"/>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21" name="Google Shape;21;p3"/>
          <p:cNvSpPr txBox="1">
            <a:spLocks noGrp="1"/>
          </p:cNvSpPr>
          <p:nvPr>
            <p:ph type="body" idx="1"/>
          </p:nvPr>
        </p:nvSpPr>
        <p:spPr>
          <a:xfrm rot="5400000">
            <a:off x="1791434" y="-16988"/>
            <a:ext cx="25974765" cy="26078411"/>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3"/>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23" name="Google Shape;23;p3"/>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24" name="Google Shape;24;p3"/>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4383578" y="34290"/>
            <a:ext cx="29637645" cy="30226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27" name="Google Shape;27;p4"/>
          <p:cNvSpPr txBox="1">
            <a:spLocks noGrp="1"/>
          </p:cNvSpPr>
          <p:nvPr>
            <p:ph type="body" idx="1"/>
          </p:nvPr>
        </p:nvSpPr>
        <p:spPr>
          <a:xfrm rot="5400000">
            <a:off x="8601711" y="-2053879"/>
            <a:ext cx="21201379" cy="34925577"/>
          </a:xfrm>
          <a:prstGeom prst="rect">
            <a:avLst/>
          </a:prstGeom>
          <a:noFill/>
          <a:ln>
            <a:noFill/>
          </a:ln>
        </p:spPr>
        <p:txBody>
          <a:bodyPr spcFirstLastPara="1" wrap="square" lIns="91425" tIns="91425" rIns="91425" bIns="91425" anchor="t" anchorCtr="0"/>
          <a:lstStyle>
            <a:lvl1pPr marL="349118" marR="0" lvl="0" indent="-174559" algn="l" rtl="0">
              <a:spcBef>
                <a:spcPts val="382"/>
              </a:spcBef>
              <a:spcAft>
                <a:spcPts val="0"/>
              </a:spcAft>
              <a:buSzPts val="1400"/>
              <a:buNone/>
              <a:defRPr sz="1909" b="0" i="0" u="none" strike="noStrike" cap="none">
                <a:solidFill>
                  <a:schemeClr val="dk1"/>
                </a:solidFill>
                <a:latin typeface="Arial"/>
                <a:ea typeface="Arial"/>
                <a:cs typeface="Arial"/>
                <a:sym typeface="Arial"/>
              </a:defRPr>
            </a:lvl1pPr>
            <a:lvl2pPr marL="698236" marR="0" lvl="1" indent="-174559" algn="l" rtl="0">
              <a:spcBef>
                <a:spcPts val="2077"/>
              </a:spcBef>
              <a:spcAft>
                <a:spcPts val="0"/>
              </a:spcAft>
              <a:buSzPts val="1400"/>
              <a:buNone/>
              <a:defRPr sz="10385"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772"/>
              </a:spcBef>
              <a:spcAft>
                <a:spcPts val="0"/>
              </a:spcAft>
              <a:buSzPts val="1400"/>
              <a:buNone/>
              <a:defRPr sz="8858"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481"/>
              </a:spcBef>
              <a:spcAft>
                <a:spcPts val="0"/>
              </a:spcAft>
              <a:buSzPts val="1400"/>
              <a:buNone/>
              <a:defRPr sz="7407" b="0" i="0" u="none" strike="noStrike" cap="none">
                <a:solidFill>
                  <a:schemeClr val="dk1"/>
                </a:solidFill>
                <a:latin typeface="Times New Roman"/>
                <a:ea typeface="Times New Roman"/>
                <a:cs typeface="Times New Roman"/>
                <a:sym typeface="Times New Roman"/>
              </a:defRPr>
            </a:lvl9pPr>
          </a:lstStyle>
          <a:p>
            <a:endParaRPr/>
          </a:p>
        </p:txBody>
      </p:sp>
      <p:sp>
        <p:nvSpPr>
          <p:cNvPr id="28" name="Google Shape;28;p4"/>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29" name="Google Shape;29;p4"/>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30" name="Google Shape;30;p4"/>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7528214" y="20482562"/>
            <a:ext cx="23042880" cy="241808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527"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33" name="Google Shape;33;p5"/>
          <p:cNvSpPr>
            <a:spLocks noGrp="1"/>
          </p:cNvSpPr>
          <p:nvPr>
            <p:ph type="pic" idx="2"/>
          </p:nvPr>
        </p:nvSpPr>
        <p:spPr>
          <a:xfrm>
            <a:off x="7528214" y="2614023"/>
            <a:ext cx="23042880" cy="17556480"/>
          </a:xfrm>
          <a:prstGeom prst="rect">
            <a:avLst/>
          </a:prstGeom>
          <a:noFill/>
          <a:ln>
            <a:noFill/>
          </a:ln>
        </p:spPr>
        <p:txBody>
          <a:bodyPr spcFirstLastPara="1" wrap="square" lIns="91425" tIns="91425" rIns="91425" bIns="91425" anchor="t" anchorCtr="0"/>
          <a:lstStyle>
            <a:lvl1pPr marL="0" marR="0" lvl="0" indent="0" algn="l" rtl="0">
              <a:spcBef>
                <a:spcPts val="489"/>
              </a:spcBef>
              <a:spcAft>
                <a:spcPts val="0"/>
              </a:spcAft>
              <a:buClr>
                <a:schemeClr val="dk1"/>
              </a:buClr>
              <a:buSzPts val="3200"/>
              <a:buFont typeface="Arial"/>
              <a:buNone/>
              <a:defRPr sz="2444" b="0" i="0" u="none" strike="noStrike" cap="none">
                <a:solidFill>
                  <a:schemeClr val="dk1"/>
                </a:solidFill>
                <a:latin typeface="Arial"/>
                <a:ea typeface="Arial"/>
                <a:cs typeface="Arial"/>
                <a:sym typeface="Arial"/>
              </a:defRPr>
            </a:lvl1pPr>
            <a:lvl2pPr marL="349118" marR="0" lvl="1" indent="0" algn="l" rtl="0">
              <a:spcBef>
                <a:spcPts val="428"/>
              </a:spcBef>
              <a:spcAft>
                <a:spcPts val="0"/>
              </a:spcAft>
              <a:buClr>
                <a:schemeClr val="dk1"/>
              </a:buClr>
              <a:buSzPts val="2800"/>
              <a:buFont typeface="Times New Roman"/>
              <a:buNone/>
              <a:defRPr sz="2138" b="0" i="0" u="none" strike="noStrike" cap="none">
                <a:solidFill>
                  <a:schemeClr val="dk1"/>
                </a:solidFill>
                <a:latin typeface="Times New Roman"/>
                <a:ea typeface="Times New Roman"/>
                <a:cs typeface="Times New Roman"/>
                <a:sym typeface="Times New Roman"/>
              </a:defRPr>
            </a:lvl2pPr>
            <a:lvl3pPr marL="698236" marR="0" lvl="2" indent="0" algn="l" rtl="0">
              <a:spcBef>
                <a:spcPts val="367"/>
              </a:spcBef>
              <a:spcAft>
                <a:spcPts val="0"/>
              </a:spcAft>
              <a:buClr>
                <a:schemeClr val="dk1"/>
              </a:buClr>
              <a:buSzPts val="2400"/>
              <a:buFont typeface="Times New Roman"/>
              <a:buNone/>
              <a:defRPr sz="1833" b="0" i="0" u="none" strike="noStrike" cap="none">
                <a:solidFill>
                  <a:schemeClr val="dk1"/>
                </a:solidFill>
                <a:latin typeface="Times New Roman"/>
                <a:ea typeface="Times New Roman"/>
                <a:cs typeface="Times New Roman"/>
                <a:sym typeface="Times New Roman"/>
              </a:defRPr>
            </a:lvl3pPr>
            <a:lvl4pPr marL="1047354" marR="0" lvl="3"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4pPr>
            <a:lvl5pPr marL="1396472" marR="0" lvl="4"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5pPr>
            <a:lvl6pPr marL="1745590" marR="0" lvl="5"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6pPr>
            <a:lvl7pPr marL="2094708" marR="0" lvl="6"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7pPr>
            <a:lvl8pPr marL="2443825" marR="0" lvl="7"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8pPr>
            <a:lvl9pPr marL="2792943" marR="0" lvl="8" indent="0" algn="l" rtl="0">
              <a:spcBef>
                <a:spcPts val="305"/>
              </a:spcBef>
              <a:spcAft>
                <a:spcPts val="0"/>
              </a:spcAft>
              <a:buClr>
                <a:schemeClr val="dk1"/>
              </a:buClr>
              <a:buSzPts val="2000"/>
              <a:buFont typeface="Times New Roman"/>
              <a:buNone/>
              <a:defRPr sz="1527" b="0" i="0" u="none" strike="noStrike" cap="none">
                <a:solidFill>
                  <a:schemeClr val="dk1"/>
                </a:solidFill>
                <a:latin typeface="Times New Roman"/>
                <a:ea typeface="Times New Roman"/>
                <a:cs typeface="Times New Roman"/>
                <a:sym typeface="Times New Roman"/>
              </a:defRPr>
            </a:lvl9pPr>
          </a:lstStyle>
          <a:p>
            <a:endParaRPr dirty="0"/>
          </a:p>
        </p:txBody>
      </p:sp>
      <p:sp>
        <p:nvSpPr>
          <p:cNvPr id="34" name="Google Shape;34;p5"/>
          <p:cNvSpPr txBox="1">
            <a:spLocks noGrp="1"/>
          </p:cNvSpPr>
          <p:nvPr>
            <p:ph type="body" idx="1"/>
          </p:nvPr>
        </p:nvSpPr>
        <p:spPr>
          <a:xfrm>
            <a:off x="7528214" y="22900642"/>
            <a:ext cx="23042880" cy="3434080"/>
          </a:xfrm>
          <a:prstGeom prst="rect">
            <a:avLst/>
          </a:prstGeom>
          <a:noFill/>
          <a:ln>
            <a:noFill/>
          </a:ln>
        </p:spPr>
        <p:txBody>
          <a:bodyPr spcFirstLastPara="1" wrap="square" lIns="91425" tIns="91425" rIns="91425" bIns="91425" anchor="t" anchorCtr="0"/>
          <a:lstStyle>
            <a:lvl1pPr marL="349118" marR="0" lvl="0" indent="-174559" algn="l" rtl="0">
              <a:spcBef>
                <a:spcPts val="214"/>
              </a:spcBef>
              <a:spcAft>
                <a:spcPts val="0"/>
              </a:spcAft>
              <a:buClr>
                <a:schemeClr val="dk1"/>
              </a:buClr>
              <a:buSzPts val="1400"/>
              <a:buFont typeface="Arial"/>
              <a:buNone/>
              <a:defRPr sz="1069" b="0" i="0" u="none" strike="noStrike" cap="none">
                <a:solidFill>
                  <a:schemeClr val="dk1"/>
                </a:solidFill>
                <a:latin typeface="Arial"/>
                <a:ea typeface="Arial"/>
                <a:cs typeface="Arial"/>
                <a:sym typeface="Arial"/>
              </a:defRPr>
            </a:lvl1pPr>
            <a:lvl2pPr marL="698236" marR="0" lvl="1" indent="-174559" algn="l" rtl="0">
              <a:spcBef>
                <a:spcPts val="183"/>
              </a:spcBef>
              <a:spcAft>
                <a:spcPts val="0"/>
              </a:spcAft>
              <a:buClr>
                <a:schemeClr val="dk1"/>
              </a:buClr>
              <a:buSzPts val="1200"/>
              <a:buFont typeface="Times New Roman"/>
              <a:buNone/>
              <a:defRPr sz="916"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53"/>
              </a:spcBef>
              <a:spcAft>
                <a:spcPts val="0"/>
              </a:spcAft>
              <a:buClr>
                <a:schemeClr val="dk1"/>
              </a:buClr>
              <a:buSzPts val="1000"/>
              <a:buFont typeface="Times New Roman"/>
              <a:buNone/>
              <a:defRPr sz="764"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9pPr>
          </a:lstStyle>
          <a:p>
            <a:endParaRPr/>
          </a:p>
        </p:txBody>
      </p:sp>
      <p:sp>
        <p:nvSpPr>
          <p:cNvPr id="35" name="Google Shape;35;p5"/>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36" name="Google Shape;36;p5"/>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37" name="Google Shape;37;p5"/>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1920243" y="1165498"/>
            <a:ext cx="12635519" cy="495808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527"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40" name="Google Shape;40;p6"/>
          <p:cNvSpPr txBox="1">
            <a:spLocks noGrp="1"/>
          </p:cNvSpPr>
          <p:nvPr>
            <p:ph type="body" idx="1"/>
          </p:nvPr>
        </p:nvSpPr>
        <p:spPr>
          <a:xfrm>
            <a:off x="15015212" y="1165501"/>
            <a:ext cx="21469351" cy="24973281"/>
          </a:xfrm>
          <a:prstGeom prst="rect">
            <a:avLst/>
          </a:prstGeom>
          <a:noFill/>
          <a:ln>
            <a:noFill/>
          </a:ln>
        </p:spPr>
        <p:txBody>
          <a:bodyPr spcFirstLastPara="1" wrap="square" lIns="91425" tIns="91425" rIns="91425" bIns="91425" anchor="t" anchorCtr="0"/>
          <a:lstStyle>
            <a:lvl1pPr marL="349118" marR="0" lvl="0" indent="-174559" algn="l" rtl="0">
              <a:spcBef>
                <a:spcPts val="489"/>
              </a:spcBef>
              <a:spcAft>
                <a:spcPts val="0"/>
              </a:spcAft>
              <a:buSzPts val="1400"/>
              <a:buNone/>
              <a:defRPr sz="2444" b="0" i="0" u="none" strike="noStrike" cap="none">
                <a:solidFill>
                  <a:schemeClr val="dk1"/>
                </a:solidFill>
                <a:latin typeface="Arial"/>
                <a:ea typeface="Arial"/>
                <a:cs typeface="Arial"/>
                <a:sym typeface="Arial"/>
              </a:defRPr>
            </a:lvl1pPr>
            <a:lvl2pPr marL="698236" marR="0" lvl="1" indent="-174559" algn="l" rtl="0">
              <a:spcBef>
                <a:spcPts val="428"/>
              </a:spcBef>
              <a:spcAft>
                <a:spcPts val="0"/>
              </a:spcAft>
              <a:buSzPts val="1400"/>
              <a:buNone/>
              <a:defRPr sz="2138"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367"/>
              </a:spcBef>
              <a:spcAft>
                <a:spcPts val="0"/>
              </a:spcAft>
              <a:buSzPts val="1400"/>
              <a:buNone/>
              <a:defRPr sz="1833"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9pPr>
          </a:lstStyle>
          <a:p>
            <a:endParaRPr/>
          </a:p>
        </p:txBody>
      </p:sp>
      <p:sp>
        <p:nvSpPr>
          <p:cNvPr id="41" name="Google Shape;41;p6"/>
          <p:cNvSpPr txBox="1">
            <a:spLocks noGrp="1"/>
          </p:cNvSpPr>
          <p:nvPr>
            <p:ph type="body" idx="2"/>
          </p:nvPr>
        </p:nvSpPr>
        <p:spPr>
          <a:xfrm>
            <a:off x="1920243" y="6123580"/>
            <a:ext cx="12635519" cy="20015199"/>
          </a:xfrm>
          <a:prstGeom prst="rect">
            <a:avLst/>
          </a:prstGeom>
          <a:noFill/>
          <a:ln>
            <a:noFill/>
          </a:ln>
        </p:spPr>
        <p:txBody>
          <a:bodyPr spcFirstLastPara="1" wrap="square" lIns="91425" tIns="91425" rIns="91425" bIns="91425" anchor="t" anchorCtr="0"/>
          <a:lstStyle>
            <a:lvl1pPr marL="349118" marR="0" lvl="0" indent="-174559" algn="l" rtl="0">
              <a:spcBef>
                <a:spcPts val="214"/>
              </a:spcBef>
              <a:spcAft>
                <a:spcPts val="0"/>
              </a:spcAft>
              <a:buClr>
                <a:schemeClr val="dk1"/>
              </a:buClr>
              <a:buSzPts val="1400"/>
              <a:buFont typeface="Arial"/>
              <a:buNone/>
              <a:defRPr sz="1069" b="0" i="0" u="none" strike="noStrike" cap="none">
                <a:solidFill>
                  <a:schemeClr val="dk1"/>
                </a:solidFill>
                <a:latin typeface="Arial"/>
                <a:ea typeface="Arial"/>
                <a:cs typeface="Arial"/>
                <a:sym typeface="Arial"/>
              </a:defRPr>
            </a:lvl1pPr>
            <a:lvl2pPr marL="698236" marR="0" lvl="1" indent="-174559" algn="l" rtl="0">
              <a:spcBef>
                <a:spcPts val="183"/>
              </a:spcBef>
              <a:spcAft>
                <a:spcPts val="0"/>
              </a:spcAft>
              <a:buClr>
                <a:schemeClr val="dk1"/>
              </a:buClr>
              <a:buSzPts val="1200"/>
              <a:buFont typeface="Times New Roman"/>
              <a:buNone/>
              <a:defRPr sz="916"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153"/>
              </a:spcBef>
              <a:spcAft>
                <a:spcPts val="0"/>
              </a:spcAft>
              <a:buClr>
                <a:schemeClr val="dk1"/>
              </a:buClr>
              <a:buSzPts val="1000"/>
              <a:buFont typeface="Times New Roman"/>
              <a:buNone/>
              <a:defRPr sz="764"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137"/>
              </a:spcBef>
              <a:spcAft>
                <a:spcPts val="0"/>
              </a:spcAft>
              <a:buClr>
                <a:schemeClr val="dk1"/>
              </a:buClr>
              <a:buSzPts val="900"/>
              <a:buFont typeface="Times New Roman"/>
              <a:buNone/>
              <a:defRPr sz="687" b="0" i="0" u="none" strike="noStrike" cap="none">
                <a:solidFill>
                  <a:schemeClr val="dk1"/>
                </a:solidFill>
                <a:latin typeface="Times New Roman"/>
                <a:ea typeface="Times New Roman"/>
                <a:cs typeface="Times New Roman"/>
                <a:sym typeface="Times New Roman"/>
              </a:defRPr>
            </a:lvl9pPr>
          </a:lstStyle>
          <a:p>
            <a:endParaRPr/>
          </a:p>
        </p:txBody>
      </p:sp>
      <p:sp>
        <p:nvSpPr>
          <p:cNvPr id="42" name="Google Shape;42;p6"/>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43" name="Google Shape;43;p6"/>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44" name="Google Shape;44;p6"/>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7"/>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47" name="Google Shape;47;p7"/>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48" name="Google Shape;48;p7"/>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383578" y="34290"/>
            <a:ext cx="29637645" cy="30226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51" name="Google Shape;51;p8"/>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52" name="Google Shape;52;p8"/>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53" name="Google Shape;53;p8"/>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1920241" y="1171303"/>
            <a:ext cx="34564319" cy="48768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56" name="Google Shape;56;p9"/>
          <p:cNvSpPr txBox="1">
            <a:spLocks noGrp="1"/>
          </p:cNvSpPr>
          <p:nvPr>
            <p:ph type="body" idx="1"/>
          </p:nvPr>
        </p:nvSpPr>
        <p:spPr>
          <a:xfrm>
            <a:off x="1920240" y="6550298"/>
            <a:ext cx="16969395" cy="2728686"/>
          </a:xfrm>
          <a:prstGeom prst="rect">
            <a:avLst/>
          </a:prstGeom>
          <a:noFill/>
          <a:ln>
            <a:noFill/>
          </a:ln>
        </p:spPr>
        <p:txBody>
          <a:bodyPr spcFirstLastPara="1" wrap="square" lIns="91425" tIns="91425" rIns="91425" bIns="91425" anchor="b" anchorCtr="0"/>
          <a:lstStyle>
            <a:lvl1pPr marL="349118" marR="0" lvl="0" indent="-174559" algn="l" rtl="0">
              <a:spcBef>
                <a:spcPts val="367"/>
              </a:spcBef>
              <a:spcAft>
                <a:spcPts val="0"/>
              </a:spcAft>
              <a:buClr>
                <a:schemeClr val="dk1"/>
              </a:buClr>
              <a:buSzPts val="2400"/>
              <a:buFont typeface="Arial"/>
              <a:buNone/>
              <a:defRPr sz="1833" b="1" i="0" u="none" strike="noStrike" cap="none">
                <a:solidFill>
                  <a:schemeClr val="dk1"/>
                </a:solidFill>
                <a:latin typeface="Arial"/>
                <a:ea typeface="Arial"/>
                <a:cs typeface="Arial"/>
                <a:sym typeface="Arial"/>
              </a:defRPr>
            </a:lvl1pPr>
            <a:lvl2pPr marL="698236" marR="0" lvl="1" indent="-174559" algn="l" rtl="0">
              <a:spcBef>
                <a:spcPts val="305"/>
              </a:spcBef>
              <a:spcAft>
                <a:spcPts val="0"/>
              </a:spcAft>
              <a:buClr>
                <a:schemeClr val="dk1"/>
              </a:buClr>
              <a:buSzPts val="2000"/>
              <a:buFont typeface="Times New Roman"/>
              <a:buNone/>
              <a:defRPr sz="1527" b="1"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275"/>
              </a:spcBef>
              <a:spcAft>
                <a:spcPts val="0"/>
              </a:spcAft>
              <a:buClr>
                <a:schemeClr val="dk1"/>
              </a:buClr>
              <a:buSzPts val="1800"/>
              <a:buFont typeface="Times New Roman"/>
              <a:buNone/>
              <a:defRPr sz="1374" b="1"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9pPr>
          </a:lstStyle>
          <a:p>
            <a:endParaRPr/>
          </a:p>
        </p:txBody>
      </p:sp>
      <p:sp>
        <p:nvSpPr>
          <p:cNvPr id="57" name="Google Shape;57;p9"/>
          <p:cNvSpPr txBox="1">
            <a:spLocks noGrp="1"/>
          </p:cNvSpPr>
          <p:nvPr>
            <p:ph type="body" idx="2"/>
          </p:nvPr>
        </p:nvSpPr>
        <p:spPr>
          <a:xfrm>
            <a:off x="1920240" y="9278984"/>
            <a:ext cx="16969395" cy="16859794"/>
          </a:xfrm>
          <a:prstGeom prst="rect">
            <a:avLst/>
          </a:prstGeom>
          <a:noFill/>
          <a:ln>
            <a:noFill/>
          </a:ln>
        </p:spPr>
        <p:txBody>
          <a:bodyPr spcFirstLastPara="1" wrap="square" lIns="91425" tIns="91425" rIns="91425" bIns="91425" anchor="t" anchorCtr="0"/>
          <a:lstStyle>
            <a:lvl1pPr marL="349118" marR="0" lvl="0" indent="-174559" algn="l" rtl="0">
              <a:spcBef>
                <a:spcPts val="367"/>
              </a:spcBef>
              <a:spcAft>
                <a:spcPts val="0"/>
              </a:spcAft>
              <a:buSzPts val="1400"/>
              <a:buNone/>
              <a:defRPr sz="1833" b="0" i="0" u="none" strike="noStrike" cap="none">
                <a:solidFill>
                  <a:schemeClr val="dk1"/>
                </a:solidFill>
                <a:latin typeface="Arial"/>
                <a:ea typeface="Arial"/>
                <a:cs typeface="Arial"/>
                <a:sym typeface="Arial"/>
              </a:defRPr>
            </a:lvl1pPr>
            <a:lvl2pPr marL="698236" marR="0" lvl="1"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9pPr>
          </a:lstStyle>
          <a:p>
            <a:endParaRPr/>
          </a:p>
        </p:txBody>
      </p:sp>
      <p:sp>
        <p:nvSpPr>
          <p:cNvPr id="58" name="Google Shape;58;p9"/>
          <p:cNvSpPr txBox="1">
            <a:spLocks noGrp="1"/>
          </p:cNvSpPr>
          <p:nvPr>
            <p:ph type="body" idx="3"/>
          </p:nvPr>
        </p:nvSpPr>
        <p:spPr>
          <a:xfrm>
            <a:off x="19509105" y="6550298"/>
            <a:ext cx="16975455" cy="2728686"/>
          </a:xfrm>
          <a:prstGeom prst="rect">
            <a:avLst/>
          </a:prstGeom>
          <a:noFill/>
          <a:ln>
            <a:noFill/>
          </a:ln>
        </p:spPr>
        <p:txBody>
          <a:bodyPr spcFirstLastPara="1" wrap="square" lIns="91425" tIns="91425" rIns="91425" bIns="91425" anchor="b" anchorCtr="0"/>
          <a:lstStyle>
            <a:lvl1pPr marL="349118" marR="0" lvl="0" indent="-174559" algn="l" rtl="0">
              <a:spcBef>
                <a:spcPts val="367"/>
              </a:spcBef>
              <a:spcAft>
                <a:spcPts val="0"/>
              </a:spcAft>
              <a:buClr>
                <a:schemeClr val="dk1"/>
              </a:buClr>
              <a:buSzPts val="2400"/>
              <a:buFont typeface="Arial"/>
              <a:buNone/>
              <a:defRPr sz="1833" b="1" i="0" u="none" strike="noStrike" cap="none">
                <a:solidFill>
                  <a:schemeClr val="dk1"/>
                </a:solidFill>
                <a:latin typeface="Arial"/>
                <a:ea typeface="Arial"/>
                <a:cs typeface="Arial"/>
                <a:sym typeface="Arial"/>
              </a:defRPr>
            </a:lvl1pPr>
            <a:lvl2pPr marL="698236" marR="0" lvl="1" indent="-174559" algn="l" rtl="0">
              <a:spcBef>
                <a:spcPts val="305"/>
              </a:spcBef>
              <a:spcAft>
                <a:spcPts val="0"/>
              </a:spcAft>
              <a:buClr>
                <a:schemeClr val="dk1"/>
              </a:buClr>
              <a:buSzPts val="2000"/>
              <a:buFont typeface="Times New Roman"/>
              <a:buNone/>
              <a:defRPr sz="1527" b="1"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275"/>
              </a:spcBef>
              <a:spcAft>
                <a:spcPts val="0"/>
              </a:spcAft>
              <a:buClr>
                <a:schemeClr val="dk1"/>
              </a:buClr>
              <a:buSzPts val="1800"/>
              <a:buFont typeface="Times New Roman"/>
              <a:buNone/>
              <a:defRPr sz="1374" b="1"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44"/>
              </a:spcBef>
              <a:spcAft>
                <a:spcPts val="0"/>
              </a:spcAft>
              <a:buClr>
                <a:schemeClr val="dk1"/>
              </a:buClr>
              <a:buSzPts val="1600"/>
              <a:buFont typeface="Times New Roman"/>
              <a:buNone/>
              <a:defRPr sz="1222" b="1" i="0" u="none" strike="noStrike" cap="none">
                <a:solidFill>
                  <a:schemeClr val="dk1"/>
                </a:solidFill>
                <a:latin typeface="Times New Roman"/>
                <a:ea typeface="Times New Roman"/>
                <a:cs typeface="Times New Roman"/>
                <a:sym typeface="Times New Roman"/>
              </a:defRPr>
            </a:lvl9pPr>
          </a:lstStyle>
          <a:p>
            <a:endParaRPr/>
          </a:p>
        </p:txBody>
      </p:sp>
      <p:sp>
        <p:nvSpPr>
          <p:cNvPr id="59" name="Google Shape;59;p9"/>
          <p:cNvSpPr txBox="1">
            <a:spLocks noGrp="1"/>
          </p:cNvSpPr>
          <p:nvPr>
            <p:ph type="body" idx="4"/>
          </p:nvPr>
        </p:nvSpPr>
        <p:spPr>
          <a:xfrm>
            <a:off x="19509105" y="9278984"/>
            <a:ext cx="16975455" cy="16859794"/>
          </a:xfrm>
          <a:prstGeom prst="rect">
            <a:avLst/>
          </a:prstGeom>
          <a:noFill/>
          <a:ln>
            <a:noFill/>
          </a:ln>
        </p:spPr>
        <p:txBody>
          <a:bodyPr spcFirstLastPara="1" wrap="square" lIns="91425" tIns="91425" rIns="91425" bIns="91425" anchor="t" anchorCtr="0"/>
          <a:lstStyle>
            <a:lvl1pPr marL="349118" marR="0" lvl="0" indent="-174559" algn="l" rtl="0">
              <a:spcBef>
                <a:spcPts val="367"/>
              </a:spcBef>
              <a:spcAft>
                <a:spcPts val="0"/>
              </a:spcAft>
              <a:buSzPts val="1400"/>
              <a:buNone/>
              <a:defRPr sz="1833" b="0" i="0" u="none" strike="noStrike" cap="none">
                <a:solidFill>
                  <a:schemeClr val="dk1"/>
                </a:solidFill>
                <a:latin typeface="Arial"/>
                <a:ea typeface="Arial"/>
                <a:cs typeface="Arial"/>
                <a:sym typeface="Arial"/>
              </a:defRPr>
            </a:lvl1pPr>
            <a:lvl2pPr marL="698236" marR="0" lvl="1"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44"/>
              </a:spcBef>
              <a:spcAft>
                <a:spcPts val="0"/>
              </a:spcAft>
              <a:buSzPts val="1400"/>
              <a:buNone/>
              <a:defRPr sz="1222" b="0" i="0" u="none" strike="noStrike" cap="none">
                <a:solidFill>
                  <a:schemeClr val="dk1"/>
                </a:solidFill>
                <a:latin typeface="Times New Roman"/>
                <a:ea typeface="Times New Roman"/>
                <a:cs typeface="Times New Roman"/>
                <a:sym typeface="Times New Roman"/>
              </a:defRPr>
            </a:lvl9pPr>
          </a:lstStyle>
          <a:p>
            <a:endParaRPr/>
          </a:p>
        </p:txBody>
      </p:sp>
      <p:sp>
        <p:nvSpPr>
          <p:cNvPr id="60" name="Google Shape;60;p9"/>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61" name="Google Shape;61;p9"/>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62" name="Google Shape;62;p9"/>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3"/>
        <p:cNvGrpSpPr/>
        <p:nvPr/>
      </p:nvGrpSpPr>
      <p:grpSpPr>
        <a:xfrm>
          <a:off x="0" y="0"/>
          <a:ext cx="0" cy="0"/>
          <a:chOff x="0" y="0"/>
          <a:chExt cx="0" cy="0"/>
        </a:xfrm>
      </p:grpSpPr>
      <p:sp>
        <p:nvSpPr>
          <p:cNvPr id="64" name="Google Shape;64;p10"/>
          <p:cNvSpPr txBox="1">
            <a:spLocks noGrp="1"/>
          </p:cNvSpPr>
          <p:nvPr>
            <p:ph type="title"/>
          </p:nvPr>
        </p:nvSpPr>
        <p:spPr>
          <a:xfrm>
            <a:off x="4383578" y="34290"/>
            <a:ext cx="29637645" cy="30226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5pPr>
            <a:lvl6pPr marL="349118" marR="0" lvl="5"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6pPr>
            <a:lvl7pPr marL="698236" marR="0" lvl="6"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7pPr>
            <a:lvl8pPr marL="1047354" marR="0" lvl="7"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8pPr>
            <a:lvl9pPr marL="1396472" marR="0" lvl="8" indent="0" algn="ctr" rtl="0">
              <a:spcBef>
                <a:spcPts val="0"/>
              </a:spcBef>
              <a:spcAft>
                <a:spcPts val="0"/>
              </a:spcAft>
              <a:buSzPts val="1400"/>
              <a:buNone/>
              <a:defRPr sz="6185" b="1" i="0" u="none" strike="noStrike" cap="none">
                <a:solidFill>
                  <a:schemeClr val="lt1"/>
                </a:solidFill>
                <a:latin typeface="Arial"/>
                <a:ea typeface="Arial"/>
                <a:cs typeface="Arial"/>
                <a:sym typeface="Arial"/>
              </a:defRPr>
            </a:lvl9pPr>
          </a:lstStyle>
          <a:p>
            <a:endParaRPr/>
          </a:p>
        </p:txBody>
      </p:sp>
      <p:sp>
        <p:nvSpPr>
          <p:cNvPr id="65" name="Google Shape;65;p10"/>
          <p:cNvSpPr txBox="1">
            <a:spLocks noGrp="1"/>
          </p:cNvSpPr>
          <p:nvPr>
            <p:ph type="body" idx="1"/>
          </p:nvPr>
        </p:nvSpPr>
        <p:spPr>
          <a:xfrm>
            <a:off x="1739614" y="4808583"/>
            <a:ext cx="17404600" cy="21201018"/>
          </a:xfrm>
          <a:prstGeom prst="rect">
            <a:avLst/>
          </a:prstGeom>
          <a:noFill/>
          <a:ln>
            <a:noFill/>
          </a:ln>
        </p:spPr>
        <p:txBody>
          <a:bodyPr spcFirstLastPara="1" wrap="square" lIns="91425" tIns="91425" rIns="91425" bIns="91425" anchor="t" anchorCtr="0"/>
          <a:lstStyle>
            <a:lvl1pPr marL="349118" marR="0" lvl="0" indent="-174559" algn="l" rtl="0">
              <a:spcBef>
                <a:spcPts val="428"/>
              </a:spcBef>
              <a:spcAft>
                <a:spcPts val="0"/>
              </a:spcAft>
              <a:buSzPts val="1400"/>
              <a:buNone/>
              <a:defRPr sz="2138" b="0" i="0" u="none" strike="noStrike" cap="none">
                <a:solidFill>
                  <a:schemeClr val="dk1"/>
                </a:solidFill>
                <a:latin typeface="Arial"/>
                <a:ea typeface="Arial"/>
                <a:cs typeface="Arial"/>
                <a:sym typeface="Arial"/>
              </a:defRPr>
            </a:lvl1pPr>
            <a:lvl2pPr marL="698236" marR="0" lvl="1" indent="-174559" algn="l" rtl="0">
              <a:spcBef>
                <a:spcPts val="367"/>
              </a:spcBef>
              <a:spcAft>
                <a:spcPts val="0"/>
              </a:spcAft>
              <a:buSzPts val="1400"/>
              <a:buNone/>
              <a:defRPr sz="1833"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9pPr>
          </a:lstStyle>
          <a:p>
            <a:endParaRPr/>
          </a:p>
        </p:txBody>
      </p:sp>
      <p:sp>
        <p:nvSpPr>
          <p:cNvPr id="66" name="Google Shape;66;p10"/>
          <p:cNvSpPr txBox="1">
            <a:spLocks noGrp="1"/>
          </p:cNvSpPr>
          <p:nvPr>
            <p:ph type="body" idx="2"/>
          </p:nvPr>
        </p:nvSpPr>
        <p:spPr>
          <a:xfrm>
            <a:off x="19260590" y="4808583"/>
            <a:ext cx="17404601" cy="21201018"/>
          </a:xfrm>
          <a:prstGeom prst="rect">
            <a:avLst/>
          </a:prstGeom>
          <a:noFill/>
          <a:ln>
            <a:noFill/>
          </a:ln>
        </p:spPr>
        <p:txBody>
          <a:bodyPr spcFirstLastPara="1" wrap="square" lIns="91425" tIns="91425" rIns="91425" bIns="91425" anchor="t" anchorCtr="0"/>
          <a:lstStyle>
            <a:lvl1pPr marL="349118" marR="0" lvl="0" indent="-174559" algn="l" rtl="0">
              <a:spcBef>
                <a:spcPts val="428"/>
              </a:spcBef>
              <a:spcAft>
                <a:spcPts val="0"/>
              </a:spcAft>
              <a:buSzPts val="1400"/>
              <a:buNone/>
              <a:defRPr sz="2138" b="0" i="0" u="none" strike="noStrike" cap="none">
                <a:solidFill>
                  <a:schemeClr val="dk1"/>
                </a:solidFill>
                <a:latin typeface="Arial"/>
                <a:ea typeface="Arial"/>
                <a:cs typeface="Arial"/>
                <a:sym typeface="Arial"/>
              </a:defRPr>
            </a:lvl1pPr>
            <a:lvl2pPr marL="698236" marR="0" lvl="1" indent="-174559" algn="l" rtl="0">
              <a:spcBef>
                <a:spcPts val="367"/>
              </a:spcBef>
              <a:spcAft>
                <a:spcPts val="0"/>
              </a:spcAft>
              <a:buSzPts val="1400"/>
              <a:buNone/>
              <a:defRPr sz="1833" b="0" i="0" u="none" strike="noStrike" cap="none">
                <a:solidFill>
                  <a:schemeClr val="dk1"/>
                </a:solidFill>
                <a:latin typeface="Times New Roman"/>
                <a:ea typeface="Times New Roman"/>
                <a:cs typeface="Times New Roman"/>
                <a:sym typeface="Times New Roman"/>
              </a:defRPr>
            </a:lvl2pPr>
            <a:lvl3pPr marL="1047354" marR="0" lvl="2" indent="-174559" algn="l" rtl="0">
              <a:spcBef>
                <a:spcPts val="305"/>
              </a:spcBef>
              <a:spcAft>
                <a:spcPts val="0"/>
              </a:spcAft>
              <a:buSzPts val="1400"/>
              <a:buNone/>
              <a:defRPr sz="1527" b="0" i="0" u="none" strike="noStrike" cap="none">
                <a:solidFill>
                  <a:schemeClr val="dk1"/>
                </a:solidFill>
                <a:latin typeface="Times New Roman"/>
                <a:ea typeface="Times New Roman"/>
                <a:cs typeface="Times New Roman"/>
                <a:sym typeface="Times New Roman"/>
              </a:defRPr>
            </a:lvl3pPr>
            <a:lvl4pPr marL="1396472" marR="0" lvl="3"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4pPr>
            <a:lvl5pPr marL="1745590" marR="0" lvl="4"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5pPr>
            <a:lvl6pPr marL="2094708" marR="0" lvl="5"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6pPr>
            <a:lvl7pPr marL="2443825" marR="0" lvl="6"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7pPr>
            <a:lvl8pPr marL="2792943" marR="0" lvl="7"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8pPr>
            <a:lvl9pPr marL="3142061" marR="0" lvl="8" indent="-174559" algn="l" rtl="0">
              <a:spcBef>
                <a:spcPts val="275"/>
              </a:spcBef>
              <a:spcAft>
                <a:spcPts val="0"/>
              </a:spcAft>
              <a:buSzPts val="1400"/>
              <a:buNone/>
              <a:defRPr sz="1374" b="0" i="0" u="none" strike="noStrike" cap="none">
                <a:solidFill>
                  <a:schemeClr val="dk1"/>
                </a:solidFill>
                <a:latin typeface="Times New Roman"/>
                <a:ea typeface="Times New Roman"/>
                <a:cs typeface="Times New Roman"/>
                <a:sym typeface="Times New Roman"/>
              </a:defRPr>
            </a:lvl9pPr>
          </a:lstStyle>
          <a:p>
            <a:endParaRPr/>
          </a:p>
        </p:txBody>
      </p:sp>
      <p:sp>
        <p:nvSpPr>
          <p:cNvPr id="67" name="Google Shape;67;p10"/>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68" name="Google Shape;68;p10"/>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69" name="Google Shape;69;p10"/>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383578" y="34290"/>
            <a:ext cx="29637645" cy="30226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2pPr>
            <a:lvl3pPr marL="0" marR="0" lvl="2"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3pPr>
            <a:lvl4pPr marL="0" marR="0" lvl="3"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4pPr>
            <a:lvl5pPr marL="0" marR="0" lvl="4"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5pPr>
            <a:lvl6pPr marL="457200" marR="0" lvl="5"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6pPr>
            <a:lvl7pPr marL="914400" marR="0" lvl="6"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7pPr>
            <a:lvl8pPr marL="1371600" marR="0" lvl="7"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8pPr>
            <a:lvl9pPr marL="1828800" marR="0" lvl="8" indent="0" algn="ctr" rtl="0">
              <a:spcBef>
                <a:spcPts val="0"/>
              </a:spcBef>
              <a:spcAft>
                <a:spcPts val="0"/>
              </a:spcAft>
              <a:buSzPts val="1400"/>
              <a:buNone/>
              <a:defRPr sz="8100" b="1" i="0" u="none" strike="noStrike" cap="none">
                <a:solidFill>
                  <a:schemeClr val="lt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1739612" y="4808220"/>
            <a:ext cx="34925577" cy="21201379"/>
          </a:xfrm>
          <a:prstGeom prst="rect">
            <a:avLst/>
          </a:prstGeom>
          <a:noFill/>
          <a:ln>
            <a:noFill/>
          </a:ln>
        </p:spPr>
        <p:txBody>
          <a:bodyPr spcFirstLastPara="1" wrap="square" lIns="91425" tIns="91425" rIns="91425" bIns="91425" anchor="t" anchorCtr="0"/>
          <a:lstStyle>
            <a:lvl1pPr marL="457200" marR="0" lvl="0" indent="-228600" algn="l" rtl="0">
              <a:spcBef>
                <a:spcPts val="500"/>
              </a:spcBef>
              <a:spcAft>
                <a:spcPts val="0"/>
              </a:spcAft>
              <a:buSzPts val="1400"/>
              <a:buNone/>
              <a:defRPr sz="2500" b="0" i="0" u="none" strike="noStrike" cap="none">
                <a:solidFill>
                  <a:schemeClr val="dk1"/>
                </a:solidFill>
                <a:latin typeface="Arial"/>
                <a:ea typeface="Arial"/>
                <a:cs typeface="Arial"/>
                <a:sym typeface="Arial"/>
              </a:defRPr>
            </a:lvl1pPr>
            <a:lvl2pPr marL="914400" marR="0" lvl="1" indent="-228600" algn="l" rtl="0">
              <a:spcBef>
                <a:spcPts val="2720"/>
              </a:spcBef>
              <a:spcAft>
                <a:spcPts val="0"/>
              </a:spcAft>
              <a:buSzPts val="1400"/>
              <a:buNone/>
              <a:defRPr sz="136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320"/>
              </a:spcBef>
              <a:spcAft>
                <a:spcPts val="0"/>
              </a:spcAft>
              <a:buSzPts val="1400"/>
              <a:buNone/>
              <a:defRPr sz="116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6pPr>
            <a:lvl7pPr marL="3200400" marR="0" lvl="6"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7pPr>
            <a:lvl8pPr marL="3657600" marR="0" lvl="7"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8pPr>
            <a:lvl9pPr marL="4114800" marR="0" lvl="8" indent="-228600" algn="l" rtl="0">
              <a:spcBef>
                <a:spcPts val="1940"/>
              </a:spcBef>
              <a:spcAft>
                <a:spcPts val="0"/>
              </a:spcAft>
              <a:buSzPts val="1400"/>
              <a:buNone/>
              <a:defRPr sz="97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2881572" y="26659840"/>
            <a:ext cx="8001000"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9" name="Google Shape;9;p1"/>
          <p:cNvSpPr txBox="1">
            <a:spLocks noGrp="1"/>
          </p:cNvSpPr>
          <p:nvPr>
            <p:ph type="ftr" idx="11"/>
          </p:nvPr>
        </p:nvSpPr>
        <p:spPr>
          <a:xfrm>
            <a:off x="13120428" y="26659840"/>
            <a:ext cx="12163946" cy="1950720"/>
          </a:xfrm>
          <a:prstGeom prst="rect">
            <a:avLst/>
          </a:prstGeom>
          <a:noFill/>
          <a:ln>
            <a:noFill/>
          </a:ln>
        </p:spPr>
        <p:txBody>
          <a:bodyPr spcFirstLastPara="1" wrap="square" lIns="91425" tIns="91425" rIns="91425" bIns="91425" anchor="ctr" anchorCtr="0"/>
          <a:lstStyle>
            <a:lvl1pPr marL="0" marR="0" lvl="0"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1pPr>
            <a:lvl2pPr marL="349118" marR="0" lvl="1"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2pPr>
            <a:lvl3pPr marL="698236" marR="0" lvl="2"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3pPr>
            <a:lvl4pPr marL="1047354" marR="0" lvl="3"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4pPr>
            <a:lvl5pPr marL="1396472" marR="0" lvl="4"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5pPr>
            <a:lvl6pPr marL="1745590" marR="0" lvl="5"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6pPr>
            <a:lvl7pPr marL="2443825" marR="0" lvl="6"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7pPr>
            <a:lvl8pPr marL="3491179" marR="0" lvl="7"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8pPr>
            <a:lvl9pPr marL="4887651" marR="0" lvl="8" indent="0" algn="l" rtl="0">
              <a:lnSpc>
                <a:spcPct val="100000"/>
              </a:lnSpc>
              <a:spcBef>
                <a:spcPts val="0"/>
              </a:spcBef>
              <a:spcAft>
                <a:spcPts val="0"/>
              </a:spcAft>
              <a:buSzPts val="1400"/>
              <a:buNone/>
              <a:defRPr sz="2749" b="1" i="0" u="none" strike="noStrike" cap="none">
                <a:solidFill>
                  <a:schemeClr val="dk1"/>
                </a:solidFill>
                <a:latin typeface="Arial"/>
                <a:ea typeface="Arial"/>
                <a:cs typeface="Arial"/>
                <a:sym typeface="Arial"/>
              </a:defRPr>
            </a:lvl9pPr>
          </a:lstStyle>
          <a:p>
            <a:endParaRPr dirty="0"/>
          </a:p>
        </p:txBody>
      </p:sp>
      <p:sp>
        <p:nvSpPr>
          <p:cNvPr id="10" name="Google Shape;10;p1"/>
          <p:cNvSpPr txBox="1">
            <a:spLocks noGrp="1"/>
          </p:cNvSpPr>
          <p:nvPr>
            <p:ph type="sldNum" idx="12"/>
          </p:nvPr>
        </p:nvSpPr>
        <p:spPr>
          <a:xfrm>
            <a:off x="27522228" y="26659840"/>
            <a:ext cx="8001000" cy="1950720"/>
          </a:xfrm>
          <a:prstGeom prst="rect">
            <a:avLst/>
          </a:prstGeom>
          <a:noFill/>
          <a:ln>
            <a:noFill/>
          </a:ln>
        </p:spPr>
        <p:txBody>
          <a:bodyPr spcFirstLastPara="1" wrap="square" lIns="425400" tIns="212700" rIns="425400" bIns="212700" anchor="ctr" anchorCtr="0">
            <a:noAutofit/>
          </a:bodyPr>
          <a:lstStyle>
            <a:lvl1pPr marL="0" marR="0" lvl="0"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6400"/>
              <a:buFont typeface="Times New Roman"/>
              <a:buNone/>
              <a:defRPr sz="4887" b="0" i="0" u="none" strike="noStrike" cap="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sz="1069" dirty="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6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14"/>
          <p:cNvSpPr txBox="1"/>
          <p:nvPr/>
        </p:nvSpPr>
        <p:spPr>
          <a:xfrm>
            <a:off x="240370" y="5936173"/>
            <a:ext cx="11093560" cy="1005536"/>
          </a:xfrm>
          <a:prstGeom prst="rect">
            <a:avLst/>
          </a:prstGeom>
          <a:solidFill>
            <a:srgbClr val="250E53"/>
          </a:solidFill>
          <a:ln>
            <a:noFill/>
          </a:ln>
        </p:spPr>
        <p:txBody>
          <a:bodyPr spcFirstLastPara="1" wrap="square" lIns="69815" tIns="34898" rIns="69815" bIns="34898" anchor="ctr" anchorCtr="0">
            <a:noAutofit/>
          </a:bodyPr>
          <a:lstStyle/>
          <a:p>
            <a:endParaRPr sz="2749" b="1" dirty="0">
              <a:solidFill>
                <a:schemeClr val="dk1"/>
              </a:solidFill>
            </a:endParaRPr>
          </a:p>
        </p:txBody>
      </p:sp>
      <p:sp>
        <p:nvSpPr>
          <p:cNvPr id="94" name="Google Shape;94;p14"/>
          <p:cNvSpPr txBox="1">
            <a:spLocks noGrp="1"/>
          </p:cNvSpPr>
          <p:nvPr>
            <p:ph type="title"/>
          </p:nvPr>
        </p:nvSpPr>
        <p:spPr>
          <a:xfrm>
            <a:off x="4174953" y="619447"/>
            <a:ext cx="30040233" cy="5147692"/>
          </a:xfrm>
          <a:prstGeom prst="rect">
            <a:avLst/>
          </a:prstGeom>
          <a:solidFill>
            <a:srgbClr val="250E53"/>
          </a:solidFill>
          <a:ln>
            <a:noFill/>
          </a:ln>
        </p:spPr>
        <p:txBody>
          <a:bodyPr spcFirstLastPara="1" wrap="square" lIns="0" tIns="0" rIns="0" bIns="0" anchor="ctr" anchorCtr="0">
            <a:noAutofit/>
          </a:bodyPr>
          <a:lstStyle/>
          <a:p>
            <a:pPr>
              <a:buClr>
                <a:schemeClr val="dk1"/>
              </a:buClr>
              <a:buSzPts val="1100"/>
            </a:pPr>
            <a:br>
              <a:rPr lang="en-US" b="0" i="0" dirty="0">
                <a:solidFill>
                  <a:schemeClr val="bg1"/>
                </a:solidFill>
                <a:effectLst/>
                <a:latin typeface="Times New Roman" panose="02020603050405020304" pitchFamily="18" charset="0"/>
                <a:cs typeface="Times New Roman" panose="02020603050405020304" pitchFamily="18" charset="0"/>
              </a:rPr>
            </a:br>
            <a:endParaRPr sz="2749" dirty="0">
              <a:solidFill>
                <a:srgbClr val="D19A00"/>
              </a:solidFill>
              <a:latin typeface="Times New Roman" panose="02020603050405020304" pitchFamily="18" charset="0"/>
              <a:cs typeface="Times New Roman" panose="02020603050405020304" pitchFamily="18" charset="0"/>
            </a:endParaRPr>
          </a:p>
        </p:txBody>
      </p:sp>
      <p:sp>
        <p:nvSpPr>
          <p:cNvPr id="95" name="Google Shape;95;p14"/>
          <p:cNvSpPr txBox="1">
            <a:spLocks noGrp="1"/>
          </p:cNvSpPr>
          <p:nvPr>
            <p:ph type="body" idx="1"/>
          </p:nvPr>
        </p:nvSpPr>
        <p:spPr>
          <a:xfrm>
            <a:off x="880434" y="6078089"/>
            <a:ext cx="10136356" cy="911553"/>
          </a:xfrm>
          <a:prstGeom prst="rect">
            <a:avLst/>
          </a:prstGeom>
          <a:noFill/>
          <a:ln>
            <a:noFill/>
          </a:ln>
        </p:spPr>
        <p:txBody>
          <a:bodyPr spcFirstLastPara="1" wrap="square" lIns="0" tIns="0" rIns="0" bIns="0" anchor="t" anchorCtr="0">
            <a:noAutofit/>
          </a:bodyPr>
          <a:lstStyle/>
          <a:p>
            <a:pPr marL="0" indent="0" algn="ctr">
              <a:spcBef>
                <a:spcPts val="0"/>
              </a:spcBef>
              <a:buClr>
                <a:schemeClr val="lt1"/>
              </a:buClr>
              <a:buSzPts val="6600"/>
            </a:pPr>
            <a:r>
              <a:rPr lang="en-US" sz="5040" b="1" dirty="0">
                <a:solidFill>
                  <a:schemeClr val="lt1"/>
                </a:solidFill>
              </a:rPr>
              <a:t>Background</a:t>
            </a:r>
            <a:endParaRPr dirty="0"/>
          </a:p>
        </p:txBody>
      </p:sp>
      <p:pic>
        <p:nvPicPr>
          <p:cNvPr id="96" name="Google Shape;96;p14"/>
          <p:cNvPicPr preferRelativeResize="0"/>
          <p:nvPr/>
        </p:nvPicPr>
        <p:blipFill rotWithShape="1">
          <a:blip r:embed="rId3">
            <a:alphaModFix/>
          </a:blip>
          <a:srcRect b="750"/>
          <a:stretch/>
        </p:blipFill>
        <p:spPr>
          <a:xfrm>
            <a:off x="34839456" y="619447"/>
            <a:ext cx="2757600" cy="5147692"/>
          </a:xfrm>
          <a:prstGeom prst="rect">
            <a:avLst/>
          </a:prstGeom>
          <a:noFill/>
          <a:ln>
            <a:noFill/>
          </a:ln>
        </p:spPr>
      </p:pic>
      <p:sp>
        <p:nvSpPr>
          <p:cNvPr id="98" name="Google Shape;98;p14"/>
          <p:cNvSpPr txBox="1"/>
          <p:nvPr/>
        </p:nvSpPr>
        <p:spPr>
          <a:xfrm>
            <a:off x="27894941" y="7077310"/>
            <a:ext cx="9773917" cy="13310078"/>
          </a:xfrm>
          <a:prstGeom prst="rect">
            <a:avLst/>
          </a:prstGeom>
          <a:noFill/>
          <a:ln>
            <a:noFill/>
          </a:ln>
        </p:spPr>
        <p:txBody>
          <a:bodyPr spcFirstLastPara="1" wrap="square" lIns="69815" tIns="34898" rIns="69815" bIns="34898" anchor="t" anchorCtr="0">
            <a:noAutofit/>
          </a:bodyPr>
          <a:lstStyle/>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Hepatic sequestration is due to blockage of the sinusoids of the liver from sickle RBC’s. The trapping of RBCs in the liver leads to liver enlargement and right upper quadrant pain (Ebert, 2010). While it is typical to see hepatomegaly in hepatic sequestration, this case demonstrates that it is not necessary to make the diagnosis. </a:t>
            </a:r>
            <a:endParaRPr lang="en-US" sz="3000" dirty="0">
              <a:effectLst/>
              <a:latin typeface="Times New Roman" panose="02020603050405020304" pitchFamily="18" charset="0"/>
              <a:ea typeface="Times New Roman" panose="02020603050405020304" pitchFamily="18" charset="0"/>
            </a:endParaRPr>
          </a:p>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 </a:t>
            </a:r>
            <a:endParaRPr lang="en-US" sz="3000" dirty="0">
              <a:effectLst/>
              <a:latin typeface="Times New Roman" panose="02020603050405020304" pitchFamily="18" charset="0"/>
              <a:ea typeface="Times New Roman" panose="02020603050405020304" pitchFamily="18" charset="0"/>
            </a:endParaRPr>
          </a:p>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Management of acute SCD typically involves simple transfusion or exchange transfusion. Both methods help to reduce the proportion of sickle red blood cells and improve oxygen delivery, thus preventing SCD complications. The management of hepatic sequestration is further complicated by the risk of autotransfusion. Case reports have illustrated patients who have sudden autotransfusion of pooled blood within the liver, resulting in sudden volume overload, heart failure, and intracerebral hemorrhage (Lee, 1996). </a:t>
            </a:r>
            <a:endParaRPr lang="en-US" sz="3000" dirty="0">
              <a:effectLst/>
              <a:latin typeface="Times New Roman" panose="02020603050405020304" pitchFamily="18" charset="0"/>
              <a:ea typeface="Times New Roman" panose="02020603050405020304" pitchFamily="18" charset="0"/>
            </a:endParaRPr>
          </a:p>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 </a:t>
            </a:r>
            <a:endParaRPr lang="en-US" sz="3000" dirty="0">
              <a:effectLst/>
              <a:latin typeface="Times New Roman" panose="02020603050405020304" pitchFamily="18" charset="0"/>
              <a:ea typeface="Times New Roman" panose="02020603050405020304" pitchFamily="18" charset="0"/>
            </a:endParaRPr>
          </a:p>
          <a:p>
            <a:pPr marL="0" marR="0"/>
            <a:r>
              <a:rPr lang="en-US" sz="3000" dirty="0">
                <a:solidFill>
                  <a:srgbClr val="000000"/>
                </a:solidFill>
                <a:effectLst/>
                <a:latin typeface="Times New Roman" panose="02020603050405020304" pitchFamily="18" charset="0"/>
                <a:ea typeface="Times New Roman" panose="02020603050405020304" pitchFamily="18" charset="0"/>
              </a:rPr>
              <a:t>In this case, the decision was made to manage the patient’s anemia with simple transfusion, serial hemoglobin monitoring, and close observation of blood pressure. The patient’s HbS level was 35.1% after receiving 3.25 units of pRBCs, indicating that the simple transfusion was effective in reducing HbS. By avoiding exchange transfusion, the patient was exposed to fewer units of blood and did not require central venous access. This case demonstrates that in certain clinical conditions simple transfusion can be used as an alternative to exchange transfusion to manage hepatic sequestration.</a:t>
            </a:r>
            <a:endParaRPr lang="en-US" sz="3000" dirty="0">
              <a:effectLst/>
              <a:latin typeface="Times New Roman" panose="02020603050405020304" pitchFamily="18" charset="0"/>
              <a:ea typeface="Times New Roman" panose="02020603050405020304" pitchFamily="18" charset="0"/>
            </a:endParaRPr>
          </a:p>
        </p:txBody>
      </p:sp>
      <p:sp>
        <p:nvSpPr>
          <p:cNvPr id="103" name="Google Shape;103;p14"/>
          <p:cNvSpPr txBox="1"/>
          <p:nvPr/>
        </p:nvSpPr>
        <p:spPr>
          <a:xfrm>
            <a:off x="27894941" y="5984028"/>
            <a:ext cx="9702115" cy="957681"/>
          </a:xfrm>
          <a:prstGeom prst="rect">
            <a:avLst/>
          </a:prstGeom>
          <a:solidFill>
            <a:srgbClr val="250E53"/>
          </a:solidFill>
          <a:ln>
            <a:noFill/>
          </a:ln>
        </p:spPr>
        <p:txBody>
          <a:bodyPr spcFirstLastPara="1" wrap="square" lIns="0" tIns="0" rIns="0" bIns="0" anchor="t" anchorCtr="0">
            <a:noAutofit/>
          </a:bodyPr>
          <a:lstStyle/>
          <a:p>
            <a:pPr algn="ctr">
              <a:buClr>
                <a:schemeClr val="lt1"/>
              </a:buClr>
              <a:buSzPts val="6600"/>
            </a:pPr>
            <a:r>
              <a:rPr lang="en-US" sz="5040" b="1" dirty="0">
                <a:solidFill>
                  <a:schemeClr val="lt1"/>
                </a:solidFill>
              </a:rPr>
              <a:t>Discussion </a:t>
            </a:r>
            <a:endParaRPr sz="855" dirty="0"/>
          </a:p>
        </p:txBody>
      </p:sp>
      <p:sp>
        <p:nvSpPr>
          <p:cNvPr id="106" name="Google Shape;106;p14"/>
          <p:cNvSpPr txBox="1"/>
          <p:nvPr/>
        </p:nvSpPr>
        <p:spPr>
          <a:xfrm>
            <a:off x="27894941" y="23371046"/>
            <a:ext cx="9845717" cy="911553"/>
          </a:xfrm>
          <a:prstGeom prst="rect">
            <a:avLst/>
          </a:prstGeom>
          <a:solidFill>
            <a:srgbClr val="250E53"/>
          </a:solidFill>
          <a:ln>
            <a:noFill/>
          </a:ln>
        </p:spPr>
        <p:txBody>
          <a:bodyPr spcFirstLastPara="1" wrap="square" lIns="0" tIns="0" rIns="0" bIns="0" anchor="t" anchorCtr="0">
            <a:noAutofit/>
          </a:bodyPr>
          <a:lstStyle/>
          <a:p>
            <a:pPr algn="ctr">
              <a:buClr>
                <a:schemeClr val="lt1"/>
              </a:buClr>
              <a:buSzPts val="6600"/>
            </a:pPr>
            <a:r>
              <a:rPr lang="en-US" sz="5040" b="1" dirty="0">
                <a:solidFill>
                  <a:schemeClr val="lt1"/>
                </a:solidFill>
              </a:rPr>
              <a:t>References</a:t>
            </a:r>
            <a:endParaRPr sz="855" dirty="0"/>
          </a:p>
        </p:txBody>
      </p:sp>
      <p:pic>
        <p:nvPicPr>
          <p:cNvPr id="108" name="Google Shape;108;p14"/>
          <p:cNvPicPr preferRelativeResize="0"/>
          <p:nvPr/>
        </p:nvPicPr>
        <p:blipFill rotWithShape="1">
          <a:blip r:embed="rId3">
            <a:alphaModFix/>
          </a:blip>
          <a:srcRect b="754"/>
          <a:stretch/>
        </p:blipFill>
        <p:spPr>
          <a:xfrm>
            <a:off x="807744" y="619447"/>
            <a:ext cx="2757600" cy="5147692"/>
          </a:xfrm>
          <a:prstGeom prst="rect">
            <a:avLst/>
          </a:prstGeom>
          <a:noFill/>
          <a:ln>
            <a:noFill/>
          </a:ln>
        </p:spPr>
      </p:pic>
      <p:sp>
        <p:nvSpPr>
          <p:cNvPr id="113" name="Google Shape;113;p14"/>
          <p:cNvSpPr txBox="1"/>
          <p:nvPr/>
        </p:nvSpPr>
        <p:spPr>
          <a:xfrm>
            <a:off x="279530" y="6941708"/>
            <a:ext cx="11428614" cy="3650649"/>
          </a:xfrm>
          <a:prstGeom prst="rect">
            <a:avLst/>
          </a:prstGeom>
          <a:noFill/>
          <a:ln>
            <a:noFill/>
          </a:ln>
        </p:spPr>
        <p:txBody>
          <a:bodyPr spcFirstLastPara="1" wrap="square" lIns="69815" tIns="34898" rIns="69815" bIns="34898" anchor="t" anchorCtr="0">
            <a:noAutofit/>
          </a:bodyPr>
          <a:lstStyle/>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Sickle cell disease (SCD) can result in a rare but dangerous hepatic complication known as acute hepatic sequestration. </a:t>
            </a:r>
          </a:p>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This condition results from pooling of sickle red blood cells within the liver, leading to hepatomegaly and an acute drop in hemoglobin levels. </a:t>
            </a:r>
          </a:p>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Clinically, patients often present with right upper quadrant abdominal pain, jaundice, and symptoms of anemia.</a:t>
            </a:r>
          </a:p>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Hepatic sequestration is treated through packed red blood cell transfusion or exchange transfusion.</a:t>
            </a:r>
          </a:p>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In rare cases autotransfusion can occur, where pooled sickle cells within the liver are released into circulation resulting in hyper-viscosity and increased risk for stroke. </a:t>
            </a:r>
          </a:p>
          <a:p>
            <a:pPr marL="285750" marR="0" indent="-285750">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Given this potential complication, a conservative approach to red blood cell transfusion is needed in patients with acute hepatic sequestration.</a:t>
            </a:r>
            <a:endParaRPr lang="en-US" sz="3000" dirty="0">
              <a:effectLst/>
              <a:latin typeface="Times New Roman" panose="02020603050405020304" pitchFamily="18" charset="0"/>
              <a:ea typeface="Times New Roman" panose="02020603050405020304" pitchFamily="18" charset="0"/>
            </a:endParaRPr>
          </a:p>
          <a:p>
            <a:pPr marL="342900" indent="-342900" algn="just" fontAlgn="base">
              <a:buFont typeface="Arial" panose="020B0604020202020204" pitchFamily="34" charset="0"/>
              <a:buChar char="•"/>
            </a:pPr>
            <a:endParaRPr lang="en-US" sz="3000" dirty="0">
              <a:latin typeface="Times New Roman" panose="02020603050405020304" pitchFamily="18" charset="0"/>
            </a:endParaRPr>
          </a:p>
        </p:txBody>
      </p:sp>
      <p:sp>
        <p:nvSpPr>
          <p:cNvPr id="114" name="Google Shape;114;p14"/>
          <p:cNvSpPr txBox="1"/>
          <p:nvPr/>
        </p:nvSpPr>
        <p:spPr>
          <a:xfrm>
            <a:off x="12787208" y="5902741"/>
            <a:ext cx="12815721" cy="1005613"/>
          </a:xfrm>
          <a:prstGeom prst="rect">
            <a:avLst/>
          </a:prstGeom>
          <a:solidFill>
            <a:srgbClr val="250E53"/>
          </a:solidFill>
          <a:ln>
            <a:noFill/>
          </a:ln>
        </p:spPr>
        <p:txBody>
          <a:bodyPr spcFirstLastPara="1" wrap="square" lIns="69815" tIns="34898" rIns="69815" bIns="34898" anchor="ctr" anchorCtr="0">
            <a:noAutofit/>
          </a:bodyPr>
          <a:lstStyle/>
          <a:p>
            <a:endParaRPr sz="2749" b="1" dirty="0">
              <a:solidFill>
                <a:schemeClr val="dk1"/>
              </a:solidFill>
            </a:endParaRPr>
          </a:p>
        </p:txBody>
      </p:sp>
      <p:sp>
        <p:nvSpPr>
          <p:cNvPr id="115" name="Google Shape;115;p14"/>
          <p:cNvSpPr txBox="1">
            <a:spLocks noGrp="1"/>
          </p:cNvSpPr>
          <p:nvPr>
            <p:ph type="body" idx="1"/>
          </p:nvPr>
        </p:nvSpPr>
        <p:spPr>
          <a:xfrm>
            <a:off x="12466841" y="6030155"/>
            <a:ext cx="12774796" cy="911553"/>
          </a:xfrm>
          <a:prstGeom prst="rect">
            <a:avLst/>
          </a:prstGeom>
          <a:noFill/>
          <a:ln>
            <a:noFill/>
          </a:ln>
        </p:spPr>
        <p:txBody>
          <a:bodyPr spcFirstLastPara="1" wrap="square" lIns="0" tIns="0" rIns="0" bIns="0" anchor="t" anchorCtr="0">
            <a:noAutofit/>
          </a:bodyPr>
          <a:lstStyle/>
          <a:p>
            <a:pPr marL="0" indent="0" algn="ctr">
              <a:spcBef>
                <a:spcPts val="0"/>
              </a:spcBef>
              <a:buClr>
                <a:schemeClr val="lt1"/>
              </a:buClr>
              <a:buSzPts val="6600"/>
            </a:pPr>
            <a:r>
              <a:rPr lang="en-US" sz="5040" b="1" dirty="0">
                <a:solidFill>
                  <a:schemeClr val="lt1"/>
                </a:solidFill>
              </a:rPr>
              <a:t>Management</a:t>
            </a:r>
            <a:endParaRPr dirty="0"/>
          </a:p>
        </p:txBody>
      </p:sp>
      <p:sp>
        <p:nvSpPr>
          <p:cNvPr id="45" name="Google Shape;102;p14">
            <a:extLst>
              <a:ext uri="{FF2B5EF4-FFF2-40B4-BE49-F238E27FC236}">
                <a16:creationId xmlns:a16="http://schemas.microsoft.com/office/drawing/2014/main" id="{D98B724B-C4CD-E545-A05F-DE0620C227F4}"/>
              </a:ext>
            </a:extLst>
          </p:cNvPr>
          <p:cNvSpPr txBox="1"/>
          <p:nvPr/>
        </p:nvSpPr>
        <p:spPr>
          <a:xfrm>
            <a:off x="240370" y="13512655"/>
            <a:ext cx="11093560" cy="925775"/>
          </a:xfrm>
          <a:prstGeom prst="rect">
            <a:avLst/>
          </a:prstGeom>
          <a:solidFill>
            <a:srgbClr val="250E53"/>
          </a:solidFill>
          <a:ln>
            <a:noFill/>
          </a:ln>
        </p:spPr>
        <p:txBody>
          <a:bodyPr spcFirstLastPara="1" wrap="square" lIns="0" tIns="0" rIns="0" bIns="0" anchor="t" anchorCtr="0">
            <a:noAutofit/>
          </a:bodyPr>
          <a:lstStyle/>
          <a:p>
            <a:pPr algn="ctr">
              <a:buClr>
                <a:schemeClr val="lt1"/>
              </a:buClr>
              <a:buSzPts val="6600"/>
            </a:pPr>
            <a:r>
              <a:rPr lang="en-US" sz="5040" b="1" dirty="0">
                <a:solidFill>
                  <a:schemeClr val="lt1"/>
                </a:solidFill>
              </a:rPr>
              <a:t>Case Description</a:t>
            </a:r>
            <a:endParaRPr sz="855" dirty="0"/>
          </a:p>
        </p:txBody>
      </p:sp>
      <p:sp>
        <p:nvSpPr>
          <p:cNvPr id="46" name="Google Shape;97;p14">
            <a:extLst>
              <a:ext uri="{FF2B5EF4-FFF2-40B4-BE49-F238E27FC236}">
                <a16:creationId xmlns:a16="http://schemas.microsoft.com/office/drawing/2014/main" id="{1A9DD492-8DAA-3D4E-966A-10B1AE333B19}"/>
              </a:ext>
            </a:extLst>
          </p:cNvPr>
          <p:cNvSpPr txBox="1"/>
          <p:nvPr/>
        </p:nvSpPr>
        <p:spPr>
          <a:xfrm>
            <a:off x="240369" y="14478000"/>
            <a:ext cx="11093559" cy="12911052"/>
          </a:xfrm>
          <a:prstGeom prst="rect">
            <a:avLst/>
          </a:prstGeom>
          <a:noFill/>
          <a:ln>
            <a:noFill/>
          </a:ln>
        </p:spPr>
        <p:txBody>
          <a:bodyPr spcFirstLastPara="1" wrap="square" lIns="69815" tIns="34898" rIns="69815" bIns="34898" anchor="t" anchorCtr="0">
            <a:noAutofit/>
          </a:bodyPr>
          <a:lstStyle/>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48-year-old female with a past medical history of Sickle Cell Beta-Thalassemia (HbS/β+</a:t>
            </a:r>
            <a:r>
              <a:rPr lang="en-US" sz="3000" dirty="0" err="1">
                <a:solidFill>
                  <a:srgbClr val="000000"/>
                </a:solidFill>
                <a:effectLst/>
                <a:latin typeface="Times New Roman" panose="02020603050405020304" pitchFamily="18" charset="0"/>
                <a:ea typeface="Times New Roman" panose="02020603050405020304" pitchFamily="18" charset="0"/>
              </a:rPr>
              <a:t>thal</a:t>
            </a:r>
            <a:r>
              <a:rPr lang="en-US" sz="3000" dirty="0">
                <a:solidFill>
                  <a:srgbClr val="000000"/>
                </a:solidFill>
                <a:effectLst/>
                <a:latin typeface="Times New Roman" panose="02020603050405020304" pitchFamily="18" charset="0"/>
                <a:ea typeface="Times New Roman" panose="02020603050405020304" pitchFamily="18" charset="0"/>
              </a:rPr>
              <a:t>) presented to the emergency department with one week of chest pain, bilateral shoulder pain, and back pain; these symptoms were consistent with prior episodes of sickle cell crisis. </a:t>
            </a: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On initial evaluation, vital signs were stable. Laboratory results were notable for: White blood cell count (WBC): 10,000/µL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Hemoglobin (Hgb): 8.5 g/dL, Platelet count (Plt): 114 × 10³/µL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Creatinine (Cr): 1.02 mg/dL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Aspartate transaminase (AST): 28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Alanine transaminase (ALT): 7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Total bilirubin: 2.0 mg/dL</a:t>
            </a: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The patient was initially managed with supportive care, including pain control, intravenous fluid resuscitation, and folate supplementation.</a:t>
            </a:r>
            <a:endParaRPr lang="en-US" sz="3000" dirty="0">
              <a:latin typeface="Times New Roman" panose="02020603050405020304" pitchFamily="18" charset="0"/>
              <a:ea typeface="Times New Roman" panose="02020603050405020304" pitchFamily="18" charset="0"/>
            </a:endParaRP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Thirty-six hours after admission, the patient developed acute abdominal pain, jaundice, and hypoxic respiratory failure, requiring 2 L of oxygen via nasal cannula.</a:t>
            </a: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 Repeat laboratory testing at that time revealed: WBC: 42,000/µL, Hgb: 4.1 g/dL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Plt: 77 × 10³/µL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Cr: 1.69 mg/dL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AST: 2,028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ALT: 1,125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Total bilirubin: 2.6 mg/dL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Troponin: 4,285 ng/L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Lactic acid: 14 mmol/L</a:t>
            </a: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Chest X-ray: Increased interstitial markings with a new right mid-lung zone opacity.</a:t>
            </a:r>
            <a:endParaRPr lang="en-US" sz="3000" dirty="0">
              <a:latin typeface="Times New Roman" panose="02020603050405020304" pitchFamily="18" charset="0"/>
              <a:ea typeface="Times New Roman" panose="02020603050405020304" pitchFamily="18" charset="0"/>
            </a:endParaRP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Right upper quadrant ultrasound: Liver measurement of 14.8 cm with a patent portal vein</a:t>
            </a:r>
            <a:endParaRPr lang="en-US" sz="3000" dirty="0">
              <a:latin typeface="Times New Roman" panose="02020603050405020304" pitchFamily="18" charset="0"/>
              <a:ea typeface="Times New Roman" panose="02020603050405020304" pitchFamily="18" charset="0"/>
            </a:endParaRP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Transthoracic echocardiogram (TTE): Left ventricular ejection fraction (LVEF) of 65–70% with moderately elevated pulmonary artery pressure (51 mmHg/21 mmHg).</a:t>
            </a:r>
          </a:p>
          <a:p>
            <a:pPr marL="342900" indent="-342900" algn="just" fontAlgn="base">
              <a:spcAft>
                <a:spcPts val="6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Given the acute drop in hemoglobin, hepatic dysfunction, and clinical deterioration, a diagnosis of hepatic sequestration crisis was made.</a:t>
            </a:r>
            <a:endParaRPr lang="en-US" sz="3000"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a:p>
            <a:pPr marL="342900" indent="-342900" algn="just" fontAlgn="base">
              <a:buFont typeface="Arial" panose="020B0604020202020204" pitchFamily="34" charset="0"/>
              <a:buChar char="•"/>
            </a:pPr>
            <a:endParaRPr lang="en-US" sz="1800" dirty="0">
              <a:effectLst/>
              <a:latin typeface="Times New Roman" panose="02020603050405020304" pitchFamily="18" charset="0"/>
              <a:ea typeface="Times New Roman" panose="02020603050405020304" pitchFamily="18" charset="0"/>
            </a:endParaRPr>
          </a:p>
          <a:p>
            <a:pPr marL="342900" indent="-342900" algn="just" fontAlgn="base">
              <a:buFont typeface="Arial" panose="020B0604020202020204" pitchFamily="34" charset="0"/>
              <a:buChar char="•"/>
            </a:pPr>
            <a:endParaRPr lang="en-US" sz="3000" dirty="0">
              <a:highlight>
                <a:srgbClr val="FFFFFF"/>
              </a:highlight>
              <a:latin typeface="Times New Roman" panose="02020603050405020304" pitchFamily="18" charset="0"/>
              <a:cs typeface="Times New Roman" panose="02020603050405020304" pitchFamily="18" charset="0"/>
            </a:endParaRPr>
          </a:p>
        </p:txBody>
      </p:sp>
      <p:sp>
        <p:nvSpPr>
          <p:cNvPr id="50" name="Google Shape;106;p14">
            <a:extLst>
              <a:ext uri="{FF2B5EF4-FFF2-40B4-BE49-F238E27FC236}">
                <a16:creationId xmlns:a16="http://schemas.microsoft.com/office/drawing/2014/main" id="{44F07794-9C10-9741-B394-ADB916434313}"/>
              </a:ext>
            </a:extLst>
          </p:cNvPr>
          <p:cNvSpPr txBox="1"/>
          <p:nvPr/>
        </p:nvSpPr>
        <p:spPr>
          <a:xfrm>
            <a:off x="27894941" y="20040338"/>
            <a:ext cx="9845717" cy="985608"/>
          </a:xfrm>
          <a:prstGeom prst="rect">
            <a:avLst/>
          </a:prstGeom>
          <a:solidFill>
            <a:srgbClr val="250E53"/>
          </a:solidFill>
          <a:ln>
            <a:noFill/>
          </a:ln>
        </p:spPr>
        <p:txBody>
          <a:bodyPr spcFirstLastPara="1" wrap="square" lIns="0" tIns="0" rIns="0" bIns="0" anchor="t" anchorCtr="0">
            <a:noAutofit/>
          </a:bodyPr>
          <a:lstStyle/>
          <a:p>
            <a:pPr algn="ctr">
              <a:buClr>
                <a:schemeClr val="lt1"/>
              </a:buClr>
              <a:buSzPts val="6600"/>
            </a:pPr>
            <a:r>
              <a:rPr lang="en-US" sz="5040" b="1" dirty="0">
                <a:solidFill>
                  <a:schemeClr val="lt1"/>
                </a:solidFill>
              </a:rPr>
              <a:t>Contact Information</a:t>
            </a:r>
            <a:endParaRPr sz="855" dirty="0"/>
          </a:p>
        </p:txBody>
      </p:sp>
      <p:sp>
        <p:nvSpPr>
          <p:cNvPr id="51" name="Google Shape;98;p14">
            <a:extLst>
              <a:ext uri="{FF2B5EF4-FFF2-40B4-BE49-F238E27FC236}">
                <a16:creationId xmlns:a16="http://schemas.microsoft.com/office/drawing/2014/main" id="{0C3BA4E0-77A1-414A-8CD8-FC9350B47741}"/>
              </a:ext>
            </a:extLst>
          </p:cNvPr>
          <p:cNvSpPr txBox="1"/>
          <p:nvPr/>
        </p:nvSpPr>
        <p:spPr>
          <a:xfrm>
            <a:off x="27865936" y="21455165"/>
            <a:ext cx="9845717" cy="1380305"/>
          </a:xfrm>
          <a:prstGeom prst="rect">
            <a:avLst/>
          </a:prstGeom>
          <a:noFill/>
          <a:ln>
            <a:noFill/>
          </a:ln>
        </p:spPr>
        <p:txBody>
          <a:bodyPr spcFirstLastPara="1" wrap="square" lIns="69815" tIns="34898" rIns="69815" bIns="34898" anchor="t" anchorCtr="0">
            <a:noAutofit/>
          </a:bodyPr>
          <a:lstStyle/>
          <a:p>
            <a:pPr>
              <a:lnSpc>
                <a:spcPct val="115000"/>
              </a:lnSpc>
              <a:buClr>
                <a:schemeClr val="dk1"/>
              </a:buClr>
              <a:buSzPts val="1100"/>
            </a:pPr>
            <a:r>
              <a:rPr lang="en-US" sz="3000" dirty="0">
                <a:latin typeface="Times New Roman" panose="02020603050405020304" pitchFamily="18" charset="0"/>
                <a:cs typeface="Times New Roman" panose="02020603050405020304" pitchFamily="18" charset="0"/>
              </a:rPr>
              <a:t>Address all correspondence to Hannah Porter, MD at hport3@lsuhsc.edu. </a:t>
            </a:r>
            <a:endParaRPr sz="3000" dirty="0">
              <a:solidFill>
                <a:schemeClr val="dk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11062F-7176-0E49-A9BA-3FE586603CD0}"/>
              </a:ext>
            </a:extLst>
          </p:cNvPr>
          <p:cNvSpPr txBox="1"/>
          <p:nvPr/>
        </p:nvSpPr>
        <p:spPr>
          <a:xfrm>
            <a:off x="12728202" y="7077310"/>
            <a:ext cx="12815721" cy="14373165"/>
          </a:xfrm>
          <a:prstGeom prst="rect">
            <a:avLst/>
          </a:prstGeom>
          <a:noFill/>
        </p:spPr>
        <p:txBody>
          <a:bodyPr wrap="square" rtlCol="0">
            <a:spAutoFit/>
          </a:bodyPr>
          <a:lstStyle/>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Initial interventions included:</a:t>
            </a:r>
            <a:endParaRPr lang="en-US" sz="3000" dirty="0">
              <a:effectLst/>
              <a:latin typeface="Times New Roman" panose="02020603050405020304" pitchFamily="18" charset="0"/>
              <a:ea typeface="Times New Roman" panose="02020603050405020304" pitchFamily="18" charset="0"/>
            </a:endParaRPr>
          </a:p>
          <a:p>
            <a:pPr marL="457200" lvl="3" indent="-457200" fontAlgn="base">
              <a:spcAft>
                <a:spcPts val="1200"/>
              </a:spcAft>
              <a:buSzPts val="1000"/>
              <a:buFont typeface="Arial" panose="020B0604020202020204" pitchFamily="34" charset="0"/>
              <a:buChar char="•"/>
              <a:tabLst>
                <a:tab pos="457200" algn="l"/>
              </a:tabLst>
            </a:pPr>
            <a:r>
              <a:rPr lang="en-US" sz="3000" dirty="0">
                <a:solidFill>
                  <a:srgbClr val="000000"/>
                </a:solidFill>
                <a:effectLst/>
                <a:latin typeface="Times New Roman" panose="02020603050405020304" pitchFamily="18" charset="0"/>
                <a:ea typeface="Times New Roman" panose="02020603050405020304" pitchFamily="18" charset="0"/>
              </a:rPr>
              <a:t>Packed red blood cell (pRBC) transfusion, with each unit transfused slowly over 4 hours, targeting a hemoglobin level of 8 g/dL.</a:t>
            </a:r>
            <a:endParaRPr lang="en-US" sz="3000" dirty="0">
              <a:effectLst/>
              <a:latin typeface="Times New Roman" panose="02020603050405020304" pitchFamily="18" charset="0"/>
              <a:ea typeface="Times New Roman" panose="02020603050405020304" pitchFamily="18" charset="0"/>
            </a:endParaRPr>
          </a:p>
          <a:p>
            <a:pPr marL="457200" marR="0" lvl="0" indent="-457200" fontAlgn="base">
              <a:spcAft>
                <a:spcPts val="1200"/>
              </a:spcAft>
              <a:buSzPts val="1000"/>
              <a:buFont typeface="Arial" panose="020B0604020202020204" pitchFamily="34" charset="0"/>
              <a:buChar char="•"/>
              <a:tabLst>
                <a:tab pos="457200" algn="l"/>
              </a:tabLst>
            </a:pPr>
            <a:r>
              <a:rPr lang="en-US" sz="3000" dirty="0">
                <a:solidFill>
                  <a:srgbClr val="000000"/>
                </a:solidFill>
                <a:effectLst/>
                <a:latin typeface="Times New Roman" panose="02020603050405020304" pitchFamily="18" charset="0"/>
                <a:ea typeface="Times New Roman" panose="02020603050405020304" pitchFamily="18" charset="0"/>
              </a:rPr>
              <a:t>Serial hemoglobin monitoring to assess for autotransfusion in the setting of hepatic sequestration.</a:t>
            </a:r>
            <a:endParaRPr lang="en-US" sz="3000" dirty="0">
              <a:effectLst/>
              <a:latin typeface="Times New Roman" panose="02020603050405020304" pitchFamily="18" charset="0"/>
              <a:ea typeface="Times New Roman" panose="02020603050405020304" pitchFamily="18" charset="0"/>
            </a:endParaRPr>
          </a:p>
          <a:p>
            <a:pPr marL="457200" marR="0" lvl="0" indent="-457200" fontAlgn="base">
              <a:spcAft>
                <a:spcPts val="1200"/>
              </a:spcAft>
              <a:buSzPts val="1000"/>
              <a:buFont typeface="Arial" panose="020B0604020202020204" pitchFamily="34" charset="0"/>
              <a:buChar char="•"/>
              <a:tabLst>
                <a:tab pos="457200" algn="l"/>
              </a:tabLst>
            </a:pPr>
            <a:r>
              <a:rPr lang="en-US" sz="3000" dirty="0">
                <a:solidFill>
                  <a:srgbClr val="000000"/>
                </a:solidFill>
                <a:effectLst/>
                <a:latin typeface="Times New Roman" panose="02020603050405020304" pitchFamily="18" charset="0"/>
                <a:ea typeface="Times New Roman" panose="02020603050405020304" pitchFamily="18" charset="0"/>
              </a:rPr>
              <a:t>Supportive care, including intravenous fluid resuscitation, pain control, oxygen therapy, and broad-spectrum antibiotics due to concern for acute chest syndrome.</a:t>
            </a:r>
            <a:endParaRPr lang="en-US" sz="3000" dirty="0">
              <a:latin typeface="Times New Roman" panose="02020603050405020304" pitchFamily="18" charset="0"/>
              <a:ea typeface="Times New Roman" panose="02020603050405020304" pitchFamily="18" charset="0"/>
            </a:endParaRP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On day four of admission, the patient developed acute altered mental status, becoming oriented only to self and unable to follow commands. CT and MRI of the head were negative for acute stroke. Laboratory evaluation revealed an ammonia level of 70 µmol/L, prompting initiation of lactulose therapy.</a:t>
            </a:r>
            <a:endParaRPr lang="en-US" sz="3000" dirty="0">
              <a:effectLst/>
              <a:latin typeface="Times New Roman" panose="02020603050405020304" pitchFamily="18" charset="0"/>
              <a:ea typeface="Times New Roman" panose="02020603050405020304" pitchFamily="18" charset="0"/>
            </a:endParaRP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Given the patient’s high risk for ischemic stroke, a Transcranial Doppler Ultrasound (TCD) was performed, revealing a peak velocity of 260 cm/sec, indicative of an elevated stroke risk. In close collaboration with transfusion medicine, the patient underwent slow pRBC transfusion, maintaining a target hemoglobin of 8 g/dL. Hemoglobin electrophoresis on day five (after receiving a total of 3.25 units of pRBC) revealed an HbS level of 35.1%.</a:t>
            </a:r>
            <a:endParaRPr lang="en-US" sz="3000" dirty="0">
              <a:effectLst/>
              <a:latin typeface="Times New Roman" panose="02020603050405020304" pitchFamily="18" charset="0"/>
              <a:ea typeface="Times New Roman" panose="02020603050405020304" pitchFamily="18" charset="0"/>
            </a:endParaRP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Liver enzymes peaked at:</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AST: 2,028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ALT: 1,125 U/L</a:t>
            </a:r>
            <a:r>
              <a:rPr lang="en-US" sz="3000" dirty="0">
                <a:latin typeface="Times New Roman" panose="02020603050405020304" pitchFamily="18" charset="0"/>
                <a:ea typeface="Times New Roman" panose="02020603050405020304" pitchFamily="18" charset="0"/>
              </a:rPr>
              <a:t>, </a:t>
            </a:r>
            <a:r>
              <a:rPr lang="en-US" sz="3000" dirty="0">
                <a:solidFill>
                  <a:srgbClr val="000000"/>
                </a:solidFill>
                <a:effectLst/>
                <a:latin typeface="Times New Roman" panose="02020603050405020304" pitchFamily="18" charset="0"/>
                <a:ea typeface="Times New Roman" panose="02020603050405020304" pitchFamily="18" charset="0"/>
              </a:rPr>
              <a:t>Total bilirubin: 6.3 mg/dL</a:t>
            </a:r>
            <a:endParaRPr lang="en-US" sz="3000" dirty="0">
              <a:effectLst/>
              <a:latin typeface="Times New Roman" panose="02020603050405020304" pitchFamily="18" charset="0"/>
              <a:ea typeface="Times New Roman" panose="02020603050405020304" pitchFamily="18" charset="0"/>
            </a:endParaRP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TCD velocities peaked at 260 cm/sec but decreased to &lt;170 cm/sec by the time of discharge.</a:t>
            </a:r>
            <a:endParaRPr lang="en-US" sz="3000" dirty="0">
              <a:effectLst/>
              <a:latin typeface="Times New Roman" panose="02020603050405020304" pitchFamily="18" charset="0"/>
              <a:ea typeface="Times New Roman" panose="02020603050405020304" pitchFamily="18" charset="0"/>
            </a:endParaRP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By the time of discharge, the patient had been successfully weaned to room air, returned to baseline mental status, and experienced significant improvement in abdominal and chest pain.</a:t>
            </a:r>
          </a:p>
          <a:p>
            <a:pPr marL="457200" marR="0" indent="-457200">
              <a:spcAft>
                <a:spcPts val="1200"/>
              </a:spcAft>
              <a:buFont typeface="Arial" panose="020B0604020202020204" pitchFamily="34" charset="0"/>
              <a:buChar char="•"/>
            </a:pPr>
            <a:r>
              <a:rPr lang="en-US" sz="3000" dirty="0">
                <a:solidFill>
                  <a:srgbClr val="000000"/>
                </a:solidFill>
                <a:effectLst/>
                <a:latin typeface="Times New Roman" panose="02020603050405020304" pitchFamily="18" charset="0"/>
                <a:ea typeface="Times New Roman" panose="02020603050405020304" pitchFamily="18" charset="0"/>
              </a:rPr>
              <a:t> She was discharged with close hematology follow-up, continued folic acid supplementation, and started on hydroxyurea and L-glutamine. </a:t>
            </a:r>
            <a:endParaRPr lang="en-US" sz="3000" dirty="0">
              <a:effectLst/>
              <a:latin typeface="Times New Roman" panose="02020603050405020304" pitchFamily="18" charset="0"/>
              <a:ea typeface="Times New Roman" panose="02020603050405020304" pitchFamily="18" charset="0"/>
            </a:endParaRPr>
          </a:p>
          <a:p>
            <a:pPr marL="342900" marR="0" lvl="0" indent="-342900" fontAlgn="base">
              <a:buSzPts val="1000"/>
              <a:buFont typeface="Symbol" panose="05050102010706020507" pitchFamily="18" charset="2"/>
              <a:buChar char=""/>
              <a:tabLst>
                <a:tab pos="457200" algn="l"/>
              </a:tabLst>
            </a:pPr>
            <a:endParaRPr lang="en-US" sz="18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61FCAEE8-56DC-4815-8B09-1F7F614883BA}"/>
              </a:ext>
            </a:extLst>
          </p:cNvPr>
          <p:cNvSpPr txBox="1"/>
          <p:nvPr/>
        </p:nvSpPr>
        <p:spPr>
          <a:xfrm>
            <a:off x="8327209" y="4153512"/>
            <a:ext cx="21054060" cy="1200329"/>
          </a:xfrm>
          <a:prstGeom prst="rect">
            <a:avLst/>
          </a:prstGeom>
          <a:noFill/>
        </p:spPr>
        <p:txBody>
          <a:bodyPr wrap="square" rtlCol="0">
            <a:spAutoFit/>
          </a:bodyPr>
          <a:lstStyle/>
          <a:p>
            <a:pPr algn="ctr"/>
            <a:r>
              <a:rPr lang="en-US" sz="4000" b="0" dirty="0">
                <a:solidFill>
                  <a:srgbClr val="D19A00"/>
                </a:solidFill>
                <a:latin typeface="Times New Roman" panose="02020603050405020304" pitchFamily="18" charset="0"/>
                <a:cs typeface="Times New Roman" panose="02020603050405020304" pitchFamily="18" charset="0"/>
              </a:rPr>
              <a:t>Hannah Porter MD, Kristen Williams MD, Seema </a:t>
            </a:r>
            <a:r>
              <a:rPr lang="en-US" sz="4000" b="0" dirty="0" err="1">
                <a:solidFill>
                  <a:srgbClr val="D19A00"/>
                </a:solidFill>
                <a:latin typeface="Times New Roman" panose="02020603050405020304" pitchFamily="18" charset="0"/>
                <a:cs typeface="Times New Roman" panose="02020603050405020304" pitchFamily="18" charset="0"/>
              </a:rPr>
              <a:t>Walvekar</a:t>
            </a:r>
            <a:r>
              <a:rPr lang="en-US" sz="4000" b="0" dirty="0">
                <a:solidFill>
                  <a:srgbClr val="D19A00"/>
                </a:solidFill>
                <a:latin typeface="Times New Roman" panose="02020603050405020304" pitchFamily="18" charset="0"/>
                <a:cs typeface="Times New Roman" panose="02020603050405020304" pitchFamily="18" charset="0"/>
              </a:rPr>
              <a:t> MD</a:t>
            </a:r>
            <a:br>
              <a:rPr lang="en-US" sz="4400" dirty="0">
                <a:solidFill>
                  <a:srgbClr val="D19A00"/>
                </a:solidFill>
                <a:latin typeface="Times New Roman" panose="02020603050405020304" pitchFamily="18" charset="0"/>
                <a:cs typeface="Times New Roman" panose="02020603050405020304" pitchFamily="18" charset="0"/>
              </a:rPr>
            </a:br>
            <a:r>
              <a:rPr lang="en-US" sz="3200" dirty="0">
                <a:solidFill>
                  <a:srgbClr val="D19A00"/>
                </a:solidFill>
                <a:latin typeface="Times New Roman" panose="02020603050405020304" pitchFamily="18" charset="0"/>
                <a:cs typeface="Times New Roman" panose="02020603050405020304" pitchFamily="18" charset="0"/>
              </a:rPr>
              <a:t>Louisiana State University School of Medicine in New Orleans</a:t>
            </a:r>
            <a:endParaRPr lang="en-US" sz="4000" dirty="0"/>
          </a:p>
        </p:txBody>
      </p:sp>
      <p:sp>
        <p:nvSpPr>
          <p:cNvPr id="5" name="TextBox 4">
            <a:extLst>
              <a:ext uri="{FF2B5EF4-FFF2-40B4-BE49-F238E27FC236}">
                <a16:creationId xmlns:a16="http://schemas.microsoft.com/office/drawing/2014/main" id="{377696E0-524C-49D3-939E-37A618CE6D19}"/>
              </a:ext>
            </a:extLst>
          </p:cNvPr>
          <p:cNvSpPr txBox="1"/>
          <p:nvPr/>
        </p:nvSpPr>
        <p:spPr>
          <a:xfrm>
            <a:off x="4204275" y="1135855"/>
            <a:ext cx="30025572" cy="2800767"/>
          </a:xfrm>
          <a:prstGeom prst="rect">
            <a:avLst/>
          </a:prstGeom>
          <a:noFill/>
        </p:spPr>
        <p:txBody>
          <a:bodyPr wrap="square" rtlCol="0">
            <a:spAutoFit/>
          </a:bodyPr>
          <a:lstStyle/>
          <a:p>
            <a:pPr algn="ctr"/>
            <a:r>
              <a:rPr lang="en-US" sz="8800" b="1" i="0" dirty="0">
                <a:solidFill>
                  <a:schemeClr val="bg1"/>
                </a:solidFill>
                <a:effectLst/>
                <a:latin typeface="Times New Roman" panose="02020603050405020304" pitchFamily="18" charset="0"/>
                <a:cs typeface="Times New Roman" panose="02020603050405020304" pitchFamily="18" charset="0"/>
              </a:rPr>
              <a:t>Hepatic Sequestration in Sickle Cell Disease: A Rare and Underrecognized Crisis </a:t>
            </a:r>
            <a:endParaRPr lang="en-US" sz="8000" b="1" dirty="0"/>
          </a:p>
        </p:txBody>
      </p:sp>
      <p:sp>
        <p:nvSpPr>
          <p:cNvPr id="7" name="AutoShape 2" descr="Sodium-Glucose Cotransporter 2 Inhibitors in the Treatment of Type 2  Diabetes Mellitus - Eva Vivian, 2015">
            <a:extLst>
              <a:ext uri="{FF2B5EF4-FFF2-40B4-BE49-F238E27FC236}">
                <a16:creationId xmlns:a16="http://schemas.microsoft.com/office/drawing/2014/main" id="{DB0BDAF2-6C7A-A00B-C3FA-A89E12F8FB38}"/>
              </a:ext>
            </a:extLst>
          </p:cNvPr>
          <p:cNvSpPr>
            <a:spLocks noChangeAspect="1" noChangeArrowheads="1"/>
          </p:cNvSpPr>
          <p:nvPr/>
        </p:nvSpPr>
        <p:spPr bwMode="auto">
          <a:xfrm>
            <a:off x="19050000" y="14478000"/>
            <a:ext cx="4318000" cy="4318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Google Shape;98;p14">
            <a:extLst>
              <a:ext uri="{FF2B5EF4-FFF2-40B4-BE49-F238E27FC236}">
                <a16:creationId xmlns:a16="http://schemas.microsoft.com/office/drawing/2014/main" id="{69F94606-C972-F831-F43F-27ACDBCAE1B7}"/>
              </a:ext>
            </a:extLst>
          </p:cNvPr>
          <p:cNvSpPr txBox="1"/>
          <p:nvPr/>
        </p:nvSpPr>
        <p:spPr>
          <a:xfrm>
            <a:off x="27865936" y="24554571"/>
            <a:ext cx="10074913" cy="1380305"/>
          </a:xfrm>
          <a:prstGeom prst="rect">
            <a:avLst/>
          </a:prstGeom>
          <a:noFill/>
          <a:ln>
            <a:noFill/>
          </a:ln>
        </p:spPr>
        <p:txBody>
          <a:bodyPr spcFirstLastPara="1" wrap="square" lIns="69815" tIns="34898" rIns="69815" bIns="34898" anchor="t" anchorCtr="0">
            <a:noAutofit/>
          </a:bodyPr>
          <a:lstStyle/>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Lee, E. S., and P. C. Chu. "Reverse sequestration in a case of sickle crisis." </a:t>
            </a:r>
            <a:r>
              <a:rPr lang="en-US" sz="3000" i="1" dirty="0">
                <a:solidFill>
                  <a:srgbClr val="000000"/>
                </a:solidFill>
                <a:effectLst/>
                <a:latin typeface="Times New Roman" panose="02020603050405020304" pitchFamily="18" charset="0"/>
                <a:ea typeface="Times New Roman" panose="02020603050405020304" pitchFamily="18" charset="0"/>
              </a:rPr>
              <a:t>Postgraduate medical journal</a:t>
            </a:r>
            <a:r>
              <a:rPr lang="en-US" sz="3000" dirty="0">
                <a:solidFill>
                  <a:srgbClr val="000000"/>
                </a:solidFill>
                <a:effectLst/>
                <a:latin typeface="Times New Roman" panose="02020603050405020304" pitchFamily="18" charset="0"/>
                <a:ea typeface="Times New Roman" panose="02020603050405020304" pitchFamily="18" charset="0"/>
              </a:rPr>
              <a:t> 72.850 (1996): 487-488.  </a:t>
            </a:r>
          </a:p>
          <a:p>
            <a:pPr marL="0" marR="0">
              <a:buNone/>
            </a:pPr>
            <a:endParaRPr lang="en-US" sz="3000" dirty="0">
              <a:effectLst/>
              <a:latin typeface="Times New Roman" panose="02020603050405020304" pitchFamily="18" charset="0"/>
              <a:ea typeface="Times New Roman" panose="02020603050405020304" pitchFamily="18" charset="0"/>
            </a:endParaRPr>
          </a:p>
          <a:p>
            <a:pPr marL="0" marR="0">
              <a:buNone/>
            </a:pPr>
            <a:r>
              <a:rPr lang="en-US" sz="3000" dirty="0">
                <a:solidFill>
                  <a:srgbClr val="000000"/>
                </a:solidFill>
                <a:effectLst/>
                <a:latin typeface="Times New Roman" panose="02020603050405020304" pitchFamily="18" charset="0"/>
                <a:ea typeface="Times New Roman" panose="02020603050405020304" pitchFamily="18" charset="0"/>
              </a:rPr>
              <a:t>Ebert, Ellen C., Michael Nagar, and Klaus D. Hagspiel. "Gastrointestinal and hepatic complications of sickle cell disease." </a:t>
            </a:r>
            <a:r>
              <a:rPr lang="en-US" sz="3000" i="1" dirty="0">
                <a:solidFill>
                  <a:srgbClr val="000000"/>
                </a:solidFill>
                <a:effectLst/>
                <a:latin typeface="Times New Roman" panose="02020603050405020304" pitchFamily="18" charset="0"/>
                <a:ea typeface="Times New Roman" panose="02020603050405020304" pitchFamily="18" charset="0"/>
              </a:rPr>
              <a:t>Clinical gastroenterology and hepatology</a:t>
            </a:r>
            <a:r>
              <a:rPr lang="en-US" sz="3000" dirty="0">
                <a:solidFill>
                  <a:srgbClr val="000000"/>
                </a:solidFill>
                <a:effectLst/>
                <a:latin typeface="Times New Roman" panose="02020603050405020304" pitchFamily="18" charset="0"/>
                <a:ea typeface="Times New Roman" panose="02020603050405020304" pitchFamily="18" charset="0"/>
              </a:rPr>
              <a:t> 8.6 (2010): 483-489.</a:t>
            </a:r>
            <a:endParaRPr lang="en-US" sz="3000" dirty="0">
              <a:effectLst/>
              <a:latin typeface="Times New Roman" panose="02020603050405020304" pitchFamily="18" charset="0"/>
              <a:ea typeface="Times New Roman" panose="02020603050405020304" pitchFamily="18" charset="0"/>
            </a:endParaRPr>
          </a:p>
          <a:p>
            <a:pPr marL="0" marR="0"/>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pic>
        <p:nvPicPr>
          <p:cNvPr id="1026" name="Picture 2" descr="Abdominal Manifestations of Sickle Cell Disease Can Be Life-Threatening">
            <a:extLst>
              <a:ext uri="{FF2B5EF4-FFF2-40B4-BE49-F238E27FC236}">
                <a16:creationId xmlns:a16="http://schemas.microsoft.com/office/drawing/2014/main" id="{EC206FAB-BD9D-1670-E654-D880FA7F51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96711" y="21303348"/>
            <a:ext cx="13159769" cy="74031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D38AC8AF65FC44A5930A185282003F" ma:contentTypeVersion="17" ma:contentTypeDescription="Create a new document." ma:contentTypeScope="" ma:versionID="19be138d973feaaa86ca1d405384def8">
  <xsd:schema xmlns:xsd="http://www.w3.org/2001/XMLSchema" xmlns:xs="http://www.w3.org/2001/XMLSchema" xmlns:p="http://schemas.microsoft.com/office/2006/metadata/properties" xmlns:ns2="298685dc-3108-4774-bcc7-e09e36048492" xmlns:ns3="ad1e1e7b-e6e3-4f67-b32e-9611d25e734e" targetNamespace="http://schemas.microsoft.com/office/2006/metadata/properties" ma:root="true" ma:fieldsID="c688153aca7c05213e024e9d91d86f7d" ns2:_="" ns3:_="">
    <xsd:import namespace="298685dc-3108-4774-bcc7-e09e36048492"/>
    <xsd:import namespace="ad1e1e7b-e6e3-4f67-b32e-9611d25e734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685dc-3108-4774-bcc7-e09e360484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d7b13-30af-4d25-abfc-e38a113a1b6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1e1e7b-e6e3-4f67-b32e-9611d25e734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6612f2-7025-46ff-94bc-ac828c41b3e8}" ma:internalName="TaxCatchAll" ma:showField="CatchAllData" ma:web="ad1e1e7b-e6e3-4f67-b32e-9611d25e734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8685dc-3108-4774-bcc7-e09e36048492">
      <Terms xmlns="http://schemas.microsoft.com/office/infopath/2007/PartnerControls"/>
    </lcf76f155ced4ddcb4097134ff3c332f>
    <TaxCatchAll xmlns="ad1e1e7b-e6e3-4f67-b32e-9611d25e734e" xsi:nil="true"/>
  </documentManagement>
</p:properties>
</file>

<file path=customXml/itemProps1.xml><?xml version="1.0" encoding="utf-8"?>
<ds:datastoreItem xmlns:ds="http://schemas.openxmlformats.org/officeDocument/2006/customXml" ds:itemID="{30D96954-11E5-411D-9667-5F4F237FFE08}"/>
</file>

<file path=customXml/itemProps2.xml><?xml version="1.0" encoding="utf-8"?>
<ds:datastoreItem xmlns:ds="http://schemas.openxmlformats.org/officeDocument/2006/customXml" ds:itemID="{78B7D713-1829-404F-9CF3-EA7EA82199E6}"/>
</file>

<file path=customXml/itemProps3.xml><?xml version="1.0" encoding="utf-8"?>
<ds:datastoreItem xmlns:ds="http://schemas.openxmlformats.org/officeDocument/2006/customXml" ds:itemID="{31D0A166-5107-4F1F-ACF0-B9FAEC5BCE72}"/>
</file>

<file path=docProps/app.xml><?xml version="1.0" encoding="utf-8"?>
<Properties xmlns="http://schemas.openxmlformats.org/officeDocument/2006/extended-properties" xmlns:vt="http://schemas.openxmlformats.org/officeDocument/2006/docPropsVTypes">
  <TotalTime>29977</TotalTime>
  <Words>1570</Words>
  <Application>Microsoft Office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Blank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Rare Case of Acute Esophageal Necrosis                     Tejas Joshi, MD1,  Reed Gioe MS3, Jason Stibbe, MD2. Jerry Evans, MD                   Daniel Raines, MD2,FACG  1Department of Internal Medicine, Louisiana  State University School of Medicine 2Department of Gastroenterology,, LSU-Health Sciences Center  New Orleans, LA</dc:title>
  <dc:creator>King, Joshua</dc:creator>
  <cp:lastModifiedBy>Hagensee, Michael</cp:lastModifiedBy>
  <cp:revision>107</cp:revision>
  <cp:lastPrinted>2019-01-18T21:09:11Z</cp:lastPrinted>
  <dcterms:modified xsi:type="dcterms:W3CDTF">2025-04-09T23:42:56Z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0x0101007CD38AC8AF65FC44A5930A185282003F</vt:lpwstr>
  </property>
</Properties>
</file>