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7" r:id="rId2"/>
  </p:sldIdLst>
  <p:sldSz cx="29260800" cy="256032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C5ED"/>
    <a:srgbClr val="7030A0"/>
    <a:srgbClr val="DCEDF8"/>
    <a:srgbClr val="E5CBEB"/>
    <a:srgbClr val="E1B5EC"/>
    <a:srgbClr val="351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3447" autoAdjust="0"/>
  </p:normalViewPr>
  <p:slideViewPr>
    <p:cSldViewPr snapToGrid="0">
      <p:cViewPr>
        <p:scale>
          <a:sx n="28" d="100"/>
          <a:sy n="28" d="100"/>
        </p:scale>
        <p:origin x="62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3E84B-B44E-4731-817F-678E70563535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857250"/>
            <a:ext cx="26447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7C247-D268-4DB1-A2D7-65B23BFA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1pPr>
    <a:lvl2pPr marL="348337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2pPr>
    <a:lvl3pPr marL="696673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3pPr>
    <a:lvl4pPr marL="1045008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4pPr>
    <a:lvl5pPr marL="1393345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5pPr>
    <a:lvl6pPr marL="1741681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6pPr>
    <a:lvl7pPr marL="2090018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7pPr>
    <a:lvl8pPr marL="2438355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8pPr>
    <a:lvl9pPr marL="2786690" algn="l" defTabSz="696673" rtl="0" eaLnBrk="1" latinLnBrk="0" hangingPunct="1">
      <a:defRPr sz="9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4190155"/>
            <a:ext cx="24871680" cy="891370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3447609"/>
            <a:ext cx="21945600" cy="618151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5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7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363133"/>
            <a:ext cx="6309360" cy="216975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363133"/>
            <a:ext cx="18562320" cy="216975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43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5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6383028"/>
            <a:ext cx="25237440" cy="1065021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17134001"/>
            <a:ext cx="25237440" cy="56006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3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6815667"/>
            <a:ext cx="12435840" cy="162449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6815667"/>
            <a:ext cx="12435840" cy="162449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07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363139"/>
            <a:ext cx="25237440" cy="49487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6276342"/>
            <a:ext cx="12378688" cy="307593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9352280"/>
            <a:ext cx="12378688" cy="1375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6276342"/>
            <a:ext cx="12439651" cy="307593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9352280"/>
            <a:ext cx="12439651" cy="1375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68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43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80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706880"/>
            <a:ext cx="9437370" cy="597408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3686392"/>
            <a:ext cx="14813280" cy="181948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7680960"/>
            <a:ext cx="9437370" cy="1422992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3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706880"/>
            <a:ext cx="9437370" cy="597408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3686392"/>
            <a:ext cx="14813280" cy="181948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7680960"/>
            <a:ext cx="9437370" cy="1422992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4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363139"/>
            <a:ext cx="25237440" cy="4948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6815667"/>
            <a:ext cx="25237440" cy="16244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23730379"/>
            <a:ext cx="65836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23730379"/>
            <a:ext cx="98755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23730379"/>
            <a:ext cx="65836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76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B29070-BD5D-E918-528E-51DB417F2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Website Ranks LSU Health New Orleans School of Nursing Best in State - Biz New  Orleans">
            <a:extLst>
              <a:ext uri="{FF2B5EF4-FFF2-40B4-BE49-F238E27FC236}">
                <a16:creationId xmlns:a16="http://schemas.microsoft.com/office/drawing/2014/main" id="{7E766284-238C-44D1-C00C-D305D61F1D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8" t="33287" r="4566" b="26897"/>
          <a:stretch/>
        </p:blipFill>
        <p:spPr bwMode="auto">
          <a:xfrm>
            <a:off x="0" y="-33335"/>
            <a:ext cx="4003303" cy="117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01B389-757D-BD2A-FF67-595107B5FDC1}"/>
              </a:ext>
            </a:extLst>
          </p:cNvPr>
          <p:cNvSpPr txBox="1"/>
          <p:nvPr/>
        </p:nvSpPr>
        <p:spPr>
          <a:xfrm>
            <a:off x="4325606" y="518948"/>
            <a:ext cx="20609586" cy="2069606"/>
          </a:xfrm>
          <a:prstGeom prst="rect">
            <a:avLst/>
          </a:prstGeom>
          <a:noFill/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6000" b="1" dirty="0">
                <a:solidFill>
                  <a:schemeClr val="bg1"/>
                </a:solidFill>
              </a:rPr>
              <a:t>Hope Beyond Flares: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6000" b="1" dirty="0">
                <a:solidFill>
                  <a:schemeClr val="bg1"/>
                </a:solidFill>
              </a:rPr>
              <a:t>Escalating Therapy in Resistant Behçet’s Disease</a:t>
            </a:r>
            <a:endParaRPr lang="en-US" sz="6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25B6BE-DF62-EDF8-4388-F65FADBD31BC}"/>
              </a:ext>
            </a:extLst>
          </p:cNvPr>
          <p:cNvSpPr txBox="1"/>
          <p:nvPr/>
        </p:nvSpPr>
        <p:spPr>
          <a:xfrm>
            <a:off x="2399458" y="2716731"/>
            <a:ext cx="24461881" cy="1291700"/>
          </a:xfrm>
          <a:prstGeom prst="rect">
            <a:avLst/>
          </a:prstGeom>
          <a:noFill/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>
                <a:solidFill>
                  <a:srgbClr val="FAF7EA"/>
                </a:solidFill>
              </a:rPr>
              <a:t>Autumn Collins, MD; Pranaya Pakala, MD; Hanna </a:t>
            </a:r>
            <a:r>
              <a:rPr lang="en-US" sz="4000" dirty="0" err="1">
                <a:solidFill>
                  <a:srgbClr val="FAF7EA"/>
                </a:solidFill>
              </a:rPr>
              <a:t>Almoaswes</a:t>
            </a:r>
            <a:r>
              <a:rPr lang="en-US" sz="4000" dirty="0">
                <a:solidFill>
                  <a:srgbClr val="FAF7EA"/>
                </a:solidFill>
              </a:rPr>
              <a:t>, MD; Charles Woodall, DO</a:t>
            </a:r>
          </a:p>
          <a:p>
            <a:pPr algn="ctr"/>
            <a:r>
              <a:rPr lang="en-US" sz="4000" dirty="0">
                <a:solidFill>
                  <a:srgbClr val="FAF7EA"/>
                </a:solidFill>
              </a:rPr>
              <a:t>Department of Medicine, Louisiana State University Health Sciences Center, New Orleans, LA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B96FA6-CA0C-8839-B889-9F76D8A7E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1999" y="4436534"/>
            <a:ext cx="28338564" cy="20647718"/>
          </a:xfrm>
          <a:prstGeom prst="rect">
            <a:avLst/>
          </a:prstGeom>
          <a:solidFill>
            <a:srgbClr val="DC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48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29DABB-35EC-8E0D-491A-6844F9336B09}"/>
              </a:ext>
            </a:extLst>
          </p:cNvPr>
          <p:cNvSpPr txBox="1"/>
          <p:nvPr/>
        </p:nvSpPr>
        <p:spPr>
          <a:xfrm>
            <a:off x="1040788" y="6509525"/>
            <a:ext cx="8559573" cy="635462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Behçet's disease is a chronic inflammatory condition characterized as a primary systemic vasculitis that affects both arteries and veins of all sizes, leading to a highly variable clinical phenotype amongst patients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 most common initial symptom is recurrent oral aphthous ulcers or genital ulcers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Patients may also present with cutaneous lesions and ocular involvement, but other organ systems can be affected as well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E82416-6D68-A356-A72F-7284EF6D2F99}"/>
              </a:ext>
            </a:extLst>
          </p:cNvPr>
          <p:cNvSpPr txBox="1"/>
          <p:nvPr/>
        </p:nvSpPr>
        <p:spPr>
          <a:xfrm>
            <a:off x="4003303" y="5814070"/>
            <a:ext cx="2073836" cy="363626"/>
          </a:xfrm>
          <a:prstGeom prst="rect">
            <a:avLst/>
          </a:prstGeom>
          <a:solidFill>
            <a:srgbClr val="7030A0"/>
          </a:solidFill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69" b="1" dirty="0">
                <a:solidFill>
                  <a:schemeClr val="bg1"/>
                </a:solidFill>
                <a:latin typeface="Aptos Narrow" panose="020B0004020202020204" pitchFamily="34" charset="0"/>
              </a:rPr>
              <a:t>Introduction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AD79EC-AE34-C15A-F28A-C1AD0C44F130}"/>
              </a:ext>
            </a:extLst>
          </p:cNvPr>
          <p:cNvSpPr txBox="1"/>
          <p:nvPr/>
        </p:nvSpPr>
        <p:spPr>
          <a:xfrm>
            <a:off x="13483446" y="5814073"/>
            <a:ext cx="2421394" cy="363626"/>
          </a:xfrm>
          <a:prstGeom prst="rect">
            <a:avLst/>
          </a:prstGeom>
          <a:solidFill>
            <a:srgbClr val="7030A0"/>
          </a:solidFill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69" b="1" dirty="0">
                <a:solidFill>
                  <a:schemeClr val="bg1"/>
                </a:solidFill>
                <a:latin typeface="Aptos Narrow"/>
              </a:rPr>
              <a:t>Case Presentation</a:t>
            </a:r>
            <a:endParaRPr lang="en-US" sz="1969" b="1" dirty="0">
              <a:solidFill>
                <a:schemeClr val="bg1"/>
              </a:solidFill>
              <a:latin typeface="Aptos Narrow" panose="020B00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917DAD-F069-BDCD-B28E-42EF0C046280}"/>
              </a:ext>
            </a:extLst>
          </p:cNvPr>
          <p:cNvSpPr txBox="1"/>
          <p:nvPr/>
        </p:nvSpPr>
        <p:spPr>
          <a:xfrm>
            <a:off x="22698010" y="5814070"/>
            <a:ext cx="2562303" cy="363626"/>
          </a:xfrm>
          <a:prstGeom prst="rect">
            <a:avLst/>
          </a:prstGeom>
          <a:solidFill>
            <a:srgbClr val="7030A0"/>
          </a:solidFill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69" b="1" dirty="0">
                <a:solidFill>
                  <a:schemeClr val="bg1"/>
                </a:solidFill>
                <a:latin typeface="Aptos Narrow" panose="020B0004020202020204" pitchFamily="34" charset="0"/>
              </a:rPr>
              <a:t>Management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A25CC9-3398-FD1C-D683-B3756E886AD8}"/>
              </a:ext>
            </a:extLst>
          </p:cNvPr>
          <p:cNvSpPr txBox="1"/>
          <p:nvPr/>
        </p:nvSpPr>
        <p:spPr>
          <a:xfrm>
            <a:off x="10304133" y="6508908"/>
            <a:ext cx="8780017" cy="126281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/>
              <a:t>43-year-old female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/>
              <a:t>History significant for Behçet's disease diagnosed at age 32 characterized by recurrent oral and genital ulcers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/>
              <a:t> Presented to the ED with five days of: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Worsening oral ulcers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Severe throat pain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Poor oral intake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Medication intolerance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Nausea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r>
              <a:rPr lang="en-US" sz="3500" dirty="0"/>
              <a:t>Dry heaving</a:t>
            </a:r>
          </a:p>
          <a:p>
            <a:pPr marL="859947" lvl="1" indent="-457200">
              <a:buFont typeface="Wingdings" panose="05000000000000000000" pitchFamily="2" charset="2"/>
              <a:buChar char="§"/>
            </a:pPr>
            <a:endParaRPr lang="en-US" sz="3500" dirty="0"/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dirty="0"/>
              <a:t>Has had a complex disease course managed by rheumatology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dirty="0"/>
              <a:t>Was on Otezla, azathioprine, colchicine, and intermittent steroids at the time of her presentation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dirty="0"/>
              <a:t>Recently treated for presumed oral thrush with fluconazole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500" dirty="0"/>
              <a:t>Admitted to medicine for further management</a:t>
            </a:r>
          </a:p>
          <a:p>
            <a:pPr lvl="1"/>
            <a:endParaRPr lang="en-US" sz="35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A060231-5FF2-1149-89DD-DF15CE8D3667}"/>
              </a:ext>
            </a:extLst>
          </p:cNvPr>
          <p:cNvSpPr txBox="1"/>
          <p:nvPr/>
        </p:nvSpPr>
        <p:spPr>
          <a:xfrm>
            <a:off x="19809965" y="6497261"/>
            <a:ext cx="8296831" cy="56775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Presentation was consistent with a Behçet’s flare with new GI involvement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Treated for suspected superimposed candidiasis with nystatin, received IV solumedrol, and discharged on a Medrol taper along with her home medications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Given her severe disease refractory to her current regimen, was initiated on Humira (adalimumab, a TNF-alpha inhibitor) by rheumatology in the outpatient setting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Has been stable without flares since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07DA4-D702-21C9-3B72-25A83369EC3B}"/>
              </a:ext>
            </a:extLst>
          </p:cNvPr>
          <p:cNvSpPr txBox="1"/>
          <p:nvPr/>
        </p:nvSpPr>
        <p:spPr>
          <a:xfrm>
            <a:off x="1040788" y="14045185"/>
            <a:ext cx="8559573" cy="83397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While Behçet's disease is most prevalent in countries along the ancient silk road from the Mediterranean basin to East Asia, </a:t>
            </a:r>
            <a:r>
              <a:rPr kumimoji="0" lang="en-US" sz="3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it is now recognized worldwide due to migration and improved awareness of the disease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Mean age of diagnosis is 30 years old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Prevalence is equal between males and females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Typically follows a relapsing and remitting course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92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Prompt diagnosis and treatment is extremely important for all patients, as the diffuse nature of this disease can lead to </a:t>
            </a:r>
            <a:r>
              <a:rPr kumimoji="0" lang="en-US" sz="3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severe and irreversible end-organ damage</a:t>
            </a:r>
          </a:p>
        </p:txBody>
      </p:sp>
      <p:pic>
        <p:nvPicPr>
          <p:cNvPr id="21" name="Picture 20" descr="Photograph from an esophagogastroduodenoscopy (EGD) showing a visible gastric ulcer. The surrounding tissue appears pink and smooth, with the ulcer standing out as a distinct, circular white area.&#10;">
            <a:extLst>
              <a:ext uri="{FF2B5EF4-FFF2-40B4-BE49-F238E27FC236}">
                <a16:creationId xmlns:a16="http://schemas.microsoft.com/office/drawing/2014/main" id="{71538AD9-8964-A92D-D3EE-0DD7410B3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6127" y="20191926"/>
            <a:ext cx="4408441" cy="31809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C3BBF12-A5BE-F1F7-AE52-D69D450474C3}"/>
              </a:ext>
            </a:extLst>
          </p:cNvPr>
          <p:cNvSpPr txBox="1"/>
          <p:nvPr/>
        </p:nvSpPr>
        <p:spPr>
          <a:xfrm>
            <a:off x="14786127" y="23378615"/>
            <a:ext cx="4408441" cy="830997"/>
          </a:xfrm>
          <a:prstGeom prst="rect">
            <a:avLst/>
          </a:prstGeom>
          <a:solidFill>
            <a:srgbClr val="DCC5ED"/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Endoscopic image showing gastric ulcer. Given her history and presentation, concerning for GI involvement.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98E3F61D-53E9-92F6-B036-3D414331D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1120" y="19420068"/>
            <a:ext cx="2420322" cy="53039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F86F51A-4D60-5127-AFD3-3BDEF7B26BFD}"/>
              </a:ext>
            </a:extLst>
          </p:cNvPr>
          <p:cNvSpPr txBox="1"/>
          <p:nvPr/>
        </p:nvSpPr>
        <p:spPr>
          <a:xfrm>
            <a:off x="10302485" y="20191926"/>
            <a:ext cx="3781518" cy="3507692"/>
          </a:xfrm>
          <a:prstGeom prst="rect">
            <a:avLst/>
          </a:prstGeom>
          <a:solidFill>
            <a:srgbClr val="DCC5ED"/>
          </a:solidFill>
          <a:ln>
            <a:noFill/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/>
              <a:t>During her hospitalization, EGD showed a non-bleeding gastric ulcer and antral erosions, consistent with gastrointestinal involvement of Behçet’s disease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EA778CA-04E7-8EEF-F27C-21822307A246}"/>
              </a:ext>
            </a:extLst>
          </p:cNvPr>
          <p:cNvSpPr txBox="1"/>
          <p:nvPr/>
        </p:nvSpPr>
        <p:spPr>
          <a:xfrm>
            <a:off x="22666205" y="12437974"/>
            <a:ext cx="2562303" cy="363626"/>
          </a:xfrm>
          <a:prstGeom prst="rect">
            <a:avLst/>
          </a:prstGeom>
          <a:solidFill>
            <a:srgbClr val="7030A0"/>
          </a:solidFill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69" b="1" dirty="0">
                <a:solidFill>
                  <a:schemeClr val="bg1"/>
                </a:solidFill>
                <a:latin typeface="Aptos Narrow" panose="020B0004020202020204" pitchFamily="34" charset="0"/>
              </a:rPr>
              <a:t>Discussion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0CF6391-080A-5D9A-72F8-EDE2A0E9A9FA}"/>
              </a:ext>
            </a:extLst>
          </p:cNvPr>
          <p:cNvSpPr txBox="1"/>
          <p:nvPr/>
        </p:nvSpPr>
        <p:spPr>
          <a:xfrm>
            <a:off x="19809965" y="13155380"/>
            <a:ext cx="8296831" cy="86270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The pathological course of Behçet’s disease often has relapsing and remitting episodes.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Despite early initiation of azathioprine, our patient had frequent refractory symptoms affecting the oropharynx, genitals, and gastrointestinal tract for over 10 years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Her medications had frequently been titrated to achieve remission prior to her recent hospitalization, but she still experienced a debilitating flare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Escalating therapy to Humira has resulted in the most clinically significant symptom relief for this patient </a:t>
            </a:r>
          </a:p>
          <a:p>
            <a:pPr marL="457200" indent="-457200">
              <a:spcBef>
                <a:spcPts val="84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Case illustrates the high degree of morbidity and debilitation that can be associated with Behçet’s disease, even in patients without significant end-organ damage</a:t>
            </a:r>
          </a:p>
        </p:txBody>
      </p:sp>
      <p:pic>
        <p:nvPicPr>
          <p:cNvPr id="56" name="Picture 55" descr="QR code consisting of black squares arranged on a white background, designed for scanning by mobile devices. Encodes data for quick access to a google document which has the references for this poster presentation.">
            <a:extLst>
              <a:ext uri="{FF2B5EF4-FFF2-40B4-BE49-F238E27FC236}">
                <a16:creationId xmlns:a16="http://schemas.microsoft.com/office/drawing/2014/main" id="{72949C77-F2A0-2EE5-02FA-B6C2635E6C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70140" y="21981674"/>
            <a:ext cx="2782489" cy="2782489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D76C421E-43CF-5AF7-B361-311493998CC3}"/>
              </a:ext>
            </a:extLst>
          </p:cNvPr>
          <p:cNvSpPr txBox="1"/>
          <p:nvPr/>
        </p:nvSpPr>
        <p:spPr>
          <a:xfrm>
            <a:off x="21052502" y="23130688"/>
            <a:ext cx="2562303" cy="363626"/>
          </a:xfrm>
          <a:prstGeom prst="rect">
            <a:avLst/>
          </a:prstGeom>
          <a:solidFill>
            <a:srgbClr val="7030A0"/>
          </a:solidFill>
        </p:spPr>
        <p:txBody>
          <a:bodyPr wrap="square" lIns="60007" tIns="30004" rIns="60007" bIns="30004" rtlCol="0" anchor="t">
            <a:spAutoFit/>
          </a:bodyPr>
          <a:lstStyle>
            <a:defPPr>
              <a:defRPr lang="en-US"/>
            </a:defPPr>
            <a:lvl1pPr marL="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274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549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824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099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3737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6485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19232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1980" algn="l" defTabSz="402747" rtl="0" eaLnBrk="1" latinLnBrk="0" hangingPunct="1">
              <a:defRPr sz="15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69" b="1" dirty="0">
                <a:solidFill>
                  <a:schemeClr val="bg1"/>
                </a:solidFill>
                <a:latin typeface="Aptos Narrow" panose="020B000402020202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68984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505</TotalTime>
  <Words>485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Narrow</vt:lpstr>
      <vt:lpstr>Arial</vt:lpstr>
      <vt:lpstr>Calibri</vt:lpstr>
      <vt:lpstr>Calibri Light</vt:lpstr>
      <vt:lpstr>Wingdings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Mohiuddin, Farhan S.</dc:creator>
  <cp:lastModifiedBy>Collins, Autumn N.</cp:lastModifiedBy>
  <cp:revision>304</cp:revision>
  <dcterms:created xsi:type="dcterms:W3CDTF">2025-03-08T18:37:49Z</dcterms:created>
  <dcterms:modified xsi:type="dcterms:W3CDTF">2026-04-21T19:54:20Z</dcterms:modified>
</cp:coreProperties>
</file>