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32918400" cy="438912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1E64"/>
    <a:srgbClr val="FED321"/>
    <a:srgbClr val="35165E"/>
    <a:srgbClr val="461D7C"/>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27"/>
    <p:restoredTop sz="94718"/>
  </p:normalViewPr>
  <p:slideViewPr>
    <p:cSldViewPr snapToGrid="0">
      <p:cViewPr>
        <p:scale>
          <a:sx n="22" d="100"/>
          <a:sy n="22" d="100"/>
        </p:scale>
        <p:origin x="662" y="-167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phaiyarath, Jonathan B." userId="ce0ed65f-3844-4bca-a7b7-a83bb0275872" providerId="ADAL" clId="{ED54D2E8-1093-4117-A5D4-BF9C6C17B3F7}"/>
    <pc:docChg chg="undo custSel modSld">
      <pc:chgData name="Aphaiyarath, Jonathan B." userId="ce0ed65f-3844-4bca-a7b7-a83bb0275872" providerId="ADAL" clId="{ED54D2E8-1093-4117-A5D4-BF9C6C17B3F7}" dt="2026-04-21T19:06:36.055" v="61" actId="13244"/>
      <pc:docMkLst>
        <pc:docMk/>
      </pc:docMkLst>
      <pc:sldChg chg="delSp modSp mod">
        <pc:chgData name="Aphaiyarath, Jonathan B." userId="ce0ed65f-3844-4bca-a7b7-a83bb0275872" providerId="ADAL" clId="{ED54D2E8-1093-4117-A5D4-BF9C6C17B3F7}" dt="2026-04-21T19:06:36.055" v="61" actId="13244"/>
        <pc:sldMkLst>
          <pc:docMk/>
          <pc:sldMk cId="986315378" sldId="256"/>
        </pc:sldMkLst>
        <pc:spChg chg="ord">
          <ac:chgData name="Aphaiyarath, Jonathan B." userId="ce0ed65f-3844-4bca-a7b7-a83bb0275872" providerId="ADAL" clId="{ED54D2E8-1093-4117-A5D4-BF9C6C17B3F7}" dt="2026-04-21T18:58:17.656" v="16" actId="13244"/>
          <ac:spMkLst>
            <pc:docMk/>
            <pc:sldMk cId="986315378" sldId="256"/>
            <ac:spMk id="2" creationId="{163BA14D-003C-A097-F178-154586D3CBE4}"/>
          </ac:spMkLst>
        </pc:spChg>
        <pc:spChg chg="mod">
          <ac:chgData name="Aphaiyarath, Jonathan B." userId="ce0ed65f-3844-4bca-a7b7-a83bb0275872" providerId="ADAL" clId="{ED54D2E8-1093-4117-A5D4-BF9C6C17B3F7}" dt="2026-04-21T18:57:32.006" v="12" actId="1036"/>
          <ac:spMkLst>
            <pc:docMk/>
            <pc:sldMk cId="986315378" sldId="256"/>
            <ac:spMk id="3" creationId="{890E0852-A136-F99E-1493-5B70C07ED402}"/>
          </ac:spMkLst>
        </pc:spChg>
        <pc:spChg chg="ord">
          <ac:chgData name="Aphaiyarath, Jonathan B." userId="ce0ed65f-3844-4bca-a7b7-a83bb0275872" providerId="ADAL" clId="{ED54D2E8-1093-4117-A5D4-BF9C6C17B3F7}" dt="2026-04-21T18:58:33.112" v="17" actId="13244"/>
          <ac:spMkLst>
            <pc:docMk/>
            <pc:sldMk cId="986315378" sldId="256"/>
            <ac:spMk id="5" creationId="{602DDC38-9D4D-1FF8-B5A0-B1D38FF90898}"/>
          </ac:spMkLst>
        </pc:spChg>
        <pc:spChg chg="ord">
          <ac:chgData name="Aphaiyarath, Jonathan B." userId="ce0ed65f-3844-4bca-a7b7-a83bb0275872" providerId="ADAL" clId="{ED54D2E8-1093-4117-A5D4-BF9C6C17B3F7}" dt="2026-04-21T19:06:19.876" v="59" actId="13244"/>
          <ac:spMkLst>
            <pc:docMk/>
            <pc:sldMk cId="986315378" sldId="256"/>
            <ac:spMk id="8" creationId="{99BF17E9-BAA5-3C96-4891-10951EDDB70D}"/>
          </ac:spMkLst>
        </pc:spChg>
        <pc:spChg chg="ord">
          <ac:chgData name="Aphaiyarath, Jonathan B." userId="ce0ed65f-3844-4bca-a7b7-a83bb0275872" providerId="ADAL" clId="{ED54D2E8-1093-4117-A5D4-BF9C6C17B3F7}" dt="2026-04-21T19:04:56.576" v="57" actId="13244"/>
          <ac:spMkLst>
            <pc:docMk/>
            <pc:sldMk cId="986315378" sldId="256"/>
            <ac:spMk id="9" creationId="{8F252097-401B-46F9-4BFE-4F89AA013D0A}"/>
          </ac:spMkLst>
        </pc:spChg>
        <pc:spChg chg="ord">
          <ac:chgData name="Aphaiyarath, Jonathan B." userId="ce0ed65f-3844-4bca-a7b7-a83bb0275872" providerId="ADAL" clId="{ED54D2E8-1093-4117-A5D4-BF9C6C17B3F7}" dt="2026-04-21T19:04:45.552" v="55" actId="13244"/>
          <ac:spMkLst>
            <pc:docMk/>
            <pc:sldMk cId="986315378" sldId="256"/>
            <ac:spMk id="10" creationId="{4019A150-4DD4-67C0-058A-5EBE792138A1}"/>
          </ac:spMkLst>
        </pc:spChg>
        <pc:spChg chg="mod ord">
          <ac:chgData name="Aphaiyarath, Jonathan B." userId="ce0ed65f-3844-4bca-a7b7-a83bb0275872" providerId="ADAL" clId="{ED54D2E8-1093-4117-A5D4-BF9C6C17B3F7}" dt="2026-04-21T19:00:27.327" v="26" actId="962"/>
          <ac:spMkLst>
            <pc:docMk/>
            <pc:sldMk cId="986315378" sldId="256"/>
            <ac:spMk id="11" creationId="{BE421A7B-2262-EF97-EBF5-9A3424B09CEE}"/>
          </ac:spMkLst>
        </pc:spChg>
        <pc:spChg chg="ord">
          <ac:chgData name="Aphaiyarath, Jonathan B." userId="ce0ed65f-3844-4bca-a7b7-a83bb0275872" providerId="ADAL" clId="{ED54D2E8-1093-4117-A5D4-BF9C6C17B3F7}" dt="2026-04-21T18:58:35.778" v="18" actId="13244"/>
          <ac:spMkLst>
            <pc:docMk/>
            <pc:sldMk cId="986315378" sldId="256"/>
            <ac:spMk id="14" creationId="{C0189EA7-B2B7-DD10-8A55-8DC399331053}"/>
          </ac:spMkLst>
        </pc:spChg>
        <pc:spChg chg="ord">
          <ac:chgData name="Aphaiyarath, Jonathan B." userId="ce0ed65f-3844-4bca-a7b7-a83bb0275872" providerId="ADAL" clId="{ED54D2E8-1093-4117-A5D4-BF9C6C17B3F7}" dt="2026-04-21T18:57:53.946" v="13" actId="13244"/>
          <ac:spMkLst>
            <pc:docMk/>
            <pc:sldMk cId="986315378" sldId="256"/>
            <ac:spMk id="15" creationId="{5A8F4181-8BDE-093D-2995-DF1505922D92}"/>
          </ac:spMkLst>
        </pc:spChg>
        <pc:spChg chg="ord">
          <ac:chgData name="Aphaiyarath, Jonathan B." userId="ce0ed65f-3844-4bca-a7b7-a83bb0275872" providerId="ADAL" clId="{ED54D2E8-1093-4117-A5D4-BF9C6C17B3F7}" dt="2026-04-21T18:58:00.518" v="14" actId="13244"/>
          <ac:spMkLst>
            <pc:docMk/>
            <pc:sldMk cId="986315378" sldId="256"/>
            <ac:spMk id="16" creationId="{B742B25D-20AA-21EB-88AE-9033BC9F128B}"/>
          </ac:spMkLst>
        </pc:spChg>
        <pc:spChg chg="ord">
          <ac:chgData name="Aphaiyarath, Jonathan B." userId="ce0ed65f-3844-4bca-a7b7-a83bb0275872" providerId="ADAL" clId="{ED54D2E8-1093-4117-A5D4-BF9C6C17B3F7}" dt="2026-04-21T19:06:36.055" v="61" actId="13244"/>
          <ac:spMkLst>
            <pc:docMk/>
            <pc:sldMk cId="986315378" sldId="256"/>
            <ac:spMk id="18" creationId="{C30CEAA0-CD5E-8318-0A9F-692839183064}"/>
          </ac:spMkLst>
        </pc:spChg>
        <pc:spChg chg="mod ord">
          <ac:chgData name="Aphaiyarath, Jonathan B." userId="ce0ed65f-3844-4bca-a7b7-a83bb0275872" providerId="ADAL" clId="{ED54D2E8-1093-4117-A5D4-BF9C6C17B3F7}" dt="2026-04-21T19:01:35.052" v="42" actId="962"/>
          <ac:spMkLst>
            <pc:docMk/>
            <pc:sldMk cId="986315378" sldId="256"/>
            <ac:spMk id="19" creationId="{65639D25-8CC6-65FB-E76B-D24D7385F5AB}"/>
          </ac:spMkLst>
        </pc:spChg>
        <pc:spChg chg="mod ord">
          <ac:chgData name="Aphaiyarath, Jonathan B." userId="ce0ed65f-3844-4bca-a7b7-a83bb0275872" providerId="ADAL" clId="{ED54D2E8-1093-4117-A5D4-BF9C6C17B3F7}" dt="2026-04-21T19:01:36.240" v="43" actId="962"/>
          <ac:spMkLst>
            <pc:docMk/>
            <pc:sldMk cId="986315378" sldId="256"/>
            <ac:spMk id="20" creationId="{E94AB4A4-DB6B-6240-32D5-C335C08918AC}"/>
          </ac:spMkLst>
        </pc:spChg>
        <pc:spChg chg="mod">
          <ac:chgData name="Aphaiyarath, Jonathan B." userId="ce0ed65f-3844-4bca-a7b7-a83bb0275872" providerId="ADAL" clId="{ED54D2E8-1093-4117-A5D4-BF9C6C17B3F7}" dt="2026-04-21T19:01:37.508" v="44" actId="962"/>
          <ac:spMkLst>
            <pc:docMk/>
            <pc:sldMk cId="986315378" sldId="256"/>
            <ac:spMk id="21" creationId="{4F081FD7-BCA5-6EF8-56BA-CEC9C0F90E64}"/>
          </ac:spMkLst>
        </pc:spChg>
        <pc:spChg chg="del mod">
          <ac:chgData name="Aphaiyarath, Jonathan B." userId="ce0ed65f-3844-4bca-a7b7-a83bb0275872" providerId="ADAL" clId="{ED54D2E8-1093-4117-A5D4-BF9C6C17B3F7}" dt="2026-04-21T19:03:54.800" v="52" actId="478"/>
          <ac:spMkLst>
            <pc:docMk/>
            <pc:sldMk cId="986315378" sldId="256"/>
            <ac:spMk id="26" creationId="{1E85A4AA-D272-EFC9-A78C-E4E41A21767B}"/>
          </ac:spMkLst>
        </pc:spChg>
        <pc:spChg chg="ord">
          <ac:chgData name="Aphaiyarath, Jonathan B." userId="ce0ed65f-3844-4bca-a7b7-a83bb0275872" providerId="ADAL" clId="{ED54D2E8-1093-4117-A5D4-BF9C6C17B3F7}" dt="2026-04-21T19:06:23.901" v="60" actId="13244"/>
          <ac:spMkLst>
            <pc:docMk/>
            <pc:sldMk cId="986315378" sldId="256"/>
            <ac:spMk id="27" creationId="{96F0A0BD-1A6D-14F7-DD23-D183343D1D34}"/>
          </ac:spMkLst>
        </pc:spChg>
        <pc:spChg chg="ord">
          <ac:chgData name="Aphaiyarath, Jonathan B." userId="ce0ed65f-3844-4bca-a7b7-a83bb0275872" providerId="ADAL" clId="{ED54D2E8-1093-4117-A5D4-BF9C6C17B3F7}" dt="2026-04-21T19:06:16.388" v="58" actId="13244"/>
          <ac:spMkLst>
            <pc:docMk/>
            <pc:sldMk cId="986315378" sldId="256"/>
            <ac:spMk id="33" creationId="{F84D3197-B3DD-C1C1-2043-DBED2E81383E}"/>
          </ac:spMkLst>
        </pc:spChg>
        <pc:spChg chg="ord">
          <ac:chgData name="Aphaiyarath, Jonathan B." userId="ce0ed65f-3844-4bca-a7b7-a83bb0275872" providerId="ADAL" clId="{ED54D2E8-1093-4117-A5D4-BF9C6C17B3F7}" dt="2026-04-21T19:04:51.671" v="56" actId="13244"/>
          <ac:spMkLst>
            <pc:docMk/>
            <pc:sldMk cId="986315378" sldId="256"/>
            <ac:spMk id="35" creationId="{5FB3AB76-C85B-7213-8C87-D9AE3DA0683A}"/>
          </ac:spMkLst>
        </pc:spChg>
        <pc:picChg chg="mod">
          <ac:chgData name="Aphaiyarath, Jonathan B." userId="ce0ed65f-3844-4bca-a7b7-a83bb0275872" providerId="ADAL" clId="{ED54D2E8-1093-4117-A5D4-BF9C6C17B3F7}" dt="2026-04-21T19:01:47.101" v="45" actId="962"/>
          <ac:picMkLst>
            <pc:docMk/>
            <pc:sldMk cId="986315378" sldId="256"/>
            <ac:picMk id="4" creationId="{D3B4D554-F83D-C5EB-7793-5173F25FF36C}"/>
          </ac:picMkLst>
        </pc:picChg>
        <pc:picChg chg="mod ord">
          <ac:chgData name="Aphaiyarath, Jonathan B." userId="ce0ed65f-3844-4bca-a7b7-a83bb0275872" providerId="ADAL" clId="{ED54D2E8-1093-4117-A5D4-BF9C6C17B3F7}" dt="2026-04-21T19:04:18.530" v="54"/>
          <ac:picMkLst>
            <pc:docMk/>
            <pc:sldMk cId="986315378" sldId="256"/>
            <ac:picMk id="12" creationId="{39B25E07-F6C1-5ABE-3EC1-F595A4AEC648}"/>
          </ac:picMkLst>
        </pc:picChg>
        <pc:picChg chg="mod ord">
          <ac:chgData name="Aphaiyarath, Jonathan B." userId="ce0ed65f-3844-4bca-a7b7-a83bb0275872" providerId="ADAL" clId="{ED54D2E8-1093-4117-A5D4-BF9C6C17B3F7}" dt="2026-04-21T19:03:29.860" v="48" actId="13244"/>
          <ac:picMkLst>
            <pc:docMk/>
            <pc:sldMk cId="986315378" sldId="256"/>
            <ac:picMk id="13" creationId="{44D5587B-B048-965A-C831-CBE1A0239817}"/>
          </ac:picMkLst>
        </pc:picChg>
        <pc:picChg chg="mod ord">
          <ac:chgData name="Aphaiyarath, Jonathan B." userId="ce0ed65f-3844-4bca-a7b7-a83bb0275872" providerId="ADAL" clId="{ED54D2E8-1093-4117-A5D4-BF9C6C17B3F7}" dt="2026-04-21T19:01:56.231" v="46" actId="962"/>
          <ac:picMkLst>
            <pc:docMk/>
            <pc:sldMk cId="986315378" sldId="256"/>
            <ac:picMk id="17" creationId="{C9AB12B0-E915-45D7-5F8F-B07AC4B7C6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223782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323182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341929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148821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tint val="82000"/>
                  </a:schemeClr>
                </a:solidFill>
              </a:defRPr>
            </a:lvl1pPr>
            <a:lvl2pPr marL="1645920" indent="0">
              <a:buNone/>
              <a:defRPr sz="7200">
                <a:solidFill>
                  <a:schemeClr val="tx1">
                    <a:tint val="82000"/>
                  </a:schemeClr>
                </a:solidFill>
              </a:defRPr>
            </a:lvl2pPr>
            <a:lvl3pPr marL="3291840" indent="0">
              <a:buNone/>
              <a:defRPr sz="6480">
                <a:solidFill>
                  <a:schemeClr val="tx1">
                    <a:tint val="82000"/>
                  </a:schemeClr>
                </a:solidFill>
              </a:defRPr>
            </a:lvl3pPr>
            <a:lvl4pPr marL="4937760" indent="0">
              <a:buNone/>
              <a:defRPr sz="5760">
                <a:solidFill>
                  <a:schemeClr val="tx1">
                    <a:tint val="82000"/>
                  </a:schemeClr>
                </a:solidFill>
              </a:defRPr>
            </a:lvl4pPr>
            <a:lvl5pPr marL="6583680" indent="0">
              <a:buNone/>
              <a:defRPr sz="5760">
                <a:solidFill>
                  <a:schemeClr val="tx1">
                    <a:tint val="82000"/>
                  </a:schemeClr>
                </a:solidFill>
              </a:defRPr>
            </a:lvl5pPr>
            <a:lvl6pPr marL="8229600" indent="0">
              <a:buNone/>
              <a:defRPr sz="5760">
                <a:solidFill>
                  <a:schemeClr val="tx1">
                    <a:tint val="82000"/>
                  </a:schemeClr>
                </a:solidFill>
              </a:defRPr>
            </a:lvl6pPr>
            <a:lvl7pPr marL="9875520" indent="0">
              <a:buNone/>
              <a:defRPr sz="5760">
                <a:solidFill>
                  <a:schemeClr val="tx1">
                    <a:tint val="82000"/>
                  </a:schemeClr>
                </a:solidFill>
              </a:defRPr>
            </a:lvl7pPr>
            <a:lvl8pPr marL="11521440" indent="0">
              <a:buNone/>
              <a:defRPr sz="5760">
                <a:solidFill>
                  <a:schemeClr val="tx1">
                    <a:tint val="82000"/>
                  </a:schemeClr>
                </a:solidFill>
              </a:defRPr>
            </a:lvl8pPr>
            <a:lvl9pPr marL="13167360" indent="0">
              <a:buNone/>
              <a:defRPr sz="5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180067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359097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646624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55103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661842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856208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825108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82000"/>
                  </a:schemeClr>
                </a:solidFill>
              </a:defRPr>
            </a:lvl1pPr>
          </a:lstStyle>
          <a:p>
            <a:fld id="{7A54D2E2-602F-8143-92A3-25C7162D8777}" type="datetimeFigureOut">
              <a:rPr lang="en-US" smtClean="0"/>
              <a:t>4/21/2026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15213118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E421A7B-2262-EF97-EBF5-9A3424B09CEE}"/>
              </a:ext>
              <a:ext uri="{C183D7F6-B498-43B3-948B-1728B52AA6E4}">
                <adec:decorative xmlns:adec="http://schemas.microsoft.com/office/drawing/2017/decorative" val="1"/>
              </a:ext>
            </a:extLst>
          </p:cNvPr>
          <p:cNvSpPr txBox="1"/>
          <p:nvPr/>
        </p:nvSpPr>
        <p:spPr>
          <a:xfrm>
            <a:off x="0" y="2"/>
            <a:ext cx="32918400" cy="3348289"/>
          </a:xfrm>
          <a:prstGeom prst="rect">
            <a:avLst/>
          </a:prstGeom>
          <a:solidFill>
            <a:srgbClr val="461E64"/>
          </a:solidFill>
        </p:spPr>
        <p:txBody>
          <a:bodyPr wrap="square" rtlCol="0">
            <a:spAutoFit/>
          </a:bodyPr>
          <a:lstStyle/>
          <a:p>
            <a:endParaRPr lang="en-US" sz="21158" dirty="0"/>
          </a:p>
        </p:txBody>
      </p:sp>
      <p:pic>
        <p:nvPicPr>
          <p:cNvPr id="13" name="Picture 12">
            <a:extLst>
              <a:ext uri="{FF2B5EF4-FFF2-40B4-BE49-F238E27FC236}">
                <a16:creationId xmlns:a16="http://schemas.microsoft.com/office/drawing/2014/main" id="{44D5587B-B048-965A-C831-CBE1A023981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65010" y="384977"/>
            <a:ext cx="5058291" cy="1422645"/>
          </a:xfrm>
          <a:prstGeom prst="rect">
            <a:avLst/>
          </a:prstGeom>
        </p:spPr>
      </p:pic>
      <p:sp>
        <p:nvSpPr>
          <p:cNvPr id="3" name="Subtitle 2">
            <a:extLst>
              <a:ext uri="{FF2B5EF4-FFF2-40B4-BE49-F238E27FC236}">
                <a16:creationId xmlns:a16="http://schemas.microsoft.com/office/drawing/2014/main" id="{890E0852-A136-F99E-1493-5B70C07ED402}"/>
              </a:ext>
            </a:extLst>
          </p:cNvPr>
          <p:cNvSpPr>
            <a:spLocks noGrp="1"/>
          </p:cNvSpPr>
          <p:nvPr>
            <p:ph type="subTitle" idx="1"/>
          </p:nvPr>
        </p:nvSpPr>
        <p:spPr>
          <a:xfrm>
            <a:off x="6036385" y="0"/>
            <a:ext cx="20845615" cy="3300472"/>
          </a:xfrm>
        </p:spPr>
        <p:txBody>
          <a:bodyPr>
            <a:normAutofit fontScale="62500" lnSpcReduction="20000"/>
          </a:bodyPr>
          <a:lstStyle/>
          <a:p>
            <a:pPr>
              <a:lnSpc>
                <a:spcPct val="120000"/>
              </a:lnSpc>
              <a:spcBef>
                <a:spcPts val="0"/>
              </a:spcBef>
            </a:pPr>
            <a:r>
              <a:rPr lang="en-US" sz="9600" b="1" dirty="0">
                <a:solidFill>
                  <a:schemeClr val="bg1"/>
                </a:solidFill>
                <a:latin typeface="Calibri" panose="020F0502020204030204" pitchFamily="34" charset="0"/>
                <a:cs typeface="Calibri" panose="020F0502020204030204" pitchFamily="34" charset="0"/>
              </a:rPr>
              <a:t>A Cryptogenic Cause of Hypokalemia </a:t>
            </a:r>
          </a:p>
          <a:p>
            <a:pPr>
              <a:lnSpc>
                <a:spcPct val="120000"/>
              </a:lnSpc>
              <a:spcBef>
                <a:spcPts val="0"/>
              </a:spcBef>
            </a:pPr>
            <a:r>
              <a:rPr lang="en-US" sz="9600" b="1" dirty="0">
                <a:solidFill>
                  <a:schemeClr val="bg1"/>
                </a:solidFill>
                <a:latin typeface="Calibri" panose="020F0502020204030204" pitchFamily="34" charset="0"/>
                <a:cs typeface="Calibri" panose="020F0502020204030204" pitchFamily="34" charset="0"/>
              </a:rPr>
              <a:t>in a Patient with Cryptococcal Meningitis</a:t>
            </a:r>
            <a:endParaRPr lang="en-US" sz="8000" b="1" dirty="0">
              <a:solidFill>
                <a:schemeClr val="bg1"/>
              </a:solidFill>
              <a:latin typeface="Calibri" panose="020F0502020204030204" pitchFamily="34" charset="0"/>
              <a:cs typeface="Calibri" panose="020F0502020204030204" pitchFamily="34" charset="0"/>
            </a:endParaRPr>
          </a:p>
          <a:p>
            <a:pPr>
              <a:lnSpc>
                <a:spcPct val="120000"/>
              </a:lnSpc>
              <a:spcBef>
                <a:spcPts val="0"/>
              </a:spcBef>
            </a:pPr>
            <a:r>
              <a:rPr lang="en-US" sz="7200" dirty="0">
                <a:solidFill>
                  <a:schemeClr val="bg1"/>
                </a:solidFill>
                <a:latin typeface="Calibri" panose="020F0502020204030204" pitchFamily="34" charset="0"/>
                <a:cs typeface="Calibri" panose="020F0502020204030204" pitchFamily="34" charset="0"/>
              </a:rPr>
              <a:t>Jonathan Aphaiyarath B.S., Alivia Johnson B.S., Claire Karcher B.S., </a:t>
            </a:r>
          </a:p>
          <a:p>
            <a:pPr>
              <a:lnSpc>
                <a:spcPct val="120000"/>
              </a:lnSpc>
              <a:spcBef>
                <a:spcPts val="0"/>
              </a:spcBef>
            </a:pPr>
            <a:r>
              <a:rPr lang="en-US" sz="7200" dirty="0">
                <a:solidFill>
                  <a:schemeClr val="bg1"/>
                </a:solidFill>
                <a:latin typeface="Calibri" panose="020F0502020204030204" pitchFamily="34" charset="0"/>
                <a:cs typeface="Calibri" panose="020F0502020204030204" pitchFamily="34" charset="0"/>
              </a:rPr>
              <a:t>Cameron Bourgeois M.D., Lauren Miles M.D.</a:t>
            </a:r>
          </a:p>
        </p:txBody>
      </p:sp>
      <p:sp>
        <p:nvSpPr>
          <p:cNvPr id="6" name="TextBox 5">
            <a:extLst>
              <a:ext uri="{FF2B5EF4-FFF2-40B4-BE49-F238E27FC236}">
                <a16:creationId xmlns:a16="http://schemas.microsoft.com/office/drawing/2014/main" id="{292483AA-E23E-BC78-A3CD-40E78B261957}"/>
              </a:ext>
            </a:extLst>
          </p:cNvPr>
          <p:cNvSpPr txBox="1"/>
          <p:nvPr/>
        </p:nvSpPr>
        <p:spPr>
          <a:xfrm>
            <a:off x="299868" y="3685447"/>
            <a:ext cx="19645032" cy="1015663"/>
          </a:xfrm>
          <a:prstGeom prst="rect">
            <a:avLst/>
          </a:prstGeom>
          <a:solidFill>
            <a:srgbClr val="FED321"/>
          </a:solidFill>
        </p:spPr>
        <p:txBody>
          <a:bodyPr wrap="square" rtlCol="0">
            <a:spAutoFit/>
          </a:bodyPr>
          <a:lstStyle/>
          <a:p>
            <a:pPr algn="ctr"/>
            <a:r>
              <a:rPr lang="en-US" sz="6000" b="1" dirty="0">
                <a:solidFill>
                  <a:srgbClr val="461E64"/>
                </a:solidFill>
              </a:rPr>
              <a:t>Introduction</a:t>
            </a:r>
            <a:r>
              <a:rPr lang="en-US" sz="6000" dirty="0">
                <a:solidFill>
                  <a:srgbClr val="461E64"/>
                </a:solidFill>
              </a:rPr>
              <a:t> </a:t>
            </a:r>
          </a:p>
        </p:txBody>
      </p:sp>
      <p:sp>
        <p:nvSpPr>
          <p:cNvPr id="15" name="TextBox 14">
            <a:extLst>
              <a:ext uri="{FF2B5EF4-FFF2-40B4-BE49-F238E27FC236}">
                <a16:creationId xmlns:a16="http://schemas.microsoft.com/office/drawing/2014/main" id="{5A8F4181-8BDE-093D-2995-DF1505922D92}"/>
              </a:ext>
            </a:extLst>
          </p:cNvPr>
          <p:cNvSpPr txBox="1"/>
          <p:nvPr/>
        </p:nvSpPr>
        <p:spPr>
          <a:xfrm>
            <a:off x="258651" y="4757039"/>
            <a:ext cx="19645032" cy="5509200"/>
          </a:xfrm>
          <a:prstGeom prst="rect">
            <a:avLst/>
          </a:prstGeom>
          <a:noFill/>
        </p:spPr>
        <p:txBody>
          <a:bodyPr wrap="square" rtlCol="0">
            <a:spAutoFit/>
          </a:bodyPr>
          <a:lstStyle/>
          <a:p>
            <a:pPr marL="979722" indent="-979722">
              <a:buFont typeface="Arial" panose="020B0604020202020204" pitchFamily="34" charset="0"/>
              <a:buChar char="•"/>
            </a:pPr>
            <a:r>
              <a:rPr lang="en-US" sz="4400" dirty="0"/>
              <a:t>Recommended treatment of cryptococcal meningitis includes amphotericin B-based regimens and flucytosine followed by fluconazole for consolidation and long-term suppression.</a:t>
            </a:r>
          </a:p>
          <a:p>
            <a:pPr marL="979722" indent="-979722">
              <a:buFont typeface="Arial" panose="020B0604020202020204" pitchFamily="34" charset="0"/>
              <a:buChar char="•"/>
            </a:pPr>
            <a:r>
              <a:rPr lang="en-US" sz="4400" dirty="0"/>
              <a:t>Azole antifungal therapy has adverse effects including disruption of adrenal and gonadal steroid synthesis which can lead to acquired apparent mineralocorticoid excess syndrome (AME).</a:t>
            </a:r>
            <a:endParaRPr lang="en-US" sz="4400" baseline="30000" dirty="0"/>
          </a:p>
          <a:p>
            <a:pPr marL="979722" indent="-979722">
              <a:buFont typeface="Arial" panose="020B0604020202020204" pitchFamily="34" charset="0"/>
              <a:buChar char="•"/>
            </a:pPr>
            <a:r>
              <a:rPr lang="en-US" sz="4400" dirty="0"/>
              <a:t>AME is characterized by hypertension, hypokalemia, and metabolic alkalosis with suppressed levels of renin and aldosterone.</a:t>
            </a:r>
            <a:endParaRPr lang="en-US" sz="4400" baseline="30000" dirty="0"/>
          </a:p>
        </p:txBody>
      </p:sp>
      <p:sp>
        <p:nvSpPr>
          <p:cNvPr id="7" name="TextBox 6">
            <a:extLst>
              <a:ext uri="{FF2B5EF4-FFF2-40B4-BE49-F238E27FC236}">
                <a16:creationId xmlns:a16="http://schemas.microsoft.com/office/drawing/2014/main" id="{CE230B64-55B0-E385-0C76-FF6D2CCEA0AC}"/>
              </a:ext>
            </a:extLst>
          </p:cNvPr>
          <p:cNvSpPr txBox="1"/>
          <p:nvPr/>
        </p:nvSpPr>
        <p:spPr>
          <a:xfrm>
            <a:off x="191496" y="10234319"/>
            <a:ext cx="19645032" cy="1015663"/>
          </a:xfrm>
          <a:prstGeom prst="rect">
            <a:avLst/>
          </a:prstGeom>
          <a:solidFill>
            <a:srgbClr val="FED321"/>
          </a:solidFill>
        </p:spPr>
        <p:txBody>
          <a:bodyPr wrap="square" rtlCol="0">
            <a:spAutoFit/>
          </a:bodyPr>
          <a:lstStyle/>
          <a:p>
            <a:pPr algn="ctr"/>
            <a:r>
              <a:rPr lang="en-US" sz="6000" b="1" dirty="0">
                <a:solidFill>
                  <a:srgbClr val="461E64"/>
                </a:solidFill>
              </a:rPr>
              <a:t>Case Presentation</a:t>
            </a:r>
            <a:r>
              <a:rPr lang="en-US" sz="6000" dirty="0">
                <a:solidFill>
                  <a:srgbClr val="461E64"/>
                </a:solidFill>
              </a:rPr>
              <a:t> </a:t>
            </a:r>
          </a:p>
        </p:txBody>
      </p:sp>
      <p:sp>
        <p:nvSpPr>
          <p:cNvPr id="16" name="TextBox 15">
            <a:extLst>
              <a:ext uri="{FF2B5EF4-FFF2-40B4-BE49-F238E27FC236}">
                <a16:creationId xmlns:a16="http://schemas.microsoft.com/office/drawing/2014/main" id="{B742B25D-20AA-21EB-88AE-9033BC9F128B}"/>
              </a:ext>
            </a:extLst>
          </p:cNvPr>
          <p:cNvSpPr txBox="1"/>
          <p:nvPr/>
        </p:nvSpPr>
        <p:spPr>
          <a:xfrm>
            <a:off x="188369" y="11340561"/>
            <a:ext cx="19775985" cy="6269409"/>
          </a:xfrm>
          <a:prstGeom prst="rect">
            <a:avLst/>
          </a:prstGeom>
          <a:noFill/>
        </p:spPr>
        <p:txBody>
          <a:bodyPr wrap="square" rtlCol="0">
            <a:spAutoFit/>
          </a:bodyPr>
          <a:lstStyle/>
          <a:p>
            <a:r>
              <a:rPr lang="en-US" sz="4460" dirty="0"/>
              <a:t>A 39-year-old man with a past medical history of HIV/AIDS (on Biktarvy, CD4 282, VL 90), recurrent cryptococcal meningitis, right basal ganglia CVA in 2022 with residual LLE weakness, hypertension, and polysubstance abuse (cocaine, amphetamines, THC, tobacco) presented to the emergency department with back pain after a mechanical fall due to lower extremity weakness. </a:t>
            </a:r>
          </a:p>
          <a:p>
            <a:pPr marL="979722" indent="-979722">
              <a:buFont typeface="Arial" panose="020B0604020202020204" pitchFamily="34" charset="0"/>
              <a:buChar char="•"/>
            </a:pPr>
            <a:r>
              <a:rPr lang="en-US" sz="4460" dirty="0"/>
              <a:t>Initial labs revealed severe hypokalemia and acute kidney injury</a:t>
            </a:r>
          </a:p>
          <a:p>
            <a:pPr marL="1436922" lvl="1" indent="-979722">
              <a:buFont typeface="Arial" panose="020B0604020202020204" pitchFamily="34" charset="0"/>
              <a:buChar char="•"/>
            </a:pPr>
            <a:r>
              <a:rPr lang="en-US" sz="4460" dirty="0"/>
              <a:t>Potassium level of 2.3 despite home supplementation.</a:t>
            </a:r>
          </a:p>
          <a:p>
            <a:pPr marL="1436922" lvl="1" indent="-979722">
              <a:buFont typeface="Arial" panose="020B0604020202020204" pitchFamily="34" charset="0"/>
              <a:buChar char="•"/>
            </a:pPr>
            <a:r>
              <a:rPr lang="en-US" sz="4460" dirty="0"/>
              <a:t>Creatinine of 1.7 mg/dL (baseline 1.1-1.2 mg/dL). </a:t>
            </a:r>
          </a:p>
          <a:p>
            <a:pPr marL="1436922" lvl="1" indent="-979722">
              <a:buFont typeface="Arial" panose="020B0604020202020204" pitchFamily="34" charset="0"/>
              <a:buChar char="•"/>
            </a:pPr>
            <a:r>
              <a:rPr lang="en-US" sz="4460" dirty="0"/>
              <a:t>He had a blood pressure of 137/84. </a:t>
            </a:r>
          </a:p>
        </p:txBody>
      </p:sp>
      <p:sp>
        <p:nvSpPr>
          <p:cNvPr id="2" name="TextBox 1">
            <a:extLst>
              <a:ext uri="{FF2B5EF4-FFF2-40B4-BE49-F238E27FC236}">
                <a16:creationId xmlns:a16="http://schemas.microsoft.com/office/drawing/2014/main" id="{163BA14D-003C-A097-F178-154586D3CBE4}"/>
              </a:ext>
            </a:extLst>
          </p:cNvPr>
          <p:cNvSpPr txBox="1"/>
          <p:nvPr/>
        </p:nvSpPr>
        <p:spPr>
          <a:xfrm>
            <a:off x="188369" y="17646151"/>
            <a:ext cx="19732670" cy="1015663"/>
          </a:xfrm>
          <a:prstGeom prst="rect">
            <a:avLst/>
          </a:prstGeom>
          <a:solidFill>
            <a:srgbClr val="FED321"/>
          </a:solidFill>
        </p:spPr>
        <p:txBody>
          <a:bodyPr wrap="square" rtlCol="0">
            <a:spAutoFit/>
          </a:bodyPr>
          <a:lstStyle/>
          <a:p>
            <a:pPr algn="ctr"/>
            <a:r>
              <a:rPr lang="en-US" sz="6000" b="1" dirty="0">
                <a:solidFill>
                  <a:srgbClr val="461E64"/>
                </a:solidFill>
              </a:rPr>
              <a:t>Investigation &amp; Management </a:t>
            </a:r>
            <a:endParaRPr lang="en-US" sz="6000" dirty="0">
              <a:solidFill>
                <a:srgbClr val="461E64"/>
              </a:solidFill>
            </a:endParaRPr>
          </a:p>
        </p:txBody>
      </p:sp>
      <p:sp>
        <p:nvSpPr>
          <p:cNvPr id="5" name="TextBox 4">
            <a:extLst>
              <a:ext uri="{FF2B5EF4-FFF2-40B4-BE49-F238E27FC236}">
                <a16:creationId xmlns:a16="http://schemas.microsoft.com/office/drawing/2014/main" id="{602DDC38-9D4D-1FF8-B5A0-B1D38FF90898}"/>
              </a:ext>
            </a:extLst>
          </p:cNvPr>
          <p:cNvSpPr txBox="1"/>
          <p:nvPr/>
        </p:nvSpPr>
        <p:spPr>
          <a:xfrm>
            <a:off x="188369" y="18791179"/>
            <a:ext cx="10290174" cy="12446484"/>
          </a:xfrm>
          <a:prstGeom prst="rect">
            <a:avLst/>
          </a:prstGeom>
          <a:noFill/>
        </p:spPr>
        <p:txBody>
          <a:bodyPr wrap="square" rtlCol="0">
            <a:spAutoFit/>
          </a:bodyPr>
          <a:lstStyle/>
          <a:p>
            <a:pPr algn="ctr"/>
            <a:r>
              <a:rPr lang="en-US" sz="4460" b="1" dirty="0"/>
              <a:t>FIRST OCCURRENCE OF </a:t>
            </a:r>
            <a:r>
              <a:rPr lang="en-US" sz="4460" b="1" u="sng" dirty="0"/>
              <a:t>CRYPTOCOCCAL MENINGITIS</a:t>
            </a:r>
          </a:p>
          <a:p>
            <a:pPr marL="587833" indent="-587833">
              <a:buFont typeface="Arial" panose="020B0604020202020204" pitchFamily="34" charset="0"/>
              <a:buChar char="•"/>
            </a:pPr>
            <a:r>
              <a:rPr lang="en-US" sz="4460" dirty="0"/>
              <a:t>Diagnosed with HIV/AIDS and cryptococcal meningitis in September 2021 and treated with a amphotericin B and flucytosine followed by oral fluconazole.</a:t>
            </a:r>
          </a:p>
          <a:p>
            <a:pPr algn="ctr"/>
            <a:endParaRPr lang="en-US" sz="4460" b="1" dirty="0"/>
          </a:p>
          <a:p>
            <a:pPr algn="ctr"/>
            <a:r>
              <a:rPr lang="en-US" sz="4460" b="1" dirty="0"/>
              <a:t>RECURRENT CRYPOTOCOCCAL </a:t>
            </a:r>
            <a:r>
              <a:rPr lang="en-US" sz="4460" b="1" u="sng" dirty="0"/>
              <a:t>MENINGITIS</a:t>
            </a:r>
          </a:p>
          <a:p>
            <a:pPr marL="587833" indent="-587833">
              <a:buFont typeface="Arial" panose="020B0604020202020204" pitchFamily="34" charset="0"/>
              <a:buChar char="•"/>
            </a:pPr>
            <a:r>
              <a:rPr lang="en-US" sz="4460" dirty="0"/>
              <a:t>Throughout the following four years, the patient has had multiple recurrences of cryptococcal meningitis with identical treatments, which included fluconazole (400 to 800mg) in addition to varying amounts of potassium chloride supplementation (Figures 1-3).</a:t>
            </a:r>
          </a:p>
        </p:txBody>
      </p:sp>
      <p:sp>
        <p:nvSpPr>
          <p:cNvPr id="14" name="TextBox 13">
            <a:extLst>
              <a:ext uri="{FF2B5EF4-FFF2-40B4-BE49-F238E27FC236}">
                <a16:creationId xmlns:a16="http://schemas.microsoft.com/office/drawing/2014/main" id="{C0189EA7-B2B7-DD10-8A55-8DC399331053}"/>
              </a:ext>
            </a:extLst>
          </p:cNvPr>
          <p:cNvSpPr txBox="1"/>
          <p:nvPr/>
        </p:nvSpPr>
        <p:spPr>
          <a:xfrm>
            <a:off x="10478543" y="18791179"/>
            <a:ext cx="9558170" cy="10387459"/>
          </a:xfrm>
          <a:prstGeom prst="rect">
            <a:avLst/>
          </a:prstGeom>
          <a:noFill/>
        </p:spPr>
        <p:txBody>
          <a:bodyPr wrap="square" rtlCol="0">
            <a:spAutoFit/>
          </a:bodyPr>
          <a:lstStyle/>
          <a:p>
            <a:pPr algn="ctr"/>
            <a:r>
              <a:rPr lang="en-US" sz="4460" b="1" u="sng" dirty="0"/>
              <a:t>ADMISSION</a:t>
            </a:r>
          </a:p>
          <a:p>
            <a:pPr marL="587833" indent="-587833">
              <a:buFont typeface="Arial" panose="020B0604020202020204" pitchFamily="34" charset="0"/>
              <a:buChar char="•"/>
            </a:pPr>
            <a:r>
              <a:rPr lang="en-US" sz="4460" dirty="0"/>
              <a:t>The patient was taking 600mg fluconazole daily with daily potassium chloride supplementation (Figure 3). </a:t>
            </a:r>
          </a:p>
          <a:p>
            <a:pPr marL="587833" indent="-587833">
              <a:buFont typeface="Arial" panose="020B0604020202020204" pitchFamily="34" charset="0"/>
              <a:buChar char="•"/>
            </a:pPr>
            <a:r>
              <a:rPr lang="en-US" sz="4460" dirty="0"/>
              <a:t>Potassium levels were as low as 2.0 despite supplementation of 200 mEq/day.</a:t>
            </a:r>
          </a:p>
          <a:p>
            <a:endParaRPr lang="en-US" sz="4460" dirty="0"/>
          </a:p>
          <a:p>
            <a:pPr algn="ctr"/>
            <a:r>
              <a:rPr lang="en-US" sz="4460" b="1" u="sng" dirty="0"/>
              <a:t>NEPHROLOGY CONSULT &amp; WORKUP</a:t>
            </a:r>
          </a:p>
          <a:p>
            <a:pPr marL="587833" indent="-587833">
              <a:buFont typeface="Arial" panose="020B0604020202020204" pitchFamily="34" charset="0"/>
              <a:buChar char="•"/>
            </a:pPr>
            <a:r>
              <a:rPr lang="en-US" sz="4460" dirty="0"/>
              <a:t>very low renin and aldosterone levels</a:t>
            </a:r>
          </a:p>
          <a:p>
            <a:pPr marL="587833" indent="-587833">
              <a:buFont typeface="Arial" panose="020B0604020202020204" pitchFamily="34" charset="0"/>
              <a:buChar char="•"/>
            </a:pPr>
            <a:r>
              <a:rPr lang="en-US" sz="4460" dirty="0"/>
              <a:t>elevated serum bicarbonate</a:t>
            </a:r>
          </a:p>
          <a:p>
            <a:pPr marL="587833" indent="-587833">
              <a:buFont typeface="Arial" panose="020B0604020202020204" pitchFamily="34" charset="0"/>
              <a:buChar char="•"/>
            </a:pPr>
            <a:r>
              <a:rPr lang="en-US" sz="4460" dirty="0"/>
              <a:t>persistent hypertension</a:t>
            </a:r>
          </a:p>
          <a:p>
            <a:pPr marL="587833" indent="-587833">
              <a:buFont typeface="Arial" panose="020B0604020202020204" pitchFamily="34" charset="0"/>
              <a:buChar char="•"/>
            </a:pPr>
            <a:r>
              <a:rPr lang="en-US" sz="4460" dirty="0"/>
              <a:t>denied licorice ingestion</a:t>
            </a:r>
          </a:p>
        </p:txBody>
      </p:sp>
      <p:pic>
        <p:nvPicPr>
          <p:cNvPr id="4" name="Picture 3" descr="1st Occurrence of Cryptococcal Meningitis Potassium Trend">
            <a:extLst>
              <a:ext uri="{FF2B5EF4-FFF2-40B4-BE49-F238E27FC236}">
                <a16:creationId xmlns:a16="http://schemas.microsoft.com/office/drawing/2014/main" id="{D3B4D554-F83D-C5EB-7793-5173F25FF36C}"/>
              </a:ext>
              <a:ext uri="{C183D7F6-B498-43B3-948B-1728B52AA6E4}">
                <adec:decorative xmlns:adec="http://schemas.microsoft.com/office/drawing/2017/decorative" val="0"/>
              </a:ext>
            </a:extLst>
          </p:cNvPr>
          <p:cNvPicPr>
            <a:picLocks noChangeAspect="1"/>
          </p:cNvPicPr>
          <p:nvPr/>
        </p:nvPicPr>
        <p:blipFill>
          <a:blip r:embed="rId3"/>
          <a:srcRect t="7070"/>
          <a:stretch>
            <a:fillRect/>
          </a:stretch>
        </p:blipFill>
        <p:spPr>
          <a:xfrm>
            <a:off x="20191927" y="3678006"/>
            <a:ext cx="12395290" cy="7179713"/>
          </a:xfrm>
          <a:prstGeom prst="rect">
            <a:avLst/>
          </a:prstGeom>
        </p:spPr>
      </p:pic>
      <p:sp>
        <p:nvSpPr>
          <p:cNvPr id="19" name="TextBox 18">
            <a:extLst>
              <a:ext uri="{FF2B5EF4-FFF2-40B4-BE49-F238E27FC236}">
                <a16:creationId xmlns:a16="http://schemas.microsoft.com/office/drawing/2014/main" id="{65639D25-8CC6-65FB-E76B-D24D7385F5AB}"/>
              </a:ext>
              <a:ext uri="{C183D7F6-B498-43B3-948B-1728B52AA6E4}">
                <adec:decorative xmlns:adec="http://schemas.microsoft.com/office/drawing/2017/decorative" val="1"/>
              </a:ext>
            </a:extLst>
          </p:cNvPr>
          <p:cNvSpPr txBox="1"/>
          <p:nvPr/>
        </p:nvSpPr>
        <p:spPr>
          <a:xfrm>
            <a:off x="20191927" y="11043810"/>
            <a:ext cx="13811794" cy="1358577"/>
          </a:xfrm>
          <a:prstGeom prst="rect">
            <a:avLst/>
          </a:prstGeom>
          <a:noFill/>
        </p:spPr>
        <p:txBody>
          <a:bodyPr wrap="square" rtlCol="0">
            <a:spAutoFit/>
          </a:bodyPr>
          <a:lstStyle/>
          <a:p>
            <a:r>
              <a:rPr lang="en-US" sz="4114" b="1" dirty="0"/>
              <a:t>Figure 1. 1</a:t>
            </a:r>
            <a:r>
              <a:rPr lang="en-US" sz="4114" b="1" baseline="30000" dirty="0"/>
              <a:t>st</a:t>
            </a:r>
            <a:r>
              <a:rPr lang="en-US" sz="4114" b="1" dirty="0"/>
              <a:t> Occurrence of Cryptococcal Meningitis </a:t>
            </a:r>
          </a:p>
          <a:p>
            <a:r>
              <a:rPr lang="en-US" sz="4114" b="1" dirty="0"/>
              <a:t>                    Potassium Trend</a:t>
            </a:r>
          </a:p>
        </p:txBody>
      </p:sp>
      <p:pic>
        <p:nvPicPr>
          <p:cNvPr id="17" name="Picture 16" descr="2nd Occurrence of Cryptococcal Meningitis Potassium Trend">
            <a:extLst>
              <a:ext uri="{FF2B5EF4-FFF2-40B4-BE49-F238E27FC236}">
                <a16:creationId xmlns:a16="http://schemas.microsoft.com/office/drawing/2014/main" id="{C9AB12B0-E915-45D7-5F8F-B07AC4B7C600}"/>
              </a:ext>
              <a:ext uri="{C183D7F6-B498-43B3-948B-1728B52AA6E4}">
                <adec:decorative xmlns:adec="http://schemas.microsoft.com/office/drawing/2017/decorative" val="0"/>
              </a:ext>
            </a:extLst>
          </p:cNvPr>
          <p:cNvPicPr>
            <a:picLocks noChangeAspect="1"/>
          </p:cNvPicPr>
          <p:nvPr/>
        </p:nvPicPr>
        <p:blipFill>
          <a:blip r:embed="rId4"/>
          <a:srcRect t="6898"/>
          <a:stretch>
            <a:fillRect/>
          </a:stretch>
        </p:blipFill>
        <p:spPr>
          <a:xfrm>
            <a:off x="20236903" y="13002165"/>
            <a:ext cx="12350314" cy="7138183"/>
          </a:xfrm>
          <a:prstGeom prst="rect">
            <a:avLst/>
          </a:prstGeom>
        </p:spPr>
      </p:pic>
      <p:sp>
        <p:nvSpPr>
          <p:cNvPr id="20" name="TextBox 19">
            <a:extLst>
              <a:ext uri="{FF2B5EF4-FFF2-40B4-BE49-F238E27FC236}">
                <a16:creationId xmlns:a16="http://schemas.microsoft.com/office/drawing/2014/main" id="{E94AB4A4-DB6B-6240-32D5-C335C08918AC}"/>
              </a:ext>
              <a:ext uri="{C183D7F6-B498-43B3-948B-1728B52AA6E4}">
                <adec:decorative xmlns:adec="http://schemas.microsoft.com/office/drawing/2017/decorative" val="1"/>
              </a:ext>
            </a:extLst>
          </p:cNvPr>
          <p:cNvSpPr txBox="1"/>
          <p:nvPr/>
        </p:nvSpPr>
        <p:spPr>
          <a:xfrm>
            <a:off x="20208970" y="20279520"/>
            <a:ext cx="13811794" cy="1358577"/>
          </a:xfrm>
          <a:prstGeom prst="rect">
            <a:avLst/>
          </a:prstGeom>
          <a:noFill/>
        </p:spPr>
        <p:txBody>
          <a:bodyPr wrap="square" rtlCol="0">
            <a:spAutoFit/>
          </a:bodyPr>
          <a:lstStyle/>
          <a:p>
            <a:r>
              <a:rPr lang="en-US" sz="4114" b="1" dirty="0"/>
              <a:t>Figure 2. 2</a:t>
            </a:r>
            <a:r>
              <a:rPr lang="en-US" sz="4114" b="1" baseline="30000" dirty="0"/>
              <a:t>nd</a:t>
            </a:r>
            <a:r>
              <a:rPr lang="en-US" sz="4114" b="1" dirty="0"/>
              <a:t> Occurrence of Cryptococcal Meningitis                      </a:t>
            </a:r>
          </a:p>
          <a:p>
            <a:r>
              <a:rPr lang="en-US" sz="4114" b="1" dirty="0"/>
              <a:t>                    Potassium Trend</a:t>
            </a:r>
          </a:p>
        </p:txBody>
      </p:sp>
      <p:pic>
        <p:nvPicPr>
          <p:cNvPr id="12" name="Picture 11" descr="3rd Occurrence of Cryptococcal Meningitis Potassium Trend">
            <a:extLst>
              <a:ext uri="{FF2B5EF4-FFF2-40B4-BE49-F238E27FC236}">
                <a16:creationId xmlns:a16="http://schemas.microsoft.com/office/drawing/2014/main" id="{39B25E07-F6C1-5ABE-3EC1-F595A4AEC648}"/>
              </a:ext>
              <a:ext uri="{C183D7F6-B498-43B3-948B-1728B52AA6E4}">
                <adec:decorative xmlns:adec="http://schemas.microsoft.com/office/drawing/2017/decorative" val="0"/>
              </a:ext>
            </a:extLst>
          </p:cNvPr>
          <p:cNvPicPr>
            <a:picLocks noChangeAspect="1"/>
          </p:cNvPicPr>
          <p:nvPr/>
        </p:nvPicPr>
        <p:blipFill>
          <a:blip r:embed="rId5"/>
          <a:srcRect t="7724"/>
          <a:stretch>
            <a:fillRect/>
          </a:stretch>
        </p:blipFill>
        <p:spPr>
          <a:xfrm>
            <a:off x="20257642" y="22137897"/>
            <a:ext cx="12378247" cy="7168687"/>
          </a:xfrm>
          <a:prstGeom prst="rect">
            <a:avLst/>
          </a:prstGeom>
        </p:spPr>
      </p:pic>
      <p:sp>
        <p:nvSpPr>
          <p:cNvPr id="21" name="TextBox 20">
            <a:extLst>
              <a:ext uri="{FF2B5EF4-FFF2-40B4-BE49-F238E27FC236}">
                <a16:creationId xmlns:a16="http://schemas.microsoft.com/office/drawing/2014/main" id="{4F081FD7-BCA5-6EF8-56BA-CEC9C0F90E64}"/>
              </a:ext>
              <a:ext uri="{C183D7F6-B498-43B3-948B-1728B52AA6E4}">
                <adec:decorative xmlns:adec="http://schemas.microsoft.com/office/drawing/2017/decorative" val="1"/>
              </a:ext>
            </a:extLst>
          </p:cNvPr>
          <p:cNvSpPr txBox="1"/>
          <p:nvPr/>
        </p:nvSpPr>
        <p:spPr>
          <a:xfrm>
            <a:off x="20208970" y="29456245"/>
            <a:ext cx="13811794" cy="1358577"/>
          </a:xfrm>
          <a:prstGeom prst="rect">
            <a:avLst/>
          </a:prstGeom>
          <a:noFill/>
        </p:spPr>
        <p:txBody>
          <a:bodyPr wrap="square" rtlCol="0">
            <a:spAutoFit/>
          </a:bodyPr>
          <a:lstStyle/>
          <a:p>
            <a:r>
              <a:rPr lang="en-US" sz="4114" b="1" dirty="0"/>
              <a:t>Figure 3. 3</a:t>
            </a:r>
            <a:r>
              <a:rPr lang="en-US" sz="4114" b="1" baseline="30000" dirty="0"/>
              <a:t>rd</a:t>
            </a:r>
            <a:r>
              <a:rPr lang="en-US" sz="4114" b="1" dirty="0"/>
              <a:t> Occurrence of Cryptococcal Meningitis </a:t>
            </a:r>
          </a:p>
          <a:p>
            <a:r>
              <a:rPr lang="en-US" sz="4114" b="1" dirty="0"/>
              <a:t>                    Potassium Trend</a:t>
            </a:r>
          </a:p>
        </p:txBody>
      </p:sp>
      <p:sp>
        <p:nvSpPr>
          <p:cNvPr id="18" name="TextBox 17">
            <a:extLst>
              <a:ext uri="{FF2B5EF4-FFF2-40B4-BE49-F238E27FC236}">
                <a16:creationId xmlns:a16="http://schemas.microsoft.com/office/drawing/2014/main" id="{C30CEAA0-CD5E-8318-0A9F-692839183064}"/>
              </a:ext>
            </a:extLst>
          </p:cNvPr>
          <p:cNvSpPr txBox="1"/>
          <p:nvPr/>
        </p:nvSpPr>
        <p:spPr>
          <a:xfrm>
            <a:off x="188370" y="31218894"/>
            <a:ext cx="32353392" cy="1465016"/>
          </a:xfrm>
          <a:prstGeom prst="rect">
            <a:avLst/>
          </a:prstGeom>
          <a:noFill/>
        </p:spPr>
        <p:txBody>
          <a:bodyPr wrap="square" rtlCol="0">
            <a:spAutoFit/>
          </a:bodyPr>
          <a:lstStyle>
            <a:defPPr>
              <a:defRPr lang="en-US"/>
            </a:defPPr>
            <a:lvl1pPr algn="ctr">
              <a:defRPr sz="4114" b="1"/>
            </a:lvl1pPr>
          </a:lstStyle>
          <a:p>
            <a:r>
              <a:rPr lang="en-US" sz="4460" dirty="0"/>
              <a:t>A diagnosis of AME was suspected, and the patient was started on spironolactone. </a:t>
            </a:r>
          </a:p>
          <a:p>
            <a:r>
              <a:rPr lang="en-US" sz="4460" dirty="0"/>
              <a:t>His hypokalemia resolved with this therapy, and he was able to discontinue potassium supplementation prior to discharge.</a:t>
            </a:r>
          </a:p>
        </p:txBody>
      </p:sp>
      <p:sp>
        <p:nvSpPr>
          <p:cNvPr id="8" name="TextBox 7">
            <a:extLst>
              <a:ext uri="{FF2B5EF4-FFF2-40B4-BE49-F238E27FC236}">
                <a16:creationId xmlns:a16="http://schemas.microsoft.com/office/drawing/2014/main" id="{99BF17E9-BAA5-3C96-4891-10951EDDB70D}"/>
              </a:ext>
            </a:extLst>
          </p:cNvPr>
          <p:cNvSpPr txBox="1"/>
          <p:nvPr/>
        </p:nvSpPr>
        <p:spPr>
          <a:xfrm>
            <a:off x="191496" y="32976559"/>
            <a:ext cx="19775986" cy="1015663"/>
          </a:xfrm>
          <a:prstGeom prst="rect">
            <a:avLst/>
          </a:prstGeom>
          <a:solidFill>
            <a:srgbClr val="FED321"/>
          </a:solidFill>
        </p:spPr>
        <p:txBody>
          <a:bodyPr wrap="square" rtlCol="0">
            <a:spAutoFit/>
          </a:bodyPr>
          <a:lstStyle/>
          <a:p>
            <a:pPr algn="ctr"/>
            <a:r>
              <a:rPr lang="en-US" sz="6000" b="1" dirty="0">
                <a:solidFill>
                  <a:srgbClr val="461E64"/>
                </a:solidFill>
              </a:rPr>
              <a:t>Discussion </a:t>
            </a:r>
            <a:endParaRPr lang="en-US" sz="6000" dirty="0">
              <a:solidFill>
                <a:srgbClr val="461E64"/>
              </a:solidFill>
            </a:endParaRPr>
          </a:p>
        </p:txBody>
      </p:sp>
      <p:sp>
        <p:nvSpPr>
          <p:cNvPr id="27" name="TextBox 26">
            <a:extLst>
              <a:ext uri="{FF2B5EF4-FFF2-40B4-BE49-F238E27FC236}">
                <a16:creationId xmlns:a16="http://schemas.microsoft.com/office/drawing/2014/main" id="{96F0A0BD-1A6D-14F7-DD23-D183343D1D34}"/>
              </a:ext>
            </a:extLst>
          </p:cNvPr>
          <p:cNvSpPr txBox="1"/>
          <p:nvPr/>
        </p:nvSpPr>
        <p:spPr>
          <a:xfrm>
            <a:off x="687558" y="34193364"/>
            <a:ext cx="18869652" cy="4210383"/>
          </a:xfrm>
          <a:prstGeom prst="rect">
            <a:avLst/>
          </a:prstGeom>
          <a:noFill/>
        </p:spPr>
        <p:txBody>
          <a:bodyPr wrap="square" rtlCol="0">
            <a:spAutoFit/>
          </a:bodyPr>
          <a:lstStyle/>
          <a:p>
            <a:pPr algn="ctr"/>
            <a:r>
              <a:rPr lang="en-US" sz="4460" dirty="0"/>
              <a:t>This case report presents a patient with a history of recurrent cryptococcal meningitis with subsequent apparent mineralocorticoid excess (AME) secondary to fluconazole treatment with hypokalemia resolution after initiation of spironolactone and potassium supplementation. These findings emphasize the importance of monitoring blood pressure and electrolytes in patients receiving azole antifungals. </a:t>
            </a:r>
          </a:p>
        </p:txBody>
      </p:sp>
      <p:sp>
        <p:nvSpPr>
          <p:cNvPr id="9" name="TextBox 8">
            <a:extLst>
              <a:ext uri="{FF2B5EF4-FFF2-40B4-BE49-F238E27FC236}">
                <a16:creationId xmlns:a16="http://schemas.microsoft.com/office/drawing/2014/main" id="{8F252097-401B-46F9-4BFE-4F89AA013D0A}"/>
              </a:ext>
            </a:extLst>
          </p:cNvPr>
          <p:cNvSpPr txBox="1"/>
          <p:nvPr/>
        </p:nvSpPr>
        <p:spPr>
          <a:xfrm>
            <a:off x="20208970" y="32976559"/>
            <a:ext cx="12378247" cy="1015663"/>
          </a:xfrm>
          <a:prstGeom prst="rect">
            <a:avLst/>
          </a:prstGeom>
          <a:solidFill>
            <a:srgbClr val="FED321"/>
          </a:solidFill>
        </p:spPr>
        <p:txBody>
          <a:bodyPr wrap="square" rtlCol="0">
            <a:spAutoFit/>
          </a:bodyPr>
          <a:lstStyle/>
          <a:p>
            <a:pPr algn="ctr"/>
            <a:r>
              <a:rPr lang="en-US" sz="6000" b="1" dirty="0">
                <a:solidFill>
                  <a:srgbClr val="461E64"/>
                </a:solidFill>
              </a:rPr>
              <a:t>Conclusion</a:t>
            </a:r>
            <a:endParaRPr lang="en-US" sz="6000" dirty="0">
              <a:solidFill>
                <a:srgbClr val="461E64"/>
              </a:solidFill>
            </a:endParaRPr>
          </a:p>
        </p:txBody>
      </p:sp>
      <p:sp>
        <p:nvSpPr>
          <p:cNvPr id="33" name="TextBox 32">
            <a:extLst>
              <a:ext uri="{FF2B5EF4-FFF2-40B4-BE49-F238E27FC236}">
                <a16:creationId xmlns:a16="http://schemas.microsoft.com/office/drawing/2014/main" id="{F84D3197-B3DD-C1C1-2043-DBED2E81383E}"/>
              </a:ext>
            </a:extLst>
          </p:cNvPr>
          <p:cNvSpPr txBox="1"/>
          <p:nvPr/>
        </p:nvSpPr>
        <p:spPr>
          <a:xfrm>
            <a:off x="20087020" y="34164096"/>
            <a:ext cx="12709430" cy="4210383"/>
          </a:xfrm>
          <a:prstGeom prst="rect">
            <a:avLst/>
          </a:prstGeom>
          <a:noFill/>
        </p:spPr>
        <p:txBody>
          <a:bodyPr wrap="square" rtlCol="0">
            <a:spAutoFit/>
          </a:bodyPr>
          <a:lstStyle/>
          <a:p>
            <a:pPr marL="979722" indent="-979722">
              <a:buFont typeface="Arial" panose="020B0604020202020204" pitchFamily="34" charset="0"/>
              <a:buChar char="•"/>
            </a:pPr>
            <a:r>
              <a:rPr lang="en-US" sz="4460" dirty="0"/>
              <a:t>Standard of care treatment with fluconazole may also induce AME. </a:t>
            </a:r>
          </a:p>
          <a:p>
            <a:pPr marL="979722" indent="-979722">
              <a:buFont typeface="Arial" panose="020B0604020202020204" pitchFamily="34" charset="0"/>
              <a:buChar char="•"/>
            </a:pPr>
            <a:r>
              <a:rPr lang="en-US" sz="4460" dirty="0"/>
              <a:t>In patients taking long-term azole antifungals, the combination of spironolactone and potassium supplementation may be beneficial in mitigating these effects.</a:t>
            </a:r>
          </a:p>
        </p:txBody>
      </p:sp>
      <p:sp>
        <p:nvSpPr>
          <p:cNvPr id="35" name="TextBox 34">
            <a:extLst>
              <a:ext uri="{FF2B5EF4-FFF2-40B4-BE49-F238E27FC236}">
                <a16:creationId xmlns:a16="http://schemas.microsoft.com/office/drawing/2014/main" id="{5FB3AB76-C85B-7213-8C87-D9AE3DA0683A}"/>
              </a:ext>
            </a:extLst>
          </p:cNvPr>
          <p:cNvSpPr txBox="1"/>
          <p:nvPr/>
        </p:nvSpPr>
        <p:spPr>
          <a:xfrm>
            <a:off x="282497" y="39715155"/>
            <a:ext cx="32353392" cy="3891065"/>
          </a:xfrm>
          <a:prstGeom prst="rect">
            <a:avLst/>
          </a:prstGeom>
          <a:noFill/>
        </p:spPr>
        <p:txBody>
          <a:bodyPr wrap="square" rtlCol="0">
            <a:spAutoFit/>
          </a:bodyPr>
          <a:lstStyle/>
          <a:p>
            <a:pPr marL="1567556" indent="-3135112" fontAlgn="base"/>
            <a:r>
              <a:rPr lang="en-US" sz="4114" dirty="0"/>
              <a:t>Balcerek, Matthew I., et al. “Reducing the off-target endocrinologic adverse effects of azole antifungals—can it be done?” International Journal of Antimicrobial Agents, vol. 59, no. 5, May 2022, p. 106587, https://doi.org/10.1016/j.ijantimicag.2022.106587. </a:t>
            </a:r>
          </a:p>
          <a:p>
            <a:pPr marL="1567556" indent="-3135112" fontAlgn="base"/>
            <a:r>
              <a:rPr lang="en-US" sz="4114" dirty="0"/>
              <a:t>Chang, Christina C, et al. “Global guideline for the diagnosis and management of Cryptococcosis: An initiative of the ECMM and Isham in cooperation with the ASM.” The Lancet Infectious Diseases, vol. 24, no. 8, Aug. 2024, https://doi.org/10.1016/s1473-3099(23)00731-4. </a:t>
            </a:r>
          </a:p>
          <a:p>
            <a:pPr marL="1567556" indent="-3135112" fontAlgn="base"/>
            <a:r>
              <a:rPr lang="en-US" sz="4114" dirty="0"/>
              <a:t>Ji, Huan-</a:t>
            </a:r>
            <a:r>
              <a:rPr lang="en-US" sz="4114" dirty="0" err="1"/>
              <a:t>huan</a:t>
            </a:r>
            <a:r>
              <a:rPr lang="en-US" sz="4114" dirty="0"/>
              <a:t>, et al. “Antifungal therapy with azoles induced the syndrome of acquired apparent Mineralocorticoid Excess: A Literature and database analysis.” Antimicrobial Agents and Chemotherapy, vol. 66, no. 1, 18 Jan. 2022, https://doi.org/10.1128/aac.01668-21.</a:t>
            </a:r>
          </a:p>
        </p:txBody>
      </p:sp>
      <p:sp>
        <p:nvSpPr>
          <p:cNvPr id="10" name="TextBox 9">
            <a:extLst>
              <a:ext uri="{FF2B5EF4-FFF2-40B4-BE49-F238E27FC236}">
                <a16:creationId xmlns:a16="http://schemas.microsoft.com/office/drawing/2014/main" id="{4019A150-4DD4-67C0-058A-5EBE792138A1}"/>
              </a:ext>
            </a:extLst>
          </p:cNvPr>
          <p:cNvSpPr txBox="1"/>
          <p:nvPr/>
        </p:nvSpPr>
        <p:spPr>
          <a:xfrm>
            <a:off x="282497" y="38617309"/>
            <a:ext cx="32353392" cy="1015663"/>
          </a:xfrm>
          <a:prstGeom prst="rect">
            <a:avLst/>
          </a:prstGeom>
          <a:solidFill>
            <a:srgbClr val="FED321"/>
          </a:solidFill>
        </p:spPr>
        <p:txBody>
          <a:bodyPr wrap="square" rtlCol="0">
            <a:spAutoFit/>
          </a:bodyPr>
          <a:lstStyle/>
          <a:p>
            <a:pPr algn="ctr"/>
            <a:r>
              <a:rPr lang="en-US" sz="6000" b="1" dirty="0">
                <a:solidFill>
                  <a:srgbClr val="461E64"/>
                </a:solidFill>
              </a:rPr>
              <a:t>References</a:t>
            </a:r>
            <a:endParaRPr lang="en-US" sz="6000" dirty="0">
              <a:solidFill>
                <a:srgbClr val="461E64"/>
              </a:solidFill>
            </a:endParaRPr>
          </a:p>
        </p:txBody>
      </p:sp>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950</TotalTime>
  <Words>672</Words>
  <Application>Microsoft Office PowerPoint</Application>
  <PresentationFormat>Custom</PresentationFormat>
  <Paragraphs>46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 Ashley T.</dc:creator>
  <cp:lastModifiedBy>Aphaiyarath, Jonathan B.</cp:lastModifiedBy>
  <cp:revision>20</cp:revision>
  <dcterms:created xsi:type="dcterms:W3CDTF">2026-03-29T14:11:39Z</dcterms:created>
  <dcterms:modified xsi:type="dcterms:W3CDTF">2026-04-21T19:06:36Z</dcterms:modified>
</cp:coreProperties>
</file>