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2918400" cy="329184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83" userDrawn="1">
          <p15:clr>
            <a:srgbClr val="A4A3A4"/>
          </p15:clr>
        </p15:guide>
        <p15:guide id="2" pos="175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a:srgbClr val="FDD023"/>
    <a:srgbClr val="66FFFF"/>
    <a:srgbClr val="66FF33"/>
    <a:srgbClr val="FF3300"/>
    <a:srgbClr val="D8E0E0"/>
    <a:srgbClr val="AFE4FF"/>
    <a:srgbClr val="66CCF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00076-8DCC-6016-0374-7FE11DD025B1}" v="424" dt="2026-04-16T18:10:47.921"/>
    <p1510:client id="{66762EF6-062E-D7F7-6EB4-88BC0ED51E58}" v="966" dt="2026-04-16T05:40:37.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33" autoAdjust="0"/>
  </p:normalViewPr>
  <p:slideViewPr>
    <p:cSldViewPr>
      <p:cViewPr>
        <p:scale>
          <a:sx n="14" d="100"/>
          <a:sy n="14" d="100"/>
        </p:scale>
        <p:origin x="928" y="-264"/>
      </p:cViewPr>
      <p:guideLst>
        <p:guide orient="horz" pos="1383"/>
        <p:guide pos="1753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3319463" y="492125"/>
            <a:ext cx="261461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0226591"/>
            <a:ext cx="27980640" cy="7055576"/>
          </a:xfrm>
        </p:spPr>
        <p:txBody>
          <a:bodyPr/>
          <a:lstStyle/>
          <a:p>
            <a:r>
              <a:rPr lang="en-US"/>
              <a:t>Click to edit Master title style</a:t>
            </a:r>
          </a:p>
        </p:txBody>
      </p:sp>
      <p:sp>
        <p:nvSpPr>
          <p:cNvPr id="3" name="Subtitle 2"/>
          <p:cNvSpPr>
            <a:spLocks noGrp="1"/>
          </p:cNvSpPr>
          <p:nvPr>
            <p:ph type="subTitle" idx="1"/>
          </p:nvPr>
        </p:nvSpPr>
        <p:spPr>
          <a:xfrm>
            <a:off x="4937760" y="18653760"/>
            <a:ext cx="23042880" cy="8412480"/>
          </a:xfrm>
        </p:spPr>
        <p:txBody>
          <a:bodyPr/>
          <a:lstStyle>
            <a:lvl1pPr marL="0" indent="0" algn="ctr">
              <a:buNone/>
              <a:defRPr/>
            </a:lvl1pPr>
            <a:lvl2pPr marL="351473" indent="0" algn="ctr">
              <a:buNone/>
              <a:defRPr/>
            </a:lvl2pPr>
            <a:lvl3pPr marL="702947" indent="0" algn="ctr">
              <a:buNone/>
              <a:defRPr/>
            </a:lvl3pPr>
            <a:lvl4pPr marL="1054421" indent="0" algn="ctr">
              <a:buNone/>
              <a:defRPr/>
            </a:lvl4pPr>
            <a:lvl5pPr marL="1405892" indent="0" algn="ctr">
              <a:buNone/>
              <a:defRPr/>
            </a:lvl5pPr>
            <a:lvl6pPr marL="1757365" indent="0" algn="ctr">
              <a:buNone/>
              <a:defRPr/>
            </a:lvl6pPr>
            <a:lvl7pPr marL="2108840" indent="0" algn="ctr">
              <a:buNone/>
              <a:defRPr/>
            </a:lvl7pPr>
            <a:lvl8pPr marL="2460312" indent="0" algn="ctr">
              <a:buNone/>
              <a:defRPr/>
            </a:lvl8pPr>
            <a:lvl9pPr marL="281178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943774" y="39193"/>
            <a:ext cx="7483533" cy="29221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91098" y="39193"/>
            <a:ext cx="22352925" cy="2922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57353" y="39195"/>
            <a:ext cx="25403695" cy="3399608"/>
          </a:xfrm>
        </p:spPr>
        <p:txBody>
          <a:bodyPr/>
          <a:lstStyle/>
          <a:p>
            <a:r>
              <a:rPr lang="en-US"/>
              <a:t>Click to edit Master title style</a:t>
            </a:r>
          </a:p>
        </p:txBody>
      </p:sp>
      <p:sp>
        <p:nvSpPr>
          <p:cNvPr id="3" name="Text Placeholder 2"/>
          <p:cNvSpPr>
            <a:spLocks noGrp="1"/>
          </p:cNvSpPr>
          <p:nvPr>
            <p:ph type="body" sz="half" idx="1"/>
          </p:nvPr>
        </p:nvSpPr>
        <p:spPr>
          <a:xfrm>
            <a:off x="1491100" y="5409657"/>
            <a:ext cx="14918228" cy="2385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6509077" y="5409656"/>
            <a:ext cx="14918229" cy="11846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509077" y="17412793"/>
            <a:ext cx="14918229" cy="1184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845" y="21153664"/>
            <a:ext cx="27980640" cy="6537960"/>
          </a:xfrm>
        </p:spPr>
        <p:txBody>
          <a:bodyPr anchor="t"/>
          <a:lstStyle>
            <a:lvl1pPr algn="l">
              <a:defRPr sz="3109" b="1" cap="all"/>
            </a:lvl1pPr>
          </a:lstStyle>
          <a:p>
            <a:r>
              <a:rPr lang="en-US"/>
              <a:t>Click to edit Master title style</a:t>
            </a:r>
          </a:p>
        </p:txBody>
      </p:sp>
      <p:sp>
        <p:nvSpPr>
          <p:cNvPr id="3" name="Text Placeholder 2"/>
          <p:cNvSpPr>
            <a:spLocks noGrp="1"/>
          </p:cNvSpPr>
          <p:nvPr>
            <p:ph type="body" idx="1"/>
          </p:nvPr>
        </p:nvSpPr>
        <p:spPr>
          <a:xfrm>
            <a:off x="2600845" y="13952767"/>
            <a:ext cx="27980640" cy="7200900"/>
          </a:xfrm>
        </p:spPr>
        <p:txBody>
          <a:bodyPr anchor="b"/>
          <a:lstStyle>
            <a:lvl1pPr marL="0" indent="0">
              <a:buNone/>
              <a:defRPr sz="1555"/>
            </a:lvl1pPr>
            <a:lvl2pPr marL="351473" indent="0">
              <a:buNone/>
              <a:defRPr sz="1391"/>
            </a:lvl2pPr>
            <a:lvl3pPr marL="702947" indent="0">
              <a:buNone/>
              <a:defRPr sz="1227"/>
            </a:lvl3pPr>
            <a:lvl4pPr marL="1054421" indent="0">
              <a:buNone/>
              <a:defRPr sz="1064"/>
            </a:lvl4pPr>
            <a:lvl5pPr marL="1405892" indent="0">
              <a:buNone/>
              <a:defRPr sz="1064"/>
            </a:lvl5pPr>
            <a:lvl6pPr marL="1757365" indent="0">
              <a:buNone/>
              <a:defRPr sz="1064"/>
            </a:lvl6pPr>
            <a:lvl7pPr marL="2108840" indent="0">
              <a:buNone/>
              <a:defRPr sz="1064"/>
            </a:lvl7pPr>
            <a:lvl8pPr marL="2460312" indent="0">
              <a:buNone/>
              <a:defRPr sz="1064"/>
            </a:lvl8pPr>
            <a:lvl9pPr marL="2811785" indent="0">
              <a:buNone/>
              <a:defRPr sz="106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1100" y="5409657"/>
            <a:ext cx="14918228" cy="23851143"/>
          </a:xfrm>
        </p:spPr>
        <p:txBody>
          <a:bodyPr/>
          <a:lstStyle>
            <a:lvl1pPr>
              <a:defRPr sz="2127"/>
            </a:lvl1pPr>
            <a:lvl2pPr>
              <a:defRPr sz="1881"/>
            </a:lvl2pPr>
            <a:lvl3pPr>
              <a:defRPr sz="1555"/>
            </a:lvl3pPr>
            <a:lvl4pPr>
              <a:defRPr sz="1391"/>
            </a:lvl4pPr>
            <a:lvl5pPr>
              <a:defRPr sz="1391"/>
            </a:lvl5pPr>
            <a:lvl6pPr>
              <a:defRPr sz="1391"/>
            </a:lvl6pPr>
            <a:lvl7pPr>
              <a:defRPr sz="1391"/>
            </a:lvl7pPr>
            <a:lvl8pPr>
              <a:defRPr sz="1391"/>
            </a:lvl8pPr>
            <a:lvl9pPr>
              <a:defRPr sz="13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09077" y="5409657"/>
            <a:ext cx="14918229" cy="23851143"/>
          </a:xfrm>
        </p:spPr>
        <p:txBody>
          <a:bodyPr/>
          <a:lstStyle>
            <a:lvl1pPr>
              <a:defRPr sz="2127"/>
            </a:lvl1pPr>
            <a:lvl2pPr>
              <a:defRPr sz="1881"/>
            </a:lvl2pPr>
            <a:lvl3pPr>
              <a:defRPr sz="1555"/>
            </a:lvl3pPr>
            <a:lvl4pPr>
              <a:defRPr sz="1391"/>
            </a:lvl4pPr>
            <a:lvl5pPr>
              <a:defRPr sz="1391"/>
            </a:lvl5pPr>
            <a:lvl6pPr>
              <a:defRPr sz="1391"/>
            </a:lvl6pPr>
            <a:lvl7pPr>
              <a:defRPr sz="1391"/>
            </a:lvl7pPr>
            <a:lvl8pPr>
              <a:defRPr sz="1391"/>
            </a:lvl8pPr>
            <a:lvl9pPr>
              <a:defRPr sz="13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317717"/>
            <a:ext cx="2962656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7369088"/>
            <a:ext cx="14545195" cy="3069772"/>
          </a:xfrm>
        </p:spPr>
        <p:txBody>
          <a:bodyPr anchor="b"/>
          <a:lstStyle>
            <a:lvl1pPr marL="0" indent="0">
              <a:buNone/>
              <a:defRPr sz="1881" b="1"/>
            </a:lvl1pPr>
            <a:lvl2pPr marL="351473" indent="0">
              <a:buNone/>
              <a:defRPr sz="1555" b="1"/>
            </a:lvl2pPr>
            <a:lvl3pPr marL="702947" indent="0">
              <a:buNone/>
              <a:defRPr sz="1391" b="1"/>
            </a:lvl3pPr>
            <a:lvl4pPr marL="1054421" indent="0">
              <a:buNone/>
              <a:defRPr sz="1227" b="1"/>
            </a:lvl4pPr>
            <a:lvl5pPr marL="1405892" indent="0">
              <a:buNone/>
              <a:defRPr sz="1227" b="1"/>
            </a:lvl5pPr>
            <a:lvl6pPr marL="1757365" indent="0">
              <a:buNone/>
              <a:defRPr sz="1227" b="1"/>
            </a:lvl6pPr>
            <a:lvl7pPr marL="2108840" indent="0">
              <a:buNone/>
              <a:defRPr sz="1227" b="1"/>
            </a:lvl7pPr>
            <a:lvl8pPr marL="2460312" indent="0">
              <a:buNone/>
              <a:defRPr sz="1227" b="1"/>
            </a:lvl8pPr>
            <a:lvl9pPr marL="2811785" indent="0">
              <a:buNone/>
              <a:defRPr sz="1227" b="1"/>
            </a:lvl9pPr>
          </a:lstStyle>
          <a:p>
            <a:pPr lvl="0"/>
            <a:r>
              <a:rPr lang="en-US"/>
              <a:t>Click to edit Master text styles</a:t>
            </a:r>
          </a:p>
        </p:txBody>
      </p:sp>
      <p:sp>
        <p:nvSpPr>
          <p:cNvPr id="4" name="Content Placeholder 3"/>
          <p:cNvSpPr>
            <a:spLocks noGrp="1"/>
          </p:cNvSpPr>
          <p:nvPr>
            <p:ph sz="half" idx="2"/>
          </p:nvPr>
        </p:nvSpPr>
        <p:spPr>
          <a:xfrm>
            <a:off x="1645921" y="10438860"/>
            <a:ext cx="14545195" cy="18967268"/>
          </a:xfrm>
        </p:spPr>
        <p:txBody>
          <a:bodyPr/>
          <a:lstStyle>
            <a:lvl1pPr>
              <a:defRPr sz="1881"/>
            </a:lvl1pPr>
            <a:lvl2pPr>
              <a:defRPr sz="1555"/>
            </a:lvl2pPr>
            <a:lvl3pPr>
              <a:defRPr sz="1391"/>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3" y="7369088"/>
            <a:ext cx="14550390" cy="3069772"/>
          </a:xfrm>
        </p:spPr>
        <p:txBody>
          <a:bodyPr anchor="b"/>
          <a:lstStyle>
            <a:lvl1pPr marL="0" indent="0">
              <a:buNone/>
              <a:defRPr sz="1881" b="1"/>
            </a:lvl1pPr>
            <a:lvl2pPr marL="351473" indent="0">
              <a:buNone/>
              <a:defRPr sz="1555" b="1"/>
            </a:lvl2pPr>
            <a:lvl3pPr marL="702947" indent="0">
              <a:buNone/>
              <a:defRPr sz="1391" b="1"/>
            </a:lvl3pPr>
            <a:lvl4pPr marL="1054421" indent="0">
              <a:buNone/>
              <a:defRPr sz="1227" b="1"/>
            </a:lvl4pPr>
            <a:lvl5pPr marL="1405892" indent="0">
              <a:buNone/>
              <a:defRPr sz="1227" b="1"/>
            </a:lvl5pPr>
            <a:lvl6pPr marL="1757365" indent="0">
              <a:buNone/>
              <a:defRPr sz="1227" b="1"/>
            </a:lvl6pPr>
            <a:lvl7pPr marL="2108840" indent="0">
              <a:buNone/>
              <a:defRPr sz="1227" b="1"/>
            </a:lvl7pPr>
            <a:lvl8pPr marL="2460312" indent="0">
              <a:buNone/>
              <a:defRPr sz="1227" b="1"/>
            </a:lvl8pPr>
            <a:lvl9pPr marL="2811785" indent="0">
              <a:buNone/>
              <a:defRPr sz="1227" b="1"/>
            </a:lvl9pPr>
          </a:lstStyle>
          <a:p>
            <a:pPr lvl="0"/>
            <a:r>
              <a:rPr lang="en-US"/>
              <a:t>Click to edit Master text styles</a:t>
            </a:r>
          </a:p>
        </p:txBody>
      </p:sp>
      <p:sp>
        <p:nvSpPr>
          <p:cNvPr id="6" name="Content Placeholder 5"/>
          <p:cNvSpPr>
            <a:spLocks noGrp="1"/>
          </p:cNvSpPr>
          <p:nvPr>
            <p:ph sz="quarter" idx="4"/>
          </p:nvPr>
        </p:nvSpPr>
        <p:spPr>
          <a:xfrm>
            <a:off x="16722093" y="10438860"/>
            <a:ext cx="14550390" cy="18967268"/>
          </a:xfrm>
        </p:spPr>
        <p:txBody>
          <a:bodyPr/>
          <a:lstStyle>
            <a:lvl1pPr>
              <a:defRPr sz="1881"/>
            </a:lvl1pPr>
            <a:lvl2pPr>
              <a:defRPr sz="1555"/>
            </a:lvl2pPr>
            <a:lvl3pPr>
              <a:defRPr sz="1391"/>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1311184"/>
            <a:ext cx="10830445" cy="5577840"/>
          </a:xfrm>
        </p:spPr>
        <p:txBody>
          <a:bodyPr anchor="b"/>
          <a:lstStyle>
            <a:lvl1pPr algn="l">
              <a:defRPr sz="1555" b="1"/>
            </a:lvl1pPr>
          </a:lstStyle>
          <a:p>
            <a:r>
              <a:rPr lang="en-US"/>
              <a:t>Click to edit Master title style</a:t>
            </a:r>
          </a:p>
        </p:txBody>
      </p:sp>
      <p:sp>
        <p:nvSpPr>
          <p:cNvPr id="3" name="Content Placeholder 2"/>
          <p:cNvSpPr>
            <a:spLocks noGrp="1"/>
          </p:cNvSpPr>
          <p:nvPr>
            <p:ph idx="1"/>
          </p:nvPr>
        </p:nvSpPr>
        <p:spPr>
          <a:xfrm>
            <a:off x="12870180" y="1311187"/>
            <a:ext cx="18402300" cy="28094940"/>
          </a:xfrm>
        </p:spPr>
        <p:txBody>
          <a:bodyPr/>
          <a:lstStyle>
            <a:lvl1pPr>
              <a:defRPr sz="2455"/>
            </a:lvl1pPr>
            <a:lvl2pPr>
              <a:defRPr sz="2127"/>
            </a:lvl2pPr>
            <a:lvl3pPr>
              <a:defRPr sz="1881"/>
            </a:lvl3pPr>
            <a:lvl4pPr>
              <a:defRPr sz="1555"/>
            </a:lvl4pPr>
            <a:lvl5pPr>
              <a:defRPr sz="1555"/>
            </a:lvl5pPr>
            <a:lvl6pPr>
              <a:defRPr sz="1555"/>
            </a:lvl6pPr>
            <a:lvl7pPr>
              <a:defRPr sz="1555"/>
            </a:lvl7pPr>
            <a:lvl8pPr>
              <a:defRPr sz="1555"/>
            </a:lvl8pPr>
            <a:lvl9pPr>
              <a:defRPr sz="1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4" y="6889027"/>
            <a:ext cx="10830445" cy="22517100"/>
          </a:xfrm>
        </p:spPr>
        <p:txBody>
          <a:bodyPr/>
          <a:lstStyle>
            <a:lvl1pPr marL="0" indent="0">
              <a:buNone/>
              <a:defRPr sz="1064"/>
            </a:lvl1pPr>
            <a:lvl2pPr marL="351473" indent="0">
              <a:buNone/>
              <a:defRPr sz="900"/>
            </a:lvl2pPr>
            <a:lvl3pPr marL="702947" indent="0">
              <a:buNone/>
              <a:defRPr sz="736"/>
            </a:lvl3pPr>
            <a:lvl4pPr marL="1054421" indent="0">
              <a:buNone/>
              <a:defRPr sz="655"/>
            </a:lvl4pPr>
            <a:lvl5pPr marL="1405892" indent="0">
              <a:buNone/>
              <a:defRPr sz="655"/>
            </a:lvl5pPr>
            <a:lvl6pPr marL="1757365" indent="0">
              <a:buNone/>
              <a:defRPr sz="655"/>
            </a:lvl6pPr>
            <a:lvl7pPr marL="2108840" indent="0">
              <a:buNone/>
              <a:defRPr sz="655"/>
            </a:lvl7pPr>
            <a:lvl8pPr marL="2460312" indent="0">
              <a:buNone/>
              <a:defRPr sz="655"/>
            </a:lvl8pPr>
            <a:lvl9pPr marL="2811785" indent="0">
              <a:buNone/>
              <a:defRPr sz="65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755" y="23042881"/>
            <a:ext cx="19751040" cy="2720340"/>
          </a:xfrm>
        </p:spPr>
        <p:txBody>
          <a:bodyPr anchor="b"/>
          <a:lstStyle>
            <a:lvl1pPr algn="l">
              <a:defRPr sz="1555" b="1"/>
            </a:lvl1pPr>
          </a:lstStyle>
          <a:p>
            <a:r>
              <a:rPr lang="en-US"/>
              <a:t>Click to edit Master title style</a:t>
            </a:r>
          </a:p>
        </p:txBody>
      </p:sp>
      <p:sp>
        <p:nvSpPr>
          <p:cNvPr id="3" name="Picture Placeholder 2"/>
          <p:cNvSpPr>
            <a:spLocks noGrp="1"/>
          </p:cNvSpPr>
          <p:nvPr>
            <p:ph type="pic" idx="1"/>
          </p:nvPr>
        </p:nvSpPr>
        <p:spPr>
          <a:xfrm>
            <a:off x="6452755" y="2940777"/>
            <a:ext cx="19751040" cy="19751040"/>
          </a:xfrm>
        </p:spPr>
        <p:txBody>
          <a:bodyPr/>
          <a:lstStyle>
            <a:lvl1pPr marL="0" indent="0">
              <a:buNone/>
              <a:defRPr sz="2455"/>
            </a:lvl1pPr>
            <a:lvl2pPr marL="351473" indent="0">
              <a:buNone/>
              <a:defRPr sz="2127"/>
            </a:lvl2pPr>
            <a:lvl3pPr marL="702947" indent="0">
              <a:buNone/>
              <a:defRPr sz="1881"/>
            </a:lvl3pPr>
            <a:lvl4pPr marL="1054421" indent="0">
              <a:buNone/>
              <a:defRPr sz="1555"/>
            </a:lvl4pPr>
            <a:lvl5pPr marL="1405892" indent="0">
              <a:buNone/>
              <a:defRPr sz="1555"/>
            </a:lvl5pPr>
            <a:lvl6pPr marL="1757365" indent="0">
              <a:buNone/>
              <a:defRPr sz="1555"/>
            </a:lvl6pPr>
            <a:lvl7pPr marL="2108840" indent="0">
              <a:buNone/>
              <a:defRPr sz="1555"/>
            </a:lvl7pPr>
            <a:lvl8pPr marL="2460312" indent="0">
              <a:buNone/>
              <a:defRPr sz="1555"/>
            </a:lvl8pPr>
            <a:lvl9pPr marL="2811785" indent="0">
              <a:buNone/>
              <a:defRPr sz="1555"/>
            </a:lvl9pPr>
          </a:lstStyle>
          <a:p>
            <a:pPr lvl="0"/>
            <a:endParaRPr lang="en-US" noProof="0"/>
          </a:p>
        </p:txBody>
      </p:sp>
      <p:sp>
        <p:nvSpPr>
          <p:cNvPr id="4" name="Text Placeholder 3"/>
          <p:cNvSpPr>
            <a:spLocks noGrp="1"/>
          </p:cNvSpPr>
          <p:nvPr>
            <p:ph type="body" sz="half" idx="2"/>
          </p:nvPr>
        </p:nvSpPr>
        <p:spPr>
          <a:xfrm>
            <a:off x="6452755" y="25763221"/>
            <a:ext cx="19751040" cy="3863340"/>
          </a:xfrm>
        </p:spPr>
        <p:txBody>
          <a:bodyPr/>
          <a:lstStyle>
            <a:lvl1pPr marL="0" indent="0">
              <a:buNone/>
              <a:defRPr sz="1064"/>
            </a:lvl1pPr>
            <a:lvl2pPr marL="351473" indent="0">
              <a:buNone/>
              <a:defRPr sz="900"/>
            </a:lvl2pPr>
            <a:lvl3pPr marL="702947" indent="0">
              <a:buNone/>
              <a:defRPr sz="736"/>
            </a:lvl3pPr>
            <a:lvl4pPr marL="1054421" indent="0">
              <a:buNone/>
              <a:defRPr sz="655"/>
            </a:lvl4pPr>
            <a:lvl5pPr marL="1405892" indent="0">
              <a:buNone/>
              <a:defRPr sz="655"/>
            </a:lvl5pPr>
            <a:lvl6pPr marL="1757365" indent="0">
              <a:buNone/>
              <a:defRPr sz="655"/>
            </a:lvl6pPr>
            <a:lvl7pPr marL="2108840" indent="0">
              <a:buNone/>
              <a:defRPr sz="655"/>
            </a:lvl7pPr>
            <a:lvl8pPr marL="2460312" indent="0">
              <a:buNone/>
              <a:defRPr sz="655"/>
            </a:lvl8pPr>
            <a:lvl9pPr marL="2811785" indent="0">
              <a:buNone/>
              <a:defRPr sz="65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757353" y="39195"/>
            <a:ext cx="25403695" cy="3399608"/>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491096" y="5409657"/>
            <a:ext cx="29936209" cy="238511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2469919" y="29992320"/>
            <a:ext cx="6858000" cy="219456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4909">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1246081" y="29992320"/>
            <a:ext cx="10426239" cy="219456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4909">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3590481" y="29992320"/>
            <a:ext cx="6858000" cy="219456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4909">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6691946" rtl="0" eaLnBrk="0" fontAlgn="base" hangingPunct="0">
        <a:spcBef>
          <a:spcPct val="0"/>
        </a:spcBef>
        <a:spcAft>
          <a:spcPct val="0"/>
        </a:spcAft>
        <a:defRPr sz="7254" b="1">
          <a:solidFill>
            <a:schemeClr val="bg1"/>
          </a:solidFill>
          <a:latin typeface="+mj-lt"/>
          <a:ea typeface="+mj-ea"/>
          <a:cs typeface="+mj-cs"/>
        </a:defRPr>
      </a:lvl1pPr>
      <a:lvl2pPr algn="ctr" defTabSz="16691946" rtl="0" eaLnBrk="0" fontAlgn="base" hangingPunct="0">
        <a:spcBef>
          <a:spcPct val="0"/>
        </a:spcBef>
        <a:spcAft>
          <a:spcPct val="0"/>
        </a:spcAft>
        <a:defRPr sz="7254" b="1">
          <a:solidFill>
            <a:schemeClr val="bg1"/>
          </a:solidFill>
          <a:latin typeface="Arial" charset="0"/>
        </a:defRPr>
      </a:lvl2pPr>
      <a:lvl3pPr algn="ctr" defTabSz="16691946" rtl="0" eaLnBrk="0" fontAlgn="base" hangingPunct="0">
        <a:spcBef>
          <a:spcPct val="0"/>
        </a:spcBef>
        <a:spcAft>
          <a:spcPct val="0"/>
        </a:spcAft>
        <a:defRPr sz="7254" b="1">
          <a:solidFill>
            <a:schemeClr val="bg1"/>
          </a:solidFill>
          <a:latin typeface="Arial" charset="0"/>
        </a:defRPr>
      </a:lvl3pPr>
      <a:lvl4pPr algn="ctr" defTabSz="16691946" rtl="0" eaLnBrk="0" fontAlgn="base" hangingPunct="0">
        <a:spcBef>
          <a:spcPct val="0"/>
        </a:spcBef>
        <a:spcAft>
          <a:spcPct val="0"/>
        </a:spcAft>
        <a:defRPr sz="7254" b="1">
          <a:solidFill>
            <a:schemeClr val="bg1"/>
          </a:solidFill>
          <a:latin typeface="Arial" charset="0"/>
        </a:defRPr>
      </a:lvl4pPr>
      <a:lvl5pPr algn="ctr" defTabSz="16691946" rtl="0" eaLnBrk="0" fontAlgn="base" hangingPunct="0">
        <a:spcBef>
          <a:spcPct val="0"/>
        </a:spcBef>
        <a:spcAft>
          <a:spcPct val="0"/>
        </a:spcAft>
        <a:defRPr sz="7254" b="1">
          <a:solidFill>
            <a:schemeClr val="bg1"/>
          </a:solidFill>
          <a:latin typeface="Arial" charset="0"/>
        </a:defRPr>
      </a:lvl5pPr>
      <a:lvl6pPr marL="410072" algn="ctr" defTabSz="16691946" rtl="0" fontAlgn="base">
        <a:spcBef>
          <a:spcPct val="0"/>
        </a:spcBef>
        <a:spcAft>
          <a:spcPct val="0"/>
        </a:spcAft>
        <a:defRPr sz="7254" b="1">
          <a:solidFill>
            <a:schemeClr val="bg1"/>
          </a:solidFill>
          <a:latin typeface="Arial" charset="0"/>
        </a:defRPr>
      </a:lvl6pPr>
      <a:lvl7pPr marL="820146" algn="ctr" defTabSz="16691946" rtl="0" fontAlgn="base">
        <a:spcBef>
          <a:spcPct val="0"/>
        </a:spcBef>
        <a:spcAft>
          <a:spcPct val="0"/>
        </a:spcAft>
        <a:defRPr sz="7254" b="1">
          <a:solidFill>
            <a:schemeClr val="bg1"/>
          </a:solidFill>
          <a:latin typeface="Arial" charset="0"/>
        </a:defRPr>
      </a:lvl7pPr>
      <a:lvl8pPr marL="1230219" algn="ctr" defTabSz="16691946" rtl="0" fontAlgn="base">
        <a:spcBef>
          <a:spcPct val="0"/>
        </a:spcBef>
        <a:spcAft>
          <a:spcPct val="0"/>
        </a:spcAft>
        <a:defRPr sz="7254" b="1">
          <a:solidFill>
            <a:schemeClr val="bg1"/>
          </a:solidFill>
          <a:latin typeface="Arial" charset="0"/>
        </a:defRPr>
      </a:lvl8pPr>
      <a:lvl9pPr marL="1640289" algn="ctr" defTabSz="16691946" rtl="0" fontAlgn="base">
        <a:spcBef>
          <a:spcPct val="0"/>
        </a:spcBef>
        <a:spcAft>
          <a:spcPct val="0"/>
        </a:spcAft>
        <a:defRPr sz="7254" b="1">
          <a:solidFill>
            <a:schemeClr val="bg1"/>
          </a:solidFill>
          <a:latin typeface="Arial" charset="0"/>
        </a:defRPr>
      </a:lvl9pPr>
    </p:titleStyle>
    <p:bodyStyle>
      <a:lvl1pPr marL="1423863" indent="-1423863" algn="l" defTabSz="16691946" rtl="0" eaLnBrk="0" fontAlgn="base" hangingPunct="0">
        <a:spcBef>
          <a:spcPct val="20000"/>
        </a:spcBef>
        <a:spcAft>
          <a:spcPct val="0"/>
        </a:spcAft>
        <a:defRPr sz="2195">
          <a:solidFill>
            <a:schemeClr val="tx1"/>
          </a:solidFill>
          <a:latin typeface="+mn-lt"/>
          <a:ea typeface="+mn-ea"/>
          <a:cs typeface="+mn-cs"/>
        </a:defRPr>
      </a:lvl1pPr>
      <a:lvl2pPr marL="3079815" indent="-1183230" algn="l" defTabSz="16691946" rtl="0" eaLnBrk="0" fontAlgn="base" hangingPunct="0">
        <a:spcBef>
          <a:spcPct val="20000"/>
        </a:spcBef>
        <a:spcAft>
          <a:spcPct val="0"/>
        </a:spcAft>
        <a:defRPr sz="12218">
          <a:solidFill>
            <a:schemeClr val="tx1"/>
          </a:solidFill>
          <a:latin typeface="Times New Roman" charset="0"/>
        </a:defRPr>
      </a:lvl2pPr>
      <a:lvl3pPr marL="4741464" indent="-946870" algn="l" defTabSz="16691946" rtl="0" eaLnBrk="0" fontAlgn="base" hangingPunct="0">
        <a:spcBef>
          <a:spcPct val="20000"/>
        </a:spcBef>
        <a:spcAft>
          <a:spcPct val="0"/>
        </a:spcAft>
        <a:defRPr sz="10404">
          <a:solidFill>
            <a:schemeClr val="tx1"/>
          </a:solidFill>
          <a:latin typeface="Times New Roman" charset="0"/>
        </a:defRPr>
      </a:lvl3pPr>
      <a:lvl4pPr marL="6636626" indent="-948292" algn="l" defTabSz="16691946" rtl="0" eaLnBrk="0" fontAlgn="base" hangingPunct="0">
        <a:spcBef>
          <a:spcPct val="20000"/>
        </a:spcBef>
        <a:spcAft>
          <a:spcPct val="0"/>
        </a:spcAft>
        <a:defRPr sz="8686">
          <a:solidFill>
            <a:schemeClr val="tx1"/>
          </a:solidFill>
          <a:latin typeface="Times New Roman" charset="0"/>
        </a:defRPr>
      </a:lvl4pPr>
      <a:lvl5pPr marL="8536058" indent="-952565" algn="l" defTabSz="16691946" rtl="0" eaLnBrk="0" fontAlgn="base" hangingPunct="0">
        <a:spcBef>
          <a:spcPct val="20000"/>
        </a:spcBef>
        <a:spcAft>
          <a:spcPct val="0"/>
        </a:spcAft>
        <a:defRPr sz="8686">
          <a:solidFill>
            <a:schemeClr val="tx1"/>
          </a:solidFill>
          <a:latin typeface="Times New Roman" charset="0"/>
        </a:defRPr>
      </a:lvl5pPr>
      <a:lvl6pPr marL="8946131" indent="-952565" algn="l" defTabSz="16691946" rtl="0" fontAlgn="base">
        <a:spcBef>
          <a:spcPct val="20000"/>
        </a:spcBef>
        <a:spcAft>
          <a:spcPct val="0"/>
        </a:spcAft>
        <a:defRPr sz="8686">
          <a:solidFill>
            <a:schemeClr val="tx1"/>
          </a:solidFill>
          <a:latin typeface="Times New Roman" charset="0"/>
        </a:defRPr>
      </a:lvl6pPr>
      <a:lvl7pPr marL="9356205" indent="-952565" algn="l" defTabSz="16691946" rtl="0" fontAlgn="base">
        <a:spcBef>
          <a:spcPct val="20000"/>
        </a:spcBef>
        <a:spcAft>
          <a:spcPct val="0"/>
        </a:spcAft>
        <a:defRPr sz="8686">
          <a:solidFill>
            <a:schemeClr val="tx1"/>
          </a:solidFill>
          <a:latin typeface="Times New Roman" charset="0"/>
        </a:defRPr>
      </a:lvl7pPr>
      <a:lvl8pPr marL="9766277" indent="-952565" algn="l" defTabSz="16691946" rtl="0" fontAlgn="base">
        <a:spcBef>
          <a:spcPct val="20000"/>
        </a:spcBef>
        <a:spcAft>
          <a:spcPct val="0"/>
        </a:spcAft>
        <a:defRPr sz="8686">
          <a:solidFill>
            <a:schemeClr val="tx1"/>
          </a:solidFill>
          <a:latin typeface="Times New Roman" charset="0"/>
        </a:defRPr>
      </a:lvl8pPr>
      <a:lvl9pPr marL="10176348" indent="-952565" algn="l" defTabSz="16691946" rtl="0" fontAlgn="base">
        <a:spcBef>
          <a:spcPct val="20000"/>
        </a:spcBef>
        <a:spcAft>
          <a:spcPct val="0"/>
        </a:spcAft>
        <a:defRPr sz="8686">
          <a:solidFill>
            <a:schemeClr val="tx1"/>
          </a:solidFill>
          <a:latin typeface="Times New Roman" charset="0"/>
        </a:defRPr>
      </a:lvl9pPr>
    </p:bodyStyle>
    <p:otherStyle>
      <a:defPPr>
        <a:defRPr lang="en-US"/>
      </a:defPPr>
      <a:lvl1pPr marL="0" algn="l" defTabSz="820146" rtl="0" eaLnBrk="1" latinLnBrk="0" hangingPunct="1">
        <a:defRPr sz="1623" kern="1200">
          <a:solidFill>
            <a:schemeClr val="tx1"/>
          </a:solidFill>
          <a:latin typeface="+mn-lt"/>
          <a:ea typeface="+mn-ea"/>
          <a:cs typeface="+mn-cs"/>
        </a:defRPr>
      </a:lvl1pPr>
      <a:lvl2pPr marL="410072" algn="l" defTabSz="820146" rtl="0" eaLnBrk="1" latinLnBrk="0" hangingPunct="1">
        <a:defRPr sz="1623" kern="1200">
          <a:solidFill>
            <a:schemeClr val="tx1"/>
          </a:solidFill>
          <a:latin typeface="+mn-lt"/>
          <a:ea typeface="+mn-ea"/>
          <a:cs typeface="+mn-cs"/>
        </a:defRPr>
      </a:lvl2pPr>
      <a:lvl3pPr marL="820146" algn="l" defTabSz="820146" rtl="0" eaLnBrk="1" latinLnBrk="0" hangingPunct="1">
        <a:defRPr sz="1623" kern="1200">
          <a:solidFill>
            <a:schemeClr val="tx1"/>
          </a:solidFill>
          <a:latin typeface="+mn-lt"/>
          <a:ea typeface="+mn-ea"/>
          <a:cs typeface="+mn-cs"/>
        </a:defRPr>
      </a:lvl3pPr>
      <a:lvl4pPr marL="1230219" algn="l" defTabSz="820146" rtl="0" eaLnBrk="1" latinLnBrk="0" hangingPunct="1">
        <a:defRPr sz="1623" kern="1200">
          <a:solidFill>
            <a:schemeClr val="tx1"/>
          </a:solidFill>
          <a:latin typeface="+mn-lt"/>
          <a:ea typeface="+mn-ea"/>
          <a:cs typeface="+mn-cs"/>
        </a:defRPr>
      </a:lvl4pPr>
      <a:lvl5pPr marL="1640289" algn="l" defTabSz="820146" rtl="0" eaLnBrk="1" latinLnBrk="0" hangingPunct="1">
        <a:defRPr sz="1623" kern="1200">
          <a:solidFill>
            <a:schemeClr val="tx1"/>
          </a:solidFill>
          <a:latin typeface="+mn-lt"/>
          <a:ea typeface="+mn-ea"/>
          <a:cs typeface="+mn-cs"/>
        </a:defRPr>
      </a:lvl5pPr>
      <a:lvl6pPr marL="2050362" algn="l" defTabSz="820146" rtl="0" eaLnBrk="1" latinLnBrk="0" hangingPunct="1">
        <a:defRPr sz="1623" kern="1200">
          <a:solidFill>
            <a:schemeClr val="tx1"/>
          </a:solidFill>
          <a:latin typeface="+mn-lt"/>
          <a:ea typeface="+mn-ea"/>
          <a:cs typeface="+mn-cs"/>
        </a:defRPr>
      </a:lvl6pPr>
      <a:lvl7pPr marL="2460436" algn="l" defTabSz="820146" rtl="0" eaLnBrk="1" latinLnBrk="0" hangingPunct="1">
        <a:defRPr sz="1623" kern="1200">
          <a:solidFill>
            <a:schemeClr val="tx1"/>
          </a:solidFill>
          <a:latin typeface="+mn-lt"/>
          <a:ea typeface="+mn-ea"/>
          <a:cs typeface="+mn-cs"/>
        </a:defRPr>
      </a:lvl7pPr>
      <a:lvl8pPr marL="2870508" algn="l" defTabSz="820146" rtl="0" eaLnBrk="1" latinLnBrk="0" hangingPunct="1">
        <a:defRPr sz="1623" kern="1200">
          <a:solidFill>
            <a:schemeClr val="tx1"/>
          </a:solidFill>
          <a:latin typeface="+mn-lt"/>
          <a:ea typeface="+mn-ea"/>
          <a:cs typeface="+mn-cs"/>
        </a:defRPr>
      </a:lvl8pPr>
      <a:lvl9pPr marL="3280580" algn="l" defTabSz="820146" rtl="0" eaLnBrk="1" latinLnBrk="0" hangingPunct="1">
        <a:defRPr sz="16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descr="Catastrophic Antiphospholipid Syndrome in the setting of Autoimmune Overlap Syndrome &#10;">
            <a:extLst>
              <a:ext uri="{C183D7F6-B498-43B3-948B-1728B52AA6E4}">
                <adec:decorative xmlns:adec="http://schemas.microsoft.com/office/drawing/2017/decorative" val="0"/>
              </a:ext>
            </a:extLst>
          </p:cNvPr>
          <p:cNvSpPr>
            <a:spLocks noChangeArrowheads="1"/>
          </p:cNvSpPr>
          <p:nvPr/>
        </p:nvSpPr>
        <p:spPr bwMode="auto">
          <a:xfrm>
            <a:off x="-13348" y="3380"/>
            <a:ext cx="32918400" cy="5548745"/>
          </a:xfrm>
          <a:prstGeom prst="rect">
            <a:avLst/>
          </a:prstGeom>
          <a:solidFill>
            <a:schemeClr val="bg1"/>
          </a:solidFill>
          <a:ln w="9525">
            <a:noFill/>
            <a:miter lim="800000"/>
            <a:headEnd/>
            <a:tailEnd/>
          </a:ln>
        </p:spPr>
        <p:txBody>
          <a:bodyPr wrap="none" lIns="70303" tIns="35151" rIns="70303" bIns="35151" anchor="ctr"/>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endParaRPr lang="en-US" sz="1881"/>
          </a:p>
        </p:txBody>
      </p:sp>
      <p:sp>
        <p:nvSpPr>
          <p:cNvPr id="1028" name="Rectangle 4"/>
          <p:cNvSpPr>
            <a:spLocks noGrp="1" noChangeAspect="1" noChangeArrowheads="1"/>
          </p:cNvSpPr>
          <p:nvPr>
            <p:ph type="title"/>
          </p:nvPr>
        </p:nvSpPr>
        <p:spPr>
          <a:xfrm>
            <a:off x="7803818" y="930645"/>
            <a:ext cx="20450951" cy="2708434"/>
          </a:xfrm>
          <a:noFill/>
        </p:spPr>
        <p:txBody>
          <a:bodyPr vert="horz" wrap="square" lIns="0" tIns="0" rIns="0" bIns="0" numCol="1" anchor="ctr" anchorCtr="0" compatLnSpc="1">
            <a:prstTxWarp prst="textNoShape">
              <a:avLst/>
            </a:prstTxWarp>
            <a:spAutoFit/>
          </a:bodyPr>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algn="ctr"/>
            <a:r>
              <a:rPr lang="en-US" sz="7200" b="0" dirty="0">
                <a:solidFill>
                  <a:srgbClr val="461D7C"/>
                </a:solidFill>
                <a:latin typeface="Arial Nova"/>
                <a:cs typeface="Times New Roman"/>
              </a:rPr>
              <a:t>Catastrophic Antiphospholipid Syndrome in the setting of Autoimmune Overlap Syndrome </a:t>
            </a:r>
            <a:br>
              <a:rPr lang="en-US" sz="8950" dirty="0">
                <a:solidFill>
                  <a:srgbClr val="461D7C"/>
                </a:solidFill>
                <a:latin typeface="Arial Nova"/>
              </a:rPr>
            </a:br>
            <a:endParaRPr lang="en-US" sz="3200" dirty="0">
              <a:solidFill>
                <a:srgbClr val="461D7C"/>
              </a:solidFill>
              <a:latin typeface="Arial Nova"/>
              <a:cs typeface="Times New Roman"/>
            </a:endParaRPr>
          </a:p>
        </p:txBody>
      </p:sp>
      <p:sp>
        <p:nvSpPr>
          <p:cNvPr id="15" name="TextBox 14">
            <a:extLst>
              <a:ext uri="{FF2B5EF4-FFF2-40B4-BE49-F238E27FC236}">
                <a16:creationId xmlns:a16="http://schemas.microsoft.com/office/drawing/2014/main" id="{FACBFA0B-C9CB-DD70-6854-6E58FC3466BD}"/>
              </a:ext>
            </a:extLst>
          </p:cNvPr>
          <p:cNvSpPr txBox="1"/>
          <p:nvPr/>
        </p:nvSpPr>
        <p:spPr>
          <a:xfrm>
            <a:off x="9784451" y="3620579"/>
            <a:ext cx="16459200" cy="2416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0" i="0" u="none" strike="noStrike" baseline="0" dirty="0">
                <a:solidFill>
                  <a:srgbClr val="461D7C"/>
                </a:solidFill>
                <a:latin typeface="Arial Nova"/>
              </a:rPr>
              <a:t>Kaitlyn Calabresi, Camille Gelis, Grace Sheets, Brendan Tate</a:t>
            </a:r>
            <a:r>
              <a:rPr lang="en-US" sz="3200" dirty="0">
                <a:solidFill>
                  <a:srgbClr val="461D7C"/>
                </a:solidFill>
                <a:latin typeface="Arial Nova"/>
              </a:rPr>
              <a:t>, M.D.,</a:t>
            </a:r>
            <a:r>
              <a:rPr lang="en-US" sz="3200" b="0" i="0" u="none" strike="noStrike" baseline="0" dirty="0">
                <a:solidFill>
                  <a:srgbClr val="461D7C"/>
                </a:solidFill>
                <a:latin typeface="Arial Nova"/>
              </a:rPr>
              <a:t> </a:t>
            </a:r>
            <a:r>
              <a:rPr lang="en-US" sz="3200" b="0" i="0" u="none" strike="noStrike" baseline="0" dirty="0" err="1">
                <a:solidFill>
                  <a:srgbClr val="461D7C"/>
                </a:solidFill>
                <a:latin typeface="Arial Nova"/>
              </a:rPr>
              <a:t>Prianca</a:t>
            </a:r>
            <a:r>
              <a:rPr lang="en-US" sz="3200" b="0" i="0" u="none" strike="noStrike" baseline="0" dirty="0">
                <a:solidFill>
                  <a:srgbClr val="461D7C"/>
                </a:solidFill>
                <a:latin typeface="Arial Nova"/>
              </a:rPr>
              <a:t> Shrestha, </a:t>
            </a:r>
            <a:r>
              <a:rPr lang="en-US" sz="3200" dirty="0">
                <a:solidFill>
                  <a:srgbClr val="461D7C"/>
                </a:solidFill>
                <a:latin typeface="Arial Nova"/>
              </a:rPr>
              <a:t>M.D., </a:t>
            </a:r>
            <a:r>
              <a:rPr lang="en-US" sz="3200" b="0" i="0" u="none" strike="noStrike" baseline="0" dirty="0">
                <a:solidFill>
                  <a:srgbClr val="461D7C"/>
                </a:solidFill>
                <a:latin typeface="Arial Nova"/>
              </a:rPr>
              <a:t>Merrick Firoz</a:t>
            </a:r>
            <a:r>
              <a:rPr lang="en-US" sz="3200" dirty="0">
                <a:solidFill>
                  <a:srgbClr val="461D7C"/>
                </a:solidFill>
                <a:latin typeface="Arial Nova"/>
              </a:rPr>
              <a:t>, M.D.,</a:t>
            </a:r>
            <a:r>
              <a:rPr lang="en-US" sz="3200" b="0" i="0" u="none" strike="noStrike" baseline="0" dirty="0">
                <a:solidFill>
                  <a:srgbClr val="461D7C"/>
                </a:solidFill>
                <a:latin typeface="Arial Nova"/>
              </a:rPr>
              <a:t> Spencer Lemoine</a:t>
            </a:r>
            <a:r>
              <a:rPr lang="en-US" sz="3200" dirty="0">
                <a:solidFill>
                  <a:srgbClr val="461D7C"/>
                </a:solidFill>
                <a:latin typeface="Arial Nova"/>
              </a:rPr>
              <a:t>, M.D.,</a:t>
            </a:r>
            <a:r>
              <a:rPr lang="en-US" sz="3200" b="0" i="0" u="none" strike="noStrike" baseline="0" dirty="0">
                <a:solidFill>
                  <a:srgbClr val="461D7C"/>
                </a:solidFill>
                <a:latin typeface="Arial Nova"/>
              </a:rPr>
              <a:t> Monica Moreno</a:t>
            </a:r>
            <a:r>
              <a:rPr lang="en-US" sz="3200" dirty="0">
                <a:solidFill>
                  <a:srgbClr val="461D7C"/>
                </a:solidFill>
                <a:latin typeface="Arial Nova"/>
              </a:rPr>
              <a:t>, M.D.,</a:t>
            </a:r>
            <a:r>
              <a:rPr lang="en-US" sz="3200" b="0" i="0" u="none" strike="noStrike" baseline="0" dirty="0">
                <a:solidFill>
                  <a:srgbClr val="461D7C"/>
                </a:solidFill>
                <a:latin typeface="Arial Nova"/>
              </a:rPr>
              <a:t> Sarah Griffin, </a:t>
            </a:r>
            <a:r>
              <a:rPr lang="en-US" sz="3200" dirty="0">
                <a:solidFill>
                  <a:srgbClr val="461D7C"/>
                </a:solidFill>
                <a:latin typeface="Arial Nova"/>
              </a:rPr>
              <a:t>M.D., </a:t>
            </a:r>
            <a:r>
              <a:rPr lang="en-US" sz="3200" b="0" i="0" u="none" strike="noStrike" baseline="0" dirty="0">
                <a:solidFill>
                  <a:srgbClr val="461D7C"/>
                </a:solidFill>
                <a:latin typeface="Arial Nova"/>
              </a:rPr>
              <a:t>Seth Vignes</a:t>
            </a:r>
            <a:r>
              <a:rPr lang="en-US" sz="3200" dirty="0">
                <a:solidFill>
                  <a:srgbClr val="461D7C"/>
                </a:solidFill>
                <a:latin typeface="Arial Nova"/>
              </a:rPr>
              <a:t>, M.D.,</a:t>
            </a:r>
            <a:r>
              <a:rPr lang="en-US" sz="3200" b="0" i="0" u="none" strike="noStrike" baseline="0" dirty="0">
                <a:solidFill>
                  <a:srgbClr val="461D7C"/>
                </a:solidFill>
                <a:latin typeface="Arial Nova"/>
              </a:rPr>
              <a:t> Jorge Martinez</a:t>
            </a:r>
            <a:r>
              <a:rPr lang="en-US" sz="3200" dirty="0">
                <a:solidFill>
                  <a:srgbClr val="461D7C"/>
                </a:solidFill>
                <a:latin typeface="Arial Nova"/>
              </a:rPr>
              <a:t>, M.D. J.D.</a:t>
            </a:r>
            <a:br>
              <a:rPr sz="3200" b="0" i="0" dirty="0">
                <a:latin typeface="Arial Nova"/>
                <a:ea typeface="Arial Nova"/>
                <a:cs typeface="Arial Nova"/>
              </a:rPr>
            </a:br>
            <a:r>
              <a:rPr lang="en-US" sz="3200" b="1" i="0" u="none" strike="noStrike" baseline="0" dirty="0">
                <a:solidFill>
                  <a:srgbClr val="461D7C"/>
                </a:solidFill>
                <a:latin typeface="Arial Nova"/>
              </a:rPr>
              <a:t>Department of Internal Medicine, LSUHSC School of Medicine</a:t>
            </a:r>
            <a:endParaRPr lang="en-US" dirty="0">
              <a:cs typeface="Times New Roman" pitchFamily="18" charset="0"/>
            </a:endParaRPr>
          </a:p>
          <a:p>
            <a:pPr algn="ctr"/>
            <a:endParaRPr lang="en-US"/>
          </a:p>
        </p:txBody>
      </p:sp>
      <p:pic>
        <p:nvPicPr>
          <p:cNvPr id="4" name="Picture 3" descr="LSUHealth School of Medicin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24" y="1463328"/>
            <a:ext cx="6234545" cy="2540000"/>
          </a:xfrm>
          <a:prstGeom prst="rect">
            <a:avLst/>
          </a:prstGeom>
        </p:spPr>
      </p:pic>
      <p:pic>
        <p:nvPicPr>
          <p:cNvPr id="26" name="Picture 25" descr="LSUHSC Seal logo">
            <a:extLst>
              <a:ext uri="{FF2B5EF4-FFF2-40B4-BE49-F238E27FC236}">
                <a16:creationId xmlns:a16="http://schemas.microsoft.com/office/drawing/2014/main" id="{975DEA4E-58F2-AA4A-BEAB-C3CAEA56B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57039" y="1282755"/>
            <a:ext cx="2939143" cy="3028209"/>
          </a:xfrm>
          <a:prstGeom prst="rect">
            <a:avLst/>
          </a:prstGeom>
          <a:noFill/>
        </p:spPr>
      </p:pic>
      <p:sp>
        <p:nvSpPr>
          <p:cNvPr id="1030" name="Rectangle 1148" descr="Introduction"/>
          <p:cNvSpPr>
            <a:spLocks noChangeArrowheads="1"/>
          </p:cNvSpPr>
          <p:nvPr/>
        </p:nvSpPr>
        <p:spPr bwMode="auto">
          <a:xfrm>
            <a:off x="467195" y="6201454"/>
            <a:ext cx="9170587" cy="1490361"/>
          </a:xfrm>
          <a:prstGeom prst="rect">
            <a:avLst/>
          </a:prstGeom>
          <a:solidFill>
            <a:schemeClr val="accent2">
              <a:lumMod val="20000"/>
              <a:lumOff val="80000"/>
            </a:schemeClr>
          </a:solidFill>
          <a:ln w="9525">
            <a:noFill/>
            <a:miter lim="800000"/>
            <a:headEnd/>
            <a:tailEnd/>
          </a:ln>
        </p:spPr>
        <p:txBody>
          <a:bodyPr wrap="none" lIns="70303" tIns="35151" rIns="70303" bIns="35151" anchor="ctr"/>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algn="ctr"/>
            <a:endParaRPr lang="en-US" sz="1881" dirty="0"/>
          </a:p>
        </p:txBody>
      </p:sp>
      <p:sp>
        <p:nvSpPr>
          <p:cNvPr id="1049" name="Rectangle 1149"/>
          <p:cNvSpPr>
            <a:spLocks noGrp="1" noChangeArrowheads="1"/>
          </p:cNvSpPr>
          <p:nvPr>
            <p:ph type="body" sz="half" idx="1"/>
          </p:nvPr>
        </p:nvSpPr>
        <p:spPr>
          <a:xfrm>
            <a:off x="826473" y="6477000"/>
            <a:ext cx="4799660" cy="838409"/>
          </a:xfrm>
          <a:noFill/>
        </p:spPr>
        <p:txBody>
          <a:bodyPr/>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marL="0" indent="0" eaLnBrk="1" hangingPunct="1"/>
            <a:r>
              <a:rPr lang="en-US" sz="5650" b="1" dirty="0">
                <a:solidFill>
                  <a:srgbClr val="461D7C"/>
                </a:solidFill>
                <a:latin typeface="Arial"/>
                <a:cs typeface="Arial"/>
              </a:rPr>
              <a:t>Introduction</a:t>
            </a:r>
          </a:p>
        </p:txBody>
      </p:sp>
      <p:sp>
        <p:nvSpPr>
          <p:cNvPr id="1029" name="Text Box 1147"/>
          <p:cNvSpPr txBox="1">
            <a:spLocks noChangeArrowheads="1"/>
          </p:cNvSpPr>
          <p:nvPr/>
        </p:nvSpPr>
        <p:spPr bwMode="auto">
          <a:xfrm>
            <a:off x="469672" y="8041112"/>
            <a:ext cx="9166581" cy="6197714"/>
          </a:xfrm>
          <a:prstGeom prst="rect">
            <a:avLst/>
          </a:prstGeom>
          <a:solidFill>
            <a:schemeClr val="bg1"/>
          </a:solidFill>
          <a:ln w="25400">
            <a:solidFill>
              <a:schemeClr val="tx1"/>
            </a:solidFill>
            <a:miter lim="800000"/>
            <a:headEnd type="none" w="sm" len="sm"/>
            <a:tailEnd type="none" w="sm" len="sm"/>
          </a:ln>
        </p:spPr>
        <p:txBody>
          <a:bodyPr lIns="70303" tIns="35151" rIns="70303" bIns="35151"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marL="367665" lvl="1"/>
            <a:endParaRPr lang="en-US" sz="3200" dirty="0">
              <a:latin typeface="Arial Nova"/>
              <a:cs typeface="Times New Roman"/>
            </a:endParaRPr>
          </a:p>
          <a:p>
            <a:pPr marL="367665" lvl="1"/>
            <a:r>
              <a:rPr lang="en-US" sz="3200" dirty="0">
                <a:latin typeface="Arial Nova"/>
                <a:cs typeface="Times New Roman"/>
              </a:rPr>
              <a:t>Catastrophic Antiphospholipid Syndrome (CAPS) is a severe subtype of antiphospholipid syndrome (APS) representing just 4.39% of incident APS cases. It is defined by the acute development (≤ 1 week) of thromboses in three or more organs, with positive antiphospholipid antibodies, and confirmation of micro thrombosis in affected organs by histopathology. CAPS is highly fatal due to the risk of multi-organ failure, with a mortality of 44% even with intervention.</a:t>
            </a:r>
            <a:endParaRPr lang="en-US" sz="3200" dirty="0">
              <a:latin typeface="Arial Nova"/>
            </a:endParaRPr>
          </a:p>
          <a:p>
            <a:pPr eaLnBrk="0" hangingPunct="0"/>
            <a:endParaRPr lang="en-US" sz="3200" dirty="0">
              <a:latin typeface="Arial Nova"/>
            </a:endParaRPr>
          </a:p>
        </p:txBody>
      </p:sp>
      <p:sp>
        <p:nvSpPr>
          <p:cNvPr id="2" name="Rectangle 1148" descr="Case Background">
            <a:extLst>
              <a:ext uri="{FF2B5EF4-FFF2-40B4-BE49-F238E27FC236}">
                <a16:creationId xmlns:a16="http://schemas.microsoft.com/office/drawing/2014/main" id="{40FC7357-4B77-F0DE-E559-14018329B347}"/>
              </a:ext>
            </a:extLst>
          </p:cNvPr>
          <p:cNvSpPr>
            <a:spLocks noChangeArrowheads="1"/>
          </p:cNvSpPr>
          <p:nvPr/>
        </p:nvSpPr>
        <p:spPr bwMode="auto">
          <a:xfrm>
            <a:off x="467195" y="14792302"/>
            <a:ext cx="9170587" cy="1561238"/>
          </a:xfrm>
          <a:prstGeom prst="rect">
            <a:avLst/>
          </a:prstGeom>
          <a:solidFill>
            <a:schemeClr val="accent2">
              <a:lumMod val="20000"/>
              <a:lumOff val="80000"/>
            </a:schemeClr>
          </a:solidFill>
          <a:ln w="9525">
            <a:noFill/>
            <a:miter lim="800000"/>
            <a:headEnd/>
            <a:tailEnd/>
          </a:ln>
        </p:spPr>
        <p:txBody>
          <a:bodyPr wrap="none" lIns="70303" tIns="35151" rIns="70303" bIns="35151" anchor="ctr"/>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algn="ctr"/>
            <a:endParaRPr lang="en-US" sz="1881" dirty="0"/>
          </a:p>
        </p:txBody>
      </p:sp>
      <p:sp>
        <p:nvSpPr>
          <p:cNvPr id="5" name="Rectangle 1149">
            <a:extLst>
              <a:ext uri="{FF2B5EF4-FFF2-40B4-BE49-F238E27FC236}">
                <a16:creationId xmlns:a16="http://schemas.microsoft.com/office/drawing/2014/main" id="{CE651284-0006-7F0C-6126-182E67E6F7D7}"/>
              </a:ext>
            </a:extLst>
          </p:cNvPr>
          <p:cNvSpPr txBox="1">
            <a:spLocks noChangeArrowheads="1"/>
          </p:cNvSpPr>
          <p:nvPr/>
        </p:nvSpPr>
        <p:spPr bwMode="auto">
          <a:xfrm>
            <a:off x="845600" y="15249573"/>
            <a:ext cx="7382026" cy="7627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1423863" indent="-1423863" algn="l" defTabSz="16691946" rtl="0" eaLnBrk="0" fontAlgn="base" hangingPunct="0">
              <a:spcBef>
                <a:spcPct val="0"/>
              </a:spcBef>
              <a:spcAft>
                <a:spcPct val="0"/>
              </a:spcAft>
              <a:defRPr sz="1971" kern="1200">
                <a:solidFill>
                  <a:schemeClr val="tx1"/>
                </a:solidFill>
                <a:latin typeface="Times New Roman" pitchFamily="18" charset="0"/>
                <a:ea typeface="+mn-ea"/>
                <a:cs typeface="+mn-cs"/>
              </a:defRPr>
            </a:lvl1pPr>
            <a:lvl2pPr marL="368237" indent="-1183230" algn="l" defTabSz="16691946" rtl="0" eaLnBrk="0" fontAlgn="base" hangingPunct="0">
              <a:spcBef>
                <a:spcPct val="0"/>
              </a:spcBef>
              <a:spcAft>
                <a:spcPct val="0"/>
              </a:spcAft>
              <a:defRPr sz="1971" kern="1200">
                <a:solidFill>
                  <a:schemeClr val="tx1"/>
                </a:solidFill>
                <a:latin typeface="Times New Roman" pitchFamily="18" charset="0"/>
                <a:ea typeface="+mn-ea"/>
                <a:cs typeface="+mn-cs"/>
              </a:defRPr>
            </a:lvl2pPr>
            <a:lvl3pPr marL="736473" indent="-946870" algn="l" defTabSz="16691946" rtl="0" eaLnBrk="0" fontAlgn="base" hangingPunct="0">
              <a:spcBef>
                <a:spcPct val="0"/>
              </a:spcBef>
              <a:spcAft>
                <a:spcPct val="0"/>
              </a:spcAft>
              <a:defRPr sz="1971" kern="1200">
                <a:solidFill>
                  <a:schemeClr val="tx1"/>
                </a:solidFill>
                <a:latin typeface="Times New Roman" pitchFamily="18" charset="0"/>
                <a:ea typeface="+mn-ea"/>
                <a:cs typeface="+mn-cs"/>
              </a:defRPr>
            </a:lvl3pPr>
            <a:lvl4pPr marL="1104710" indent="-948292" algn="l" defTabSz="16691946" rtl="0" eaLnBrk="0" fontAlgn="base" hangingPunct="0">
              <a:spcBef>
                <a:spcPct val="0"/>
              </a:spcBef>
              <a:spcAft>
                <a:spcPct val="0"/>
              </a:spcAft>
              <a:defRPr sz="1971" kern="1200">
                <a:solidFill>
                  <a:schemeClr val="tx1"/>
                </a:solidFill>
                <a:latin typeface="Times New Roman" pitchFamily="18" charset="0"/>
                <a:ea typeface="+mn-ea"/>
                <a:cs typeface="+mn-cs"/>
              </a:defRPr>
            </a:lvl4pPr>
            <a:lvl5pPr marL="1472946" indent="-952565" algn="l" defTabSz="16691946" rtl="0" eaLnBrk="0" fontAlgn="base" hangingPunct="0">
              <a:spcBef>
                <a:spcPct val="0"/>
              </a:spcBef>
              <a:spcAft>
                <a:spcPct val="0"/>
              </a:spcAft>
              <a:defRPr sz="1971" kern="1200">
                <a:solidFill>
                  <a:schemeClr val="tx1"/>
                </a:solidFill>
                <a:latin typeface="Times New Roman" pitchFamily="18" charset="0"/>
                <a:ea typeface="+mn-ea"/>
                <a:cs typeface="+mn-cs"/>
              </a:defRPr>
            </a:lvl5pPr>
            <a:lvl6pPr marL="1841183" indent="-952565" algn="l" defTabSz="736473" rtl="0" eaLnBrk="1" fontAlgn="base" latinLnBrk="0" hangingPunct="1">
              <a:spcBef>
                <a:spcPct val="20000"/>
              </a:spcBef>
              <a:spcAft>
                <a:spcPct val="0"/>
              </a:spcAft>
              <a:defRPr sz="1971" kern="1200">
                <a:solidFill>
                  <a:schemeClr val="tx1"/>
                </a:solidFill>
                <a:latin typeface="Times New Roman" pitchFamily="18" charset="0"/>
                <a:ea typeface="+mn-ea"/>
                <a:cs typeface="+mn-cs"/>
              </a:defRPr>
            </a:lvl6pPr>
            <a:lvl7pPr marL="2209420" indent="-952565" algn="l" defTabSz="736473" rtl="0" eaLnBrk="1" fontAlgn="base" latinLnBrk="0" hangingPunct="1">
              <a:spcBef>
                <a:spcPct val="20000"/>
              </a:spcBef>
              <a:spcAft>
                <a:spcPct val="0"/>
              </a:spcAft>
              <a:defRPr sz="1971" kern="1200">
                <a:solidFill>
                  <a:schemeClr val="tx1"/>
                </a:solidFill>
                <a:latin typeface="Times New Roman" pitchFamily="18" charset="0"/>
                <a:ea typeface="+mn-ea"/>
                <a:cs typeface="+mn-cs"/>
              </a:defRPr>
            </a:lvl7pPr>
            <a:lvl8pPr marL="2577656" indent="-952565" algn="l" defTabSz="736473" rtl="0" eaLnBrk="1" fontAlgn="base" latinLnBrk="0" hangingPunct="1">
              <a:spcBef>
                <a:spcPct val="20000"/>
              </a:spcBef>
              <a:spcAft>
                <a:spcPct val="0"/>
              </a:spcAft>
              <a:defRPr sz="1971" kern="1200">
                <a:solidFill>
                  <a:schemeClr val="tx1"/>
                </a:solidFill>
                <a:latin typeface="Times New Roman" pitchFamily="18" charset="0"/>
                <a:ea typeface="+mn-ea"/>
                <a:cs typeface="+mn-cs"/>
              </a:defRPr>
            </a:lvl8pPr>
            <a:lvl9pPr marL="2945893" indent="-952565" algn="l" defTabSz="736473" rtl="0" eaLnBrk="1" fontAlgn="base" latinLnBrk="0" hangingPunct="1">
              <a:spcBef>
                <a:spcPct val="20000"/>
              </a:spcBef>
              <a:spcAft>
                <a:spcPct val="0"/>
              </a:spcAft>
              <a:defRPr sz="1971" kern="1200">
                <a:solidFill>
                  <a:schemeClr val="tx1"/>
                </a:solidFill>
                <a:latin typeface="Times New Roman" pitchFamily="18" charset="0"/>
                <a:ea typeface="+mn-ea"/>
                <a:cs typeface="+mn-cs"/>
              </a:defRPr>
            </a:lvl9pPr>
          </a:lstStyle>
          <a:p>
            <a:pPr marL="0" indent="0"/>
            <a:r>
              <a:rPr lang="en-US" sz="5650" b="1">
                <a:solidFill>
                  <a:srgbClr val="461D7C"/>
                </a:solidFill>
                <a:latin typeface="Arial"/>
                <a:cs typeface="Arial"/>
              </a:rPr>
              <a:t>Case Background</a:t>
            </a:r>
            <a:endParaRPr lang="en-US" sz="1950" b="1">
              <a:latin typeface="Arial"/>
              <a:cs typeface="Arial"/>
            </a:endParaRPr>
          </a:p>
        </p:txBody>
      </p:sp>
      <p:sp>
        <p:nvSpPr>
          <p:cNvPr id="3" name="Text Box 1147">
            <a:extLst>
              <a:ext uri="{FF2B5EF4-FFF2-40B4-BE49-F238E27FC236}">
                <a16:creationId xmlns:a16="http://schemas.microsoft.com/office/drawing/2014/main" id="{F9E97206-9FC2-59E3-3952-5752B23E1163}"/>
              </a:ext>
            </a:extLst>
          </p:cNvPr>
          <p:cNvSpPr txBox="1">
            <a:spLocks noChangeArrowheads="1"/>
          </p:cNvSpPr>
          <p:nvPr/>
        </p:nvSpPr>
        <p:spPr bwMode="auto">
          <a:xfrm>
            <a:off x="469671" y="16810811"/>
            <a:ext cx="9166581" cy="14657870"/>
          </a:xfrm>
          <a:prstGeom prst="rect">
            <a:avLst/>
          </a:prstGeom>
          <a:solidFill>
            <a:schemeClr val="bg1"/>
          </a:solidFill>
          <a:ln w="25400">
            <a:solidFill>
              <a:schemeClr val="tx1"/>
            </a:solidFill>
            <a:miter lim="800000"/>
            <a:headEnd type="none" w="sm" len="sm"/>
            <a:tailEnd type="none" w="sm" len="sm"/>
          </a:ln>
        </p:spPr>
        <p:txBody>
          <a:bodyPr lIns="70303" tIns="35151" rIns="70303" bIns="35151"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marL="367665" lvl="1"/>
            <a:endParaRPr lang="en-US" sz="3200" dirty="0">
              <a:latin typeface="Arial Nova"/>
              <a:cs typeface="Times New Roman"/>
            </a:endParaRPr>
          </a:p>
          <a:p>
            <a:pPr marL="367665" lvl="1"/>
            <a:r>
              <a:rPr lang="en-US" sz="3200" dirty="0">
                <a:latin typeface="Arial Nova"/>
                <a:cs typeface="Times New Roman"/>
              </a:rPr>
              <a:t>A 35-year-old female with past medical history of autoimmune Overlap Syndrome (Systemic Lupus Erythematosus, Sjogren’s, CREST), primary biliary cholangitis, and pulmonary hypertension with right-sided heart failure presented to the hospital with an 8-day history of shortness of breath and 2-week history of progressive cough and fatigue. On initial evaluation in the ED, she was lethargic, jaundiced, and in respiratory distress, with O2 saturation of 85% and tachycardia to 113. </a:t>
            </a:r>
            <a:endParaRPr lang="en-US" sz="1950" dirty="0">
              <a:cs typeface="Times New Roman"/>
            </a:endParaRPr>
          </a:p>
          <a:p>
            <a:pPr marL="367665" lvl="1"/>
            <a:endParaRPr lang="en-US" sz="3200" dirty="0">
              <a:latin typeface="Arial Nova"/>
              <a:cs typeface="Times New Roman"/>
            </a:endParaRPr>
          </a:p>
          <a:p>
            <a:pPr marL="367665" lvl="1"/>
            <a:r>
              <a:rPr lang="en-US" sz="3200" dirty="0">
                <a:latin typeface="Arial Nova"/>
                <a:cs typeface="Times New Roman"/>
              </a:rPr>
              <a:t>Labs were significant for lactic acid 13.5, WBC 15.8, platelets 29, glucose 64, ALT 46, AST 139, Alk </a:t>
            </a:r>
            <a:r>
              <a:rPr lang="en-US" sz="3200" dirty="0" err="1">
                <a:latin typeface="Arial Nova"/>
                <a:cs typeface="Times New Roman"/>
              </a:rPr>
              <a:t>phos</a:t>
            </a:r>
            <a:r>
              <a:rPr lang="en-US" sz="3200" dirty="0">
                <a:latin typeface="Arial Nova"/>
                <a:cs typeface="Times New Roman"/>
              </a:rPr>
              <a:t> 436, GGT 133 with evidence of a combined metabolic and respiratory acidosis (VBG: pH 6.97, CO2 37; CMP: Na 131, K 4.4, Cl 101, HCO3 8). CT Angio of the Chest and Abdomen revealed diffuse tree-in-bud pulmonary opacities, perfusion abnormalities of her liver, and a splenic infarct. There was initially concern for DIC in the setting of septic shock (D-dimer 36,000, PT 31.5, INR 2.7, fibrinogen 297). She received empiric Vancomycin and Zosyn in the ED. However, her blood cultures remained negative. She was admitted to the ICU in the setting of her respiratory distress and AMS. </a:t>
            </a:r>
            <a:endParaRPr lang="en-US" sz="1950" dirty="0">
              <a:cs typeface="Times New Roman"/>
            </a:endParaRPr>
          </a:p>
          <a:p>
            <a:pPr eaLnBrk="0" hangingPunct="0"/>
            <a:endParaRPr lang="en-US" sz="3200" dirty="0">
              <a:latin typeface="Arial Nova"/>
            </a:endParaRPr>
          </a:p>
        </p:txBody>
      </p:sp>
      <p:sp>
        <p:nvSpPr>
          <p:cNvPr id="25" name="Rectangle 1148" descr="Intervention"/>
          <p:cNvSpPr>
            <a:spLocks noChangeArrowheads="1"/>
          </p:cNvSpPr>
          <p:nvPr/>
        </p:nvSpPr>
        <p:spPr bwMode="auto">
          <a:xfrm>
            <a:off x="10460916" y="6201453"/>
            <a:ext cx="10938675" cy="1490362"/>
          </a:xfrm>
          <a:prstGeom prst="rect">
            <a:avLst/>
          </a:prstGeom>
          <a:solidFill>
            <a:schemeClr val="accent2">
              <a:lumMod val="20000"/>
              <a:lumOff val="80000"/>
            </a:schemeClr>
          </a:solidFill>
          <a:ln w="9525">
            <a:noFill/>
            <a:miter lim="800000"/>
            <a:headEnd/>
            <a:tailEnd/>
          </a:ln>
        </p:spPr>
        <p:txBody>
          <a:bodyPr wrap="none" lIns="70303" tIns="35151" rIns="70303" bIns="35151" anchor="ctr"/>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algn="ctr"/>
            <a:endParaRPr lang="en-US" sz="1843" dirty="0">
              <a:solidFill>
                <a:srgbClr val="461D7C"/>
              </a:solidFill>
              <a:cs typeface="Times New Roman"/>
            </a:endParaRPr>
          </a:p>
        </p:txBody>
      </p:sp>
      <p:sp>
        <p:nvSpPr>
          <p:cNvPr id="1035" name="Rectangle 1154"/>
          <p:cNvSpPr>
            <a:spLocks noChangeArrowheads="1"/>
          </p:cNvSpPr>
          <p:nvPr/>
        </p:nvSpPr>
        <p:spPr bwMode="auto">
          <a:xfrm>
            <a:off x="10998045" y="6557773"/>
            <a:ext cx="5286895" cy="847899"/>
          </a:xfrm>
          <a:prstGeom prst="rect">
            <a:avLst/>
          </a:prstGeom>
          <a:noFill/>
          <a:ln w="9525">
            <a:noFill/>
            <a:miter lim="800000"/>
            <a:headEnd/>
            <a:tailEnd/>
          </a:ln>
        </p:spPr>
        <p:txBody>
          <a:bodyPr lIns="0" tIns="0" rIns="0" bIns="0"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defTabSz="14306667">
              <a:spcBef>
                <a:spcPct val="20000"/>
              </a:spcBef>
            </a:pPr>
            <a:r>
              <a:rPr lang="en-US" sz="5650" b="1">
                <a:solidFill>
                  <a:srgbClr val="461D7C"/>
                </a:solidFill>
                <a:latin typeface="Arial"/>
                <a:cs typeface="Arial"/>
              </a:rPr>
              <a:t>Intervention</a:t>
            </a:r>
            <a:endParaRPr lang="en-US"/>
          </a:p>
        </p:txBody>
      </p:sp>
      <p:sp>
        <p:nvSpPr>
          <p:cNvPr id="1044" name="Text Box 1163"/>
          <p:cNvSpPr txBox="1">
            <a:spLocks noChangeArrowheads="1"/>
          </p:cNvSpPr>
          <p:nvPr/>
        </p:nvSpPr>
        <p:spPr bwMode="auto">
          <a:xfrm>
            <a:off x="10482118" y="8041112"/>
            <a:ext cx="10917471" cy="8192133"/>
          </a:xfrm>
          <a:prstGeom prst="rect">
            <a:avLst/>
          </a:prstGeom>
          <a:solidFill>
            <a:schemeClr val="bg1"/>
          </a:solidFill>
          <a:ln w="25400">
            <a:solidFill>
              <a:schemeClr val="tx1"/>
            </a:solidFill>
            <a:miter lim="800000"/>
            <a:headEnd type="none" w="sm" len="sm"/>
            <a:tailEnd type="none" w="sm" len="sm"/>
          </a:ln>
        </p:spPr>
        <p:txBody>
          <a:bodyPr lIns="70303" tIns="35151" rIns="70303" bIns="35151"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marL="367665" lvl="1"/>
            <a:endParaRPr lang="en-US" sz="3200" dirty="0">
              <a:highlight>
                <a:srgbClr val="FFFFFF"/>
              </a:highlight>
              <a:latin typeface="Arial Nova"/>
            </a:endParaRPr>
          </a:p>
          <a:p>
            <a:pPr marL="367665" lvl="1"/>
            <a:r>
              <a:rPr lang="en-US" sz="3200" dirty="0">
                <a:highlight>
                  <a:srgbClr val="FFFFFF"/>
                </a:highlight>
                <a:latin typeface="Arial Nova"/>
              </a:rPr>
              <a:t>Rheumatology and Hematology were consulted for evaluation of Thrombotic thrombocytopenic purpura (TTP) versus antiphospholipid disease given her history of Overlap Syndrome. Immunologic labs were consistent with triple positive Catastrophic Antiphospholipid Syndrome (CAPS) (+ANA screen, +Anti-cardiolipin, +b2 GLP, +Lupus anticoagulant, normal ADAMTS-13 activity). The patient completed treatment with 4 days of plasma exchange followed by IVIG therapy, and a steroid course. After the patient stabilized, she began warfarin with heparin bridge for long term anticoagulation. Her discharge was delayed due to difficulty achieving a consistently therapeutic INR. </a:t>
            </a:r>
            <a:r>
              <a:rPr lang="en-US" sz="3200" dirty="0" err="1">
                <a:highlight>
                  <a:srgbClr val="FFFFFF"/>
                </a:highlight>
                <a:latin typeface="Arial Nova"/>
              </a:rPr>
              <a:t>Lovenox</a:t>
            </a:r>
            <a:r>
              <a:rPr lang="en-US" sz="3200" dirty="0">
                <a:highlight>
                  <a:srgbClr val="FFFFFF"/>
                </a:highlight>
                <a:latin typeface="Arial Nova"/>
              </a:rPr>
              <a:t> was discussed as an alternative, and the patient was discharged on </a:t>
            </a:r>
            <a:r>
              <a:rPr lang="en-US" sz="3200" dirty="0" err="1">
                <a:highlight>
                  <a:srgbClr val="FFFFFF"/>
                </a:highlight>
                <a:latin typeface="Arial Nova"/>
              </a:rPr>
              <a:t>lovenox</a:t>
            </a:r>
            <a:r>
              <a:rPr lang="en-US" sz="3200" dirty="0">
                <a:highlight>
                  <a:srgbClr val="FFFFFF"/>
                </a:highlight>
                <a:latin typeface="Arial Nova"/>
              </a:rPr>
              <a:t>. </a:t>
            </a:r>
            <a:endParaRPr lang="en-US" sz="1950" dirty="0">
              <a:cs typeface="Times New Roman"/>
            </a:endParaRPr>
          </a:p>
        </p:txBody>
      </p:sp>
      <p:sp>
        <p:nvSpPr>
          <p:cNvPr id="31" name="Rectangle 1148" descr="Thrombosis in Catastrophic Antiphospholipid Syndrome"/>
          <p:cNvSpPr>
            <a:spLocks noChangeArrowheads="1"/>
          </p:cNvSpPr>
          <p:nvPr/>
        </p:nvSpPr>
        <p:spPr bwMode="auto">
          <a:xfrm>
            <a:off x="10529381" y="16687800"/>
            <a:ext cx="10845270" cy="1490362"/>
          </a:xfrm>
          <a:prstGeom prst="rect">
            <a:avLst/>
          </a:prstGeom>
          <a:solidFill>
            <a:schemeClr val="accent2">
              <a:lumMod val="20000"/>
              <a:lumOff val="80000"/>
            </a:schemeClr>
          </a:solidFill>
          <a:ln w="9525">
            <a:noFill/>
            <a:miter lim="800000"/>
            <a:headEnd/>
            <a:tailEnd/>
          </a:ln>
        </p:spPr>
        <p:txBody>
          <a:bodyPr wrap="none" lIns="70303" tIns="35151" rIns="70303" bIns="35151" anchor="ctr"/>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algn="ctr"/>
            <a:endParaRPr lang="en-US" sz="1881" dirty="0"/>
          </a:p>
        </p:txBody>
      </p:sp>
      <p:sp>
        <p:nvSpPr>
          <p:cNvPr id="32" name="Rectangle 1154"/>
          <p:cNvSpPr>
            <a:spLocks noChangeArrowheads="1"/>
          </p:cNvSpPr>
          <p:nvPr/>
        </p:nvSpPr>
        <p:spPr bwMode="auto">
          <a:xfrm>
            <a:off x="11022086" y="17052140"/>
            <a:ext cx="9773748" cy="625777"/>
          </a:xfrm>
          <a:prstGeom prst="rect">
            <a:avLst/>
          </a:prstGeom>
          <a:noFill/>
          <a:ln w="9525">
            <a:noFill/>
            <a:miter lim="800000"/>
            <a:headEnd/>
            <a:tailEnd/>
          </a:ln>
        </p:spPr>
        <p:txBody>
          <a:bodyPr lIns="0" tIns="0" rIns="0" bIns="0"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defTabSz="14306667">
              <a:spcBef>
                <a:spcPct val="20000"/>
              </a:spcBef>
            </a:pPr>
            <a:r>
              <a:rPr lang="en-US" sz="5650" b="1">
                <a:solidFill>
                  <a:srgbClr val="461D7C"/>
                </a:solidFill>
                <a:latin typeface="Arial"/>
                <a:cs typeface="Arial"/>
              </a:rPr>
              <a:t>Thrombosis in CAPS</a:t>
            </a:r>
            <a:endParaRPr lang="en-US" b="1">
              <a:latin typeface="Arial"/>
              <a:cs typeface="Arial"/>
            </a:endParaRPr>
          </a:p>
        </p:txBody>
      </p:sp>
      <p:pic>
        <p:nvPicPr>
          <p:cNvPr id="7" name="Picture 6" descr="Image of cellular necrosis and congestion in a liver sample from a patient with CAPS">
            <a:extLst>
              <a:ext uri="{FF2B5EF4-FFF2-40B4-BE49-F238E27FC236}">
                <a16:creationId xmlns:a16="http://schemas.microsoft.com/office/drawing/2014/main" id="{C57868F5-AD20-D773-E03C-E7E658E2DDC6}"/>
              </a:ext>
            </a:extLst>
          </p:cNvPr>
          <p:cNvPicPr>
            <a:picLocks noChangeAspect="1"/>
          </p:cNvPicPr>
          <p:nvPr/>
        </p:nvPicPr>
        <p:blipFill>
          <a:blip r:embed="rId5"/>
          <a:stretch>
            <a:fillRect/>
          </a:stretch>
        </p:blipFill>
        <p:spPr>
          <a:xfrm>
            <a:off x="10732873" y="19075646"/>
            <a:ext cx="5182371" cy="3918516"/>
          </a:xfrm>
          <a:prstGeom prst="rect">
            <a:avLst/>
          </a:prstGeom>
        </p:spPr>
      </p:pic>
      <p:sp>
        <p:nvSpPr>
          <p:cNvPr id="12" name="TextBox 11">
            <a:extLst>
              <a:ext uri="{FF2B5EF4-FFF2-40B4-BE49-F238E27FC236}">
                <a16:creationId xmlns:a16="http://schemas.microsoft.com/office/drawing/2014/main" id="{1616A5C4-D0BD-0536-81E9-DBEBA99B3E22}"/>
              </a:ext>
              <a:ext uri="{C183D7F6-B498-43B3-948B-1728B52AA6E4}">
                <adec:decorative xmlns:adec="http://schemas.microsoft.com/office/drawing/2017/decorative" val="1"/>
              </a:ext>
            </a:extLst>
          </p:cNvPr>
          <p:cNvSpPr txBox="1"/>
          <p:nvPr/>
        </p:nvSpPr>
        <p:spPr>
          <a:xfrm>
            <a:off x="11011057" y="19422888"/>
            <a:ext cx="392305" cy="44627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Times New Roman"/>
              </a:rPr>
              <a:t>1</a:t>
            </a:r>
            <a:endParaRPr lang="en-US"/>
          </a:p>
        </p:txBody>
      </p:sp>
      <p:pic>
        <p:nvPicPr>
          <p:cNvPr id="10" name="Picture 9" descr="Image of small vessel thrombosis in an intestine sample from a patient with CAPS">
            <a:extLst>
              <a:ext uri="{FF2B5EF4-FFF2-40B4-BE49-F238E27FC236}">
                <a16:creationId xmlns:a16="http://schemas.microsoft.com/office/drawing/2014/main" id="{172CEF2C-28E7-7B00-04F7-AA7E6EAC9EB1}"/>
              </a:ext>
            </a:extLst>
          </p:cNvPr>
          <p:cNvPicPr>
            <a:picLocks noChangeAspect="1"/>
          </p:cNvPicPr>
          <p:nvPr/>
        </p:nvPicPr>
        <p:blipFill>
          <a:blip r:embed="rId6"/>
          <a:stretch>
            <a:fillRect/>
          </a:stretch>
        </p:blipFill>
        <p:spPr>
          <a:xfrm>
            <a:off x="11785173" y="23821004"/>
            <a:ext cx="8230989" cy="4289991"/>
          </a:xfrm>
          <a:prstGeom prst="rect">
            <a:avLst/>
          </a:prstGeom>
        </p:spPr>
      </p:pic>
      <p:sp>
        <p:nvSpPr>
          <p:cNvPr id="14" name="TextBox 13">
            <a:extLst>
              <a:ext uri="{FF2B5EF4-FFF2-40B4-BE49-F238E27FC236}">
                <a16:creationId xmlns:a16="http://schemas.microsoft.com/office/drawing/2014/main" id="{8ECD4CDF-919D-F7BD-96D5-5EADB58802B6}"/>
              </a:ext>
              <a:ext uri="{C183D7F6-B498-43B3-948B-1728B52AA6E4}">
                <adec:decorative xmlns:adec="http://schemas.microsoft.com/office/drawing/2017/decorative" val="1"/>
              </a:ext>
            </a:extLst>
          </p:cNvPr>
          <p:cNvSpPr txBox="1"/>
          <p:nvPr/>
        </p:nvSpPr>
        <p:spPr>
          <a:xfrm>
            <a:off x="12121663" y="24176286"/>
            <a:ext cx="392305" cy="44627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Times New Roman"/>
                <a:cs typeface="Times New Roman"/>
              </a:rPr>
              <a:t>3</a:t>
            </a:r>
            <a:endParaRPr lang="en-US">
              <a:cs typeface="Times New Roman"/>
            </a:endParaRPr>
          </a:p>
        </p:txBody>
      </p:sp>
      <p:sp>
        <p:nvSpPr>
          <p:cNvPr id="1046" name="Text Box 1165"/>
          <p:cNvSpPr txBox="1">
            <a:spLocks noChangeArrowheads="1"/>
          </p:cNvSpPr>
          <p:nvPr/>
        </p:nvSpPr>
        <p:spPr bwMode="auto">
          <a:xfrm>
            <a:off x="10437694" y="28493544"/>
            <a:ext cx="10884657" cy="3249466"/>
          </a:xfrm>
          <a:prstGeom prst="rect">
            <a:avLst/>
          </a:prstGeom>
          <a:solidFill>
            <a:schemeClr val="bg1"/>
          </a:solidFill>
          <a:ln w="25400">
            <a:solidFill>
              <a:schemeClr val="tx1"/>
            </a:solidFill>
            <a:miter lim="800000"/>
            <a:headEnd type="none" w="sm" len="sm"/>
            <a:tailEnd type="none" w="sm" len="sm"/>
          </a:ln>
        </p:spPr>
        <p:txBody>
          <a:bodyPr lIns="70303" tIns="35151" rIns="70303" bIns="35151"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marL="514350" indent="-514350" eaLnBrk="0" hangingPunct="0">
              <a:buAutoNum type="arabicPeriod"/>
            </a:pPr>
            <a:r>
              <a:rPr lang="en-US" sz="3200" dirty="0">
                <a:latin typeface="Arial Nova"/>
                <a:cs typeface="Times New Roman"/>
              </a:rPr>
              <a:t>Necrosis and congestion of the liver in a patient with CAPS </a:t>
            </a:r>
            <a:r>
              <a:rPr lang="en-US" sz="3200">
                <a:latin typeface="Arial Nova"/>
                <a:cs typeface="Times New Roman"/>
              </a:rPr>
              <a:t>following endocarditis</a:t>
            </a:r>
            <a:endParaRPr lang="en-US" sz="3200" dirty="0">
              <a:latin typeface="Arial Nova"/>
              <a:cs typeface="Times New Roman"/>
            </a:endParaRPr>
          </a:p>
          <a:p>
            <a:pPr marL="514350" indent="-514350">
              <a:buAutoNum type="arabicPeriod"/>
            </a:pPr>
            <a:r>
              <a:rPr lang="en-US" sz="3200">
                <a:latin typeface="Arial Nova"/>
                <a:cs typeface="Times New Roman"/>
              </a:rPr>
              <a:t>Venous (A) and Arterial (B) thrombosis in a patient with CAPS causing necrosis of the skin</a:t>
            </a:r>
            <a:endParaRPr lang="en-US" sz="3200" dirty="0">
              <a:latin typeface="Arial Nova"/>
              <a:cs typeface="Times New Roman"/>
            </a:endParaRPr>
          </a:p>
          <a:p>
            <a:pPr marL="514350" indent="-514350">
              <a:buAutoNum type="arabicPeriod"/>
            </a:pPr>
            <a:r>
              <a:rPr lang="en-US" sz="3200">
                <a:latin typeface="Arial Nova"/>
                <a:cs typeface="Times New Roman"/>
              </a:rPr>
              <a:t>Small vessel thrombotic occlusions of the intestine in a patient with CAPS</a:t>
            </a:r>
            <a:endParaRPr lang="en-US" sz="3200" dirty="0">
              <a:latin typeface="Arial Nova"/>
              <a:cs typeface="Times New Roman"/>
            </a:endParaRPr>
          </a:p>
        </p:txBody>
      </p:sp>
      <p:pic>
        <p:nvPicPr>
          <p:cNvPr id="8" name="Picture 7" descr="Image of venous and arterial thrombosis in a patient with CAPS">
            <a:extLst>
              <a:ext uri="{FF2B5EF4-FFF2-40B4-BE49-F238E27FC236}">
                <a16:creationId xmlns:a16="http://schemas.microsoft.com/office/drawing/2014/main" id="{26766714-3CB3-A0DE-74C6-0CD130E631FE}"/>
              </a:ext>
            </a:extLst>
          </p:cNvPr>
          <p:cNvPicPr>
            <a:picLocks noChangeAspect="1"/>
          </p:cNvPicPr>
          <p:nvPr/>
        </p:nvPicPr>
        <p:blipFill>
          <a:blip r:embed="rId7"/>
          <a:stretch>
            <a:fillRect/>
          </a:stretch>
        </p:blipFill>
        <p:spPr>
          <a:xfrm>
            <a:off x="16325571" y="18586284"/>
            <a:ext cx="4658805" cy="4852815"/>
          </a:xfrm>
          <a:prstGeom prst="rect">
            <a:avLst/>
          </a:prstGeom>
        </p:spPr>
      </p:pic>
      <p:sp>
        <p:nvSpPr>
          <p:cNvPr id="13" name="TextBox 12">
            <a:extLst>
              <a:ext uri="{FF2B5EF4-FFF2-40B4-BE49-F238E27FC236}">
                <a16:creationId xmlns:a16="http://schemas.microsoft.com/office/drawing/2014/main" id="{D0048727-EE6C-0C3B-DCA3-5E8C42DED101}"/>
              </a:ext>
              <a:ext uri="{C183D7F6-B498-43B3-948B-1728B52AA6E4}">
                <adec:decorative xmlns:adec="http://schemas.microsoft.com/office/drawing/2017/decorative" val="1"/>
              </a:ext>
            </a:extLst>
          </p:cNvPr>
          <p:cNvSpPr txBox="1"/>
          <p:nvPr/>
        </p:nvSpPr>
        <p:spPr>
          <a:xfrm>
            <a:off x="16564093" y="18845371"/>
            <a:ext cx="392305" cy="44627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Times New Roman"/>
                <a:cs typeface="Times New Roman"/>
              </a:rPr>
              <a:t>2</a:t>
            </a:r>
            <a:endParaRPr lang="en-US">
              <a:cs typeface="Times New Roman"/>
            </a:endParaRPr>
          </a:p>
        </p:txBody>
      </p:sp>
      <p:sp>
        <p:nvSpPr>
          <p:cNvPr id="27" name="Rectangle 1148" descr="Discussion"/>
          <p:cNvSpPr>
            <a:spLocks noChangeArrowheads="1"/>
          </p:cNvSpPr>
          <p:nvPr/>
        </p:nvSpPr>
        <p:spPr bwMode="auto">
          <a:xfrm>
            <a:off x="22175621" y="6201452"/>
            <a:ext cx="10018867" cy="1490363"/>
          </a:xfrm>
          <a:prstGeom prst="rect">
            <a:avLst/>
          </a:prstGeom>
          <a:solidFill>
            <a:schemeClr val="accent2">
              <a:lumMod val="20000"/>
              <a:lumOff val="80000"/>
            </a:schemeClr>
          </a:solidFill>
          <a:ln w="9525">
            <a:noFill/>
            <a:miter lim="800000"/>
            <a:headEnd/>
            <a:tailEnd/>
          </a:ln>
        </p:spPr>
        <p:txBody>
          <a:bodyPr wrap="none" lIns="70303" tIns="35151" rIns="70303" bIns="35151" anchor="ctr"/>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algn="ctr"/>
            <a:endParaRPr lang="en-US" sz="1881" dirty="0"/>
          </a:p>
        </p:txBody>
      </p:sp>
      <p:sp>
        <p:nvSpPr>
          <p:cNvPr id="28" name="Rectangle 1154"/>
          <p:cNvSpPr>
            <a:spLocks noChangeArrowheads="1"/>
          </p:cNvSpPr>
          <p:nvPr/>
        </p:nvSpPr>
        <p:spPr bwMode="auto">
          <a:xfrm>
            <a:off x="22382921" y="6554267"/>
            <a:ext cx="5459846" cy="847899"/>
          </a:xfrm>
          <a:prstGeom prst="rect">
            <a:avLst/>
          </a:prstGeom>
          <a:noFill/>
          <a:ln w="9525">
            <a:noFill/>
            <a:miter lim="800000"/>
            <a:headEnd/>
            <a:tailEnd/>
          </a:ln>
        </p:spPr>
        <p:txBody>
          <a:bodyPr lIns="0" tIns="0" rIns="0" bIns="0"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defTabSz="14306667">
              <a:spcBef>
                <a:spcPct val="20000"/>
              </a:spcBef>
            </a:pPr>
            <a:r>
              <a:rPr lang="en-US" sz="5650" b="1">
                <a:solidFill>
                  <a:srgbClr val="461D7C"/>
                </a:solidFill>
                <a:latin typeface="Arial"/>
                <a:cs typeface="Arial"/>
              </a:rPr>
              <a:t>Discussion</a:t>
            </a:r>
            <a:endParaRPr lang="en-US" b="1">
              <a:latin typeface="Arial"/>
              <a:cs typeface="Arial"/>
            </a:endParaRPr>
          </a:p>
        </p:txBody>
      </p:sp>
      <p:sp>
        <p:nvSpPr>
          <p:cNvPr id="1047" name="Text Box 1166"/>
          <p:cNvSpPr txBox="1">
            <a:spLocks noChangeArrowheads="1"/>
          </p:cNvSpPr>
          <p:nvPr/>
        </p:nvSpPr>
        <p:spPr bwMode="auto">
          <a:xfrm>
            <a:off x="22175621" y="8041111"/>
            <a:ext cx="10013414" cy="15788447"/>
          </a:xfrm>
          <a:prstGeom prst="rect">
            <a:avLst/>
          </a:prstGeom>
          <a:solidFill>
            <a:schemeClr val="bg1"/>
          </a:solidFill>
          <a:ln w="25400">
            <a:solidFill>
              <a:schemeClr val="tx1"/>
            </a:solidFill>
            <a:miter lim="800000"/>
            <a:headEnd type="none" w="sm" len="sm"/>
            <a:tailEnd type="none" w="sm" len="sm"/>
          </a:ln>
        </p:spPr>
        <p:txBody>
          <a:bodyPr lIns="70303" tIns="35151" rIns="70303" bIns="35151"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marL="367665" lvl="1"/>
            <a:endParaRPr lang="en-US" sz="3200" dirty="0">
              <a:latin typeface="Arial Nova"/>
              <a:cs typeface="Times New Roman"/>
            </a:endParaRPr>
          </a:p>
          <a:p>
            <a:pPr marL="367665" lvl="1"/>
            <a:r>
              <a:rPr lang="en-US" sz="3200" dirty="0">
                <a:latin typeface="Arial Nova"/>
                <a:cs typeface="Times New Roman"/>
              </a:rPr>
              <a:t>CAPS is a rare, high-risk variant of APS characterized by its rapid onset and multi-system effects. It is often associated with autoimmune conditions, specifically SLE. CAPS does not have a specific trigger, and has been documented to occur after infections, trauma, surgery, and tumor development. The presence of antiphospholipid antibodies in combination with a trigger event is thought to initiate the cytokine cascade and widespread micro-thrombosis. </a:t>
            </a:r>
          </a:p>
          <a:p>
            <a:pPr marL="367665" lvl="1"/>
            <a:endParaRPr lang="en-US" sz="3200" dirty="0">
              <a:latin typeface="Arial Nova"/>
              <a:cs typeface="Times New Roman"/>
            </a:endParaRPr>
          </a:p>
          <a:p>
            <a:pPr marL="367665" lvl="1"/>
            <a:r>
              <a:rPr lang="en-US" sz="3200" dirty="0">
                <a:latin typeface="Arial Nova"/>
                <a:cs typeface="Times New Roman"/>
              </a:rPr>
              <a:t>Acute management of CAPS includes corticosteroids, plasma exchange, and IVIG to suppress the cytokine cascade. The anticoagulant of choice in CAPS is unfractionated heparin, which is transitioned to long-term anticoagulation to reduce the risk of future thrombotic events.</a:t>
            </a:r>
            <a:endParaRPr lang="en-US" sz="1950" dirty="0">
              <a:cs typeface="Times New Roman"/>
            </a:endParaRPr>
          </a:p>
          <a:p>
            <a:pPr marL="367665" lvl="1"/>
            <a:endParaRPr lang="en-US" sz="3200" dirty="0">
              <a:latin typeface="Arial Nova"/>
              <a:cs typeface="Times New Roman"/>
            </a:endParaRPr>
          </a:p>
          <a:p>
            <a:pPr marL="367665" lvl="1"/>
            <a:r>
              <a:rPr lang="en-US" sz="3200" dirty="0">
                <a:latin typeface="Arial Nova"/>
                <a:cs typeface="Times New Roman"/>
              </a:rPr>
              <a:t>For APS, warfarin is the preferred long term anti-coagulant with a target INR of 2.0 to 3.0. However, lupus anticoagulant can cause falsely elevated INR due to interactions with phospholipids in the test. If interaction is suspected, it is recommended to compare the venous PT-INR with the point of care PT-INR test, and the target INR can be increased to 3.0 to 4.0. If therapeutic INR is not achievable, low molecular weight heparin and DOACs are viable for long-term anticoagulation in CAPS. However, DOACs are not recommended for patients with triple positive APS or arterial thromboses due to increased risk of repeat thrombosis.  </a:t>
            </a:r>
            <a:endParaRPr lang="en-US" sz="1950" dirty="0">
              <a:cs typeface="Times New Roman"/>
            </a:endParaRPr>
          </a:p>
        </p:txBody>
      </p:sp>
      <p:sp>
        <p:nvSpPr>
          <p:cNvPr id="33" name="Rectangle 1148" descr="References"/>
          <p:cNvSpPr>
            <a:spLocks noChangeArrowheads="1"/>
          </p:cNvSpPr>
          <p:nvPr/>
        </p:nvSpPr>
        <p:spPr bwMode="auto">
          <a:xfrm>
            <a:off x="22153503" y="24458119"/>
            <a:ext cx="10035534" cy="1579211"/>
          </a:xfrm>
          <a:prstGeom prst="rect">
            <a:avLst/>
          </a:prstGeom>
          <a:solidFill>
            <a:schemeClr val="accent2">
              <a:lumMod val="20000"/>
              <a:lumOff val="80000"/>
            </a:schemeClr>
          </a:solidFill>
          <a:ln w="9525">
            <a:noFill/>
            <a:miter lim="800000"/>
            <a:headEnd/>
            <a:tailEnd/>
          </a:ln>
        </p:spPr>
        <p:txBody>
          <a:bodyPr wrap="none" lIns="70303" tIns="35151" rIns="70303" bIns="35151" anchor="ctr"/>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algn="ctr"/>
            <a:endParaRPr lang="en-US" sz="1881" dirty="0"/>
          </a:p>
        </p:txBody>
      </p:sp>
      <p:sp>
        <p:nvSpPr>
          <p:cNvPr id="34" name="Rectangle 1154"/>
          <p:cNvSpPr>
            <a:spLocks noChangeArrowheads="1"/>
          </p:cNvSpPr>
          <p:nvPr/>
        </p:nvSpPr>
        <p:spPr bwMode="auto">
          <a:xfrm>
            <a:off x="22379662" y="24903286"/>
            <a:ext cx="6809713" cy="847899"/>
          </a:xfrm>
          <a:prstGeom prst="rect">
            <a:avLst/>
          </a:prstGeom>
          <a:noFill/>
          <a:ln w="9525">
            <a:noFill/>
            <a:miter lim="800000"/>
            <a:headEnd/>
            <a:tailEnd/>
          </a:ln>
        </p:spPr>
        <p:txBody>
          <a:bodyPr lIns="0" tIns="0" rIns="0" bIns="0"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defTabSz="14306667">
              <a:spcBef>
                <a:spcPct val="20000"/>
              </a:spcBef>
            </a:pPr>
            <a:r>
              <a:rPr lang="en-US" sz="5650" b="1">
                <a:solidFill>
                  <a:srgbClr val="461D7C"/>
                </a:solidFill>
                <a:latin typeface="Arial"/>
                <a:cs typeface="Arial"/>
              </a:rPr>
              <a:t>References</a:t>
            </a:r>
            <a:endParaRPr lang="en-US"/>
          </a:p>
        </p:txBody>
      </p:sp>
      <p:sp>
        <p:nvSpPr>
          <p:cNvPr id="1048" name="Text Box 1167"/>
          <p:cNvSpPr txBox="1">
            <a:spLocks noChangeArrowheads="1"/>
          </p:cNvSpPr>
          <p:nvPr/>
        </p:nvSpPr>
        <p:spPr bwMode="auto">
          <a:xfrm>
            <a:off x="22186187" y="26482496"/>
            <a:ext cx="10002852" cy="5653561"/>
          </a:xfrm>
          <a:prstGeom prst="rect">
            <a:avLst/>
          </a:prstGeom>
          <a:solidFill>
            <a:schemeClr val="bg1"/>
          </a:solidFill>
          <a:ln w="25400">
            <a:solidFill>
              <a:schemeClr val="tx1"/>
            </a:solidFill>
            <a:miter lim="800000"/>
            <a:headEnd type="none" w="sm" len="sm"/>
            <a:tailEnd type="none" w="sm" len="sm"/>
          </a:ln>
        </p:spPr>
        <p:txBody>
          <a:bodyPr lIns="70303" tIns="35151" rIns="70303" bIns="35151" anchor="t"/>
          <a:lstStyle>
            <a:defPPr>
              <a:defRPr lang="en-US"/>
            </a:defPPr>
            <a:lvl1pPr algn="l" rtl="0" fontAlgn="base">
              <a:spcBef>
                <a:spcPct val="0"/>
              </a:spcBef>
              <a:spcAft>
                <a:spcPct val="0"/>
              </a:spcAft>
              <a:defRPr sz="1971" kern="1200">
                <a:solidFill>
                  <a:schemeClr val="tx1"/>
                </a:solidFill>
                <a:latin typeface="Times New Roman" pitchFamily="18" charset="0"/>
                <a:ea typeface="+mn-ea"/>
                <a:cs typeface="+mn-cs"/>
              </a:defRPr>
            </a:lvl1pPr>
            <a:lvl2pPr marL="368237" algn="l" rtl="0" fontAlgn="base">
              <a:spcBef>
                <a:spcPct val="0"/>
              </a:spcBef>
              <a:spcAft>
                <a:spcPct val="0"/>
              </a:spcAft>
              <a:defRPr sz="1971" kern="1200">
                <a:solidFill>
                  <a:schemeClr val="tx1"/>
                </a:solidFill>
                <a:latin typeface="Times New Roman" pitchFamily="18" charset="0"/>
                <a:ea typeface="+mn-ea"/>
                <a:cs typeface="+mn-cs"/>
              </a:defRPr>
            </a:lvl2pPr>
            <a:lvl3pPr marL="736473" algn="l" rtl="0" fontAlgn="base">
              <a:spcBef>
                <a:spcPct val="0"/>
              </a:spcBef>
              <a:spcAft>
                <a:spcPct val="0"/>
              </a:spcAft>
              <a:defRPr sz="1971" kern="1200">
                <a:solidFill>
                  <a:schemeClr val="tx1"/>
                </a:solidFill>
                <a:latin typeface="Times New Roman" pitchFamily="18" charset="0"/>
                <a:ea typeface="+mn-ea"/>
                <a:cs typeface="+mn-cs"/>
              </a:defRPr>
            </a:lvl3pPr>
            <a:lvl4pPr marL="1104710" algn="l" rtl="0" fontAlgn="base">
              <a:spcBef>
                <a:spcPct val="0"/>
              </a:spcBef>
              <a:spcAft>
                <a:spcPct val="0"/>
              </a:spcAft>
              <a:defRPr sz="1971" kern="1200">
                <a:solidFill>
                  <a:schemeClr val="tx1"/>
                </a:solidFill>
                <a:latin typeface="Times New Roman" pitchFamily="18" charset="0"/>
                <a:ea typeface="+mn-ea"/>
                <a:cs typeface="+mn-cs"/>
              </a:defRPr>
            </a:lvl4pPr>
            <a:lvl5pPr marL="1472946" algn="l" rtl="0" fontAlgn="base">
              <a:spcBef>
                <a:spcPct val="0"/>
              </a:spcBef>
              <a:spcAft>
                <a:spcPct val="0"/>
              </a:spcAft>
              <a:defRPr sz="1971" kern="1200">
                <a:solidFill>
                  <a:schemeClr val="tx1"/>
                </a:solidFill>
                <a:latin typeface="Times New Roman" pitchFamily="18" charset="0"/>
                <a:ea typeface="+mn-ea"/>
                <a:cs typeface="+mn-cs"/>
              </a:defRPr>
            </a:lvl5pPr>
            <a:lvl6pPr marL="1841183" algn="l" defTabSz="736473" rtl="0" eaLnBrk="1" latinLnBrk="0" hangingPunct="1">
              <a:defRPr sz="1971" kern="1200">
                <a:solidFill>
                  <a:schemeClr val="tx1"/>
                </a:solidFill>
                <a:latin typeface="Times New Roman" pitchFamily="18" charset="0"/>
                <a:ea typeface="+mn-ea"/>
                <a:cs typeface="+mn-cs"/>
              </a:defRPr>
            </a:lvl6pPr>
            <a:lvl7pPr marL="2209420" algn="l" defTabSz="736473" rtl="0" eaLnBrk="1" latinLnBrk="0" hangingPunct="1">
              <a:defRPr sz="1971" kern="1200">
                <a:solidFill>
                  <a:schemeClr val="tx1"/>
                </a:solidFill>
                <a:latin typeface="Times New Roman" pitchFamily="18" charset="0"/>
                <a:ea typeface="+mn-ea"/>
                <a:cs typeface="+mn-cs"/>
              </a:defRPr>
            </a:lvl7pPr>
            <a:lvl8pPr marL="2577656" algn="l" defTabSz="736473" rtl="0" eaLnBrk="1" latinLnBrk="0" hangingPunct="1">
              <a:defRPr sz="1971" kern="1200">
                <a:solidFill>
                  <a:schemeClr val="tx1"/>
                </a:solidFill>
                <a:latin typeface="Times New Roman" pitchFamily="18" charset="0"/>
                <a:ea typeface="+mn-ea"/>
                <a:cs typeface="+mn-cs"/>
              </a:defRPr>
            </a:lvl8pPr>
            <a:lvl9pPr marL="2945893" algn="l" defTabSz="736473" rtl="0" eaLnBrk="1" latinLnBrk="0" hangingPunct="1">
              <a:defRPr sz="1971" kern="1200">
                <a:solidFill>
                  <a:schemeClr val="tx1"/>
                </a:solidFill>
                <a:latin typeface="Times New Roman" pitchFamily="18" charset="0"/>
                <a:ea typeface="+mn-ea"/>
                <a:cs typeface="+mn-cs"/>
              </a:defRPr>
            </a:lvl9pPr>
          </a:lstStyle>
          <a:p>
            <a:pPr algn="l"/>
            <a:r>
              <a:rPr lang="en-US" sz="1400" b="0" i="0" dirty="0">
                <a:solidFill>
                  <a:srgbClr val="000000"/>
                </a:solidFill>
                <a:latin typeface="Arial Nova"/>
                <a:ea typeface="Roboto"/>
                <a:cs typeface="Roboto"/>
              </a:rPr>
              <a:t>1. Murtaza G, Iskandar J, Humphrey T, Adhikari S, Kuruvilla A. Lupus-Negative Libman-Sacks Endocarditis Complicated by Catastrophic Antiphospholipid Syndrome. </a:t>
            </a:r>
            <a:r>
              <a:rPr lang="en-US" sz="1400" b="0" i="1" dirty="0">
                <a:solidFill>
                  <a:srgbClr val="000000"/>
                </a:solidFill>
                <a:latin typeface="Arial Nova"/>
                <a:ea typeface="Roboto"/>
                <a:cs typeface="Roboto"/>
              </a:rPr>
              <a:t>Cardiology Research. </a:t>
            </a:r>
            <a:r>
              <a:rPr lang="en-US" sz="1400" b="0" i="0" dirty="0">
                <a:solidFill>
                  <a:srgbClr val="000000"/>
                </a:solidFill>
                <a:latin typeface="Arial Nova"/>
                <a:ea typeface="Roboto"/>
                <a:cs typeface="Roboto"/>
              </a:rPr>
              <a:t>2017;8:57–62. doi:10.14740/cr534e</a:t>
            </a:r>
          </a:p>
          <a:p>
            <a:pPr algn="l"/>
            <a:r>
              <a:rPr lang="en-US" sz="1400" b="0" i="0" dirty="0">
                <a:solidFill>
                  <a:srgbClr val="000000"/>
                </a:solidFill>
                <a:latin typeface="Arial Nova"/>
                <a:ea typeface="Roboto"/>
                <a:cs typeface="Roboto"/>
              </a:rPr>
              <a:t>2. Merino MJ, Diago A, Fernandez-Flores A, et al. Clinical and Histopathologic Characteristics of the Main Causes of Vascular </a:t>
            </a:r>
            <a:r>
              <a:rPr lang="en-US" sz="1400" b="0" i="0" dirty="0" err="1">
                <a:solidFill>
                  <a:srgbClr val="000000"/>
                </a:solidFill>
                <a:latin typeface="Arial Nova"/>
                <a:ea typeface="Roboto"/>
                <a:cs typeface="Roboto"/>
              </a:rPr>
              <a:t>Occusion</a:t>
            </a:r>
            <a:r>
              <a:rPr lang="en-US" sz="1400" b="0" i="0" dirty="0">
                <a:solidFill>
                  <a:srgbClr val="000000"/>
                </a:solidFill>
                <a:latin typeface="Arial Nova"/>
                <a:ea typeface="Roboto"/>
                <a:cs typeface="Roboto"/>
              </a:rPr>
              <a:t> — Part II: Coagulation Disorders, Emboli, and Other. </a:t>
            </a:r>
            <a:r>
              <a:rPr lang="en-US" sz="1400" b="0" i="1" dirty="0" err="1">
                <a:solidFill>
                  <a:srgbClr val="000000"/>
                </a:solidFill>
                <a:latin typeface="Arial Nova"/>
                <a:ea typeface="Roboto"/>
                <a:cs typeface="Roboto"/>
              </a:rPr>
              <a:t>Actas</a:t>
            </a:r>
            <a:r>
              <a:rPr lang="en-US" sz="1400" b="0" i="1" dirty="0">
                <a:solidFill>
                  <a:srgbClr val="000000"/>
                </a:solidFill>
                <a:latin typeface="Arial Nova"/>
                <a:ea typeface="Roboto"/>
                <a:cs typeface="Roboto"/>
              </a:rPr>
              <a:t> Dermo-</a:t>
            </a:r>
            <a:r>
              <a:rPr lang="en-US" sz="1400" b="0" i="1" dirty="0" err="1">
                <a:solidFill>
                  <a:srgbClr val="000000"/>
                </a:solidFill>
                <a:latin typeface="Arial Nova"/>
                <a:ea typeface="Roboto"/>
                <a:cs typeface="Roboto"/>
              </a:rPr>
              <a:t>Sifiliográficas</a:t>
            </a:r>
            <a:r>
              <a:rPr lang="en-US" sz="1400" b="0" i="1" dirty="0">
                <a:solidFill>
                  <a:srgbClr val="000000"/>
                </a:solidFill>
                <a:latin typeface="Arial Nova"/>
                <a:ea typeface="Roboto"/>
                <a:cs typeface="Roboto"/>
              </a:rPr>
              <a:t> (English Edition). </a:t>
            </a:r>
            <a:r>
              <a:rPr lang="en-US" sz="1400" b="0" i="0" dirty="0">
                <a:solidFill>
                  <a:srgbClr val="000000"/>
                </a:solidFill>
                <a:latin typeface="Arial Nova"/>
                <a:ea typeface="Roboto"/>
                <a:cs typeface="Roboto"/>
              </a:rPr>
              <a:t>2020;112. doi:10.1016/j.adengl.2020.12.024</a:t>
            </a:r>
          </a:p>
          <a:p>
            <a:pPr algn="l"/>
            <a:r>
              <a:rPr lang="en-US" sz="1400" b="0" i="0" dirty="0">
                <a:solidFill>
                  <a:srgbClr val="000000"/>
                </a:solidFill>
                <a:latin typeface="Arial Nova"/>
                <a:ea typeface="Roboto"/>
                <a:cs typeface="Roboto"/>
              </a:rPr>
              <a:t>3. Tobias KC, Anna CN, Gunvor IM, Voss A. Small intestine necrosis in catastrophic antiphospholipid syndrome: A rare and severe case. </a:t>
            </a:r>
            <a:r>
              <a:rPr lang="en-US" sz="1400" b="0" i="1" dirty="0">
                <a:solidFill>
                  <a:srgbClr val="000000"/>
                </a:solidFill>
                <a:latin typeface="Arial Nova"/>
                <a:ea typeface="Roboto"/>
                <a:cs typeface="Roboto"/>
              </a:rPr>
              <a:t>Lupus. </a:t>
            </a:r>
            <a:r>
              <a:rPr lang="en-US" sz="1400" b="0" i="0" dirty="0">
                <a:solidFill>
                  <a:srgbClr val="000000"/>
                </a:solidFill>
                <a:latin typeface="Arial Nova"/>
                <a:ea typeface="Roboto"/>
                <a:cs typeface="Roboto"/>
              </a:rPr>
              <a:t>2022;31(6):754–758. doi:10.1177/09612033221093496</a:t>
            </a:r>
          </a:p>
          <a:p>
            <a:pPr algn="l"/>
            <a:r>
              <a:rPr lang="en-US" sz="1400" b="0" i="0" dirty="0">
                <a:solidFill>
                  <a:srgbClr val="000000"/>
                </a:solidFill>
                <a:latin typeface="Arial Nova"/>
                <a:ea typeface="Roboto"/>
                <a:cs typeface="Roboto"/>
              </a:rPr>
              <a:t>4. </a:t>
            </a:r>
            <a:r>
              <a:rPr lang="en-US" sz="1400" b="0" i="0" dirty="0" err="1">
                <a:solidFill>
                  <a:srgbClr val="000000"/>
                </a:solidFill>
                <a:latin typeface="Arial Nova"/>
                <a:ea typeface="Roboto"/>
                <a:cs typeface="Roboto"/>
              </a:rPr>
              <a:t>Parepalli</a:t>
            </a:r>
            <a:r>
              <a:rPr lang="en-US" sz="1400" b="0" i="0" dirty="0">
                <a:solidFill>
                  <a:srgbClr val="000000"/>
                </a:solidFill>
                <a:latin typeface="Arial Nova"/>
                <a:ea typeface="Roboto"/>
                <a:cs typeface="Roboto"/>
              </a:rPr>
              <a:t> A, Sarode R, Kumar S, </a:t>
            </a:r>
            <a:r>
              <a:rPr lang="en-US" sz="1400" b="0" i="0" dirty="0" err="1">
                <a:solidFill>
                  <a:srgbClr val="000000"/>
                </a:solidFill>
                <a:latin typeface="Arial Nova"/>
                <a:ea typeface="Roboto"/>
                <a:cs typeface="Roboto"/>
              </a:rPr>
              <a:t>Nelakuditi</a:t>
            </a:r>
            <a:r>
              <a:rPr lang="en-US" sz="1400" b="0" i="0" dirty="0">
                <a:solidFill>
                  <a:srgbClr val="000000"/>
                </a:solidFill>
                <a:latin typeface="Arial Nova"/>
                <a:ea typeface="Roboto"/>
                <a:cs typeface="Roboto"/>
              </a:rPr>
              <a:t> M, Kumar MJ. Antiphospholipid Syndrome and Catastrophic Antiphospholipid Syndrome: A Comprehensive Review of Pathogenesis, Clinical Features, and Management Strategies. </a:t>
            </a:r>
            <a:r>
              <a:rPr lang="en-US" sz="1400" b="0" i="1" dirty="0" err="1">
                <a:solidFill>
                  <a:srgbClr val="000000"/>
                </a:solidFill>
                <a:latin typeface="Arial Nova"/>
                <a:ea typeface="Roboto"/>
                <a:cs typeface="Roboto"/>
              </a:rPr>
              <a:t>Cureus</a:t>
            </a:r>
            <a:r>
              <a:rPr lang="en-US" sz="1400" b="0" i="1" dirty="0">
                <a:solidFill>
                  <a:srgbClr val="000000"/>
                </a:solidFill>
                <a:latin typeface="Arial Nova"/>
                <a:ea typeface="Roboto"/>
                <a:cs typeface="Roboto"/>
              </a:rPr>
              <a:t>. </a:t>
            </a:r>
            <a:r>
              <a:rPr lang="en-US" sz="1400" b="0" i="0" dirty="0">
                <a:solidFill>
                  <a:srgbClr val="000000"/>
                </a:solidFill>
                <a:latin typeface="Arial Nova"/>
                <a:ea typeface="Roboto"/>
                <a:cs typeface="Roboto"/>
              </a:rPr>
              <a:t>2024;16(8):e66555. doi:10.7759/cureus.66555</a:t>
            </a:r>
          </a:p>
          <a:p>
            <a:pPr algn="l"/>
            <a:r>
              <a:rPr lang="en-US" sz="1400" b="0" i="0" dirty="0">
                <a:solidFill>
                  <a:srgbClr val="000000"/>
                </a:solidFill>
                <a:latin typeface="Arial Nova"/>
                <a:ea typeface="Roboto"/>
                <a:cs typeface="Roboto"/>
              </a:rPr>
              <a:t>5. Mittal P, Sayar Z, Cohen H. Warfarin and heparin monitoring in antiphospholipid syndrome. </a:t>
            </a:r>
            <a:r>
              <a:rPr lang="en-US" sz="1400" b="0" i="1" dirty="0">
                <a:solidFill>
                  <a:srgbClr val="000000"/>
                </a:solidFill>
                <a:latin typeface="Arial Nova"/>
                <a:ea typeface="Roboto"/>
                <a:cs typeface="Roboto"/>
              </a:rPr>
              <a:t>Hematology Am Soc </a:t>
            </a:r>
            <a:r>
              <a:rPr lang="en-US" sz="1400" b="0" i="1" dirty="0" err="1">
                <a:solidFill>
                  <a:srgbClr val="000000"/>
                </a:solidFill>
                <a:latin typeface="Arial Nova"/>
                <a:ea typeface="Roboto"/>
                <a:cs typeface="Roboto"/>
              </a:rPr>
              <a:t>Hematol</a:t>
            </a:r>
            <a:r>
              <a:rPr lang="en-US" sz="1400" b="0" i="1" dirty="0">
                <a:solidFill>
                  <a:srgbClr val="000000"/>
                </a:solidFill>
                <a:latin typeface="Arial Nova"/>
                <a:ea typeface="Roboto"/>
                <a:cs typeface="Roboto"/>
              </a:rPr>
              <a:t> Educ Program. </a:t>
            </a:r>
            <a:r>
              <a:rPr lang="en-US" sz="1400" b="0" i="0" dirty="0">
                <a:solidFill>
                  <a:srgbClr val="000000"/>
                </a:solidFill>
                <a:latin typeface="Arial Nova"/>
                <a:ea typeface="Roboto"/>
                <a:cs typeface="Roboto"/>
              </a:rPr>
              <a:t>2024;2024(1):192–199. doi:10.1182/hematology.2024000547</a:t>
            </a:r>
          </a:p>
          <a:p>
            <a:pPr algn="l"/>
            <a:r>
              <a:rPr lang="en-US" sz="1400" b="0" i="0" dirty="0">
                <a:solidFill>
                  <a:srgbClr val="000000"/>
                </a:solidFill>
                <a:latin typeface="Arial Nova"/>
                <a:ea typeface="Roboto"/>
                <a:cs typeface="Roboto"/>
              </a:rPr>
              <a:t>6. Ruiz-</a:t>
            </a:r>
            <a:r>
              <a:rPr lang="en-US" sz="1400" b="0" i="0" dirty="0" err="1">
                <a:solidFill>
                  <a:srgbClr val="000000"/>
                </a:solidFill>
                <a:latin typeface="Arial Nova"/>
                <a:ea typeface="Roboto"/>
                <a:cs typeface="Roboto"/>
              </a:rPr>
              <a:t>Irastorza</a:t>
            </a:r>
            <a:r>
              <a:rPr lang="en-US" sz="1400" b="0" i="0" dirty="0">
                <a:solidFill>
                  <a:srgbClr val="000000"/>
                </a:solidFill>
                <a:latin typeface="Arial Nova"/>
                <a:ea typeface="Roboto"/>
                <a:cs typeface="Roboto"/>
              </a:rPr>
              <a:t> G, </a:t>
            </a:r>
            <a:r>
              <a:rPr lang="en-US" sz="1400" b="0" i="0" dirty="0" err="1">
                <a:solidFill>
                  <a:srgbClr val="000000"/>
                </a:solidFill>
                <a:latin typeface="Arial Nova"/>
                <a:ea typeface="Roboto"/>
                <a:cs typeface="Roboto"/>
              </a:rPr>
              <a:t>Tektonidou</a:t>
            </a:r>
            <a:r>
              <a:rPr lang="en-US" sz="1400" b="0" i="0" dirty="0">
                <a:solidFill>
                  <a:srgbClr val="000000"/>
                </a:solidFill>
                <a:latin typeface="Arial Nova"/>
                <a:ea typeface="Roboto"/>
                <a:cs typeface="Roboto"/>
              </a:rPr>
              <a:t> MG, </a:t>
            </a:r>
            <a:r>
              <a:rPr lang="en-US" sz="1400" b="0" i="0" dirty="0" err="1">
                <a:solidFill>
                  <a:srgbClr val="000000"/>
                </a:solidFill>
                <a:latin typeface="Arial Nova"/>
                <a:ea typeface="Roboto"/>
                <a:cs typeface="Roboto"/>
              </a:rPr>
              <a:t>Khamashta</a:t>
            </a:r>
            <a:r>
              <a:rPr lang="en-US" sz="1400" b="0" i="0" dirty="0">
                <a:solidFill>
                  <a:srgbClr val="000000"/>
                </a:solidFill>
                <a:latin typeface="Arial Nova"/>
                <a:ea typeface="Roboto"/>
                <a:cs typeface="Roboto"/>
              </a:rPr>
              <a:t> M. Anticoagulant and non-anticoagulant therapy in thrombotic antiphospholipid syndrome: old drugs and new treatment targets. </a:t>
            </a:r>
            <a:r>
              <a:rPr lang="en-US" sz="1400" b="0" i="1" dirty="0">
                <a:solidFill>
                  <a:srgbClr val="000000"/>
                </a:solidFill>
                <a:latin typeface="Arial Nova"/>
                <a:ea typeface="Roboto"/>
                <a:cs typeface="Roboto"/>
              </a:rPr>
              <a:t>Rheumatology (Oxford). </a:t>
            </a:r>
            <a:r>
              <a:rPr lang="en-US" sz="1400" b="0" i="0" dirty="0">
                <a:solidFill>
                  <a:srgbClr val="000000"/>
                </a:solidFill>
                <a:latin typeface="Arial Nova"/>
                <a:ea typeface="Roboto"/>
                <a:cs typeface="Roboto"/>
              </a:rPr>
              <a:t>2024;63(SI):SI96–SI106. doi:10.1093/rheumatology/kead538</a:t>
            </a:r>
          </a:p>
          <a:p>
            <a:pPr algn="l"/>
            <a:r>
              <a:rPr lang="en-US" sz="1400" b="0" i="0" dirty="0">
                <a:solidFill>
                  <a:srgbClr val="000000"/>
                </a:solidFill>
                <a:latin typeface="Arial Nova"/>
                <a:ea typeface="Roboto"/>
                <a:cs typeface="Roboto"/>
              </a:rPr>
              <a:t>7. </a:t>
            </a:r>
            <a:r>
              <a:rPr lang="en-US" sz="1400" b="0" i="0" dirty="0" err="1">
                <a:solidFill>
                  <a:srgbClr val="000000"/>
                </a:solidFill>
                <a:latin typeface="Arial Nova"/>
                <a:ea typeface="Roboto"/>
                <a:cs typeface="Roboto"/>
              </a:rPr>
              <a:t>Okunlola</a:t>
            </a:r>
            <a:r>
              <a:rPr lang="en-US" sz="1400" b="0" i="0" dirty="0">
                <a:solidFill>
                  <a:srgbClr val="000000"/>
                </a:solidFill>
                <a:latin typeface="Arial Nova"/>
                <a:ea typeface="Roboto"/>
                <a:cs typeface="Roboto"/>
              </a:rPr>
              <a:t> AO, Ajao TO, Sabi M, et al. Catastrophic Antiphospholipid Syndrome: A Review of Current Evidence and Future Management Practices. </a:t>
            </a:r>
            <a:r>
              <a:rPr lang="en-US" sz="1400" b="0" i="1" dirty="0" err="1">
                <a:solidFill>
                  <a:srgbClr val="000000"/>
                </a:solidFill>
                <a:latin typeface="Arial Nova"/>
                <a:ea typeface="Roboto"/>
                <a:cs typeface="Roboto"/>
              </a:rPr>
              <a:t>Cureus</a:t>
            </a:r>
            <a:r>
              <a:rPr lang="en-US" sz="1400" b="0" i="1" dirty="0">
                <a:solidFill>
                  <a:srgbClr val="000000"/>
                </a:solidFill>
                <a:latin typeface="Arial Nova"/>
                <a:ea typeface="Roboto"/>
                <a:cs typeface="Roboto"/>
              </a:rPr>
              <a:t>. </a:t>
            </a:r>
            <a:r>
              <a:rPr lang="en-US" sz="1400" b="0" i="0" dirty="0">
                <a:solidFill>
                  <a:srgbClr val="000000"/>
                </a:solidFill>
                <a:latin typeface="Arial Nova"/>
                <a:ea typeface="Roboto"/>
                <a:cs typeface="Roboto"/>
              </a:rPr>
              <a:t>2024;16(9):e69730. doi:10.7759/cureus.69730</a:t>
            </a:r>
          </a:p>
          <a:p>
            <a:pPr algn="l"/>
            <a:r>
              <a:rPr lang="en-US" sz="1400" b="0" i="0" dirty="0">
                <a:solidFill>
                  <a:srgbClr val="000000"/>
                </a:solidFill>
                <a:latin typeface="Arial Nova"/>
                <a:ea typeface="Roboto"/>
                <a:cs typeface="Roboto"/>
              </a:rPr>
              <a:t>8. Bucciarelli S, Espinosa G, Cervera R, et al. Mortality in the catastrophic antiphospholipid syndrome: causes of death and prognostic factors in a series of 250 patients. </a:t>
            </a:r>
            <a:r>
              <a:rPr lang="en-US" sz="1400" b="0" i="1" dirty="0">
                <a:solidFill>
                  <a:srgbClr val="000000"/>
                </a:solidFill>
                <a:latin typeface="Arial Nova"/>
                <a:ea typeface="Roboto"/>
                <a:cs typeface="Roboto"/>
              </a:rPr>
              <a:t>Arthritis Rheum. </a:t>
            </a:r>
            <a:r>
              <a:rPr lang="en-US" sz="1400" b="0" i="0" dirty="0">
                <a:solidFill>
                  <a:srgbClr val="000000"/>
                </a:solidFill>
                <a:latin typeface="Arial Nova"/>
                <a:ea typeface="Roboto"/>
                <a:cs typeface="Roboto"/>
              </a:rPr>
              <a:t>2006;54(8):2568–2576. doi:10.1002/art.22018</a:t>
            </a:r>
          </a:p>
          <a:p>
            <a:pPr algn="l"/>
            <a:r>
              <a:rPr lang="en-US" sz="1400" b="0" i="0" dirty="0">
                <a:solidFill>
                  <a:srgbClr val="000000"/>
                </a:solidFill>
                <a:latin typeface="Arial Nova"/>
                <a:ea typeface="Roboto"/>
                <a:cs typeface="Roboto"/>
              </a:rPr>
              <a:t>9. Aguiar CL, Erkan D. Catastrophic antiphospholipid syndrome: how to diagnose a rare but highly fatal disease. </a:t>
            </a:r>
            <a:r>
              <a:rPr lang="en-US" sz="1400" b="0" i="1" dirty="0">
                <a:solidFill>
                  <a:srgbClr val="000000"/>
                </a:solidFill>
                <a:latin typeface="Arial Nova"/>
                <a:ea typeface="Roboto"/>
                <a:cs typeface="Roboto"/>
              </a:rPr>
              <a:t>Ther Adv </a:t>
            </a:r>
            <a:r>
              <a:rPr lang="en-US" sz="1400" b="0" i="1" dirty="0" err="1">
                <a:solidFill>
                  <a:srgbClr val="000000"/>
                </a:solidFill>
                <a:latin typeface="Arial Nova"/>
                <a:ea typeface="Roboto"/>
                <a:cs typeface="Roboto"/>
              </a:rPr>
              <a:t>Musculoskelet</a:t>
            </a:r>
            <a:r>
              <a:rPr lang="en-US" sz="1400" b="0" i="1" dirty="0">
                <a:solidFill>
                  <a:srgbClr val="000000"/>
                </a:solidFill>
                <a:latin typeface="Arial Nova"/>
                <a:ea typeface="Roboto"/>
                <a:cs typeface="Roboto"/>
              </a:rPr>
              <a:t> Dis. </a:t>
            </a:r>
            <a:r>
              <a:rPr lang="en-US" sz="1400" b="0" i="0" dirty="0">
                <a:solidFill>
                  <a:srgbClr val="000000"/>
                </a:solidFill>
                <a:latin typeface="Arial Nova"/>
                <a:ea typeface="Roboto"/>
                <a:cs typeface="Roboto"/>
              </a:rPr>
              <a:t>2013;5(6):305–314. doi:10.1177/1759720X13502919</a:t>
            </a:r>
          </a:p>
          <a:p>
            <a:pPr algn="l"/>
            <a:r>
              <a:rPr lang="en-US" sz="1400" b="0" i="0" dirty="0">
                <a:solidFill>
                  <a:srgbClr val="000000"/>
                </a:solidFill>
                <a:latin typeface="Arial Nova"/>
                <a:ea typeface="Roboto"/>
                <a:cs typeface="Roboto"/>
              </a:rPr>
              <a:t>10. Khellaf M, Meisner P, Sarno M, Zaremba P, Jedrzejczyk A, Scowcroft A. Incidence and prevalence of antiphospholipid syndrome (APS) in the USA (2016-2019): a retrospective database study. </a:t>
            </a:r>
            <a:r>
              <a:rPr lang="en-US" sz="1400" b="0" i="1" dirty="0">
                <a:solidFill>
                  <a:srgbClr val="000000"/>
                </a:solidFill>
                <a:latin typeface="Arial Nova"/>
                <a:ea typeface="Roboto"/>
                <a:cs typeface="Roboto"/>
              </a:rPr>
              <a:t>BMJ Open. </a:t>
            </a:r>
            <a:r>
              <a:rPr lang="en-US" sz="1400" b="0" i="0" dirty="0">
                <a:solidFill>
                  <a:srgbClr val="000000"/>
                </a:solidFill>
                <a:latin typeface="Arial Nova"/>
                <a:ea typeface="Roboto"/>
                <a:cs typeface="Roboto"/>
              </a:rPr>
              <a:t>2024;14(12):e084563–084563. doi:10.1136/bmjopen-2024-084563</a:t>
            </a:r>
            <a:endParaRPr lang="en-US" sz="1400" b="1" dirty="0">
              <a:latin typeface="Arial Nova"/>
              <a:cs typeface="Times New Roman"/>
            </a:endParaRPr>
          </a:p>
        </p:txBody>
      </p:sp>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1912</TotalTime>
  <Words>1243</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Nova</vt:lpstr>
      <vt:lpstr>Times New Roman</vt:lpstr>
      <vt:lpstr>Blank Presentation</vt:lpstr>
      <vt:lpstr>Catastrophic Antiphospholipid Syndrome in the setting of Autoimmune Overlap Syndrome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Calabresi, Kaitlyn G.</cp:lastModifiedBy>
  <cp:revision>552</cp:revision>
  <cp:lastPrinted>2000-03-29T22:47:03Z</cp:lastPrinted>
  <dcterms:created xsi:type="dcterms:W3CDTF">1995-06-17T23:31:02Z</dcterms:created>
  <dcterms:modified xsi:type="dcterms:W3CDTF">2026-04-21T03:28:37Z</dcterms:modified>
</cp:coreProperties>
</file>