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2918400" cy="438912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2252655" indent="-1850196" algn="l" rtl="0" fontAlgn="base">
      <a:spcBef>
        <a:spcPct val="0"/>
      </a:spcBef>
      <a:spcAft>
        <a:spcPct val="0"/>
      </a:spcAft>
      <a:defRPr kern="1200">
        <a:solidFill>
          <a:schemeClr val="tx1"/>
        </a:solidFill>
        <a:latin typeface="Calibri" pitchFamily="34" charset="0"/>
        <a:ea typeface="+mn-ea"/>
        <a:cs typeface="Arial" charset="0"/>
      </a:defRPr>
    </a:lvl2pPr>
    <a:lvl3pPr marL="4506708" indent="-3701789" algn="l" rtl="0" fontAlgn="base">
      <a:spcBef>
        <a:spcPct val="0"/>
      </a:spcBef>
      <a:spcAft>
        <a:spcPct val="0"/>
      </a:spcAft>
      <a:defRPr kern="1200">
        <a:solidFill>
          <a:schemeClr val="tx1"/>
        </a:solidFill>
        <a:latin typeface="Calibri" pitchFamily="34" charset="0"/>
        <a:ea typeface="+mn-ea"/>
        <a:cs typeface="Arial" charset="0"/>
      </a:defRPr>
    </a:lvl3pPr>
    <a:lvl4pPr marL="6760760" indent="-5553381" algn="l" rtl="0" fontAlgn="base">
      <a:spcBef>
        <a:spcPct val="0"/>
      </a:spcBef>
      <a:spcAft>
        <a:spcPct val="0"/>
      </a:spcAft>
      <a:defRPr kern="1200">
        <a:solidFill>
          <a:schemeClr val="tx1"/>
        </a:solidFill>
        <a:latin typeface="Calibri" pitchFamily="34" charset="0"/>
        <a:ea typeface="+mn-ea"/>
        <a:cs typeface="Arial" charset="0"/>
      </a:defRPr>
    </a:lvl4pPr>
    <a:lvl5pPr marL="9014813" indent="-7404975" algn="l" rtl="0" fontAlgn="base">
      <a:spcBef>
        <a:spcPct val="0"/>
      </a:spcBef>
      <a:spcAft>
        <a:spcPct val="0"/>
      </a:spcAft>
      <a:defRPr kern="1200">
        <a:solidFill>
          <a:schemeClr val="tx1"/>
        </a:solidFill>
        <a:latin typeface="Calibri" pitchFamily="34" charset="0"/>
        <a:ea typeface="+mn-ea"/>
        <a:cs typeface="Arial" charset="0"/>
      </a:defRPr>
    </a:lvl5pPr>
    <a:lvl6pPr marL="2012297" algn="l" defTabSz="804919" rtl="0" eaLnBrk="1" latinLnBrk="0" hangingPunct="1">
      <a:defRPr kern="1200">
        <a:solidFill>
          <a:schemeClr val="tx1"/>
        </a:solidFill>
        <a:latin typeface="Calibri" pitchFamily="34" charset="0"/>
        <a:ea typeface="+mn-ea"/>
        <a:cs typeface="Arial" charset="0"/>
      </a:defRPr>
    </a:lvl6pPr>
    <a:lvl7pPr marL="2414757" algn="l" defTabSz="804919" rtl="0" eaLnBrk="1" latinLnBrk="0" hangingPunct="1">
      <a:defRPr kern="1200">
        <a:solidFill>
          <a:schemeClr val="tx1"/>
        </a:solidFill>
        <a:latin typeface="Calibri" pitchFamily="34" charset="0"/>
        <a:ea typeface="+mn-ea"/>
        <a:cs typeface="Arial" charset="0"/>
      </a:defRPr>
    </a:lvl7pPr>
    <a:lvl8pPr marL="2817216" algn="l" defTabSz="804919" rtl="0" eaLnBrk="1" latinLnBrk="0" hangingPunct="1">
      <a:defRPr kern="1200">
        <a:solidFill>
          <a:schemeClr val="tx1"/>
        </a:solidFill>
        <a:latin typeface="Calibri" pitchFamily="34" charset="0"/>
        <a:ea typeface="+mn-ea"/>
        <a:cs typeface="Arial" charset="0"/>
      </a:defRPr>
    </a:lvl8pPr>
    <a:lvl9pPr marL="3219676" algn="l" defTabSz="804919"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F53"/>
    <a:srgbClr val="615286"/>
    <a:srgbClr val="6217E9"/>
    <a:srgbClr val="FFEC4B"/>
    <a:srgbClr val="905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9B183-16E6-A9AF-B4F4-D225534F6120}" v="33" dt="2026-04-22T14:24:20.309"/>
    <p1510:client id="{5A2720B4-D5F5-77CD-38A4-F710ABA3D6F8}" v="7" dt="2026-04-22T14:17:39.457"/>
    <p1510:client id="{5EE5C617-935B-4B4D-E880-BCE94A4B7545}" v="235" dt="2026-04-20T23:14:51.235"/>
    <p1510:client id="{5EFB7116-69DD-DE83-7CC3-005222B3EB2B}" v="65" dt="2026-04-20T22:40:47.891"/>
    <p1510:client id="{707F78D5-93CA-1520-8D45-0A62AA36A051}" v="267" dt="2026-04-20T22:10:03.891"/>
    <p1510:client id="{A07F639C-E781-C916-7C4F-48F1E3F31BEA}" v="3357" dt="2026-04-20T21:46:59.052"/>
    <p1510:client id="{D3D2B852-6178-0604-BD7B-22E3800B6EED}" v="70" dt="2026-04-21T23:24:59.815"/>
    <p1510:client id="{F87D5D22-AFA4-D628-A513-B7A3A6390C6D}" v="72" dt="2026-04-20T22:15:5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824"/>
        <p:guide pos="10368"/>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D4BE4A-6435-9C4B-9B6A-D5DE576EA889}" type="datetimeFigureOut">
              <a:rPr lang="en-US" smtClean="0"/>
              <a:t>4/22/2026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9DC1857-A55F-2640-BE39-CC8C8AEF32D8}" type="slidenum">
              <a:rPr lang="en-US" smtClean="0"/>
              <a:t>‹#›</a:t>
            </a:fld>
            <a:endParaRPr lang="en-US"/>
          </a:p>
        </p:txBody>
      </p:sp>
    </p:spTree>
    <p:extLst>
      <p:ext uri="{BB962C8B-B14F-4D97-AF65-F5344CB8AC3E}">
        <p14:creationId xmlns:p14="http://schemas.microsoft.com/office/powerpoint/2010/main" val="4128403403"/>
      </p:ext>
    </p:extLst>
  </p:cSld>
  <p:clrMap bg1="lt1" tx1="dk1" bg2="lt2" tx2="dk2" accent1="accent1" accent2="accent2" accent3="accent3" accent4="accent4" accent5="accent5" accent6="accent6" hlink="hlink" folHlink="folHlink"/>
  <p:notesStyle>
    <a:lvl1pPr marL="0" algn="l" defTabSz="1037935" rtl="0" eaLnBrk="1" latinLnBrk="0" hangingPunct="1">
      <a:defRPr sz="1362" kern="1200">
        <a:solidFill>
          <a:schemeClr val="tx1"/>
        </a:solidFill>
        <a:latin typeface="+mn-lt"/>
        <a:ea typeface="+mn-ea"/>
        <a:cs typeface="+mn-cs"/>
      </a:defRPr>
    </a:lvl1pPr>
    <a:lvl2pPr marL="518968" algn="l" defTabSz="1037935" rtl="0" eaLnBrk="1" latinLnBrk="0" hangingPunct="1">
      <a:defRPr sz="1362" kern="1200">
        <a:solidFill>
          <a:schemeClr val="tx1"/>
        </a:solidFill>
        <a:latin typeface="+mn-lt"/>
        <a:ea typeface="+mn-ea"/>
        <a:cs typeface="+mn-cs"/>
      </a:defRPr>
    </a:lvl2pPr>
    <a:lvl3pPr marL="1037935" algn="l" defTabSz="1037935" rtl="0" eaLnBrk="1" latinLnBrk="0" hangingPunct="1">
      <a:defRPr sz="1362" kern="1200">
        <a:solidFill>
          <a:schemeClr val="tx1"/>
        </a:solidFill>
        <a:latin typeface="+mn-lt"/>
        <a:ea typeface="+mn-ea"/>
        <a:cs typeface="+mn-cs"/>
      </a:defRPr>
    </a:lvl3pPr>
    <a:lvl4pPr marL="1556903" algn="l" defTabSz="1037935" rtl="0" eaLnBrk="1" latinLnBrk="0" hangingPunct="1">
      <a:defRPr sz="1362" kern="1200">
        <a:solidFill>
          <a:schemeClr val="tx1"/>
        </a:solidFill>
        <a:latin typeface="+mn-lt"/>
        <a:ea typeface="+mn-ea"/>
        <a:cs typeface="+mn-cs"/>
      </a:defRPr>
    </a:lvl4pPr>
    <a:lvl5pPr marL="2075871" algn="l" defTabSz="1037935" rtl="0" eaLnBrk="1" latinLnBrk="0" hangingPunct="1">
      <a:defRPr sz="1362" kern="1200">
        <a:solidFill>
          <a:schemeClr val="tx1"/>
        </a:solidFill>
        <a:latin typeface="+mn-lt"/>
        <a:ea typeface="+mn-ea"/>
        <a:cs typeface="+mn-cs"/>
      </a:defRPr>
    </a:lvl5pPr>
    <a:lvl6pPr marL="2594839" algn="l" defTabSz="1037935" rtl="0" eaLnBrk="1" latinLnBrk="0" hangingPunct="1">
      <a:defRPr sz="1362" kern="1200">
        <a:solidFill>
          <a:schemeClr val="tx1"/>
        </a:solidFill>
        <a:latin typeface="+mn-lt"/>
        <a:ea typeface="+mn-ea"/>
        <a:cs typeface="+mn-cs"/>
      </a:defRPr>
    </a:lvl6pPr>
    <a:lvl7pPr marL="3113806" algn="l" defTabSz="1037935" rtl="0" eaLnBrk="1" latinLnBrk="0" hangingPunct="1">
      <a:defRPr sz="1362" kern="1200">
        <a:solidFill>
          <a:schemeClr val="tx1"/>
        </a:solidFill>
        <a:latin typeface="+mn-lt"/>
        <a:ea typeface="+mn-ea"/>
        <a:cs typeface="+mn-cs"/>
      </a:defRPr>
    </a:lvl7pPr>
    <a:lvl8pPr marL="3632774" algn="l" defTabSz="1037935" rtl="0" eaLnBrk="1" latinLnBrk="0" hangingPunct="1">
      <a:defRPr sz="1362" kern="1200">
        <a:solidFill>
          <a:schemeClr val="tx1"/>
        </a:solidFill>
        <a:latin typeface="+mn-lt"/>
        <a:ea typeface="+mn-ea"/>
        <a:cs typeface="+mn-cs"/>
      </a:defRPr>
    </a:lvl8pPr>
    <a:lvl9pPr marL="4151742" algn="l" defTabSz="1037935" rtl="0" eaLnBrk="1" latinLnBrk="0" hangingPunct="1">
      <a:defRPr sz="13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1162050"/>
            <a:ext cx="23526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DC1857-A55F-2640-BE39-CC8C8AEF32D8}" type="slidenum">
              <a:rPr lang="en-US" smtClean="0"/>
              <a:t>1</a:t>
            </a:fld>
            <a:endParaRPr lang="en-US"/>
          </a:p>
        </p:txBody>
      </p:sp>
    </p:spTree>
    <p:extLst>
      <p:ext uri="{BB962C8B-B14F-4D97-AF65-F5344CB8AC3E}">
        <p14:creationId xmlns:p14="http://schemas.microsoft.com/office/powerpoint/2010/main" val="419493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60"/>
          </a:xfrm>
        </p:spPr>
        <p:txBody>
          <a:bodyPr/>
          <a:lstStyle/>
          <a:p>
            <a:r>
              <a:rPr lang="en-US"/>
              <a:t>Click to edit Master title style</a:t>
            </a:r>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1645668" indent="0" algn="ctr">
              <a:buNone/>
              <a:defRPr>
                <a:solidFill>
                  <a:schemeClr val="tx1">
                    <a:tint val="75000"/>
                  </a:schemeClr>
                </a:solidFill>
              </a:defRPr>
            </a:lvl2pPr>
            <a:lvl3pPr marL="3291336" indent="0" algn="ctr">
              <a:buNone/>
              <a:defRPr>
                <a:solidFill>
                  <a:schemeClr val="tx1">
                    <a:tint val="75000"/>
                  </a:schemeClr>
                </a:solidFill>
              </a:defRPr>
            </a:lvl3pPr>
            <a:lvl4pPr marL="4937003" indent="0" algn="ctr">
              <a:buNone/>
              <a:defRPr>
                <a:solidFill>
                  <a:schemeClr val="tx1">
                    <a:tint val="75000"/>
                  </a:schemeClr>
                </a:solidFill>
              </a:defRPr>
            </a:lvl4pPr>
            <a:lvl5pPr marL="6582670" indent="0" algn="ctr">
              <a:buNone/>
              <a:defRPr>
                <a:solidFill>
                  <a:schemeClr val="tx1">
                    <a:tint val="75000"/>
                  </a:schemeClr>
                </a:solidFill>
              </a:defRPr>
            </a:lvl5pPr>
            <a:lvl6pPr marL="8228338" indent="0" algn="ctr">
              <a:buNone/>
              <a:defRPr>
                <a:solidFill>
                  <a:schemeClr val="tx1">
                    <a:tint val="75000"/>
                  </a:schemeClr>
                </a:solidFill>
              </a:defRPr>
            </a:lvl6pPr>
            <a:lvl7pPr marL="9874007" indent="0" algn="ctr">
              <a:buNone/>
              <a:defRPr>
                <a:solidFill>
                  <a:schemeClr val="tx1">
                    <a:tint val="75000"/>
                  </a:schemeClr>
                </a:solidFill>
              </a:defRPr>
            </a:lvl7pPr>
            <a:lvl8pPr marL="11519674" indent="0" algn="ctr">
              <a:buNone/>
              <a:defRPr>
                <a:solidFill>
                  <a:schemeClr val="tx1">
                    <a:tint val="75000"/>
                  </a:schemeClr>
                </a:solidFill>
              </a:defRPr>
            </a:lvl8pPr>
            <a:lvl9pPr marL="1316534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CB505-9AC4-4C05-A98D-7736BF29291B}" type="datetimeFigureOut">
              <a:rPr lang="en-US"/>
              <a:pPr>
                <a:defRPr/>
              </a:pPr>
              <a:t>4/22/2026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3FF304-4512-4861-B023-8EA1B528CC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393183-66EE-4D56-BADB-860C0C78510C}" type="datetimeFigureOut">
              <a:rPr lang="en-US"/>
              <a:pPr>
                <a:defRPr/>
              </a:pPr>
              <a:t>4/22/2026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CAA38-B9A4-4F30-B17D-2F262EAAEB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95"/>
            <a:ext cx="74066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757695"/>
            <a:ext cx="216712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DC1197-E80E-4302-9BF9-CF043FE3559E}" type="datetimeFigureOut">
              <a:rPr lang="en-US"/>
              <a:pPr>
                <a:defRPr/>
              </a:pPr>
              <a:t>4/22/2026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4F71A2-1697-40C6-95B9-418C0A46FA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E609C2-55AE-4B73-8185-A1FAEE45A3CD}" type="datetimeFigureOut">
              <a:rPr lang="en-US"/>
              <a:pPr>
                <a:defRPr/>
              </a:pPr>
              <a:t>4/22/2026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464EE-9D8F-4655-8F52-E6057FB4DD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4"/>
            <a:ext cx="27980640" cy="8717280"/>
          </a:xfrm>
        </p:spPr>
        <p:txBody>
          <a:bodyPr anchor="t"/>
          <a:lstStyle>
            <a:lvl1pPr algn="l">
              <a:defRPr sz="14398" b="1" cap="all"/>
            </a:lvl1pPr>
          </a:lstStyle>
          <a:p>
            <a:r>
              <a:rPr lang="en-US"/>
              <a:t>Click to edit Master title style</a:t>
            </a:r>
          </a:p>
        </p:txBody>
      </p:sp>
      <p:sp>
        <p:nvSpPr>
          <p:cNvPr id="3" name="Text Placeholder 2"/>
          <p:cNvSpPr>
            <a:spLocks noGrp="1"/>
          </p:cNvSpPr>
          <p:nvPr>
            <p:ph type="body" idx="1"/>
          </p:nvPr>
        </p:nvSpPr>
        <p:spPr>
          <a:xfrm>
            <a:off x="2600326" y="18602970"/>
            <a:ext cx="27980640" cy="9601197"/>
          </a:xfrm>
        </p:spPr>
        <p:txBody>
          <a:bodyPr anchor="b"/>
          <a:lstStyle>
            <a:lvl1pPr marL="0" indent="0">
              <a:buNone/>
              <a:defRPr sz="7200">
                <a:solidFill>
                  <a:schemeClr val="tx1">
                    <a:tint val="75000"/>
                  </a:schemeClr>
                </a:solidFill>
              </a:defRPr>
            </a:lvl1pPr>
            <a:lvl2pPr marL="1645668" indent="0">
              <a:buNone/>
              <a:defRPr sz="6492">
                <a:solidFill>
                  <a:schemeClr val="tx1">
                    <a:tint val="75000"/>
                  </a:schemeClr>
                </a:solidFill>
              </a:defRPr>
            </a:lvl2pPr>
            <a:lvl3pPr marL="3291336" indent="0">
              <a:buNone/>
              <a:defRPr sz="5786">
                <a:solidFill>
                  <a:schemeClr val="tx1">
                    <a:tint val="75000"/>
                  </a:schemeClr>
                </a:solidFill>
              </a:defRPr>
            </a:lvl3pPr>
            <a:lvl4pPr marL="4937003" indent="0">
              <a:buNone/>
              <a:defRPr sz="5015">
                <a:solidFill>
                  <a:schemeClr val="tx1">
                    <a:tint val="75000"/>
                  </a:schemeClr>
                </a:solidFill>
              </a:defRPr>
            </a:lvl4pPr>
            <a:lvl5pPr marL="6582670" indent="0">
              <a:buNone/>
              <a:defRPr sz="5015">
                <a:solidFill>
                  <a:schemeClr val="tx1">
                    <a:tint val="75000"/>
                  </a:schemeClr>
                </a:solidFill>
              </a:defRPr>
            </a:lvl5pPr>
            <a:lvl6pPr marL="8228338" indent="0">
              <a:buNone/>
              <a:defRPr sz="5015">
                <a:solidFill>
                  <a:schemeClr val="tx1">
                    <a:tint val="75000"/>
                  </a:schemeClr>
                </a:solidFill>
              </a:defRPr>
            </a:lvl6pPr>
            <a:lvl7pPr marL="9874007" indent="0">
              <a:buNone/>
              <a:defRPr sz="5015">
                <a:solidFill>
                  <a:schemeClr val="tx1">
                    <a:tint val="75000"/>
                  </a:schemeClr>
                </a:solidFill>
              </a:defRPr>
            </a:lvl7pPr>
            <a:lvl8pPr marL="11519674" indent="0">
              <a:buNone/>
              <a:defRPr sz="5015">
                <a:solidFill>
                  <a:schemeClr val="tx1">
                    <a:tint val="75000"/>
                  </a:schemeClr>
                </a:solidFill>
              </a:defRPr>
            </a:lvl8pPr>
            <a:lvl9pPr marL="13165342" indent="0">
              <a:buNone/>
              <a:defRPr sz="50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2D568-69E2-43F5-9C96-EEC469C93503}" type="datetimeFigureOut">
              <a:rPr lang="en-US"/>
              <a:pPr>
                <a:defRPr/>
              </a:pPr>
              <a:t>4/22/2026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36F94-814B-4BB0-BC15-CE032CD927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10241283"/>
            <a:ext cx="14538960" cy="28966164"/>
          </a:xfrm>
        </p:spPr>
        <p:txBody>
          <a:bodyPr/>
          <a:lstStyle>
            <a:lvl1pPr>
              <a:defRPr sz="10091"/>
            </a:lvl1pPr>
            <a:lvl2pPr>
              <a:defRPr sz="8612"/>
            </a:lvl2pPr>
            <a:lvl3pPr>
              <a:defRPr sz="7200"/>
            </a:lvl3pPr>
            <a:lvl4pPr>
              <a:defRPr sz="6492"/>
            </a:lvl4pPr>
            <a:lvl5pPr>
              <a:defRPr sz="6492"/>
            </a:lvl5pPr>
            <a:lvl6pPr>
              <a:defRPr sz="6492"/>
            </a:lvl6pPr>
            <a:lvl7pPr>
              <a:defRPr sz="6492"/>
            </a:lvl7pPr>
            <a:lvl8pPr>
              <a:defRPr sz="6492"/>
            </a:lvl8pPr>
            <a:lvl9pPr>
              <a:defRPr sz="64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10241283"/>
            <a:ext cx="14538960" cy="28966164"/>
          </a:xfrm>
        </p:spPr>
        <p:txBody>
          <a:bodyPr/>
          <a:lstStyle>
            <a:lvl1pPr>
              <a:defRPr sz="10091"/>
            </a:lvl1pPr>
            <a:lvl2pPr>
              <a:defRPr sz="8612"/>
            </a:lvl2pPr>
            <a:lvl3pPr>
              <a:defRPr sz="7200"/>
            </a:lvl3pPr>
            <a:lvl4pPr>
              <a:defRPr sz="6492"/>
            </a:lvl4pPr>
            <a:lvl5pPr>
              <a:defRPr sz="6492"/>
            </a:lvl5pPr>
            <a:lvl6pPr>
              <a:defRPr sz="6492"/>
            </a:lvl6pPr>
            <a:lvl7pPr>
              <a:defRPr sz="6492"/>
            </a:lvl7pPr>
            <a:lvl8pPr>
              <a:defRPr sz="6492"/>
            </a:lvl8pPr>
            <a:lvl9pPr>
              <a:defRPr sz="64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917A4-18A0-4C9D-830C-8BB9D492F086}" type="datetimeFigureOut">
              <a:rPr lang="en-US"/>
              <a:pPr>
                <a:defRPr/>
              </a:pPr>
              <a:t>4/22/2026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8EE1F-6E2F-4E2D-AABE-8948170D8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3" y="9824731"/>
            <a:ext cx="14544677" cy="4094476"/>
          </a:xfrm>
        </p:spPr>
        <p:txBody>
          <a:bodyPr anchor="b"/>
          <a:lstStyle>
            <a:lvl1pPr marL="0" indent="0">
              <a:buNone/>
              <a:defRPr sz="8612" b="1"/>
            </a:lvl1pPr>
            <a:lvl2pPr marL="1645668" indent="0">
              <a:buNone/>
              <a:defRPr sz="7200" b="1"/>
            </a:lvl2pPr>
            <a:lvl3pPr marL="3291336" indent="0">
              <a:buNone/>
              <a:defRPr sz="6492" b="1"/>
            </a:lvl3pPr>
            <a:lvl4pPr marL="4937003" indent="0">
              <a:buNone/>
              <a:defRPr sz="5786" b="1"/>
            </a:lvl4pPr>
            <a:lvl5pPr marL="6582670" indent="0">
              <a:buNone/>
              <a:defRPr sz="5786" b="1"/>
            </a:lvl5pPr>
            <a:lvl6pPr marL="8228338" indent="0">
              <a:buNone/>
              <a:defRPr sz="5786" b="1"/>
            </a:lvl6pPr>
            <a:lvl7pPr marL="9874007" indent="0">
              <a:buNone/>
              <a:defRPr sz="5786" b="1"/>
            </a:lvl7pPr>
            <a:lvl8pPr marL="11519674" indent="0">
              <a:buNone/>
              <a:defRPr sz="5786" b="1"/>
            </a:lvl8pPr>
            <a:lvl9pPr marL="13165342" indent="0">
              <a:buNone/>
              <a:defRPr sz="5786" b="1"/>
            </a:lvl9pPr>
          </a:lstStyle>
          <a:p>
            <a:pPr lvl="0"/>
            <a:r>
              <a:rPr lang="en-US"/>
              <a:t>Click to edit Master text styles</a:t>
            </a:r>
          </a:p>
        </p:txBody>
      </p:sp>
      <p:sp>
        <p:nvSpPr>
          <p:cNvPr id="4" name="Content Placeholder 3"/>
          <p:cNvSpPr>
            <a:spLocks noGrp="1"/>
          </p:cNvSpPr>
          <p:nvPr>
            <p:ph sz="half" idx="2"/>
          </p:nvPr>
        </p:nvSpPr>
        <p:spPr>
          <a:xfrm>
            <a:off x="1645923" y="13919211"/>
            <a:ext cx="14544677" cy="25288244"/>
          </a:xfrm>
        </p:spPr>
        <p:txBody>
          <a:bodyPr/>
          <a:lstStyle>
            <a:lvl1pPr>
              <a:defRPr sz="8612"/>
            </a:lvl1pPr>
            <a:lvl2pPr>
              <a:defRPr sz="7200"/>
            </a:lvl2pPr>
            <a:lvl3pPr>
              <a:defRPr sz="6492"/>
            </a:lvl3pPr>
            <a:lvl4pPr>
              <a:defRPr sz="5786"/>
            </a:lvl4pPr>
            <a:lvl5pPr>
              <a:defRPr sz="5786"/>
            </a:lvl5pPr>
            <a:lvl6pPr>
              <a:defRPr sz="5786"/>
            </a:lvl6pPr>
            <a:lvl7pPr>
              <a:defRPr sz="5786"/>
            </a:lvl7pPr>
            <a:lvl8pPr>
              <a:defRPr sz="5786"/>
            </a:lvl8pPr>
            <a:lvl9pPr>
              <a:defRPr sz="5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5" y="9824731"/>
            <a:ext cx="14550390" cy="4094476"/>
          </a:xfrm>
        </p:spPr>
        <p:txBody>
          <a:bodyPr anchor="b"/>
          <a:lstStyle>
            <a:lvl1pPr marL="0" indent="0">
              <a:buNone/>
              <a:defRPr sz="8612" b="1"/>
            </a:lvl1pPr>
            <a:lvl2pPr marL="1645668" indent="0">
              <a:buNone/>
              <a:defRPr sz="7200" b="1"/>
            </a:lvl2pPr>
            <a:lvl3pPr marL="3291336" indent="0">
              <a:buNone/>
              <a:defRPr sz="6492" b="1"/>
            </a:lvl3pPr>
            <a:lvl4pPr marL="4937003" indent="0">
              <a:buNone/>
              <a:defRPr sz="5786" b="1"/>
            </a:lvl4pPr>
            <a:lvl5pPr marL="6582670" indent="0">
              <a:buNone/>
              <a:defRPr sz="5786" b="1"/>
            </a:lvl5pPr>
            <a:lvl6pPr marL="8228338" indent="0">
              <a:buNone/>
              <a:defRPr sz="5786" b="1"/>
            </a:lvl6pPr>
            <a:lvl7pPr marL="9874007" indent="0">
              <a:buNone/>
              <a:defRPr sz="5786" b="1"/>
            </a:lvl7pPr>
            <a:lvl8pPr marL="11519674" indent="0">
              <a:buNone/>
              <a:defRPr sz="5786" b="1"/>
            </a:lvl8pPr>
            <a:lvl9pPr marL="13165342" indent="0">
              <a:buNone/>
              <a:defRPr sz="5786" b="1"/>
            </a:lvl9pPr>
          </a:lstStyle>
          <a:p>
            <a:pPr lvl="0"/>
            <a:r>
              <a:rPr lang="en-US"/>
              <a:t>Click to edit Master text styles</a:t>
            </a:r>
          </a:p>
        </p:txBody>
      </p:sp>
      <p:sp>
        <p:nvSpPr>
          <p:cNvPr id="6" name="Content Placeholder 5"/>
          <p:cNvSpPr>
            <a:spLocks noGrp="1"/>
          </p:cNvSpPr>
          <p:nvPr>
            <p:ph sz="quarter" idx="4"/>
          </p:nvPr>
        </p:nvSpPr>
        <p:spPr>
          <a:xfrm>
            <a:off x="16722095" y="13919211"/>
            <a:ext cx="14550390" cy="25288244"/>
          </a:xfrm>
        </p:spPr>
        <p:txBody>
          <a:bodyPr/>
          <a:lstStyle>
            <a:lvl1pPr>
              <a:defRPr sz="8612"/>
            </a:lvl1pPr>
            <a:lvl2pPr>
              <a:defRPr sz="7200"/>
            </a:lvl2pPr>
            <a:lvl3pPr>
              <a:defRPr sz="6492"/>
            </a:lvl3pPr>
            <a:lvl4pPr>
              <a:defRPr sz="5786"/>
            </a:lvl4pPr>
            <a:lvl5pPr>
              <a:defRPr sz="5786"/>
            </a:lvl5pPr>
            <a:lvl6pPr>
              <a:defRPr sz="5786"/>
            </a:lvl6pPr>
            <a:lvl7pPr>
              <a:defRPr sz="5786"/>
            </a:lvl7pPr>
            <a:lvl8pPr>
              <a:defRPr sz="5786"/>
            </a:lvl8pPr>
            <a:lvl9pPr>
              <a:defRPr sz="5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D207C4-D0F1-424E-8371-A96F424CC8FC}" type="datetimeFigureOut">
              <a:rPr lang="en-US"/>
              <a:pPr>
                <a:defRPr/>
              </a:pPr>
              <a:t>4/22/2026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747C00-AF1A-4D43-AAD4-C5BF401E27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703D09-FAFD-4C2B-AB7B-FF1CCA5BCF17}" type="datetimeFigureOut">
              <a:rPr lang="en-US"/>
              <a:pPr>
                <a:defRPr/>
              </a:pPr>
              <a:t>4/22/2026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6E032-2099-4784-8541-0DA84E1501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91AD0-1468-4D41-B3A4-79FB3C2B7B7D}" type="datetimeFigureOut">
              <a:rPr lang="en-US"/>
              <a:pPr>
                <a:defRPr/>
              </a:pPr>
              <a:t>4/22/2026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DB034A-C775-4D79-8570-72E3AA6F5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5" y="1747520"/>
            <a:ext cx="10829927" cy="7437120"/>
          </a:xfrm>
        </p:spPr>
        <p:txBody>
          <a:bodyPr anchor="b"/>
          <a:lstStyle>
            <a:lvl1pPr algn="l">
              <a:defRPr sz="7200" b="1"/>
            </a:lvl1pPr>
          </a:lstStyle>
          <a:p>
            <a:r>
              <a:rPr lang="en-US"/>
              <a:t>Click to edit Master title style</a:t>
            </a:r>
          </a:p>
        </p:txBody>
      </p:sp>
      <p:sp>
        <p:nvSpPr>
          <p:cNvPr id="3" name="Content Placeholder 2"/>
          <p:cNvSpPr>
            <a:spLocks noGrp="1"/>
          </p:cNvSpPr>
          <p:nvPr>
            <p:ph idx="1"/>
          </p:nvPr>
        </p:nvSpPr>
        <p:spPr>
          <a:xfrm>
            <a:off x="12870180" y="1747527"/>
            <a:ext cx="18402300" cy="37459923"/>
          </a:xfrm>
        </p:spPr>
        <p:txBody>
          <a:bodyPr/>
          <a:lstStyle>
            <a:lvl1pPr>
              <a:defRPr sz="11506"/>
            </a:lvl1pPr>
            <a:lvl2pPr>
              <a:defRPr sz="10091"/>
            </a:lvl2pPr>
            <a:lvl3pPr>
              <a:defRPr sz="8612"/>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5" y="9184647"/>
            <a:ext cx="10829927" cy="30022803"/>
          </a:xfrm>
        </p:spPr>
        <p:txBody>
          <a:bodyPr/>
          <a:lstStyle>
            <a:lvl1pPr marL="0" indent="0">
              <a:buNone/>
              <a:defRPr sz="5015"/>
            </a:lvl1pPr>
            <a:lvl2pPr marL="1645668" indent="0">
              <a:buNone/>
              <a:defRPr sz="4307"/>
            </a:lvl2pPr>
            <a:lvl3pPr marL="3291336" indent="0">
              <a:buNone/>
              <a:defRPr sz="3600"/>
            </a:lvl3pPr>
            <a:lvl4pPr marL="4937003" indent="0">
              <a:buNone/>
              <a:defRPr sz="3215"/>
            </a:lvl4pPr>
            <a:lvl5pPr marL="6582670" indent="0">
              <a:buNone/>
              <a:defRPr sz="3215"/>
            </a:lvl5pPr>
            <a:lvl6pPr marL="8228338" indent="0">
              <a:buNone/>
              <a:defRPr sz="3215"/>
            </a:lvl6pPr>
            <a:lvl7pPr marL="9874007" indent="0">
              <a:buNone/>
              <a:defRPr sz="3215"/>
            </a:lvl7pPr>
            <a:lvl8pPr marL="11519674" indent="0">
              <a:buNone/>
              <a:defRPr sz="3215"/>
            </a:lvl8pPr>
            <a:lvl9pPr marL="13165342" indent="0">
              <a:buNone/>
              <a:defRPr sz="321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E01E9-81F5-4E4B-989D-9F094D3A05EB}" type="datetimeFigureOut">
              <a:rPr lang="en-US"/>
              <a:pPr>
                <a:defRPr/>
              </a:pPr>
              <a:t>4/22/2026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79F5E6-5B16-49F9-A5BE-739E5B78D2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5"/>
            <a:ext cx="19751040" cy="3627123"/>
          </a:xfrm>
        </p:spPr>
        <p:txBody>
          <a:bodyPr anchor="b"/>
          <a:lstStyle>
            <a:lvl1pPr algn="l">
              <a:defRPr sz="7200" b="1"/>
            </a:lvl1pPr>
          </a:lstStyle>
          <a:p>
            <a:r>
              <a:rPr lang="en-US"/>
              <a:t>Click to edit Master title style</a:t>
            </a:r>
          </a:p>
        </p:txBody>
      </p:sp>
      <p:sp>
        <p:nvSpPr>
          <p:cNvPr id="3" name="Picture Placeholder 2"/>
          <p:cNvSpPr>
            <a:spLocks noGrp="1"/>
          </p:cNvSpPr>
          <p:nvPr>
            <p:ph type="pic" idx="1"/>
          </p:nvPr>
        </p:nvSpPr>
        <p:spPr>
          <a:xfrm>
            <a:off x="6452237" y="3921760"/>
            <a:ext cx="19751040" cy="26334720"/>
          </a:xfrm>
        </p:spPr>
        <p:txBody>
          <a:bodyPr rtlCol="0">
            <a:normAutofit/>
          </a:bodyPr>
          <a:lstStyle>
            <a:lvl1pPr marL="0" indent="0">
              <a:buNone/>
              <a:defRPr sz="11506"/>
            </a:lvl1pPr>
            <a:lvl2pPr marL="1645668" indent="0">
              <a:buNone/>
              <a:defRPr sz="10091"/>
            </a:lvl2pPr>
            <a:lvl3pPr marL="3291336" indent="0">
              <a:buNone/>
              <a:defRPr sz="8612"/>
            </a:lvl3pPr>
            <a:lvl4pPr marL="4937003" indent="0">
              <a:buNone/>
              <a:defRPr sz="7200"/>
            </a:lvl4pPr>
            <a:lvl5pPr marL="6582670" indent="0">
              <a:buNone/>
              <a:defRPr sz="7200"/>
            </a:lvl5pPr>
            <a:lvl6pPr marL="8228338" indent="0">
              <a:buNone/>
              <a:defRPr sz="7200"/>
            </a:lvl6pPr>
            <a:lvl7pPr marL="9874007" indent="0">
              <a:buNone/>
              <a:defRPr sz="7200"/>
            </a:lvl7pPr>
            <a:lvl8pPr marL="11519674" indent="0">
              <a:buNone/>
              <a:defRPr sz="7200"/>
            </a:lvl8pPr>
            <a:lvl9pPr marL="13165342" indent="0">
              <a:buNone/>
              <a:defRPr sz="7200"/>
            </a:lvl9pPr>
          </a:lstStyle>
          <a:p>
            <a:pPr lvl="0"/>
            <a:endParaRPr lang="en-US" noProof="0"/>
          </a:p>
        </p:txBody>
      </p:sp>
      <p:sp>
        <p:nvSpPr>
          <p:cNvPr id="4" name="Text Placeholder 3"/>
          <p:cNvSpPr>
            <a:spLocks noGrp="1"/>
          </p:cNvSpPr>
          <p:nvPr>
            <p:ph type="body" sz="half" idx="2"/>
          </p:nvPr>
        </p:nvSpPr>
        <p:spPr>
          <a:xfrm>
            <a:off x="6452237" y="34350968"/>
            <a:ext cx="19751040" cy="5151117"/>
          </a:xfrm>
        </p:spPr>
        <p:txBody>
          <a:bodyPr/>
          <a:lstStyle>
            <a:lvl1pPr marL="0" indent="0">
              <a:buNone/>
              <a:defRPr sz="5015"/>
            </a:lvl1pPr>
            <a:lvl2pPr marL="1645668" indent="0">
              <a:buNone/>
              <a:defRPr sz="4307"/>
            </a:lvl2pPr>
            <a:lvl3pPr marL="3291336" indent="0">
              <a:buNone/>
              <a:defRPr sz="3600"/>
            </a:lvl3pPr>
            <a:lvl4pPr marL="4937003" indent="0">
              <a:buNone/>
              <a:defRPr sz="3215"/>
            </a:lvl4pPr>
            <a:lvl5pPr marL="6582670" indent="0">
              <a:buNone/>
              <a:defRPr sz="3215"/>
            </a:lvl5pPr>
            <a:lvl6pPr marL="8228338" indent="0">
              <a:buNone/>
              <a:defRPr sz="3215"/>
            </a:lvl6pPr>
            <a:lvl7pPr marL="9874007" indent="0">
              <a:buNone/>
              <a:defRPr sz="3215"/>
            </a:lvl7pPr>
            <a:lvl8pPr marL="11519674" indent="0">
              <a:buNone/>
              <a:defRPr sz="3215"/>
            </a:lvl8pPr>
            <a:lvl9pPr marL="13165342" indent="0">
              <a:buNone/>
              <a:defRPr sz="321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87F3F-4462-4031-99DA-17176F0C142A}" type="datetimeFigureOut">
              <a:rPr lang="en-US"/>
              <a:pPr>
                <a:defRPr/>
              </a:pPr>
              <a:t>4/22/2026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0ADB7-A22D-483D-A9F2-D29A0ED5F4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126" y="1758044"/>
            <a:ext cx="29626152" cy="73152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126" y="10241651"/>
            <a:ext cx="29626152" cy="28965071"/>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126" y="40679921"/>
            <a:ext cx="7680552" cy="2336800"/>
          </a:xfrm>
          <a:prstGeom prst="rect">
            <a:avLst/>
          </a:prstGeom>
        </p:spPr>
        <p:txBody>
          <a:bodyPr vert="horz" lIns="512064" tIns="256032" rIns="512064" bIns="256032" rtlCol="0" anchor="ctr"/>
          <a:lstStyle>
            <a:lvl1pPr algn="l" fontAlgn="auto">
              <a:spcBef>
                <a:spcPts val="0"/>
              </a:spcBef>
              <a:spcAft>
                <a:spcPts val="0"/>
              </a:spcAft>
              <a:defRPr sz="4307">
                <a:solidFill>
                  <a:schemeClr val="tx1">
                    <a:tint val="75000"/>
                  </a:schemeClr>
                </a:solidFill>
                <a:latin typeface="+mn-lt"/>
                <a:cs typeface="+mn-cs"/>
              </a:defRPr>
            </a:lvl1pPr>
          </a:lstStyle>
          <a:p>
            <a:pPr>
              <a:defRPr/>
            </a:pPr>
            <a:fld id="{A6422499-BC3F-4C15-B316-C25AE9E0BA77}" type="datetimeFigureOut">
              <a:rPr lang="en-US"/>
              <a:pPr>
                <a:defRPr/>
              </a:pPr>
              <a:t>4/22/2026</a:t>
            </a:fld>
            <a:endParaRPr lang="en-US"/>
          </a:p>
        </p:txBody>
      </p:sp>
      <p:sp>
        <p:nvSpPr>
          <p:cNvPr id="5" name="Footer Placeholder 4"/>
          <p:cNvSpPr>
            <a:spLocks noGrp="1"/>
          </p:cNvSpPr>
          <p:nvPr>
            <p:ph type="ftr" sz="quarter" idx="3"/>
          </p:nvPr>
        </p:nvSpPr>
        <p:spPr>
          <a:xfrm>
            <a:off x="11247326" y="40679921"/>
            <a:ext cx="10423752" cy="2336800"/>
          </a:xfrm>
          <a:prstGeom prst="rect">
            <a:avLst/>
          </a:prstGeom>
        </p:spPr>
        <p:txBody>
          <a:bodyPr vert="horz" lIns="512064" tIns="256032" rIns="512064" bIns="256032" rtlCol="0" anchor="ctr"/>
          <a:lstStyle>
            <a:lvl1pPr algn="ctr" fontAlgn="auto">
              <a:spcBef>
                <a:spcPts val="0"/>
              </a:spcBef>
              <a:spcAft>
                <a:spcPts val="0"/>
              </a:spcAft>
              <a:defRPr sz="4307">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3591726" y="40679921"/>
            <a:ext cx="7680552" cy="2336800"/>
          </a:xfrm>
          <a:prstGeom prst="rect">
            <a:avLst/>
          </a:prstGeom>
        </p:spPr>
        <p:txBody>
          <a:bodyPr vert="horz" lIns="512064" tIns="256032" rIns="512064" bIns="256032" rtlCol="0" anchor="ctr"/>
          <a:lstStyle>
            <a:lvl1pPr algn="r" fontAlgn="auto">
              <a:spcBef>
                <a:spcPts val="0"/>
              </a:spcBef>
              <a:spcAft>
                <a:spcPts val="0"/>
              </a:spcAft>
              <a:defRPr sz="4307">
                <a:solidFill>
                  <a:schemeClr val="tx1">
                    <a:tint val="75000"/>
                  </a:schemeClr>
                </a:solidFill>
                <a:latin typeface="+mn-lt"/>
                <a:cs typeface="+mn-cs"/>
              </a:defRPr>
            </a:lvl1pPr>
          </a:lstStyle>
          <a:p>
            <a:pPr>
              <a:defRPr/>
            </a:pPr>
            <a:fld id="{18B0B7A6-ADF1-4262-992D-9BEFB4A56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1084" kern="1200">
          <a:solidFill>
            <a:schemeClr val="tx1"/>
          </a:solidFill>
          <a:latin typeface="+mj-lt"/>
          <a:ea typeface="+mj-ea"/>
          <a:cs typeface="+mj-cs"/>
        </a:defRPr>
      </a:lvl1pPr>
      <a:lvl2pPr algn="ctr" rtl="0" eaLnBrk="0" fontAlgn="base" hangingPunct="0">
        <a:spcBef>
          <a:spcPct val="0"/>
        </a:spcBef>
        <a:spcAft>
          <a:spcPct val="0"/>
        </a:spcAft>
        <a:defRPr sz="21084">
          <a:solidFill>
            <a:schemeClr val="tx1"/>
          </a:solidFill>
          <a:latin typeface="Calibri" pitchFamily="34" charset="0"/>
        </a:defRPr>
      </a:lvl2pPr>
      <a:lvl3pPr algn="ctr" rtl="0" eaLnBrk="0" fontAlgn="base" hangingPunct="0">
        <a:spcBef>
          <a:spcPct val="0"/>
        </a:spcBef>
        <a:spcAft>
          <a:spcPct val="0"/>
        </a:spcAft>
        <a:defRPr sz="21084">
          <a:solidFill>
            <a:schemeClr val="tx1"/>
          </a:solidFill>
          <a:latin typeface="Calibri" pitchFamily="34" charset="0"/>
        </a:defRPr>
      </a:lvl3pPr>
      <a:lvl4pPr algn="ctr" rtl="0" eaLnBrk="0" fontAlgn="base" hangingPunct="0">
        <a:spcBef>
          <a:spcPct val="0"/>
        </a:spcBef>
        <a:spcAft>
          <a:spcPct val="0"/>
        </a:spcAft>
        <a:defRPr sz="21084">
          <a:solidFill>
            <a:schemeClr val="tx1"/>
          </a:solidFill>
          <a:latin typeface="Calibri" pitchFamily="34" charset="0"/>
        </a:defRPr>
      </a:lvl4pPr>
      <a:lvl5pPr algn="ctr" rtl="0" eaLnBrk="0" fontAlgn="base" hangingPunct="0">
        <a:spcBef>
          <a:spcPct val="0"/>
        </a:spcBef>
        <a:spcAft>
          <a:spcPct val="0"/>
        </a:spcAft>
        <a:defRPr sz="21084">
          <a:solidFill>
            <a:schemeClr val="tx1"/>
          </a:solidFill>
          <a:latin typeface="Calibri" pitchFamily="34" charset="0"/>
        </a:defRPr>
      </a:lvl5pPr>
      <a:lvl6pPr marL="2194224" algn="ctr" rtl="0" fontAlgn="base">
        <a:spcBef>
          <a:spcPct val="0"/>
        </a:spcBef>
        <a:spcAft>
          <a:spcPct val="0"/>
        </a:spcAft>
        <a:defRPr sz="21084">
          <a:solidFill>
            <a:schemeClr val="tx1"/>
          </a:solidFill>
          <a:latin typeface="Calibri" pitchFamily="34" charset="0"/>
        </a:defRPr>
      </a:lvl6pPr>
      <a:lvl7pPr marL="4388448" algn="ctr" rtl="0" fontAlgn="base">
        <a:spcBef>
          <a:spcPct val="0"/>
        </a:spcBef>
        <a:spcAft>
          <a:spcPct val="0"/>
        </a:spcAft>
        <a:defRPr sz="21084">
          <a:solidFill>
            <a:schemeClr val="tx1"/>
          </a:solidFill>
          <a:latin typeface="Calibri" pitchFamily="34" charset="0"/>
        </a:defRPr>
      </a:lvl7pPr>
      <a:lvl8pPr marL="6582671" algn="ctr" rtl="0" fontAlgn="base">
        <a:spcBef>
          <a:spcPct val="0"/>
        </a:spcBef>
        <a:spcAft>
          <a:spcPct val="0"/>
        </a:spcAft>
        <a:defRPr sz="21084">
          <a:solidFill>
            <a:schemeClr val="tx1"/>
          </a:solidFill>
          <a:latin typeface="Calibri" pitchFamily="34" charset="0"/>
        </a:defRPr>
      </a:lvl8pPr>
      <a:lvl9pPr marL="8776893" algn="ctr" rtl="0" fontAlgn="base">
        <a:spcBef>
          <a:spcPct val="0"/>
        </a:spcBef>
        <a:spcAft>
          <a:spcPct val="0"/>
        </a:spcAft>
        <a:defRPr sz="21084">
          <a:solidFill>
            <a:schemeClr val="tx1"/>
          </a:solidFill>
          <a:latin typeface="Calibri" pitchFamily="34" charset="0"/>
        </a:defRPr>
      </a:lvl9pPr>
    </p:titleStyle>
    <p:bodyStyle>
      <a:lvl1pPr marL="1644852" indent="-1644852" algn="l" rtl="0" eaLnBrk="0" fontAlgn="base" hangingPunct="0">
        <a:spcBef>
          <a:spcPct val="20000"/>
        </a:spcBef>
        <a:spcAft>
          <a:spcPct val="0"/>
        </a:spcAft>
        <a:buFont typeface="Arial" charset="0"/>
        <a:buChar char="•"/>
        <a:defRPr sz="15341" kern="1200">
          <a:solidFill>
            <a:schemeClr val="tx1"/>
          </a:solidFill>
          <a:latin typeface="+mn-lt"/>
          <a:ea typeface="+mn-ea"/>
          <a:cs typeface="+mn-cs"/>
        </a:defRPr>
      </a:lvl1pPr>
      <a:lvl2pPr marL="3564527" indent="-1371390" algn="l" rtl="0" eaLnBrk="0" fontAlgn="base" hangingPunct="0">
        <a:spcBef>
          <a:spcPct val="20000"/>
        </a:spcBef>
        <a:spcAft>
          <a:spcPct val="0"/>
        </a:spcAft>
        <a:buFont typeface="Arial" charset="0"/>
        <a:buChar char="–"/>
        <a:defRPr sz="13455" kern="1200">
          <a:solidFill>
            <a:schemeClr val="tx1"/>
          </a:solidFill>
          <a:latin typeface="+mn-lt"/>
          <a:ea typeface="+mn-ea"/>
          <a:cs typeface="+mn-cs"/>
        </a:defRPr>
      </a:lvl2pPr>
      <a:lvl3pPr marL="5485560" indent="-1096566" algn="l" rtl="0" eaLnBrk="0" fontAlgn="base" hangingPunct="0">
        <a:spcBef>
          <a:spcPct val="20000"/>
        </a:spcBef>
        <a:spcAft>
          <a:spcPct val="0"/>
        </a:spcAft>
        <a:buFont typeface="Arial" charset="0"/>
        <a:buChar char="•"/>
        <a:defRPr sz="11483" kern="1200">
          <a:solidFill>
            <a:schemeClr val="tx1"/>
          </a:solidFill>
          <a:latin typeface="+mn-lt"/>
          <a:ea typeface="+mn-ea"/>
          <a:cs typeface="+mn-cs"/>
        </a:defRPr>
      </a:lvl3pPr>
      <a:lvl4pPr marL="7678695" indent="-1096566"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3191" indent="-1096566"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8229" indent="-1097111" algn="l" defTabSz="438844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454" indent="-1097111" algn="l" defTabSz="438844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678" indent="-1097111" algn="l" defTabSz="438844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900" indent="-1097111" algn="l" defTabSz="438844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48" rtl="0" eaLnBrk="1" latinLnBrk="0" hangingPunct="1">
        <a:defRPr sz="8656" kern="1200">
          <a:solidFill>
            <a:schemeClr val="tx1"/>
          </a:solidFill>
          <a:latin typeface="+mn-lt"/>
          <a:ea typeface="+mn-ea"/>
          <a:cs typeface="+mn-cs"/>
        </a:defRPr>
      </a:lvl1pPr>
      <a:lvl2pPr marL="2194224" algn="l" defTabSz="4388448" rtl="0" eaLnBrk="1" latinLnBrk="0" hangingPunct="1">
        <a:defRPr sz="8656" kern="1200">
          <a:solidFill>
            <a:schemeClr val="tx1"/>
          </a:solidFill>
          <a:latin typeface="+mn-lt"/>
          <a:ea typeface="+mn-ea"/>
          <a:cs typeface="+mn-cs"/>
        </a:defRPr>
      </a:lvl2pPr>
      <a:lvl3pPr marL="4388448" algn="l" defTabSz="4388448" rtl="0" eaLnBrk="1" latinLnBrk="0" hangingPunct="1">
        <a:defRPr sz="8656" kern="1200">
          <a:solidFill>
            <a:schemeClr val="tx1"/>
          </a:solidFill>
          <a:latin typeface="+mn-lt"/>
          <a:ea typeface="+mn-ea"/>
          <a:cs typeface="+mn-cs"/>
        </a:defRPr>
      </a:lvl3pPr>
      <a:lvl4pPr marL="6582671" algn="l" defTabSz="4388448" rtl="0" eaLnBrk="1" latinLnBrk="0" hangingPunct="1">
        <a:defRPr sz="8656" kern="1200">
          <a:solidFill>
            <a:schemeClr val="tx1"/>
          </a:solidFill>
          <a:latin typeface="+mn-lt"/>
          <a:ea typeface="+mn-ea"/>
          <a:cs typeface="+mn-cs"/>
        </a:defRPr>
      </a:lvl4pPr>
      <a:lvl5pPr marL="8776893" algn="l" defTabSz="4388448" rtl="0" eaLnBrk="1" latinLnBrk="0" hangingPunct="1">
        <a:defRPr sz="8656" kern="1200">
          <a:solidFill>
            <a:schemeClr val="tx1"/>
          </a:solidFill>
          <a:latin typeface="+mn-lt"/>
          <a:ea typeface="+mn-ea"/>
          <a:cs typeface="+mn-cs"/>
        </a:defRPr>
      </a:lvl5pPr>
      <a:lvl6pPr marL="10971117" algn="l" defTabSz="4388448" rtl="0" eaLnBrk="1" latinLnBrk="0" hangingPunct="1">
        <a:defRPr sz="8656" kern="1200">
          <a:solidFill>
            <a:schemeClr val="tx1"/>
          </a:solidFill>
          <a:latin typeface="+mn-lt"/>
          <a:ea typeface="+mn-ea"/>
          <a:cs typeface="+mn-cs"/>
        </a:defRPr>
      </a:lvl6pPr>
      <a:lvl7pPr marL="13165342" algn="l" defTabSz="4388448" rtl="0" eaLnBrk="1" latinLnBrk="0" hangingPunct="1">
        <a:defRPr sz="8656" kern="1200">
          <a:solidFill>
            <a:schemeClr val="tx1"/>
          </a:solidFill>
          <a:latin typeface="+mn-lt"/>
          <a:ea typeface="+mn-ea"/>
          <a:cs typeface="+mn-cs"/>
        </a:defRPr>
      </a:lvl7pPr>
      <a:lvl8pPr marL="15359565" algn="l" defTabSz="4388448" rtl="0" eaLnBrk="1" latinLnBrk="0" hangingPunct="1">
        <a:defRPr sz="8656" kern="1200">
          <a:solidFill>
            <a:schemeClr val="tx1"/>
          </a:solidFill>
          <a:latin typeface="+mn-lt"/>
          <a:ea typeface="+mn-ea"/>
          <a:cs typeface="+mn-cs"/>
        </a:defRPr>
      </a:lvl8pPr>
      <a:lvl9pPr marL="17553789" algn="l" defTabSz="4388448" rtl="0" eaLnBrk="1" latinLnBrk="0" hangingPunct="1">
        <a:defRPr sz="86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books/NBK538248/"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doi.org/10.1016/j.jfma.2020.10.0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6" name="Rectangle 55" descr="The title of the poster with the authors name and institution">
            <a:extLst>
              <a:ext uri="{FF2B5EF4-FFF2-40B4-BE49-F238E27FC236}">
                <a16:creationId xmlns:a16="http://schemas.microsoft.com/office/drawing/2014/main" id="{368FCFD0-0D0E-CCF0-EF74-DC20595AFCF8}"/>
              </a:ext>
            </a:extLst>
          </p:cNvPr>
          <p:cNvSpPr/>
          <p:nvPr/>
        </p:nvSpPr>
        <p:spPr>
          <a:xfrm>
            <a:off x="4340972" y="642074"/>
            <a:ext cx="24850336" cy="4127470"/>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descr="its the title for imaging with the imaging below&#10;">
            <a:extLst>
              <a:ext uri="{FF2B5EF4-FFF2-40B4-BE49-F238E27FC236}">
                <a16:creationId xmlns:a16="http://schemas.microsoft.com/office/drawing/2014/main" id="{E9AEE779-8BC7-37AA-191A-1A707140782D}"/>
              </a:ext>
            </a:extLst>
          </p:cNvPr>
          <p:cNvSpPr/>
          <p:nvPr/>
        </p:nvSpPr>
        <p:spPr>
          <a:xfrm>
            <a:off x="16489565" y="34858598"/>
            <a:ext cx="16063888" cy="1298025"/>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ea typeface="Calibri"/>
              <a:cs typeface="Calibri"/>
            </a:endParaRPr>
          </a:p>
        </p:txBody>
      </p:sp>
      <p:sp>
        <p:nvSpPr>
          <p:cNvPr id="55" name="Rectangle 54" descr="subtitle header for the case">
            <a:extLst>
              <a:ext uri="{FF2B5EF4-FFF2-40B4-BE49-F238E27FC236}">
                <a16:creationId xmlns:a16="http://schemas.microsoft.com/office/drawing/2014/main" id="{1AD6572C-AB42-A24E-94B5-BC3E52297721}"/>
              </a:ext>
            </a:extLst>
          </p:cNvPr>
          <p:cNvSpPr/>
          <p:nvPr/>
        </p:nvSpPr>
        <p:spPr>
          <a:xfrm>
            <a:off x="382903" y="10964164"/>
            <a:ext cx="15505360" cy="1271953"/>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descr="header/subtitle for introduction on the topic">
            <a:extLst>
              <a:ext uri="{FF2B5EF4-FFF2-40B4-BE49-F238E27FC236}">
                <a16:creationId xmlns:a16="http://schemas.microsoft.com/office/drawing/2014/main" id="{7F87EADD-0703-DB34-C441-15E46C64B220}"/>
              </a:ext>
            </a:extLst>
          </p:cNvPr>
          <p:cNvSpPr/>
          <p:nvPr/>
        </p:nvSpPr>
        <p:spPr>
          <a:xfrm>
            <a:off x="398376" y="5333461"/>
            <a:ext cx="32116578" cy="1221608"/>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1"/>
          <p:cNvSpPr txBox="1">
            <a:spLocks noChangeArrowheads="1"/>
          </p:cNvSpPr>
          <p:nvPr/>
        </p:nvSpPr>
        <p:spPr bwMode="auto">
          <a:xfrm>
            <a:off x="4114931" y="1178037"/>
            <a:ext cx="25046559" cy="3011359"/>
          </a:xfrm>
          <a:prstGeom prst="rect">
            <a:avLst/>
          </a:prstGeom>
          <a:noFill/>
          <a:ln>
            <a:noFill/>
          </a:ln>
        </p:spPr>
        <p:txBody>
          <a:bodyPr lIns="0" tIns="0" rIns="0" bIns="0" anchor="ctr"/>
          <a:lstStyle>
            <a:lvl1pPr algn="ctr" rtl="0" eaLnBrk="0" fontAlgn="base" hangingPunct="0">
              <a:spcBef>
                <a:spcPct val="0"/>
              </a:spcBef>
              <a:spcAft>
                <a:spcPct val="0"/>
              </a:spcAft>
              <a:defRPr sz="8100" b="1">
                <a:solidFill>
                  <a:srgbClr val="FFFFFF"/>
                </a:solidFill>
                <a:latin typeface="+mj-lt"/>
                <a:ea typeface="+mj-ea"/>
                <a:cs typeface="+mj-cs"/>
                <a:sym typeface="Arial" charset="0"/>
              </a:defRPr>
            </a:lvl1pPr>
            <a:lvl2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2pPr>
            <a:lvl3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3pPr>
            <a:lvl4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4pPr>
            <a:lvl5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9pPr>
          </a:lstStyle>
          <a:p>
            <a:pPr>
              <a:lnSpc>
                <a:spcPct val="107000"/>
              </a:lnSpc>
              <a:spcBef>
                <a:spcPts val="0"/>
              </a:spcBef>
              <a:spcAft>
                <a:spcPts val="0"/>
              </a:spcAft>
            </a:pPr>
            <a:endParaRPr lang="en-US" sz="3750">
              <a:solidFill>
                <a:schemeClr val="bg1"/>
              </a:solidFill>
              <a:latin typeface="Times"/>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3750">
              <a:solidFill>
                <a:schemeClr val="bg1"/>
              </a:solidFill>
              <a:latin typeface="Times"/>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8800">
                <a:solidFill>
                  <a:schemeClr val="bg1"/>
                </a:solidFill>
                <a:latin typeface="Times"/>
                <a:ea typeface="Calibri"/>
                <a:cs typeface="Calibri"/>
              </a:rPr>
              <a:t>An Overlooked Case of Leg Pain</a:t>
            </a:r>
            <a:endParaRPr lang="en-US" sz="8000">
              <a:solidFill>
                <a:schemeClr val="bg1"/>
              </a:solidFill>
              <a:ea typeface="Calibri"/>
              <a:cs typeface="Calibri"/>
            </a:endParaRPr>
          </a:p>
          <a:p>
            <a:pPr>
              <a:lnSpc>
                <a:spcPct val="107000"/>
              </a:lnSpc>
              <a:spcBef>
                <a:spcPts val="0"/>
              </a:spcBef>
              <a:spcAft>
                <a:spcPts val="0"/>
              </a:spcAft>
            </a:pPr>
            <a:endParaRPr lang="en-US" sz="1200">
              <a:solidFill>
                <a:schemeClr val="bg1"/>
              </a:solidFill>
              <a:latin typeface="Times"/>
              <a:ea typeface="Calibri"/>
              <a:cs typeface="Calibri"/>
            </a:endParaRPr>
          </a:p>
          <a:p>
            <a:pPr>
              <a:lnSpc>
                <a:spcPct val="107000"/>
              </a:lnSpc>
              <a:spcBef>
                <a:spcPts val="0"/>
              </a:spcBef>
              <a:spcAft>
                <a:spcPts val="0"/>
              </a:spcAft>
            </a:pPr>
            <a:r>
              <a:rPr lang="en-US" sz="3750">
                <a:solidFill>
                  <a:schemeClr val="bg1"/>
                </a:solidFill>
                <a:latin typeface="Times"/>
                <a:ea typeface="Calibri"/>
                <a:cs typeface="Calibri"/>
              </a:rPr>
              <a:t>Maria Rodriguez, DO, Brandon Ozier, MD, Michael Modica, MD</a:t>
            </a:r>
          </a:p>
          <a:p>
            <a:pPr>
              <a:lnSpc>
                <a:spcPct val="107000"/>
              </a:lnSpc>
              <a:spcBef>
                <a:spcPts val="0"/>
              </a:spcBef>
              <a:spcAft>
                <a:spcPts val="0"/>
              </a:spcAft>
            </a:pPr>
            <a:r>
              <a:rPr lang="en-US" sz="3750">
                <a:solidFill>
                  <a:schemeClr val="bg1"/>
                </a:solidFill>
                <a:latin typeface="Times"/>
                <a:ea typeface="Calibri"/>
                <a:cs typeface="Calibri"/>
              </a:rPr>
              <a:t>Department of Medicine, LSU Health New Orleans</a:t>
            </a:r>
          </a:p>
          <a:p>
            <a:pPr>
              <a:lnSpc>
                <a:spcPct val="107000"/>
              </a:lnSpc>
              <a:spcBef>
                <a:spcPts val="0"/>
              </a:spcBef>
              <a:spcAft>
                <a:spcPts val="0"/>
              </a:spcAft>
            </a:pPr>
            <a:endParaRPr lang="en-US" sz="3750">
              <a:solidFill>
                <a:schemeClr val="bg1"/>
              </a:solidFill>
              <a:latin typeface="Times"/>
              <a:ea typeface="Calibri" panose="020F0502020204030204" pitchFamily="34" charset="0"/>
              <a:cs typeface="Arial" panose="020B0604020202020204" pitchFamily="34" charset="0"/>
            </a:endParaRPr>
          </a:p>
          <a:p>
            <a:endParaRPr lang="en-US" sz="3750">
              <a:solidFill>
                <a:schemeClr val="bg1"/>
              </a:solidFill>
              <a:latin typeface="Times"/>
              <a:ea typeface="Calibri"/>
              <a:cs typeface="Calibri"/>
            </a:endParaRPr>
          </a:p>
        </p:txBody>
      </p:sp>
      <p:sp>
        <p:nvSpPr>
          <p:cNvPr id="31" name="TextBox 12"/>
          <p:cNvSpPr txBox="1">
            <a:spLocks noChangeArrowheads="1"/>
          </p:cNvSpPr>
          <p:nvPr/>
        </p:nvSpPr>
        <p:spPr bwMode="auto">
          <a:xfrm>
            <a:off x="404291" y="12214112"/>
            <a:ext cx="15491203" cy="26185630"/>
          </a:xfrm>
          <a:prstGeom prst="rect">
            <a:avLst/>
          </a:prstGeom>
          <a:noFill/>
          <a:ln w="9525">
            <a:noFill/>
            <a:miter lim="800000"/>
            <a:headEnd/>
            <a:tailEnd/>
          </a:ln>
        </p:spPr>
        <p:txBody>
          <a:bodyPr wrap="square" lIns="329184" tIns="164592" rIns="329184" bIns="164592" anchor="t">
            <a:spAutoFit/>
          </a:bodyPr>
          <a:lstStyle/>
          <a:p>
            <a:pPr>
              <a:buFont typeface="Arial"/>
              <a:buChar char="•"/>
            </a:pPr>
            <a:r>
              <a:rPr lang="en-US" sz="4200">
                <a:solidFill>
                  <a:srgbClr val="250F53"/>
                </a:solidFill>
                <a:latin typeface="Calibri"/>
                <a:ea typeface="Calibri"/>
                <a:cs typeface="Calibri"/>
              </a:rPr>
              <a:t>A 60-year-old male with PMH HTN, DM, and AFib presented to the ED for worsening acute on chronic left leg pain. Denied any chest pain, shortness of breath, or trauma. Seen at an outside ED day prior for the same complaint and sent home after pain control, no skin or motor changes were documented on that evaluation. Initially, planned to be discharged with pain control, but found to be in atrial flutter. Upon further questioning, the patient had not been taking his dabigatran for the past few weeks for unclear reasons and had endorsed erectile dysfunction. </a:t>
            </a:r>
            <a:endParaRPr lang="en-US" sz="4200">
              <a:solidFill>
                <a:srgbClr val="000000"/>
              </a:solidFill>
              <a:ea typeface="Calibri"/>
            </a:endParaRPr>
          </a:p>
          <a:p>
            <a:pPr marL="2252345" lvl="1" indent="0">
              <a:buFont typeface="Arial"/>
              <a:buChar char="•"/>
            </a:pPr>
            <a:r>
              <a:rPr lang="en-US" sz="4200">
                <a:solidFill>
                  <a:srgbClr val="250F53"/>
                </a:solidFill>
                <a:latin typeface="Calibri"/>
                <a:ea typeface="Calibri"/>
                <a:cs typeface="Calibri"/>
              </a:rPr>
              <a:t>On exam, </a:t>
            </a:r>
            <a:r>
              <a:rPr lang="en-US" sz="4200" err="1">
                <a:solidFill>
                  <a:srgbClr val="250F53"/>
                </a:solidFill>
                <a:latin typeface="Calibri"/>
                <a:ea typeface="Calibri"/>
                <a:cs typeface="Calibri"/>
              </a:rPr>
              <a:t>tachy</a:t>
            </a:r>
            <a:r>
              <a:rPr lang="en-US" sz="4200">
                <a:solidFill>
                  <a:srgbClr val="250F53"/>
                </a:solidFill>
                <a:latin typeface="Calibri"/>
                <a:ea typeface="Calibri"/>
                <a:cs typeface="Calibri"/>
              </a:rPr>
              <a:t> to 120s and irregular. Bilateral lower extremities were cool to the touch without palpable pulses with notable left leg paralysis. </a:t>
            </a:r>
            <a:endParaRPr lang="en-US" sz="4200">
              <a:solidFill>
                <a:srgbClr val="000000"/>
              </a:solidFill>
              <a:ea typeface="Calibri"/>
            </a:endParaRPr>
          </a:p>
          <a:p>
            <a:pPr marL="2252345" lvl="1" indent="0">
              <a:buFont typeface="Arial"/>
              <a:buChar char="•"/>
            </a:pPr>
            <a:r>
              <a:rPr lang="en-US" sz="4200">
                <a:solidFill>
                  <a:srgbClr val="250F53"/>
                </a:solidFill>
                <a:latin typeface="Calibri"/>
                <a:ea typeface="Calibri"/>
                <a:cs typeface="Calibri"/>
              </a:rPr>
              <a:t>Labs: rhabdomyolysis (CK 13.7K) and HS-troponin (19K)</a:t>
            </a:r>
            <a:endParaRPr lang="en-US" sz="4200">
              <a:solidFill>
                <a:srgbClr val="000000"/>
              </a:solidFill>
              <a:ea typeface="Calibri"/>
            </a:endParaRPr>
          </a:p>
          <a:p>
            <a:pPr marL="2252345" lvl="1" indent="0">
              <a:buFont typeface="Arial"/>
              <a:buChar char="•"/>
            </a:pPr>
            <a:r>
              <a:rPr lang="en-US" sz="4200">
                <a:solidFill>
                  <a:srgbClr val="250F53"/>
                </a:solidFill>
                <a:latin typeface="Calibri"/>
                <a:ea typeface="Calibri"/>
                <a:cs typeface="Calibri"/>
              </a:rPr>
              <a:t>CXR: tortuous aorta prompting CT angiography to rule out dissection.</a:t>
            </a:r>
            <a:endParaRPr lang="en-US" sz="4200">
              <a:solidFill>
                <a:srgbClr val="000000"/>
              </a:solidFill>
              <a:ea typeface="Calibri"/>
            </a:endParaRPr>
          </a:p>
          <a:p>
            <a:pPr marL="2252345" lvl="1" indent="0">
              <a:buFont typeface="Arial"/>
              <a:buChar char="•"/>
            </a:pPr>
            <a:r>
              <a:rPr lang="en-US" sz="4200">
                <a:solidFill>
                  <a:srgbClr val="250F53"/>
                </a:solidFill>
                <a:latin typeface="Calibri"/>
                <a:ea typeface="Calibri"/>
                <a:cs typeface="Calibri"/>
              </a:rPr>
              <a:t>CTA chest: complete occlusion of the infrarenal abdominal aorta extending throughout the bilateral </a:t>
            </a:r>
            <a:r>
              <a:rPr lang="en-US" sz="4200" err="1">
                <a:solidFill>
                  <a:srgbClr val="250F53"/>
                </a:solidFill>
                <a:latin typeface="Calibri"/>
                <a:ea typeface="Calibri"/>
                <a:cs typeface="Calibri"/>
              </a:rPr>
              <a:t>iliacs</a:t>
            </a:r>
            <a:r>
              <a:rPr lang="en-US" sz="4200">
                <a:solidFill>
                  <a:srgbClr val="250F53"/>
                </a:solidFill>
                <a:latin typeface="Calibri"/>
                <a:ea typeface="Calibri"/>
                <a:cs typeface="Calibri"/>
              </a:rPr>
              <a:t> and lower extremities without distal reconstitution and multi-level fusiform aneurysmal dilatations. </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HD#0: Transferred to hospital with vascular surgery capabilities, underwent emergent right axillary to bilateral CFA bypass, thrombectomy, endarterectomy, and bilateral calf 4-compartment fasciotomies within an hour of arrival.  </a:t>
            </a:r>
            <a:endParaRPr lang="en-US" sz="4200">
              <a:solidFill>
                <a:srgbClr val="000000"/>
              </a:solidFill>
              <a:latin typeface="Calibri"/>
              <a:ea typeface="Calibri"/>
              <a:cs typeface="Arial"/>
            </a:endParaRPr>
          </a:p>
          <a:p>
            <a:pPr>
              <a:buFont typeface="Arial"/>
              <a:buChar char="•"/>
            </a:pPr>
            <a:r>
              <a:rPr lang="en-US" sz="4200">
                <a:solidFill>
                  <a:srgbClr val="250F53"/>
                </a:solidFill>
                <a:latin typeface="Calibri"/>
                <a:ea typeface="Calibri"/>
                <a:cs typeface="Calibri"/>
              </a:rPr>
              <a:t>His rhabdomyolysis worsened from reperfusion syndrome with concern that aggressive resuscitation could lead to volume overload.</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HD#3 underwent washout and left below-the-knee amputation.</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HD#4 developed abdominal distention with abdominal compartment syndrome and was taken to the OR for exploratory laparotomy, noting diffuse necrotic colon, and underwent total colectomy. </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The patient developed worsening acidemia and renal function and volume overload requiring continuous renal replacement (CRRT). Simultaneously, developed multifactorial shock, refractory acidemia, and CRRT was poorly tolerated despite multiple pressors.</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HD#6 given worsening status, underwent bedside ex-lap with worsening bowel ischemia and gangrenous gallbladder. Had additional bowel resection and cholecystectomy. </a:t>
            </a:r>
            <a:endParaRPr lang="en-US" sz="4200">
              <a:solidFill>
                <a:srgbClr val="000000"/>
              </a:solidFill>
              <a:ea typeface="Calibri"/>
            </a:endParaRPr>
          </a:p>
          <a:p>
            <a:pPr>
              <a:buFont typeface="Arial"/>
              <a:buChar char="•"/>
            </a:pPr>
            <a:r>
              <a:rPr lang="en-US" sz="4200">
                <a:solidFill>
                  <a:srgbClr val="250F53"/>
                </a:solidFill>
                <a:latin typeface="Calibri"/>
                <a:ea typeface="Calibri"/>
                <a:cs typeface="Calibri"/>
              </a:rPr>
              <a:t>Unable to tolerate  more aggressive measures. Patient transitioned to comfort care, passing HD#6.</a:t>
            </a:r>
            <a:endParaRPr lang="en-US" sz="4200">
              <a:ea typeface="Calibri"/>
            </a:endParaRPr>
          </a:p>
        </p:txBody>
      </p:sp>
      <p:sp>
        <p:nvSpPr>
          <p:cNvPr id="28" name="Rectangle 30"/>
          <p:cNvSpPr>
            <a:spLocks/>
          </p:cNvSpPr>
          <p:nvPr/>
        </p:nvSpPr>
        <p:spPr bwMode="auto">
          <a:xfrm rot="10800000" flipV="1">
            <a:off x="360137" y="10956202"/>
            <a:ext cx="15569567" cy="1278333"/>
          </a:xfrm>
          <a:prstGeom prst="rect">
            <a:avLst/>
          </a:prstGeom>
          <a:noFill/>
          <a:ln w="12700">
            <a:noFill/>
            <a:miter lim="800000"/>
            <a:headEnd/>
            <a:tailEnd/>
          </a:ln>
        </p:spPr>
        <p:txBody>
          <a:bodyPr lIns="0" tIns="0" rIns="146301" bIns="0" anchor="ctr"/>
          <a:lstStyle/>
          <a:p>
            <a:pPr marL="142240" algn="ctr"/>
            <a:r>
              <a:rPr lang="en-US" sz="7200" b="1">
                <a:solidFill>
                  <a:schemeClr val="bg1"/>
                </a:solidFill>
                <a:latin typeface="Times"/>
                <a:cs typeface="Arial"/>
              </a:rPr>
              <a:t>Case Presentation</a:t>
            </a:r>
          </a:p>
        </p:txBody>
      </p:sp>
      <p:sp>
        <p:nvSpPr>
          <p:cNvPr id="25" name="Rectangle 30"/>
          <p:cNvSpPr>
            <a:spLocks/>
          </p:cNvSpPr>
          <p:nvPr/>
        </p:nvSpPr>
        <p:spPr bwMode="auto">
          <a:xfrm>
            <a:off x="12277094" y="5490668"/>
            <a:ext cx="8807874" cy="956878"/>
          </a:xfrm>
          <a:prstGeom prst="rect">
            <a:avLst/>
          </a:prstGeom>
          <a:noFill/>
          <a:ln w="12700">
            <a:noFill/>
            <a:miter lim="800000"/>
            <a:headEnd/>
            <a:tailEnd/>
          </a:ln>
        </p:spPr>
        <p:txBody>
          <a:bodyPr lIns="0" tIns="0" rIns="146301" bIns="0" anchor="ctr"/>
          <a:lstStyle/>
          <a:p>
            <a:pPr marL="142240" algn="ctr"/>
            <a:r>
              <a:rPr lang="en-US" sz="8000" b="1">
                <a:solidFill>
                  <a:schemeClr val="bg1"/>
                </a:solidFill>
                <a:latin typeface="Times"/>
                <a:cs typeface="Arial"/>
              </a:rPr>
              <a:t>Introduction</a:t>
            </a:r>
          </a:p>
        </p:txBody>
      </p:sp>
      <p:sp>
        <p:nvSpPr>
          <p:cNvPr id="29" name="TextBox 12" descr="This is the introduction explaining Leriche syndrome"/>
          <p:cNvSpPr txBox="1">
            <a:spLocks noChangeArrowheads="1"/>
          </p:cNvSpPr>
          <p:nvPr/>
        </p:nvSpPr>
        <p:spPr bwMode="auto">
          <a:xfrm>
            <a:off x="461761" y="6649765"/>
            <a:ext cx="32020726" cy="4025717"/>
          </a:xfrm>
          <a:prstGeom prst="rect">
            <a:avLst/>
          </a:prstGeom>
          <a:noFill/>
          <a:ln w="9525">
            <a:noFill/>
            <a:miter lim="800000"/>
            <a:headEnd/>
            <a:tailEnd/>
          </a:ln>
        </p:spPr>
        <p:txBody>
          <a:bodyPr wrap="square" lIns="329184" tIns="164592" rIns="329184" bIns="164592" anchor="t">
            <a:spAutoFit/>
          </a:bodyPr>
          <a:lstStyle/>
          <a:p>
            <a:r>
              <a:rPr lang="en-US" sz="4800">
                <a:solidFill>
                  <a:srgbClr val="250F53"/>
                </a:solidFill>
                <a:latin typeface="Calibri"/>
                <a:ea typeface="Calibri"/>
                <a:cs typeface="Calibri"/>
              </a:rPr>
              <a:t>Leriche syndrome, also known as aortoiliac occlusive disease (AIOD), is a rare atherosclerotic disorder that is described as a triad of symptoms including erectile dysfunction, claudication of the lower limbs, and absent or weak peripheral pulses (1). Given the chronic nature of this process, a wide spectrum of presentations can be encountered (2, 3). Given the rarity of the condition, lack of practitioner awareness, and vague presentations, making the diagnosis challenging, the incidence and prevalence of this disease process are unknown, with significant variation (6).</a:t>
            </a:r>
            <a:endParaRPr lang="en-US" sz="4800">
              <a:ea typeface="Calibri"/>
            </a:endParaRPr>
          </a:p>
        </p:txBody>
      </p:sp>
      <p:sp>
        <p:nvSpPr>
          <p:cNvPr id="5" name="TextBox 4">
            <a:extLst>
              <a:ext uri="{FF2B5EF4-FFF2-40B4-BE49-F238E27FC236}">
                <a16:creationId xmlns:a16="http://schemas.microsoft.com/office/drawing/2014/main" id="{2F810D2C-E92E-77DB-8BA6-A49289E6755B}"/>
              </a:ext>
            </a:extLst>
          </p:cNvPr>
          <p:cNvSpPr txBox="1"/>
          <p:nvPr/>
        </p:nvSpPr>
        <p:spPr>
          <a:xfrm>
            <a:off x="11353839" y="32094975"/>
            <a:ext cx="10482439" cy="346249"/>
          </a:xfrm>
          <a:prstGeom prst="rect">
            <a:avLst/>
          </a:prstGeom>
          <a:noFill/>
        </p:spPr>
        <p:txBody>
          <a:bodyPr wrap="square" lIns="68580" tIns="34290" rIns="68580" bIns="34290" rtlCol="0" anchor="t">
            <a:spAutoFit/>
          </a:bodyPr>
          <a:lstStyle/>
          <a:p>
            <a:pPr marL="171450" indent="-171450">
              <a:buAutoNum type="arabicPeriod"/>
              <a:tabLst>
                <a:tab pos="385751" algn="l"/>
              </a:tabLst>
            </a:pPr>
            <a:r>
              <a:rPr lang="en" sz="900">
                <a:solidFill>
                  <a:srgbClr val="250F53"/>
                </a:solidFill>
                <a:highlight>
                  <a:srgbClr val="FFFFFF"/>
                </a:highlight>
                <a:latin typeface="Times"/>
                <a:ea typeface="Times New Roman" panose="02020603050405020304" pitchFamily="18" charset="0"/>
                <a:cs typeface="Arial"/>
              </a:rPr>
              <a:t>V</a:t>
            </a:r>
          </a:p>
          <a:p>
            <a:pPr marL="289084" indent="-289084">
              <a:spcBef>
                <a:spcPts val="0"/>
              </a:spcBef>
              <a:spcAft>
                <a:spcPts val="0"/>
              </a:spcAft>
              <a:buAutoNum type="arabicPeriod"/>
            </a:pPr>
            <a:endParaRPr lang="en-US" sz="900">
              <a:solidFill>
                <a:srgbClr val="250F53"/>
              </a:solidFill>
              <a:latin typeface="Times"/>
              <a:ea typeface="Calibri"/>
            </a:endParaRPr>
          </a:p>
        </p:txBody>
      </p:sp>
      <p:pic>
        <p:nvPicPr>
          <p:cNvPr id="8" name="Picture 7" descr="LSU Health Sciences Center New Orleans - Wikipedia">
            <a:extLst>
              <a:ext uri="{FF2B5EF4-FFF2-40B4-BE49-F238E27FC236}">
                <a16:creationId xmlns:a16="http://schemas.microsoft.com/office/drawing/2014/main" id="{425BB242-FE74-C57C-624C-0DDD7985680C}"/>
              </a:ext>
            </a:extLst>
          </p:cNvPr>
          <p:cNvPicPr>
            <a:picLocks noChangeAspect="1"/>
          </p:cNvPicPr>
          <p:nvPr/>
        </p:nvPicPr>
        <p:blipFill>
          <a:blip r:embed="rId3"/>
          <a:stretch>
            <a:fillRect/>
          </a:stretch>
        </p:blipFill>
        <p:spPr>
          <a:xfrm>
            <a:off x="29458803" y="1185908"/>
            <a:ext cx="3175329" cy="2934868"/>
          </a:xfrm>
          <a:prstGeom prst="rect">
            <a:avLst/>
          </a:prstGeom>
        </p:spPr>
      </p:pic>
      <p:pic>
        <p:nvPicPr>
          <p:cNvPr id="2" name="Picture 1" descr="A purple and yellow logo from our residency program">
            <a:extLst>
              <a:ext uri="{FF2B5EF4-FFF2-40B4-BE49-F238E27FC236}">
                <a16:creationId xmlns:a16="http://schemas.microsoft.com/office/drawing/2014/main" id="{2FA37504-BD38-5E77-E9CA-532BCCD23E96}"/>
              </a:ext>
            </a:extLst>
          </p:cNvPr>
          <p:cNvPicPr>
            <a:picLocks noChangeAspect="1"/>
          </p:cNvPicPr>
          <p:nvPr/>
        </p:nvPicPr>
        <p:blipFill>
          <a:blip r:embed="rId4"/>
          <a:stretch>
            <a:fillRect/>
          </a:stretch>
        </p:blipFill>
        <p:spPr>
          <a:xfrm>
            <a:off x="372200" y="848647"/>
            <a:ext cx="3681425" cy="3615766"/>
          </a:xfrm>
          <a:prstGeom prst="rect">
            <a:avLst/>
          </a:prstGeom>
        </p:spPr>
      </p:pic>
      <p:sp>
        <p:nvSpPr>
          <p:cNvPr id="9" name="TextBox 8" descr="Fig 1. Coronal CTA abdomen showing complete aortoiliac occlusion and associated fusiform&#10;aneurysmal dilations">
            <a:extLst>
              <a:ext uri="{FF2B5EF4-FFF2-40B4-BE49-F238E27FC236}">
                <a16:creationId xmlns:a16="http://schemas.microsoft.com/office/drawing/2014/main" id="{B5A6A6A5-0D2C-8C24-3E92-A15F17807E01}"/>
              </a:ext>
            </a:extLst>
          </p:cNvPr>
          <p:cNvSpPr txBox="1"/>
          <p:nvPr/>
        </p:nvSpPr>
        <p:spPr>
          <a:xfrm>
            <a:off x="22935008" y="41574283"/>
            <a:ext cx="9555562"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rgbClr val="250F53"/>
                </a:solidFill>
                <a:latin typeface="Calibri"/>
                <a:ea typeface="Calibri"/>
                <a:cs typeface="Calibri"/>
              </a:rPr>
              <a:t>Fig 1. Coronal CTA abdomen showing complete aortoiliac occlusion and associated fusiform aneurysmal dilations</a:t>
            </a:r>
            <a:endParaRPr lang="en-US" sz="2000">
              <a:ea typeface="Calibri"/>
            </a:endParaRPr>
          </a:p>
          <a:p>
            <a:r>
              <a:rPr lang="en-US" sz="2000">
                <a:solidFill>
                  <a:srgbClr val="250F53"/>
                </a:solidFill>
                <a:latin typeface="Calibri"/>
                <a:ea typeface="Calibri"/>
                <a:cs typeface="Calibri"/>
              </a:rPr>
              <a:t>Fig 2. Transverse CTA abdomen showing partial aortic occlusion and patent SMA with atherosclerotic plaque</a:t>
            </a:r>
          </a:p>
          <a:p>
            <a:r>
              <a:rPr lang="en-US" sz="2000">
                <a:solidFill>
                  <a:srgbClr val="250F53"/>
                </a:solidFill>
                <a:latin typeface="Calibri"/>
                <a:ea typeface="Calibri"/>
                <a:cs typeface="Calibri"/>
              </a:rPr>
              <a:t>Fig 3. Transverse CTA abdomen showing beginning of complete infrarenal aortoiliac occlusion</a:t>
            </a:r>
            <a:endParaRPr lang="en-US" sz="2000">
              <a:solidFill>
                <a:srgbClr val="250F53"/>
              </a:solidFill>
              <a:ea typeface="Calibri"/>
              <a:cs typeface="Calibri"/>
            </a:endParaRPr>
          </a:p>
        </p:txBody>
      </p:sp>
      <p:sp>
        <p:nvSpPr>
          <p:cNvPr id="7" name="Rectangle 30">
            <a:extLst>
              <a:ext uri="{FF2B5EF4-FFF2-40B4-BE49-F238E27FC236}">
                <a16:creationId xmlns:a16="http://schemas.microsoft.com/office/drawing/2014/main" id="{A4F8BDB2-B49F-19E4-098B-3F088C321A0C}"/>
              </a:ext>
            </a:extLst>
          </p:cNvPr>
          <p:cNvSpPr>
            <a:spLocks/>
          </p:cNvSpPr>
          <p:nvPr/>
        </p:nvSpPr>
        <p:spPr bwMode="auto">
          <a:xfrm rot="10800000" flipV="1">
            <a:off x="16477947" y="34842526"/>
            <a:ext cx="16013550" cy="1278333"/>
          </a:xfrm>
          <a:prstGeom prst="rect">
            <a:avLst/>
          </a:prstGeom>
          <a:noFill/>
          <a:ln w="12700">
            <a:noFill/>
            <a:miter lim="800000"/>
            <a:headEnd/>
            <a:tailEnd/>
          </a:ln>
        </p:spPr>
        <p:txBody>
          <a:bodyPr lIns="0" tIns="0" rIns="146301" bIns="0" anchor="ctr"/>
          <a:lstStyle/>
          <a:p>
            <a:pPr marL="142240" algn="ctr"/>
            <a:r>
              <a:rPr lang="en-US" sz="7200" b="1">
                <a:solidFill>
                  <a:schemeClr val="bg1"/>
                </a:solidFill>
                <a:latin typeface="Times"/>
                <a:cs typeface="Arial"/>
              </a:rPr>
              <a:t>Imaging</a:t>
            </a:r>
            <a:endParaRPr lang="en-US" sz="7200" b="1">
              <a:solidFill>
                <a:schemeClr val="bg1"/>
              </a:solidFill>
              <a:latin typeface="Times"/>
            </a:endParaRPr>
          </a:p>
        </p:txBody>
      </p:sp>
      <p:sp>
        <p:nvSpPr>
          <p:cNvPr id="10" name="Rectangle 9" descr="the title for discussion">
            <a:extLst>
              <a:ext uri="{FF2B5EF4-FFF2-40B4-BE49-F238E27FC236}">
                <a16:creationId xmlns:a16="http://schemas.microsoft.com/office/drawing/2014/main" id="{74932A30-A785-5759-9D5B-9827C5C882DB}"/>
              </a:ext>
            </a:extLst>
          </p:cNvPr>
          <p:cNvSpPr/>
          <p:nvPr/>
        </p:nvSpPr>
        <p:spPr>
          <a:xfrm>
            <a:off x="16469531" y="10981798"/>
            <a:ext cx="16063888" cy="1272306"/>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ea typeface="Calibri"/>
              <a:cs typeface="Calibri"/>
            </a:endParaRPr>
          </a:p>
        </p:txBody>
      </p:sp>
      <p:sp>
        <p:nvSpPr>
          <p:cNvPr id="12" name="Rectangle 30">
            <a:extLst>
              <a:ext uri="{FF2B5EF4-FFF2-40B4-BE49-F238E27FC236}">
                <a16:creationId xmlns:a16="http://schemas.microsoft.com/office/drawing/2014/main" id="{F38BE0B5-8258-7A94-F021-33E95D139BD5}"/>
              </a:ext>
            </a:extLst>
          </p:cNvPr>
          <p:cNvSpPr>
            <a:spLocks/>
          </p:cNvSpPr>
          <p:nvPr/>
        </p:nvSpPr>
        <p:spPr bwMode="auto">
          <a:xfrm rot="10800000" flipV="1">
            <a:off x="16353294" y="10965729"/>
            <a:ext cx="16140404" cy="1278333"/>
          </a:xfrm>
          <a:prstGeom prst="rect">
            <a:avLst/>
          </a:prstGeom>
          <a:noFill/>
          <a:ln w="12700">
            <a:noFill/>
            <a:miter lim="800000"/>
            <a:headEnd/>
            <a:tailEnd/>
          </a:ln>
        </p:spPr>
        <p:txBody>
          <a:bodyPr lIns="0" tIns="0" rIns="146301" bIns="0" anchor="ctr"/>
          <a:lstStyle/>
          <a:p>
            <a:pPr marL="142240" algn="ctr"/>
            <a:r>
              <a:rPr lang="en-US" sz="7200" b="1">
                <a:solidFill>
                  <a:schemeClr val="bg1"/>
                </a:solidFill>
                <a:latin typeface="Times"/>
                <a:cs typeface="Arial"/>
              </a:rPr>
              <a:t>Discussion</a:t>
            </a:r>
            <a:endParaRPr lang="en-US" sz="7200" b="1">
              <a:solidFill>
                <a:schemeClr val="bg1"/>
              </a:solidFill>
              <a:latin typeface="Times"/>
            </a:endParaRPr>
          </a:p>
        </p:txBody>
      </p:sp>
      <p:sp>
        <p:nvSpPr>
          <p:cNvPr id="13" name="TextBox 12">
            <a:extLst>
              <a:ext uri="{FF2B5EF4-FFF2-40B4-BE49-F238E27FC236}">
                <a16:creationId xmlns:a16="http://schemas.microsoft.com/office/drawing/2014/main" id="{A38473AD-C849-6C5A-65A9-D99738BF6411}"/>
              </a:ext>
            </a:extLst>
          </p:cNvPr>
          <p:cNvSpPr txBox="1">
            <a:spLocks noChangeArrowheads="1"/>
          </p:cNvSpPr>
          <p:nvPr/>
        </p:nvSpPr>
        <p:spPr bwMode="auto">
          <a:xfrm>
            <a:off x="16452268" y="12251100"/>
            <a:ext cx="16099954" cy="22953976"/>
          </a:xfrm>
          <a:prstGeom prst="rect">
            <a:avLst/>
          </a:prstGeom>
          <a:noFill/>
          <a:ln w="9525">
            <a:noFill/>
            <a:miter lim="800000"/>
            <a:headEnd/>
            <a:tailEnd/>
          </a:ln>
        </p:spPr>
        <p:txBody>
          <a:bodyPr wrap="square" lIns="329184" tIns="164592" rIns="329184" bIns="164592" anchor="t">
            <a:spAutoFit/>
          </a:bodyPr>
          <a:lstStyle/>
          <a:p>
            <a:pPr>
              <a:spcBef>
                <a:spcPts val="0"/>
              </a:spcBef>
              <a:spcAft>
                <a:spcPts val="0"/>
              </a:spcAft>
              <a:buFont typeface="Arial"/>
              <a:buChar char="•"/>
            </a:pPr>
            <a:r>
              <a:rPr lang="en-US" sz="4200" dirty="0">
                <a:solidFill>
                  <a:srgbClr val="250F53"/>
                </a:solidFill>
                <a:latin typeface="Calibri"/>
                <a:ea typeface="Calibri"/>
                <a:cs typeface="Calibri"/>
              </a:rPr>
              <a:t>Only a few reported cases have noted a sudden onset, worsening critical limb ischemia in the span of days in the setting of AIOD. </a:t>
            </a:r>
            <a:r>
              <a:rPr lang="en-US" sz="4200">
                <a:solidFill>
                  <a:srgbClr val="250F53"/>
                </a:solidFill>
                <a:latin typeface="Calibri"/>
                <a:ea typeface="Calibri"/>
                <a:cs typeface="Calibri"/>
              </a:rPr>
              <a:t>Although the day prior, our patient had denied claudication, his rapid </a:t>
            </a:r>
            <a:r>
              <a:rPr lang="en-US" sz="4200" dirty="0">
                <a:solidFill>
                  <a:srgbClr val="250F53"/>
                </a:solidFill>
                <a:latin typeface="Calibri"/>
                <a:ea typeface="Calibri"/>
                <a:cs typeface="Calibri"/>
              </a:rPr>
              <a:t>progression </a:t>
            </a:r>
            <a:r>
              <a:rPr lang="en-US" sz="4200">
                <a:solidFill>
                  <a:srgbClr val="250F53"/>
                </a:solidFill>
                <a:latin typeface="Calibri"/>
                <a:ea typeface="Calibri"/>
                <a:cs typeface="Calibri"/>
              </a:rPr>
              <a:t>from pain to paralysis emphasizes </a:t>
            </a:r>
            <a:r>
              <a:rPr lang="en-US" sz="4200" dirty="0">
                <a:solidFill>
                  <a:srgbClr val="250F53"/>
                </a:solidFill>
                <a:latin typeface="Calibri"/>
                <a:ea typeface="Calibri"/>
                <a:cs typeface="Calibri"/>
              </a:rPr>
              <a:t>the need for a high index of suspicion in patients with co-morbidities, lower extremity complaints, and concern for acute clot propagation. </a:t>
            </a:r>
          </a:p>
          <a:p>
            <a:pPr>
              <a:spcBef>
                <a:spcPts val="0"/>
              </a:spcBef>
              <a:spcAft>
                <a:spcPts val="0"/>
              </a:spcAft>
              <a:buFont typeface="Arial"/>
              <a:buChar char="•"/>
            </a:pPr>
            <a:r>
              <a:rPr lang="en-US" sz="4200">
                <a:solidFill>
                  <a:srgbClr val="250F53"/>
                </a:solidFill>
                <a:latin typeface="Calibri"/>
                <a:ea typeface="Calibri"/>
                <a:cs typeface="Calibri"/>
              </a:rPr>
              <a:t>The variability in the presentations from asymptomatic to critical ischemia, rarity of the condition, and poor awareness in practitioners make the diagnosis challenging. </a:t>
            </a:r>
          </a:p>
          <a:p>
            <a:pPr>
              <a:spcBef>
                <a:spcPts val="0"/>
              </a:spcBef>
              <a:spcAft>
                <a:spcPts val="0"/>
              </a:spcAft>
              <a:buFont typeface="Arial"/>
              <a:buChar char="•"/>
            </a:pPr>
            <a:r>
              <a:rPr lang="en-US" sz="4200">
                <a:solidFill>
                  <a:srgbClr val="250F53"/>
                </a:solidFill>
                <a:latin typeface="Calibri"/>
                <a:ea typeface="Calibri"/>
                <a:cs typeface="Calibri"/>
              </a:rPr>
              <a:t>It is important to consider other modalities to risk-stratify patients, including echocardiogram and other hypercoagulability workups, when considering </a:t>
            </a:r>
            <a:r>
              <a:rPr lang="en-US" sz="4200" err="1">
                <a:solidFill>
                  <a:srgbClr val="250F53"/>
                </a:solidFill>
                <a:latin typeface="Calibri"/>
                <a:ea typeface="Calibri"/>
                <a:cs typeface="Calibri"/>
              </a:rPr>
              <a:t>emb</a:t>
            </a:r>
            <a:r>
              <a:rPr lang="en-US" sz="4200">
                <a:solidFill>
                  <a:srgbClr val="250F53"/>
                </a:solidFill>
                <a:latin typeface="Calibri"/>
                <a:ea typeface="Calibri"/>
                <a:cs typeface="Calibri"/>
              </a:rPr>
              <a:t>olic etiologies. The risk factors for general atherosclerosis are the same that place individuals at risk of AIOD. </a:t>
            </a:r>
          </a:p>
          <a:p>
            <a:pPr>
              <a:spcBef>
                <a:spcPts val="0"/>
              </a:spcBef>
              <a:spcAft>
                <a:spcPts val="0"/>
              </a:spcAft>
              <a:buFont typeface="Arial"/>
              <a:buChar char="•"/>
            </a:pPr>
            <a:r>
              <a:rPr lang="en-US" sz="4200" dirty="0">
                <a:solidFill>
                  <a:srgbClr val="250F53"/>
                </a:solidFill>
                <a:latin typeface="Calibri"/>
                <a:ea typeface="Calibri"/>
                <a:cs typeface="Calibri"/>
              </a:rPr>
              <a:t>We should consult early, especially vascular surgery, for evaluation of reperfusion/salvage therapies. Although aorto-bifemoral bypass remains the gold standard, especially in complex lesions, endovascular repair might offer additional benefits to higher-risk patients (12). Early vascular surgery involvement. Consider surgical candidacy, comorbidities, and practitioner experience when deciding between treatment approaches, as mortality and morbidity rates vary (11). </a:t>
            </a:r>
          </a:p>
          <a:p>
            <a:pPr>
              <a:spcBef>
                <a:spcPts val="0"/>
              </a:spcBef>
              <a:spcAft>
                <a:spcPts val="0"/>
              </a:spcAft>
              <a:buFont typeface="Arial"/>
              <a:buChar char="•"/>
            </a:pPr>
            <a:r>
              <a:rPr lang="en-US" sz="4200" dirty="0">
                <a:solidFill>
                  <a:srgbClr val="250F53"/>
                </a:solidFill>
                <a:latin typeface="Calibri"/>
                <a:ea typeface="Calibri"/>
                <a:cs typeface="Calibri"/>
              </a:rPr>
              <a:t>For those not familiar with imaging modalities, this presentation can appear similar to aortic dissection (</a:t>
            </a:r>
            <a:r>
              <a:rPr lang="en-US" sz="4200" dirty="0" err="1">
                <a:solidFill>
                  <a:srgbClr val="250F53"/>
                </a:solidFill>
                <a:latin typeface="Calibri"/>
                <a:ea typeface="Calibri"/>
                <a:cs typeface="Calibri"/>
              </a:rPr>
              <a:t>AoD</a:t>
            </a:r>
            <a:r>
              <a:rPr lang="en-US" sz="4200" dirty="0">
                <a:solidFill>
                  <a:srgbClr val="250F53"/>
                </a:solidFill>
                <a:latin typeface="Calibri"/>
                <a:ea typeface="Calibri"/>
                <a:cs typeface="Calibri"/>
              </a:rPr>
              <a:t>). Anticoagulation is contraindicated in dissection but vital in Leriche and thus differentiation must be made. </a:t>
            </a:r>
          </a:p>
          <a:p>
            <a:pPr>
              <a:spcBef>
                <a:spcPts val="0"/>
              </a:spcBef>
              <a:spcAft>
                <a:spcPts val="0"/>
              </a:spcAft>
            </a:pPr>
            <a:endParaRPr lang="en-US" sz="4200">
              <a:solidFill>
                <a:srgbClr val="250F53"/>
              </a:solidFill>
              <a:latin typeface="Calibri"/>
              <a:ea typeface="Calibri"/>
              <a:cs typeface="Calibri"/>
            </a:endParaRPr>
          </a:p>
          <a:p>
            <a:pPr>
              <a:spcBef>
                <a:spcPts val="0"/>
              </a:spcBef>
              <a:spcAft>
                <a:spcPts val="0"/>
              </a:spcAft>
            </a:pPr>
            <a:r>
              <a:rPr lang="en-US" sz="4200" b="1">
                <a:solidFill>
                  <a:srgbClr val="250F53"/>
                </a:solidFill>
                <a:latin typeface="Calibri"/>
                <a:ea typeface="Calibri"/>
                <a:cs typeface="Calibri"/>
              </a:rPr>
              <a:t>Key Takeaways:</a:t>
            </a:r>
          </a:p>
          <a:p>
            <a:pPr marL="2252345" lvl="1" indent="0">
              <a:buFont typeface="Arial"/>
              <a:buChar char="•"/>
            </a:pPr>
            <a:r>
              <a:rPr lang="en-US" sz="4200">
                <a:solidFill>
                  <a:srgbClr val="250F53"/>
                </a:solidFill>
                <a:latin typeface="Calibri"/>
                <a:ea typeface="Calibri"/>
                <a:cs typeface="Calibri"/>
              </a:rPr>
              <a:t>Rarity and poor physician awareness make </a:t>
            </a:r>
            <a:r>
              <a:rPr lang="en-US" sz="4200" err="1">
                <a:solidFill>
                  <a:srgbClr val="250F53"/>
                </a:solidFill>
                <a:latin typeface="Calibri"/>
                <a:ea typeface="Calibri"/>
                <a:cs typeface="Calibri"/>
              </a:rPr>
              <a:t>fo</a:t>
            </a:r>
            <a:r>
              <a:rPr lang="en-US" sz="4200">
                <a:solidFill>
                  <a:srgbClr val="250F53"/>
                </a:solidFill>
                <a:latin typeface="Calibri"/>
                <a:ea typeface="Calibri"/>
                <a:cs typeface="Calibri"/>
              </a:rPr>
              <a:t>r difficulty with early diagnosis; must have a high index of suspicion </a:t>
            </a:r>
          </a:p>
          <a:p>
            <a:pPr marL="2252345" lvl="1" indent="0">
              <a:buFont typeface="Arial"/>
              <a:buChar char="•"/>
            </a:pPr>
            <a:r>
              <a:rPr lang="en-US" sz="4200" dirty="0">
                <a:solidFill>
                  <a:srgbClr val="250F53"/>
                </a:solidFill>
                <a:latin typeface="Calibri"/>
                <a:ea typeface="Calibri"/>
                <a:cs typeface="Calibri"/>
              </a:rPr>
              <a:t>Patients need early evaluation, </a:t>
            </a:r>
            <a:r>
              <a:rPr lang="en-US" sz="4200">
                <a:solidFill>
                  <a:srgbClr val="250F53"/>
                </a:solidFill>
                <a:latin typeface="Calibri"/>
                <a:ea typeface="Calibri"/>
                <a:cs typeface="Calibri"/>
              </a:rPr>
              <a:t>as well as</a:t>
            </a:r>
            <a:r>
              <a:rPr lang="en-US" sz="4200" dirty="0">
                <a:solidFill>
                  <a:srgbClr val="250F53"/>
                </a:solidFill>
                <a:latin typeface="Calibri"/>
                <a:ea typeface="Calibri"/>
                <a:cs typeface="Calibri"/>
              </a:rPr>
              <a:t> aggressive lifestyle and risk-factor modification</a:t>
            </a:r>
          </a:p>
          <a:p>
            <a:pPr marL="2252345" lvl="1" indent="0">
              <a:buFont typeface="Arial"/>
              <a:buChar char="•"/>
            </a:pPr>
            <a:r>
              <a:rPr lang="en-US" sz="4200">
                <a:solidFill>
                  <a:srgbClr val="250F53"/>
                </a:solidFill>
                <a:latin typeface="Calibri"/>
                <a:ea typeface="Calibri"/>
                <a:cs typeface="Calibri"/>
              </a:rPr>
              <a:t>Early surgical consultation and transfer are vital to improved mortality and morbidity </a:t>
            </a:r>
          </a:p>
          <a:p>
            <a:pPr marL="2252345" lvl="1" indent="0">
              <a:buFont typeface="Arial"/>
              <a:buChar char="•"/>
            </a:pPr>
            <a:r>
              <a:rPr lang="en-US" sz="4200">
                <a:solidFill>
                  <a:srgbClr val="250F53"/>
                </a:solidFill>
                <a:latin typeface="Calibri"/>
                <a:ea typeface="Calibri"/>
                <a:cs typeface="Calibri"/>
              </a:rPr>
              <a:t>Be mindful of mimics like aortic dissection, as delaying anticoagulation leads to poor outcomes</a:t>
            </a:r>
          </a:p>
        </p:txBody>
      </p:sp>
      <p:pic>
        <p:nvPicPr>
          <p:cNvPr id="14" name="Picture 13" descr="A picture of the cat scan, coronal view ">
            <a:extLst>
              <a:ext uri="{FF2B5EF4-FFF2-40B4-BE49-F238E27FC236}">
                <a16:creationId xmlns:a16="http://schemas.microsoft.com/office/drawing/2014/main" id="{0C56FC94-5ABE-442B-214D-75E82DB5E812}"/>
              </a:ext>
            </a:extLst>
          </p:cNvPr>
          <p:cNvPicPr>
            <a:picLocks noChangeAspect="1"/>
          </p:cNvPicPr>
          <p:nvPr/>
        </p:nvPicPr>
        <p:blipFill>
          <a:blip r:embed="rId5"/>
          <a:stretch>
            <a:fillRect/>
          </a:stretch>
        </p:blipFill>
        <p:spPr>
          <a:xfrm>
            <a:off x="16749894" y="36889244"/>
            <a:ext cx="6008299" cy="6248760"/>
          </a:xfrm>
          <a:prstGeom prst="rect">
            <a:avLst/>
          </a:prstGeom>
        </p:spPr>
      </p:pic>
      <p:pic>
        <p:nvPicPr>
          <p:cNvPr id="15" name="Picture 14" descr="Fig 2. Transverse CTA abdomen showing partial aortic occlusion and patent SMA with&#10;atherosclerotic plaque">
            <a:extLst>
              <a:ext uri="{FF2B5EF4-FFF2-40B4-BE49-F238E27FC236}">
                <a16:creationId xmlns:a16="http://schemas.microsoft.com/office/drawing/2014/main" id="{96DA388C-70AC-D055-F922-124550FFA3B6}"/>
              </a:ext>
            </a:extLst>
          </p:cNvPr>
          <p:cNvPicPr>
            <a:picLocks noChangeAspect="1"/>
          </p:cNvPicPr>
          <p:nvPr/>
        </p:nvPicPr>
        <p:blipFill>
          <a:blip r:embed="rId6"/>
          <a:stretch>
            <a:fillRect/>
          </a:stretch>
        </p:blipFill>
        <p:spPr>
          <a:xfrm>
            <a:off x="22921263" y="36686981"/>
            <a:ext cx="4582064" cy="4615491"/>
          </a:xfrm>
          <a:prstGeom prst="rect">
            <a:avLst/>
          </a:prstGeom>
        </p:spPr>
      </p:pic>
      <p:pic>
        <p:nvPicPr>
          <p:cNvPr id="17" name="Picture 16" descr="Fig 3. Transverse CTA abdomen showing beginning of complete infrarenal aortoiliac&#10;occlusion">
            <a:extLst>
              <a:ext uri="{FF2B5EF4-FFF2-40B4-BE49-F238E27FC236}">
                <a16:creationId xmlns:a16="http://schemas.microsoft.com/office/drawing/2014/main" id="{D2B4103A-8219-8246-1D1D-20EB1EA1AC5E}"/>
              </a:ext>
            </a:extLst>
          </p:cNvPr>
          <p:cNvPicPr>
            <a:picLocks noChangeAspect="1"/>
          </p:cNvPicPr>
          <p:nvPr/>
        </p:nvPicPr>
        <p:blipFill>
          <a:blip r:embed="rId7"/>
          <a:stretch>
            <a:fillRect/>
          </a:stretch>
        </p:blipFill>
        <p:spPr>
          <a:xfrm>
            <a:off x="27876860" y="36463471"/>
            <a:ext cx="4582063" cy="4523475"/>
          </a:xfrm>
          <a:prstGeom prst="rect">
            <a:avLst/>
          </a:prstGeom>
        </p:spPr>
      </p:pic>
      <p:sp>
        <p:nvSpPr>
          <p:cNvPr id="18" name="TextBox 17">
            <a:extLst>
              <a:ext uri="{FF2B5EF4-FFF2-40B4-BE49-F238E27FC236}">
                <a16:creationId xmlns:a16="http://schemas.microsoft.com/office/drawing/2014/main" id="{5837B596-62B6-8DD1-BA3D-0AA6B31751F1}"/>
              </a:ext>
            </a:extLst>
          </p:cNvPr>
          <p:cNvSpPr txBox="1"/>
          <p:nvPr/>
        </p:nvSpPr>
        <p:spPr>
          <a:xfrm>
            <a:off x="428246" y="40397556"/>
            <a:ext cx="15897470" cy="30239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a:solidFill>
                  <a:srgbClr val="000000"/>
                </a:solidFill>
                <a:latin typeface="Calibri"/>
                <a:ea typeface="Calibri"/>
                <a:cs typeface="Calibri"/>
              </a:rPr>
              <a:t>1. Marak JR, Narayan S, Navneet Ranjan Lal, Raj G, Gara H. Leriche syndrome: Clinical and diagnostic approach of a rare infrarenal aortoiliac occlusive disease. Radiology Case Reports. 2024 Feb 1;19(2):540–6.</a:t>
            </a:r>
            <a:endParaRPr lang="en-US" sz="1200">
              <a:latin typeface="Calibri"/>
              <a:ea typeface="Calibri"/>
              <a:cs typeface="Calibri"/>
            </a:endParaRPr>
          </a:p>
          <a:p>
            <a:r>
              <a:rPr lang="en-US" sz="1200">
                <a:solidFill>
                  <a:srgbClr val="000000"/>
                </a:solidFill>
                <a:latin typeface="Calibri"/>
                <a:ea typeface="Calibri"/>
                <a:cs typeface="Calibri"/>
              </a:rPr>
              <a:t>2. Rani S, Khaliq A, Batool SA, Khan MU. Aortoiliac Occlusion in a Rare Instance of Leriche Syndrome Type I in a 65-Year-Old Woman With Chronic Leg Discomfort Refractory to Pregabalin. </a:t>
            </a:r>
            <a:r>
              <a:rPr lang="en-US" sz="1200" err="1">
                <a:solidFill>
                  <a:srgbClr val="000000"/>
                </a:solidFill>
                <a:latin typeface="Calibri"/>
                <a:ea typeface="Calibri"/>
                <a:cs typeface="Calibri"/>
              </a:rPr>
              <a:t>Cureus</a:t>
            </a:r>
            <a:r>
              <a:rPr lang="en-US" sz="1200">
                <a:solidFill>
                  <a:srgbClr val="000000"/>
                </a:solidFill>
                <a:latin typeface="Calibri"/>
                <a:ea typeface="Calibri"/>
                <a:cs typeface="Calibri"/>
              </a:rPr>
              <a:t>. 2023 Nov 15;</a:t>
            </a:r>
            <a:endParaRPr lang="en-US" sz="1200">
              <a:latin typeface="Calibri"/>
              <a:ea typeface="Calibri"/>
              <a:cs typeface="Calibri"/>
            </a:endParaRPr>
          </a:p>
          <a:p>
            <a:r>
              <a:rPr lang="en-US" sz="1200">
                <a:solidFill>
                  <a:srgbClr val="000000"/>
                </a:solidFill>
                <a:latin typeface="Calibri"/>
                <a:ea typeface="Calibri"/>
                <a:cs typeface="Calibri"/>
              </a:rPr>
              <a:t>3. Pascarella L, Maen Aboul Hosn. Minimally Invasive Management of Severe Aortoiliac Occlusive Disease. Journal of </a:t>
            </a:r>
            <a:r>
              <a:rPr lang="en-US" sz="1200" err="1">
                <a:solidFill>
                  <a:srgbClr val="000000"/>
                </a:solidFill>
                <a:latin typeface="Calibri"/>
                <a:ea typeface="Calibri"/>
                <a:cs typeface="Calibri"/>
              </a:rPr>
              <a:t>Laparoendoscopic</a:t>
            </a:r>
            <a:r>
              <a:rPr lang="en-US" sz="1200">
                <a:solidFill>
                  <a:srgbClr val="000000"/>
                </a:solidFill>
                <a:latin typeface="Calibri"/>
                <a:ea typeface="Calibri"/>
                <a:cs typeface="Calibri"/>
              </a:rPr>
              <a:t> &amp; Advanced Surgical Techniques. 2018 Jan 18;28(5):562–8.</a:t>
            </a:r>
            <a:endParaRPr lang="en-US" sz="1200">
              <a:latin typeface="Calibri"/>
              <a:ea typeface="Calibri"/>
              <a:cs typeface="Calibri"/>
            </a:endParaRPr>
          </a:p>
          <a:p>
            <a:r>
              <a:rPr lang="en-US" sz="1200">
                <a:solidFill>
                  <a:srgbClr val="000000"/>
                </a:solidFill>
                <a:latin typeface="Calibri"/>
                <a:ea typeface="Calibri"/>
                <a:cs typeface="Calibri"/>
              </a:rPr>
              <a:t>4. LERICHE R, MOREL A. THE SYNDROME OF THROMBOTIC OBLITERATION OF THE AORTIC BIFURCATION. Annals of Surgery. 1948 Feb;127(2):193–206.</a:t>
            </a:r>
            <a:endParaRPr lang="en-US" sz="1200">
              <a:latin typeface="Calibri"/>
              <a:ea typeface="Calibri"/>
              <a:cs typeface="Calibri"/>
            </a:endParaRPr>
          </a:p>
          <a:p>
            <a:r>
              <a:rPr lang="en-US" sz="1200">
                <a:solidFill>
                  <a:srgbClr val="000000"/>
                </a:solidFill>
                <a:latin typeface="Calibri"/>
                <a:ea typeface="Calibri"/>
                <a:cs typeface="Calibri"/>
              </a:rPr>
              <a:t>5. Paisley MJ, Adkar S, Sheehan BM, Stern JR. Aortoiliac Occlusive Disease. Seminars in Vascular Surgery. 2022 Apr;</a:t>
            </a:r>
            <a:endParaRPr lang="en-US" sz="1200">
              <a:latin typeface="Calibri"/>
              <a:ea typeface="Calibri"/>
              <a:cs typeface="Calibri"/>
            </a:endParaRPr>
          </a:p>
          <a:p>
            <a:r>
              <a:rPr lang="en-US" sz="1200">
                <a:solidFill>
                  <a:srgbClr val="000000"/>
                </a:solidFill>
                <a:latin typeface="Calibri"/>
                <a:ea typeface="Calibri"/>
                <a:cs typeface="Calibri"/>
              </a:rPr>
              <a:t>6. </a:t>
            </a:r>
            <a:r>
              <a:rPr lang="en-US" sz="1200" err="1">
                <a:solidFill>
                  <a:srgbClr val="000000"/>
                </a:solidFill>
                <a:latin typeface="Calibri"/>
                <a:ea typeface="Calibri"/>
                <a:cs typeface="Calibri"/>
              </a:rPr>
              <a:t>Ligush</a:t>
            </a:r>
            <a:r>
              <a:rPr lang="en-US" sz="1200">
                <a:solidFill>
                  <a:srgbClr val="000000"/>
                </a:solidFill>
                <a:latin typeface="Calibri"/>
                <a:ea typeface="Calibri"/>
                <a:cs typeface="Calibri"/>
              </a:rPr>
              <a:t> J, Criado E, Burnham SJ, Johnson G, Keagy BA. Management and outcome of chronic atherosclerotic infrarenal aortic occlusion. Journal of Vascular Surgery. 1996 Sep;24(3):394–405.</a:t>
            </a:r>
            <a:endParaRPr lang="en-US" sz="1200">
              <a:latin typeface="Calibri"/>
              <a:ea typeface="Calibri"/>
              <a:cs typeface="Calibri"/>
            </a:endParaRPr>
          </a:p>
          <a:p>
            <a:r>
              <a:rPr lang="en-US" sz="1200">
                <a:solidFill>
                  <a:srgbClr val="000000"/>
                </a:solidFill>
                <a:latin typeface="Calibri"/>
                <a:ea typeface="Calibri"/>
                <a:cs typeface="Calibri"/>
              </a:rPr>
              <a:t>7. Brown KN, Gonzalez L. Leriche Syndrome(Archived) [Updated 2023 Feb 13]. In: </a:t>
            </a:r>
            <a:r>
              <a:rPr lang="en-US" sz="1200" err="1">
                <a:solidFill>
                  <a:srgbClr val="000000"/>
                </a:solidFill>
                <a:latin typeface="Calibri"/>
                <a:ea typeface="Calibri"/>
                <a:cs typeface="Calibri"/>
              </a:rPr>
              <a:t>StatPearls</a:t>
            </a:r>
            <a:r>
              <a:rPr lang="en-US" sz="1200">
                <a:solidFill>
                  <a:srgbClr val="000000"/>
                </a:solidFill>
                <a:latin typeface="Calibri"/>
                <a:ea typeface="Calibri"/>
                <a:cs typeface="Calibri"/>
              </a:rPr>
              <a:t> [Internet]. Treasure Island (FL): </a:t>
            </a:r>
            <a:r>
              <a:rPr lang="en-US" sz="1200" err="1">
                <a:solidFill>
                  <a:srgbClr val="000000"/>
                </a:solidFill>
                <a:latin typeface="Calibri"/>
                <a:ea typeface="Calibri"/>
                <a:cs typeface="Calibri"/>
              </a:rPr>
              <a:t>StatPearls</a:t>
            </a:r>
            <a:r>
              <a:rPr lang="en-US" sz="1200">
                <a:solidFill>
                  <a:srgbClr val="000000"/>
                </a:solidFill>
                <a:latin typeface="Calibri"/>
                <a:ea typeface="Calibri"/>
                <a:cs typeface="Calibri"/>
              </a:rPr>
              <a:t> Publishing; 2026 Jan-. Available from: </a:t>
            </a:r>
            <a:r>
              <a:rPr lang="en-US" sz="1200">
                <a:solidFill>
                  <a:srgbClr val="1155CC"/>
                </a:solidFill>
                <a:latin typeface="Calibri"/>
                <a:ea typeface="Calibri"/>
                <a:cs typeface="Calibri"/>
                <a:hlinkClick r:id="rId8"/>
              </a:rPr>
              <a:t>https://www.ncbi.nlm.nih.gov/books/NBK538248/</a:t>
            </a:r>
            <a:endParaRPr lang="en-US" sz="1200">
              <a:latin typeface="Calibri"/>
              <a:ea typeface="Calibri"/>
              <a:cs typeface="Calibri"/>
            </a:endParaRPr>
          </a:p>
          <a:p>
            <a:r>
              <a:rPr lang="en-US" sz="1200">
                <a:solidFill>
                  <a:srgbClr val="000000"/>
                </a:solidFill>
                <a:latin typeface="Calibri"/>
                <a:ea typeface="Calibri"/>
                <a:cs typeface="Calibri"/>
              </a:rPr>
              <a:t>8. ‌Huei-Lung Liang, Ming-Feng Li, Chia-Chi Hsiao, Chieh-Jen Wu, Tung-Ho Wu. Endovascular management of aorto-iliac occlusive disease (Leriche syndrome). Journal of the Formosan Medical Association. Volume 120. Issue 7. 2021. Pages 1485-1492, ISSN 0929-6646. </a:t>
            </a:r>
            <a:r>
              <a:rPr lang="en-US" sz="1200">
                <a:solidFill>
                  <a:srgbClr val="1155CC"/>
                </a:solidFill>
                <a:latin typeface="Calibri"/>
                <a:ea typeface="Calibri"/>
                <a:cs typeface="Calibri"/>
                <a:hlinkClick r:id="rId9"/>
              </a:rPr>
              <a:t>https://doi.org/10.1016/j.jfma.2020.10.033</a:t>
            </a:r>
            <a:r>
              <a:rPr lang="en-US" sz="1200">
                <a:solidFill>
                  <a:srgbClr val="000000"/>
                </a:solidFill>
                <a:latin typeface="Calibri"/>
                <a:ea typeface="Calibri"/>
                <a:cs typeface="Calibri"/>
              </a:rPr>
              <a:t>.</a:t>
            </a:r>
          </a:p>
          <a:p>
            <a:r>
              <a:rPr lang="en-US" sz="1200">
                <a:solidFill>
                  <a:srgbClr val="000000"/>
                </a:solidFill>
                <a:latin typeface="Calibri"/>
                <a:ea typeface="Calibri"/>
                <a:cs typeface="Calibri"/>
              </a:rPr>
              <a:t>9. </a:t>
            </a:r>
            <a:r>
              <a:rPr lang="en-US" sz="1200" err="1">
                <a:solidFill>
                  <a:srgbClr val="000000"/>
                </a:solidFill>
                <a:latin typeface="Calibri"/>
                <a:ea typeface="Calibri"/>
                <a:cs typeface="Calibri"/>
              </a:rPr>
              <a:t>Liedenbaum</a:t>
            </a:r>
            <a:r>
              <a:rPr lang="en-US" sz="1200">
                <a:solidFill>
                  <a:srgbClr val="000000"/>
                </a:solidFill>
                <a:latin typeface="Calibri"/>
                <a:ea typeface="Calibri"/>
                <a:cs typeface="Calibri"/>
              </a:rPr>
              <a:t> MH, </a:t>
            </a:r>
            <a:r>
              <a:rPr lang="en-US" sz="1200" err="1">
                <a:solidFill>
                  <a:srgbClr val="000000"/>
                </a:solidFill>
                <a:latin typeface="Calibri"/>
                <a:ea typeface="Calibri"/>
                <a:cs typeface="Calibri"/>
              </a:rPr>
              <a:t>Verdam</a:t>
            </a:r>
            <a:r>
              <a:rPr lang="en-US" sz="1200">
                <a:solidFill>
                  <a:srgbClr val="000000"/>
                </a:solidFill>
                <a:latin typeface="Calibri"/>
                <a:ea typeface="Calibri"/>
                <a:cs typeface="Calibri"/>
              </a:rPr>
              <a:t> FJ, Spelt D, de Groot HG, van der Waal J, van der Laan L. The outcome of the axillofemoral bypass: a retrospective analysis of 45 patients. World J Surg. 2009 Nov;33(11):2490-6. </a:t>
            </a:r>
            <a:r>
              <a:rPr lang="en-US" sz="1200" err="1">
                <a:solidFill>
                  <a:srgbClr val="000000"/>
                </a:solidFill>
                <a:latin typeface="Calibri"/>
                <a:ea typeface="Calibri"/>
                <a:cs typeface="Calibri"/>
              </a:rPr>
              <a:t>doi</a:t>
            </a:r>
            <a:r>
              <a:rPr lang="en-US" sz="1200">
                <a:solidFill>
                  <a:srgbClr val="000000"/>
                </a:solidFill>
                <a:latin typeface="Calibri"/>
                <a:ea typeface="Calibri"/>
                <a:cs typeface="Calibri"/>
              </a:rPr>
              <a:t>: 10.1007/s00268-009-0189-x. PMID: 19697078; PMCID: PMC2759976.</a:t>
            </a:r>
          </a:p>
          <a:p>
            <a:r>
              <a:rPr lang="en-US" sz="1200">
                <a:solidFill>
                  <a:srgbClr val="000000"/>
                </a:solidFill>
                <a:latin typeface="Calibri"/>
                <a:ea typeface="Calibri"/>
                <a:cs typeface="Calibri"/>
              </a:rPr>
              <a:t>10. </a:t>
            </a:r>
            <a:r>
              <a:rPr lang="en-US" sz="1200" err="1">
                <a:solidFill>
                  <a:srgbClr val="000000"/>
                </a:solidFill>
                <a:latin typeface="Calibri"/>
                <a:ea typeface="Calibri"/>
                <a:cs typeface="Calibri"/>
              </a:rPr>
              <a:t>Wulamu</a:t>
            </a:r>
            <a:r>
              <a:rPr lang="en-US" sz="1200">
                <a:solidFill>
                  <a:srgbClr val="000000"/>
                </a:solidFill>
                <a:latin typeface="Calibri"/>
                <a:ea typeface="Calibri"/>
                <a:cs typeface="Calibri"/>
              </a:rPr>
              <a:t>, Wubulikasimu1,2; Li, Hai-Lei3; Chan, Yiu Che1,3; Cheng, Stephen Wing-Keung1,3. Endovascular management for acute aortic thrombosis presenting with critical lower limb ischemia. Vascular Investigation and Therapy 8(2):p 81-84, Apr–Jun 2025. | DOI: 10.4103/vit.VIT-D-25-00004 </a:t>
            </a:r>
          </a:p>
          <a:p>
            <a:r>
              <a:rPr lang="en-US" sz="1200">
                <a:solidFill>
                  <a:srgbClr val="000000"/>
                </a:solidFill>
                <a:latin typeface="Calibri"/>
                <a:ea typeface="Calibri"/>
                <a:cs typeface="Calibri"/>
              </a:rPr>
              <a:t>11. Semaan DB, Habib SG, Abdul-Malak OM, Siracuse JJ, Madigan MC, Salem KM, </a:t>
            </a:r>
            <a:r>
              <a:rPr lang="en-US" sz="1200" err="1">
                <a:solidFill>
                  <a:srgbClr val="000000"/>
                </a:solidFill>
                <a:latin typeface="Calibri"/>
                <a:ea typeface="Calibri"/>
                <a:cs typeface="Calibri"/>
              </a:rPr>
              <a:t>Chaer</a:t>
            </a:r>
            <a:r>
              <a:rPr lang="en-US" sz="1200">
                <a:solidFill>
                  <a:srgbClr val="000000"/>
                </a:solidFill>
                <a:latin typeface="Calibri"/>
                <a:ea typeface="Calibri"/>
                <a:cs typeface="Calibri"/>
              </a:rPr>
              <a:t> RA, Eslami MH. </a:t>
            </a:r>
            <a:r>
              <a:rPr lang="en-US" sz="1200" err="1">
                <a:solidFill>
                  <a:srgbClr val="000000"/>
                </a:solidFill>
                <a:latin typeface="Calibri"/>
                <a:ea typeface="Calibri"/>
                <a:cs typeface="Calibri"/>
              </a:rPr>
              <a:t>Aortobifemoral</a:t>
            </a:r>
            <a:r>
              <a:rPr lang="en-US" sz="1200">
                <a:solidFill>
                  <a:srgbClr val="000000"/>
                </a:solidFill>
                <a:latin typeface="Calibri"/>
                <a:ea typeface="Calibri"/>
                <a:cs typeface="Calibri"/>
              </a:rPr>
              <a:t> bypass vs covered endovascular reconstruction of aortic bifurcation. J </a:t>
            </a:r>
            <a:r>
              <a:rPr lang="en-US" sz="1200" err="1">
                <a:solidFill>
                  <a:srgbClr val="000000"/>
                </a:solidFill>
                <a:latin typeface="Calibri"/>
                <a:ea typeface="Calibri"/>
                <a:cs typeface="Calibri"/>
              </a:rPr>
              <a:t>Vasc</a:t>
            </a:r>
            <a:r>
              <a:rPr lang="en-US" sz="1200">
                <a:solidFill>
                  <a:srgbClr val="000000"/>
                </a:solidFill>
                <a:latin typeface="Calibri"/>
                <a:ea typeface="Calibri"/>
                <a:cs typeface="Calibri"/>
              </a:rPr>
              <a:t> Surg. 2024 Aug;80(2):459-465.e2. </a:t>
            </a:r>
            <a:r>
              <a:rPr lang="en-US" sz="1200" err="1">
                <a:solidFill>
                  <a:srgbClr val="000000"/>
                </a:solidFill>
                <a:latin typeface="Calibri"/>
                <a:ea typeface="Calibri"/>
                <a:cs typeface="Calibri"/>
              </a:rPr>
              <a:t>doi</a:t>
            </a:r>
            <a:r>
              <a:rPr lang="en-US" sz="1200">
                <a:solidFill>
                  <a:srgbClr val="000000"/>
                </a:solidFill>
                <a:latin typeface="Calibri"/>
                <a:ea typeface="Calibri"/>
                <a:cs typeface="Calibri"/>
              </a:rPr>
              <a:t>: 10.1016/j.jvs.2024.03.437. </a:t>
            </a:r>
            <a:r>
              <a:rPr lang="en-US" sz="1200" err="1">
                <a:solidFill>
                  <a:srgbClr val="000000"/>
                </a:solidFill>
                <a:latin typeface="Calibri"/>
                <a:ea typeface="Calibri"/>
                <a:cs typeface="Calibri"/>
              </a:rPr>
              <a:t>Epub</a:t>
            </a:r>
            <a:r>
              <a:rPr lang="en-US" sz="1200">
                <a:solidFill>
                  <a:srgbClr val="000000"/>
                </a:solidFill>
                <a:latin typeface="Calibri"/>
                <a:ea typeface="Calibri"/>
                <a:cs typeface="Calibri"/>
              </a:rPr>
              <a:t> 2024 Mar 31. PMID: 38565344.</a:t>
            </a:r>
          </a:p>
          <a:p>
            <a:r>
              <a:rPr lang="en-US" sz="1200">
                <a:solidFill>
                  <a:srgbClr val="000000"/>
                </a:solidFill>
                <a:latin typeface="Calibri"/>
                <a:ea typeface="Calibri"/>
                <a:cs typeface="Calibri"/>
              </a:rPr>
              <a:t>12. Keegan A, Hicks CW. Surgical Decision-Making and Outcomes in Open Versus Endovascular Repair for Various Vascular Diseases. </a:t>
            </a:r>
            <a:r>
              <a:rPr lang="en-US" sz="1200" err="1">
                <a:solidFill>
                  <a:srgbClr val="000000"/>
                </a:solidFill>
                <a:latin typeface="Calibri"/>
                <a:ea typeface="Calibri"/>
                <a:cs typeface="Calibri"/>
              </a:rPr>
              <a:t>Anesthesiol</a:t>
            </a:r>
            <a:r>
              <a:rPr lang="en-US" sz="1200">
                <a:solidFill>
                  <a:srgbClr val="000000"/>
                </a:solidFill>
                <a:latin typeface="Calibri"/>
                <a:ea typeface="Calibri"/>
                <a:cs typeface="Calibri"/>
              </a:rPr>
              <a:t> Clin. 2022 Dec;40(4):627-644. </a:t>
            </a:r>
            <a:r>
              <a:rPr lang="en-US" sz="1200" err="1">
                <a:solidFill>
                  <a:srgbClr val="000000"/>
                </a:solidFill>
                <a:latin typeface="Calibri"/>
                <a:ea typeface="Calibri"/>
                <a:cs typeface="Calibri"/>
              </a:rPr>
              <a:t>doi</a:t>
            </a:r>
            <a:r>
              <a:rPr lang="en-US" sz="1200">
                <a:solidFill>
                  <a:srgbClr val="000000"/>
                </a:solidFill>
                <a:latin typeface="Calibri"/>
                <a:ea typeface="Calibri"/>
                <a:cs typeface="Calibri"/>
              </a:rPr>
              <a:t>: 10.1016/j.anclin.2022.08.008. PMID: 36328619; PMCID: PMC9833286.</a:t>
            </a:r>
          </a:p>
        </p:txBody>
      </p:sp>
      <p:sp>
        <p:nvSpPr>
          <p:cNvPr id="3" name="TextBox 2">
            <a:extLst>
              <a:ext uri="{FF2B5EF4-FFF2-40B4-BE49-F238E27FC236}">
                <a16:creationId xmlns:a16="http://schemas.microsoft.com/office/drawing/2014/main" id="{2A08803C-7264-E2CA-6BFE-E159C078ADFC}"/>
              </a:ext>
            </a:extLst>
          </p:cNvPr>
          <p:cNvSpPr txBox="1"/>
          <p:nvPr/>
        </p:nvSpPr>
        <p:spPr>
          <a:xfrm>
            <a:off x="16774308" y="36586325"/>
            <a:ext cx="1234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Calibri"/>
                <a:cs typeface="Arial"/>
              </a:rPr>
              <a:t>Figure 1</a:t>
            </a:r>
            <a:endParaRPr lang="en-US">
              <a:ea typeface="Calibri" pitchFamily="34" charset="0"/>
            </a:endParaRPr>
          </a:p>
        </p:txBody>
      </p:sp>
      <p:sp>
        <p:nvSpPr>
          <p:cNvPr id="4" name="TextBox 3">
            <a:extLst>
              <a:ext uri="{FF2B5EF4-FFF2-40B4-BE49-F238E27FC236}">
                <a16:creationId xmlns:a16="http://schemas.microsoft.com/office/drawing/2014/main" id="{7E791C55-2534-9A00-1F90-EDA2FE1FFF02}"/>
              </a:ext>
            </a:extLst>
          </p:cNvPr>
          <p:cNvSpPr txBox="1"/>
          <p:nvPr/>
        </p:nvSpPr>
        <p:spPr>
          <a:xfrm>
            <a:off x="26190867" y="36385801"/>
            <a:ext cx="1234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Calibri"/>
                <a:ea typeface="Calibri"/>
                <a:cs typeface="Arial"/>
              </a:rPr>
              <a:t>Figure 2</a:t>
            </a:r>
            <a:endParaRPr lang="en-US">
              <a:ea typeface="Calibri" pitchFamily="34" charset="0"/>
            </a:endParaRPr>
          </a:p>
        </p:txBody>
      </p:sp>
      <p:sp>
        <p:nvSpPr>
          <p:cNvPr id="6" name="TextBox 5">
            <a:extLst>
              <a:ext uri="{FF2B5EF4-FFF2-40B4-BE49-F238E27FC236}">
                <a16:creationId xmlns:a16="http://schemas.microsoft.com/office/drawing/2014/main" id="{876D49D1-8C23-470E-CBC5-EB2969BBEF68}"/>
              </a:ext>
            </a:extLst>
          </p:cNvPr>
          <p:cNvSpPr txBox="1"/>
          <p:nvPr/>
        </p:nvSpPr>
        <p:spPr>
          <a:xfrm>
            <a:off x="31185441" y="41040138"/>
            <a:ext cx="1234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latin typeface="Calibri"/>
                <a:ea typeface="Calibri"/>
                <a:cs typeface="Arial"/>
              </a:rPr>
              <a:t>Figure 3</a:t>
            </a:r>
            <a:endParaRPr lang="en-US">
              <a:ea typeface="Calibri" pitchFamily="34" charset="0"/>
            </a:endParaRPr>
          </a:p>
        </p:txBody>
      </p:sp>
      <p:sp>
        <p:nvSpPr>
          <p:cNvPr id="16" name="Rectangle 15" descr="Its the title for references and citations">
            <a:extLst>
              <a:ext uri="{FF2B5EF4-FFF2-40B4-BE49-F238E27FC236}">
                <a16:creationId xmlns:a16="http://schemas.microsoft.com/office/drawing/2014/main" id="{28EA3F16-9639-7738-F574-B6CA1F20321D}"/>
              </a:ext>
            </a:extLst>
          </p:cNvPr>
          <p:cNvSpPr/>
          <p:nvPr/>
        </p:nvSpPr>
        <p:spPr>
          <a:xfrm>
            <a:off x="426288" y="38780146"/>
            <a:ext cx="16063888" cy="1298025"/>
          </a:xfrm>
          <a:prstGeom prst="rect">
            <a:avLst/>
          </a:prstGeom>
          <a:solidFill>
            <a:srgbClr val="250F5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ea typeface="Calibri"/>
              <a:cs typeface="Calibri"/>
            </a:endParaRPr>
          </a:p>
        </p:txBody>
      </p:sp>
      <p:sp>
        <p:nvSpPr>
          <p:cNvPr id="19" name="Rectangle 30">
            <a:extLst>
              <a:ext uri="{FF2B5EF4-FFF2-40B4-BE49-F238E27FC236}">
                <a16:creationId xmlns:a16="http://schemas.microsoft.com/office/drawing/2014/main" id="{3789CBB0-B9FB-1649-61C0-0A2A16893C9E}"/>
              </a:ext>
            </a:extLst>
          </p:cNvPr>
          <p:cNvSpPr>
            <a:spLocks/>
          </p:cNvSpPr>
          <p:nvPr/>
        </p:nvSpPr>
        <p:spPr bwMode="auto">
          <a:xfrm rot="10800000" flipV="1">
            <a:off x="414672" y="38801784"/>
            <a:ext cx="16013550" cy="1278333"/>
          </a:xfrm>
          <a:prstGeom prst="rect">
            <a:avLst/>
          </a:prstGeom>
          <a:noFill/>
          <a:ln w="12700">
            <a:noFill/>
            <a:miter lim="800000"/>
            <a:headEnd/>
            <a:tailEnd/>
          </a:ln>
        </p:spPr>
        <p:txBody>
          <a:bodyPr lIns="0" tIns="0" rIns="146301" bIns="0" anchor="ctr"/>
          <a:lstStyle/>
          <a:p>
            <a:pPr marL="142240" algn="ctr"/>
            <a:r>
              <a:rPr lang="en-US" sz="7200" b="1">
                <a:solidFill>
                  <a:schemeClr val="bg1"/>
                </a:solidFill>
                <a:latin typeface="Times"/>
                <a:cs typeface="Arial"/>
              </a:rPr>
              <a:t>References</a:t>
            </a:r>
            <a:endParaRPr lang="en-US" sz="7200" b="1">
              <a:solidFill>
                <a:schemeClr val="bg1"/>
              </a:solidFill>
              <a:latin typeface="Times"/>
            </a:endParaRPr>
          </a:p>
        </p:txBody>
      </p:sp>
    </p:spTree>
    <p:extLst>
      <p:ext uri="{BB962C8B-B14F-4D97-AF65-F5344CB8AC3E}">
        <p14:creationId xmlns:p14="http://schemas.microsoft.com/office/powerpoint/2010/main" val="380379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Graduate</dc:creator>
  <cp:keywords/>
  <dc:description/>
  <cp:revision>38</cp:revision>
  <cp:lastPrinted>2017-02-02T17:44:21Z</cp:lastPrinted>
  <dcterms:created xsi:type="dcterms:W3CDTF">2012-09-11T19:00:53Z</dcterms:created>
  <dcterms:modified xsi:type="dcterms:W3CDTF">2026-04-22T14:34:35Z</dcterms:modified>
  <cp:category/>
</cp:coreProperties>
</file>