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Lst>
  <p:sldSz cx="32918400" cy="43891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1D7C"/>
    <a:srgbClr val="EBE1F8"/>
    <a:srgbClr val="D4CF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88"/>
    <p:restoredTop sz="94704"/>
  </p:normalViewPr>
  <p:slideViewPr>
    <p:cSldViewPr snapToGrid="0">
      <p:cViewPr varScale="1">
        <p:scale>
          <a:sx n="16" d="100"/>
          <a:sy n="16" d="100"/>
        </p:scale>
        <p:origin x="2688" y="3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603961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272955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736344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725359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tint val="82000"/>
                  </a:schemeClr>
                </a:solidFill>
              </a:defRPr>
            </a:lvl1pPr>
            <a:lvl2pPr marL="1645920" indent="0">
              <a:buNone/>
              <a:defRPr sz="7200">
                <a:solidFill>
                  <a:schemeClr val="tx1">
                    <a:tint val="82000"/>
                  </a:schemeClr>
                </a:solidFill>
              </a:defRPr>
            </a:lvl2pPr>
            <a:lvl3pPr marL="3291840" indent="0">
              <a:buNone/>
              <a:defRPr sz="6480">
                <a:solidFill>
                  <a:schemeClr val="tx1">
                    <a:tint val="82000"/>
                  </a:schemeClr>
                </a:solidFill>
              </a:defRPr>
            </a:lvl3pPr>
            <a:lvl4pPr marL="4937760" indent="0">
              <a:buNone/>
              <a:defRPr sz="5760">
                <a:solidFill>
                  <a:schemeClr val="tx1">
                    <a:tint val="82000"/>
                  </a:schemeClr>
                </a:solidFill>
              </a:defRPr>
            </a:lvl4pPr>
            <a:lvl5pPr marL="6583680" indent="0">
              <a:buNone/>
              <a:defRPr sz="5760">
                <a:solidFill>
                  <a:schemeClr val="tx1">
                    <a:tint val="82000"/>
                  </a:schemeClr>
                </a:solidFill>
              </a:defRPr>
            </a:lvl5pPr>
            <a:lvl6pPr marL="8229600" indent="0">
              <a:buNone/>
              <a:defRPr sz="5760">
                <a:solidFill>
                  <a:schemeClr val="tx1">
                    <a:tint val="82000"/>
                  </a:schemeClr>
                </a:solidFill>
              </a:defRPr>
            </a:lvl6pPr>
            <a:lvl7pPr marL="9875520" indent="0">
              <a:buNone/>
              <a:defRPr sz="5760">
                <a:solidFill>
                  <a:schemeClr val="tx1">
                    <a:tint val="82000"/>
                  </a:schemeClr>
                </a:solidFill>
              </a:defRPr>
            </a:lvl7pPr>
            <a:lvl8pPr marL="11521440" indent="0">
              <a:buNone/>
              <a:defRPr sz="5760">
                <a:solidFill>
                  <a:schemeClr val="tx1">
                    <a:tint val="82000"/>
                  </a:schemeClr>
                </a:solidFill>
              </a:defRPr>
            </a:lvl8pPr>
            <a:lvl9pPr marL="13167360" indent="0">
              <a:buNone/>
              <a:defRPr sz="57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4D2E2-602F-8143-92A3-25C7162D8777}" type="datetimeFigureOut">
              <a:rPr lang="en-US" smtClean="0"/>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732005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54D2E2-602F-8143-92A3-25C7162D8777}" type="datetimeFigureOut">
              <a:rPr lang="en-US" smtClean="0"/>
              <a:t>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035944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54D2E2-602F-8143-92A3-25C7162D8777}" type="datetimeFigureOut">
              <a:rPr lang="en-US" smtClean="0"/>
              <a:t>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510098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54D2E2-602F-8143-92A3-25C7162D8777}" type="datetimeFigureOut">
              <a:rPr lang="en-US" smtClean="0"/>
              <a:t>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054099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4D2E2-602F-8143-92A3-25C7162D8777}" type="datetimeFigureOut">
              <a:rPr lang="en-US" smtClean="0"/>
              <a:t>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83256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53299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588485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82000"/>
                  </a:schemeClr>
                </a:solidFill>
              </a:defRPr>
            </a:lvl1pPr>
          </a:lstStyle>
          <a:p>
            <a:fld id="{7A54D2E2-602F-8143-92A3-25C7162D8777}" type="datetimeFigureOut">
              <a:rPr lang="en-US" smtClean="0"/>
              <a:t>4/20/26</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82000"/>
                  </a:schemeClr>
                </a:solidFill>
              </a:defRPr>
            </a:lvl1pPr>
          </a:lstStyle>
          <a:p>
            <a:fld id="{CD267921-9708-7646-BBAD-FA749FF3219F}" type="slidenum">
              <a:rPr lang="en-US" smtClean="0"/>
              <a:t>‹#›</a:t>
            </a:fld>
            <a:endParaRPr lang="en-US"/>
          </a:p>
        </p:txBody>
      </p:sp>
    </p:spTree>
    <p:extLst>
      <p:ext uri="{BB962C8B-B14F-4D97-AF65-F5344CB8AC3E}">
        <p14:creationId xmlns:p14="http://schemas.microsoft.com/office/powerpoint/2010/main" val="49627033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BE421A7B-2262-EF97-EBF5-9A3424B09CEE}"/>
              </a:ext>
              <a:ext uri="{C183D7F6-B498-43B3-948B-1728B52AA6E4}">
                <adec:decorative xmlns:adec="http://schemas.microsoft.com/office/drawing/2017/decorative" val="1"/>
              </a:ext>
            </a:extLst>
          </p:cNvPr>
          <p:cNvSpPr txBox="1"/>
          <p:nvPr/>
        </p:nvSpPr>
        <p:spPr>
          <a:xfrm>
            <a:off x="0" y="2"/>
            <a:ext cx="32918400" cy="3348289"/>
          </a:xfrm>
          <a:prstGeom prst="rect">
            <a:avLst/>
          </a:prstGeom>
          <a:solidFill>
            <a:srgbClr val="461D7C"/>
          </a:solidFill>
        </p:spPr>
        <p:txBody>
          <a:bodyPr wrap="square" rtlCol="0">
            <a:spAutoFit/>
          </a:bodyPr>
          <a:lstStyle/>
          <a:p>
            <a:endParaRPr lang="en-US" sz="21158" dirty="0"/>
          </a:p>
        </p:txBody>
      </p:sp>
      <p:sp>
        <p:nvSpPr>
          <p:cNvPr id="3" name="Subtitle 2">
            <a:extLst>
              <a:ext uri="{FF2B5EF4-FFF2-40B4-BE49-F238E27FC236}">
                <a16:creationId xmlns:a16="http://schemas.microsoft.com/office/drawing/2014/main" id="{890E0852-A136-F99E-1493-5B70C07ED402}"/>
              </a:ext>
            </a:extLst>
          </p:cNvPr>
          <p:cNvSpPr>
            <a:spLocks noGrp="1"/>
          </p:cNvSpPr>
          <p:nvPr>
            <p:ph type="subTitle" idx="1"/>
          </p:nvPr>
        </p:nvSpPr>
        <p:spPr>
          <a:xfrm>
            <a:off x="9355996" y="426863"/>
            <a:ext cx="22997386" cy="3214815"/>
          </a:xfrm>
        </p:spPr>
        <p:txBody>
          <a:bodyPr>
            <a:normAutofit fontScale="55000" lnSpcReduction="20000"/>
          </a:bodyPr>
          <a:lstStyle/>
          <a:p>
            <a:r>
              <a:rPr lang="en-US" sz="10972" b="1" dirty="0">
                <a:solidFill>
                  <a:schemeClr val="bg1"/>
                </a:solidFill>
                <a:latin typeface="Calibri" panose="020F0502020204030204" pitchFamily="34" charset="0"/>
                <a:cs typeface="Calibri" panose="020F0502020204030204" pitchFamily="34" charset="0"/>
              </a:rPr>
              <a:t>An Underrecognized Cause of Recurrent Nephrolithiasis: Distal Renal Tubular Acidosis Progressing to Xanthogranulomatous Pyelonephritis and Nephrectomy</a:t>
            </a:r>
            <a:endParaRPr lang="en-US" b="1" dirty="0">
              <a:solidFill>
                <a:schemeClr val="bg1"/>
              </a:solidFill>
              <a:latin typeface="Calibri" panose="020F0502020204030204" pitchFamily="34" charset="0"/>
              <a:cs typeface="Calibri" panose="020F0502020204030204" pitchFamily="34" charset="0"/>
            </a:endParaRPr>
          </a:p>
          <a:p>
            <a:r>
              <a:rPr lang="en-US" sz="7886" dirty="0">
                <a:solidFill>
                  <a:schemeClr val="bg1"/>
                </a:solidFill>
                <a:latin typeface="Calibri" panose="020F0502020204030204" pitchFamily="34" charset="0"/>
                <a:cs typeface="Calibri" panose="020F0502020204030204" pitchFamily="34" charset="0"/>
              </a:rPr>
              <a:t>Heeya L. Munir B.A., Sravya Sri Kuchipudi M.D., Melissa Harrington M.D.</a:t>
            </a:r>
          </a:p>
        </p:txBody>
      </p:sp>
      <p:pic>
        <p:nvPicPr>
          <p:cNvPr id="13" name="Picture 12">
            <a:extLst>
              <a:ext uri="{FF2B5EF4-FFF2-40B4-BE49-F238E27FC236}">
                <a16:creationId xmlns:a16="http://schemas.microsoft.com/office/drawing/2014/main" id="{44D5587B-B048-965A-C831-CBE1A023981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65008" y="690832"/>
            <a:ext cx="8100446" cy="2278251"/>
          </a:xfrm>
          <a:prstGeom prst="rect">
            <a:avLst/>
          </a:prstGeom>
        </p:spPr>
      </p:pic>
      <p:sp>
        <p:nvSpPr>
          <p:cNvPr id="6" name="TextBox 5">
            <a:extLst>
              <a:ext uri="{FF2B5EF4-FFF2-40B4-BE49-F238E27FC236}">
                <a16:creationId xmlns:a16="http://schemas.microsoft.com/office/drawing/2014/main" id="{292483AA-E23E-BC78-A3CD-40E78B261957}"/>
              </a:ext>
            </a:extLst>
          </p:cNvPr>
          <p:cNvSpPr txBox="1"/>
          <p:nvPr/>
        </p:nvSpPr>
        <p:spPr>
          <a:xfrm>
            <a:off x="2573846" y="4911600"/>
            <a:ext cx="11283696" cy="1170432"/>
          </a:xfrm>
          <a:prstGeom prst="rect">
            <a:avLst/>
          </a:prstGeom>
          <a:solidFill>
            <a:srgbClr val="EBE1F8"/>
          </a:solidFill>
        </p:spPr>
        <p:txBody>
          <a:bodyPr wrap="square" rtlCol="0">
            <a:spAutoFit/>
          </a:bodyPr>
          <a:lstStyle/>
          <a:p>
            <a:pPr algn="ctr"/>
            <a:r>
              <a:rPr lang="en-US" sz="7000" b="1" dirty="0"/>
              <a:t>Introduction</a:t>
            </a:r>
            <a:r>
              <a:rPr lang="en-US" sz="7000" dirty="0"/>
              <a:t> </a:t>
            </a:r>
          </a:p>
        </p:txBody>
      </p:sp>
      <p:sp>
        <p:nvSpPr>
          <p:cNvPr id="7" name="TextBox 6">
            <a:extLst>
              <a:ext uri="{FF2B5EF4-FFF2-40B4-BE49-F238E27FC236}">
                <a16:creationId xmlns:a16="http://schemas.microsoft.com/office/drawing/2014/main" id="{CE230B64-55B0-E385-0C76-FF6D2CCEA0AC}"/>
              </a:ext>
            </a:extLst>
          </p:cNvPr>
          <p:cNvSpPr txBox="1"/>
          <p:nvPr/>
        </p:nvSpPr>
        <p:spPr>
          <a:xfrm>
            <a:off x="2869548" y="15033090"/>
            <a:ext cx="11285091" cy="1169551"/>
          </a:xfrm>
          <a:prstGeom prst="rect">
            <a:avLst/>
          </a:prstGeom>
          <a:solidFill>
            <a:srgbClr val="EBE1F8"/>
          </a:solidFill>
        </p:spPr>
        <p:txBody>
          <a:bodyPr wrap="square" rtlCol="0">
            <a:spAutoFit/>
          </a:bodyPr>
          <a:lstStyle/>
          <a:p>
            <a:pPr algn="ctr"/>
            <a:r>
              <a:rPr lang="en-US" sz="7000" b="1" dirty="0"/>
              <a:t>Case Presentation</a:t>
            </a:r>
            <a:r>
              <a:rPr lang="en-US" sz="7000" dirty="0"/>
              <a:t> </a:t>
            </a:r>
          </a:p>
        </p:txBody>
      </p:sp>
      <p:sp>
        <p:nvSpPr>
          <p:cNvPr id="8" name="TextBox 7">
            <a:extLst>
              <a:ext uri="{FF2B5EF4-FFF2-40B4-BE49-F238E27FC236}">
                <a16:creationId xmlns:a16="http://schemas.microsoft.com/office/drawing/2014/main" id="{99BF17E9-BAA5-3C96-4891-10951EDDB70D}"/>
              </a:ext>
            </a:extLst>
          </p:cNvPr>
          <p:cNvSpPr txBox="1"/>
          <p:nvPr/>
        </p:nvSpPr>
        <p:spPr>
          <a:xfrm>
            <a:off x="18763760" y="14991511"/>
            <a:ext cx="11285091" cy="1169551"/>
          </a:xfrm>
          <a:prstGeom prst="rect">
            <a:avLst/>
          </a:prstGeom>
          <a:solidFill>
            <a:srgbClr val="EBE1F8"/>
          </a:solidFill>
        </p:spPr>
        <p:txBody>
          <a:bodyPr wrap="square" rtlCol="0">
            <a:spAutoFit/>
          </a:bodyPr>
          <a:lstStyle/>
          <a:p>
            <a:pPr algn="ctr"/>
            <a:r>
              <a:rPr lang="en-US" sz="7000" b="1" dirty="0"/>
              <a:t>Discussion </a:t>
            </a:r>
            <a:endParaRPr lang="en-US" sz="7000" dirty="0"/>
          </a:p>
        </p:txBody>
      </p:sp>
      <p:sp>
        <p:nvSpPr>
          <p:cNvPr id="9" name="TextBox 8">
            <a:extLst>
              <a:ext uri="{FF2B5EF4-FFF2-40B4-BE49-F238E27FC236}">
                <a16:creationId xmlns:a16="http://schemas.microsoft.com/office/drawing/2014/main" id="{8F252097-401B-46F9-4BFE-4F89AA013D0A}"/>
              </a:ext>
            </a:extLst>
          </p:cNvPr>
          <p:cNvSpPr txBox="1"/>
          <p:nvPr/>
        </p:nvSpPr>
        <p:spPr>
          <a:xfrm>
            <a:off x="18763761" y="31175722"/>
            <a:ext cx="11285091" cy="1169551"/>
          </a:xfrm>
          <a:prstGeom prst="rect">
            <a:avLst/>
          </a:prstGeom>
          <a:solidFill>
            <a:srgbClr val="EBE1F8"/>
          </a:solidFill>
        </p:spPr>
        <p:txBody>
          <a:bodyPr wrap="square" rtlCol="0">
            <a:spAutoFit/>
          </a:bodyPr>
          <a:lstStyle/>
          <a:p>
            <a:pPr algn="ctr"/>
            <a:r>
              <a:rPr lang="en-US" sz="7000" b="1" dirty="0"/>
              <a:t>Conclusion</a:t>
            </a:r>
            <a:endParaRPr lang="en-US" sz="7000" dirty="0"/>
          </a:p>
        </p:txBody>
      </p:sp>
      <p:sp>
        <p:nvSpPr>
          <p:cNvPr id="10" name="TextBox 9">
            <a:extLst>
              <a:ext uri="{FF2B5EF4-FFF2-40B4-BE49-F238E27FC236}">
                <a16:creationId xmlns:a16="http://schemas.microsoft.com/office/drawing/2014/main" id="{4019A150-4DD4-67C0-058A-5EBE792138A1}"/>
              </a:ext>
            </a:extLst>
          </p:cNvPr>
          <p:cNvSpPr txBox="1"/>
          <p:nvPr/>
        </p:nvSpPr>
        <p:spPr>
          <a:xfrm>
            <a:off x="18763761" y="37052719"/>
            <a:ext cx="11285091" cy="1169551"/>
          </a:xfrm>
          <a:prstGeom prst="rect">
            <a:avLst/>
          </a:prstGeom>
          <a:solidFill>
            <a:srgbClr val="EBE1F8"/>
          </a:solidFill>
        </p:spPr>
        <p:txBody>
          <a:bodyPr wrap="square" rtlCol="0">
            <a:spAutoFit/>
          </a:bodyPr>
          <a:lstStyle/>
          <a:p>
            <a:pPr algn="ctr"/>
            <a:r>
              <a:rPr lang="en-US" sz="7000" b="1" dirty="0"/>
              <a:t>References</a:t>
            </a:r>
            <a:endParaRPr lang="en-US" sz="7000" dirty="0"/>
          </a:p>
        </p:txBody>
      </p:sp>
      <p:sp>
        <p:nvSpPr>
          <p:cNvPr id="15" name="TextBox 14">
            <a:extLst>
              <a:ext uri="{FF2B5EF4-FFF2-40B4-BE49-F238E27FC236}">
                <a16:creationId xmlns:a16="http://schemas.microsoft.com/office/drawing/2014/main" id="{5A8F4181-8BDE-093D-2995-DF1505922D92}"/>
              </a:ext>
            </a:extLst>
          </p:cNvPr>
          <p:cNvSpPr txBox="1"/>
          <p:nvPr/>
        </p:nvSpPr>
        <p:spPr>
          <a:xfrm>
            <a:off x="565008" y="6524226"/>
            <a:ext cx="15894185" cy="6740307"/>
          </a:xfrm>
          <a:prstGeom prst="rect">
            <a:avLst/>
          </a:prstGeom>
          <a:noFill/>
        </p:spPr>
        <p:txBody>
          <a:bodyPr wrap="square" rtlCol="0">
            <a:spAutoFit/>
          </a:bodyPr>
          <a:lstStyle/>
          <a:p>
            <a:pPr marL="979722" indent="-979722">
              <a:buFont typeface="Arial" panose="020B0604020202020204" pitchFamily="34" charset="0"/>
              <a:buChar char="•"/>
            </a:pPr>
            <a:r>
              <a:rPr lang="en-US" sz="4800" dirty="0"/>
              <a:t>Distal renal tubular acidosis (RTA) is an underrecognized cause of nephrolithiasis due to impaired acid secretion, resulting in alkaline urine and hypocitraturia. These metabolic abnormalities promote recurrent calcium stone formation. </a:t>
            </a:r>
          </a:p>
          <a:p>
            <a:pPr marL="979722" indent="-979722">
              <a:buFont typeface="Arial" panose="020B0604020202020204" pitchFamily="34" charset="0"/>
              <a:buChar char="•"/>
            </a:pPr>
            <a:r>
              <a:rPr lang="en-US" sz="4800" dirty="0"/>
              <a:t>Early metabolic evaluation is critical, as delayed recognition may result in severe complications including infection, obstruction, and loss of renal function. </a:t>
            </a:r>
          </a:p>
        </p:txBody>
      </p:sp>
      <p:sp>
        <p:nvSpPr>
          <p:cNvPr id="16" name="TextBox 15">
            <a:extLst>
              <a:ext uri="{FF2B5EF4-FFF2-40B4-BE49-F238E27FC236}">
                <a16:creationId xmlns:a16="http://schemas.microsoft.com/office/drawing/2014/main" id="{B742B25D-20AA-21EB-88AE-9033BC9F128B}"/>
              </a:ext>
            </a:extLst>
          </p:cNvPr>
          <p:cNvSpPr txBox="1"/>
          <p:nvPr/>
        </p:nvSpPr>
        <p:spPr>
          <a:xfrm>
            <a:off x="718361" y="16796531"/>
            <a:ext cx="15894185" cy="16342935"/>
          </a:xfrm>
          <a:prstGeom prst="rect">
            <a:avLst/>
          </a:prstGeom>
          <a:noFill/>
        </p:spPr>
        <p:txBody>
          <a:bodyPr wrap="square" rtlCol="0">
            <a:spAutoFit/>
          </a:bodyPr>
          <a:lstStyle/>
          <a:p>
            <a:r>
              <a:rPr lang="en-US" sz="4800" dirty="0"/>
              <a:t>A 50-year-old man with spina bifida complicated by neurogenic bladder (status post ileal conduit), chronic kidney disease, and recurrent multidrug-resistant urinary tract infections presented with 2 weeks of vomiting, decreased oral intake, and cloudy urine. Evaluation revealed leukocytosis, acute kidney injury, and urinalysis with pyuria and hematuria. CT imaging demonstrated multiple obstructing right renal calculi with severe cortical loss and findings consistent with xanthogranulomatous pyelonephritis. Prior imaging confirmed a nonfunctioning right kidney. </a:t>
            </a:r>
          </a:p>
          <a:p>
            <a:endParaRPr lang="en-US" sz="4800" dirty="0"/>
          </a:p>
          <a:p>
            <a:r>
              <a:rPr lang="en-US" sz="4800" dirty="0"/>
              <a:t>He underwent right nephrectomy with drainage of a retroperitoneal abscess. Subsequent metabolic evaluation revealed a non-anion gap metabolic acidosis with urine pH of 7 and a positive urine anion gap. 24-hour urine studies showed hypocitraturia, confirming distal RTA as the underlying driver of recurrent nephrolithiasis. Potassium citrate therapy was initiated. Postoperatively, renal function improved but remained labile in the setting of a solitary kidney, ongoing infection, and volume shifts. </a:t>
            </a:r>
          </a:p>
          <a:p>
            <a:endParaRPr lang="en-US" sz="4800" dirty="0"/>
          </a:p>
        </p:txBody>
      </p:sp>
      <p:sp>
        <p:nvSpPr>
          <p:cNvPr id="27" name="TextBox 26">
            <a:extLst>
              <a:ext uri="{FF2B5EF4-FFF2-40B4-BE49-F238E27FC236}">
                <a16:creationId xmlns:a16="http://schemas.microsoft.com/office/drawing/2014/main" id="{96F0A0BD-1A6D-14F7-DD23-D183343D1D34}"/>
              </a:ext>
            </a:extLst>
          </p:cNvPr>
          <p:cNvSpPr txBox="1"/>
          <p:nvPr/>
        </p:nvSpPr>
        <p:spPr>
          <a:xfrm>
            <a:off x="17438080" y="16773628"/>
            <a:ext cx="13854778" cy="13388280"/>
          </a:xfrm>
          <a:prstGeom prst="rect">
            <a:avLst/>
          </a:prstGeom>
          <a:noFill/>
        </p:spPr>
        <p:txBody>
          <a:bodyPr wrap="square" rtlCol="0">
            <a:spAutoFit/>
          </a:bodyPr>
          <a:lstStyle/>
          <a:p>
            <a:r>
              <a:rPr lang="en-US" sz="4800" dirty="0"/>
              <a:t>Distal RTA is an underrecognized cause of nephrolithiasis, characterized by impaired acid secretion leading to alkaline urine and hypocitraturia, both of which promote calcium stone formation. In this case, unrecognized distal RTA likely contributed to years of recurrent stone disease, culminating in chronic obstruction, infection, and progression to xanthogranulomatous pyelonephritis with loss of renal function. </a:t>
            </a:r>
          </a:p>
          <a:p>
            <a:endParaRPr lang="en-US" sz="4800" dirty="0"/>
          </a:p>
          <a:p>
            <a:r>
              <a:rPr lang="en-US" sz="4800" dirty="0"/>
              <a:t>While structural factors such as neurogenic bladder and urinary diversion predisposed this patient to urinary stasis and infection, distal RTA served as the key metabolic driver of ongoing stone formation. Delayed recognition represents a missed opportunity for early intervention. Earlier metabolic evaluation may have altered disease progression and prevented loss of renal function in this patient. </a:t>
            </a:r>
          </a:p>
        </p:txBody>
      </p:sp>
      <p:sp>
        <p:nvSpPr>
          <p:cNvPr id="28" name="TextBox 27">
            <a:extLst>
              <a:ext uri="{FF2B5EF4-FFF2-40B4-BE49-F238E27FC236}">
                <a16:creationId xmlns:a16="http://schemas.microsoft.com/office/drawing/2014/main" id="{03277AB2-06C0-FF65-56A1-05B1E9661F68}"/>
              </a:ext>
            </a:extLst>
          </p:cNvPr>
          <p:cNvSpPr txBox="1"/>
          <p:nvPr/>
        </p:nvSpPr>
        <p:spPr>
          <a:xfrm>
            <a:off x="1212497" y="40687570"/>
            <a:ext cx="15894185" cy="2624821"/>
          </a:xfrm>
          <a:prstGeom prst="rect">
            <a:avLst/>
          </a:prstGeom>
          <a:noFill/>
        </p:spPr>
        <p:txBody>
          <a:bodyPr wrap="square" rtlCol="0">
            <a:spAutoFit/>
          </a:bodyPr>
          <a:lstStyle/>
          <a:p>
            <a:r>
              <a:rPr lang="en-US" sz="4114" b="1" dirty="0"/>
              <a:t>Figure 1.</a:t>
            </a:r>
            <a:r>
              <a:rPr lang="en-US" sz="4114" dirty="0"/>
              <a:t> Axial CT abdomen showing an enlarged right kidney with multiple calculi, architectural distortion, and surrounding inflammatory changes consistent with xanthogranulomatous pyelonephritis; left kidney is unremarkable.</a:t>
            </a:r>
          </a:p>
        </p:txBody>
      </p:sp>
      <p:sp>
        <p:nvSpPr>
          <p:cNvPr id="31" name="TextBox 30">
            <a:extLst>
              <a:ext uri="{FF2B5EF4-FFF2-40B4-BE49-F238E27FC236}">
                <a16:creationId xmlns:a16="http://schemas.microsoft.com/office/drawing/2014/main" id="{B49EF6FE-7E56-43EB-4ABD-CCBCB9276BAA}"/>
              </a:ext>
            </a:extLst>
          </p:cNvPr>
          <p:cNvSpPr txBox="1"/>
          <p:nvPr/>
        </p:nvSpPr>
        <p:spPr>
          <a:xfrm>
            <a:off x="23981655" y="4571592"/>
            <a:ext cx="6067197" cy="7689797"/>
          </a:xfrm>
          <a:prstGeom prst="rect">
            <a:avLst/>
          </a:prstGeom>
          <a:noFill/>
        </p:spPr>
        <p:txBody>
          <a:bodyPr wrap="square" rtlCol="0">
            <a:spAutoFit/>
          </a:bodyPr>
          <a:lstStyle/>
          <a:p>
            <a:r>
              <a:rPr lang="en-US" sz="4114" b="1" dirty="0"/>
              <a:t>Figure 2.</a:t>
            </a:r>
            <a:r>
              <a:rPr lang="en-US" sz="4114" dirty="0"/>
              <a:t> Schematic demonstrating the pathophysiologic progression of distal renal tubular acidosis leading to hypocitraturia, recurrent nephrolithiasis, obstruction, and ultimately xanthogranulomatous pyelonephritis with loss of renal function.</a:t>
            </a:r>
          </a:p>
        </p:txBody>
      </p:sp>
      <p:sp>
        <p:nvSpPr>
          <p:cNvPr id="33" name="TextBox 32">
            <a:extLst>
              <a:ext uri="{FF2B5EF4-FFF2-40B4-BE49-F238E27FC236}">
                <a16:creationId xmlns:a16="http://schemas.microsoft.com/office/drawing/2014/main" id="{F84D3197-B3DD-C1C1-2043-DBED2E81383E}"/>
              </a:ext>
            </a:extLst>
          </p:cNvPr>
          <p:cNvSpPr txBox="1"/>
          <p:nvPr/>
        </p:nvSpPr>
        <p:spPr>
          <a:xfrm>
            <a:off x="17717457" y="32776152"/>
            <a:ext cx="13854778" cy="3785652"/>
          </a:xfrm>
          <a:prstGeom prst="rect">
            <a:avLst/>
          </a:prstGeom>
          <a:noFill/>
        </p:spPr>
        <p:txBody>
          <a:bodyPr wrap="square" rtlCol="0">
            <a:spAutoFit/>
          </a:bodyPr>
          <a:lstStyle/>
          <a:p>
            <a:r>
              <a:rPr lang="en-US" sz="4800" dirty="0"/>
              <a:t>Delayed recognition of distal RTA can lead to progressive nephrolithiasis, infection, and irreversible renal damage. Early metabolic evaluation is essential to prevent complications and preserve renal function. </a:t>
            </a:r>
          </a:p>
        </p:txBody>
      </p:sp>
      <p:sp>
        <p:nvSpPr>
          <p:cNvPr id="35" name="TextBox 34">
            <a:extLst>
              <a:ext uri="{FF2B5EF4-FFF2-40B4-BE49-F238E27FC236}">
                <a16:creationId xmlns:a16="http://schemas.microsoft.com/office/drawing/2014/main" id="{5FB3AB76-C85B-7213-8C87-D9AE3DA0683A}"/>
              </a:ext>
            </a:extLst>
          </p:cNvPr>
          <p:cNvSpPr txBox="1"/>
          <p:nvPr/>
        </p:nvSpPr>
        <p:spPr>
          <a:xfrm>
            <a:off x="17646670" y="38660201"/>
            <a:ext cx="13854778" cy="4841710"/>
          </a:xfrm>
          <a:prstGeom prst="rect">
            <a:avLst/>
          </a:prstGeom>
          <a:noFill/>
        </p:spPr>
        <p:txBody>
          <a:bodyPr wrap="square" rtlCol="0">
            <a:spAutoFit/>
          </a:bodyPr>
          <a:lstStyle/>
          <a:p>
            <a:pPr fontAlgn="base"/>
            <a:r>
              <a:rPr lang="en-US" sz="3429" dirty="0"/>
              <a:t>Kraut JA, Madias NE. Metabolic Acidosis of CKD: An Update. Am J Kidney Dis. 2016 Feb;67(2):307-17. </a:t>
            </a:r>
            <a:r>
              <a:rPr lang="en-US" sz="3429" dirty="0" err="1"/>
              <a:t>doi</a:t>
            </a:r>
            <a:r>
              <a:rPr lang="en-US" sz="3429" dirty="0"/>
              <a:t>: 10.1053/j.ajkd.2015.08.028. </a:t>
            </a:r>
            <a:r>
              <a:rPr lang="en-US" sz="3429" dirty="0" err="1"/>
              <a:t>Epub</a:t>
            </a:r>
            <a:r>
              <a:rPr lang="en-US" sz="3429" dirty="0"/>
              <a:t> 2015 Oct 23. PMID: 26477665.</a:t>
            </a:r>
          </a:p>
          <a:p>
            <a:pPr fontAlgn="base"/>
            <a:endParaRPr lang="en-US" sz="3429" dirty="0"/>
          </a:p>
          <a:p>
            <a:pPr fontAlgn="base"/>
            <a:r>
              <a:rPr lang="en-US" sz="3429" dirty="0"/>
              <a:t>Pearle MS, Goldfarb DS, </a:t>
            </a:r>
            <a:r>
              <a:rPr lang="en-US" sz="3429" dirty="0" err="1"/>
              <a:t>Assimos</a:t>
            </a:r>
            <a:r>
              <a:rPr lang="en-US" sz="3429" dirty="0"/>
              <a:t> DG, </a:t>
            </a:r>
            <a:r>
              <a:rPr lang="en-US" sz="3429" dirty="0" err="1"/>
              <a:t>Curhan</a:t>
            </a:r>
            <a:r>
              <a:rPr lang="en-US" sz="3429" dirty="0"/>
              <a:t> G, Denu-Ciocca CJ, Matlaga BR, Monga M, Penniston KL, Preminger GM, Turk TM, White JR; American Urological </a:t>
            </a:r>
            <a:r>
              <a:rPr lang="en-US" sz="3429" dirty="0" err="1"/>
              <a:t>Assocation</a:t>
            </a:r>
            <a:r>
              <a:rPr lang="en-US" sz="3429" dirty="0"/>
              <a:t>. Medical management of kidney stones: AUA guideline. J Urol. 2014 Aug;192(2):316-24. </a:t>
            </a:r>
            <a:r>
              <a:rPr lang="en-US" sz="3429" dirty="0" err="1"/>
              <a:t>doi</a:t>
            </a:r>
            <a:r>
              <a:rPr lang="en-US" sz="3429" dirty="0"/>
              <a:t>: 10.1016/j.juro.2014.05.006. </a:t>
            </a:r>
            <a:r>
              <a:rPr lang="en-US" sz="3429" dirty="0" err="1"/>
              <a:t>Epub</a:t>
            </a:r>
            <a:r>
              <a:rPr lang="en-US" sz="3429" dirty="0"/>
              <a:t> 2014 May 20. PMID: 24857648.</a:t>
            </a:r>
          </a:p>
        </p:txBody>
      </p:sp>
      <p:pic>
        <p:nvPicPr>
          <p:cNvPr id="4" name="Picture 3" descr="Axial CT abdomen showing enlarged right kidney with multiple calculi and inflammatory changes consistent with xanthogranulomatous pyelonephritis.">
            <a:extLst>
              <a:ext uri="{FF2B5EF4-FFF2-40B4-BE49-F238E27FC236}">
                <a16:creationId xmlns:a16="http://schemas.microsoft.com/office/drawing/2014/main" id="{B0259638-9DCC-BA3B-0EE9-9F36DB522B50}"/>
              </a:ext>
            </a:extLst>
          </p:cNvPr>
          <p:cNvPicPr>
            <a:picLocks noChangeAspect="1"/>
          </p:cNvPicPr>
          <p:nvPr/>
        </p:nvPicPr>
        <p:blipFill>
          <a:blip r:embed="rId3"/>
          <a:srcRect l="3319" r="1"/>
          <a:stretch>
            <a:fillRect/>
          </a:stretch>
        </p:blipFill>
        <p:spPr>
          <a:xfrm>
            <a:off x="3210310" y="33483256"/>
            <a:ext cx="10910568" cy="7136163"/>
          </a:xfrm>
          <a:prstGeom prst="rect">
            <a:avLst/>
          </a:prstGeom>
        </p:spPr>
      </p:pic>
      <p:pic>
        <p:nvPicPr>
          <p:cNvPr id="38" name="Picture 37" descr="Schematic demonstrating pathophysiologic progression of distal RTA to renal dysfunction chronically. ">
            <a:extLst>
              <a:ext uri="{FF2B5EF4-FFF2-40B4-BE49-F238E27FC236}">
                <a16:creationId xmlns:a16="http://schemas.microsoft.com/office/drawing/2014/main" id="{E391CF88-4F00-F791-3A86-71ACD64F7DA3}"/>
              </a:ext>
            </a:extLst>
          </p:cNvPr>
          <p:cNvPicPr>
            <a:picLocks noChangeAspect="1"/>
          </p:cNvPicPr>
          <p:nvPr/>
        </p:nvPicPr>
        <p:blipFill>
          <a:blip r:embed="rId4"/>
          <a:stretch>
            <a:fillRect/>
          </a:stretch>
        </p:blipFill>
        <p:spPr>
          <a:xfrm>
            <a:off x="19662494" y="3829112"/>
            <a:ext cx="4067417" cy="10388400"/>
          </a:xfrm>
          <a:prstGeom prst="rect">
            <a:avLst/>
          </a:prstGeom>
        </p:spPr>
      </p:pic>
    </p:spTree>
    <p:extLst>
      <p:ext uri="{BB962C8B-B14F-4D97-AF65-F5344CB8AC3E}">
        <p14:creationId xmlns:p14="http://schemas.microsoft.com/office/powerpoint/2010/main" val="9863153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546</TotalTime>
  <Words>603</Words>
  <Application>Microsoft Macintosh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 Ashley T.</dc:creator>
  <cp:lastModifiedBy>Munir, Heeya L.</cp:lastModifiedBy>
  <cp:revision>21</cp:revision>
  <dcterms:created xsi:type="dcterms:W3CDTF">2026-03-29T14:11:39Z</dcterms:created>
  <dcterms:modified xsi:type="dcterms:W3CDTF">2026-04-20T23:05:43Z</dcterms:modified>
</cp:coreProperties>
</file>