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7" r:id="rId2"/>
  </p:sldIdLst>
  <p:sldSz cx="29260800" cy="2926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9F"/>
    <a:srgbClr val="FFEAD5"/>
    <a:srgbClr val="FAA999"/>
    <a:srgbClr val="F77C63"/>
    <a:srgbClr val="EFE1FB"/>
    <a:srgbClr val="DCC0F6"/>
    <a:srgbClr val="4C1280"/>
    <a:srgbClr val="FDDF6A"/>
    <a:srgbClr val="571593"/>
    <a:srgbClr val="F2E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>
        <p:scale>
          <a:sx n="63" d="100"/>
          <a:sy n="63" d="100"/>
        </p:scale>
        <p:origin x="-3096" y="-8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4788749"/>
            <a:ext cx="24871680" cy="10187093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15368695"/>
            <a:ext cx="21945600" cy="7064585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0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0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1557867"/>
            <a:ext cx="6309360" cy="24797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1557867"/>
            <a:ext cx="18562320" cy="24797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0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4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7294888"/>
            <a:ext cx="25237440" cy="1217167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19581715"/>
            <a:ext cx="25237440" cy="64007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8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7789333"/>
            <a:ext cx="1243584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7789333"/>
            <a:ext cx="1243584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6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557873"/>
            <a:ext cx="25237440" cy="56557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7172962"/>
            <a:ext cx="12378688" cy="351535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0688320"/>
            <a:ext cx="12378688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7172962"/>
            <a:ext cx="12439651" cy="351535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0688320"/>
            <a:ext cx="12439651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03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66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5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950720"/>
            <a:ext cx="9437370" cy="682752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4213020"/>
            <a:ext cx="14813280" cy="20794133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8778240"/>
            <a:ext cx="9437370" cy="16262775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67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950720"/>
            <a:ext cx="9437370" cy="682752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4213020"/>
            <a:ext cx="14813280" cy="20794133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8778240"/>
            <a:ext cx="9437370" cy="16262775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43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557873"/>
            <a:ext cx="25237440" cy="5655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7789333"/>
            <a:ext cx="25237440" cy="18565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27120433"/>
            <a:ext cx="658368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3EE81-A75B-EC48-8D50-48DDD3B61CC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27120433"/>
            <a:ext cx="987552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27120433"/>
            <a:ext cx="658368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9A019-176E-5844-AB77-06F438F26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5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12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36C77C5-3859-FC9D-35B3-9C9AE88BF7FE}"/>
              </a:ext>
            </a:extLst>
          </p:cNvPr>
          <p:cNvSpPr txBox="1"/>
          <p:nvPr/>
        </p:nvSpPr>
        <p:spPr>
          <a:xfrm>
            <a:off x="0" y="-22157"/>
            <a:ext cx="29260800" cy="2616101"/>
          </a:xfrm>
          <a:prstGeom prst="rect">
            <a:avLst/>
          </a:prstGeom>
          <a:solidFill>
            <a:srgbClr val="FFEAD5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cs typeface="Aptos Narrow" panose="020F0502020204030204" pitchFamily="34" charset="0"/>
            </a:endParaRPr>
          </a:p>
          <a:p>
            <a:pPr algn="ctr"/>
            <a:r>
              <a:rPr lang="en-US" sz="4000" b="1" dirty="0">
                <a:cs typeface="Aptos Narrow" panose="020F0502020204030204" pitchFamily="34" charset="0"/>
              </a:rPr>
              <a:t>Primary Sclerosing Cholangitis Developing Years After Ulcerative Colitis: A Rare but Likely Underrecognized Phenomenon</a:t>
            </a:r>
          </a:p>
          <a:p>
            <a:pPr algn="ctr"/>
            <a:r>
              <a:rPr lang="en-US" sz="3334" dirty="0">
                <a:cs typeface="Aptos Narrow" panose="020F0502020204030204" pitchFamily="34" charset="0"/>
              </a:rPr>
              <a:t>Autumn Collins, MD; Pranaya Pakala, MD; Hanna Almoaswes, MD; Charles Woodall, DO</a:t>
            </a:r>
          </a:p>
          <a:p>
            <a:pPr algn="ctr"/>
            <a:r>
              <a:rPr lang="en-US" sz="2533" dirty="0">
                <a:cs typeface="Aptos Narrow" panose="020F0502020204030204" pitchFamily="34" charset="0"/>
              </a:rPr>
              <a:t>Department of Medicine, Louisiana State University Health Sciences Center, New Orleans, LA</a:t>
            </a:r>
          </a:p>
          <a:p>
            <a:pPr algn="ctr"/>
            <a:endParaRPr lang="en-US" sz="2533" dirty="0">
              <a:cs typeface="Aptos Narrow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16F2B3-F3B8-BDAF-57A0-D2387708B9E6}"/>
              </a:ext>
            </a:extLst>
          </p:cNvPr>
          <p:cNvSpPr txBox="1"/>
          <p:nvPr/>
        </p:nvSpPr>
        <p:spPr>
          <a:xfrm>
            <a:off x="304210" y="3712541"/>
            <a:ext cx="8955931" cy="961276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marL="228611" indent="-228611">
              <a:buFont typeface="Arial" panose="020B0604020202020204" pitchFamily="34" charset="0"/>
              <a:buChar char="•"/>
            </a:pPr>
            <a:endParaRPr lang="en-US" sz="2933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Primary sclerosing cholangitis (PSC) is a chronic liver disease characterized by inflammation and fibrosis of intrahepatic and extrahepatic bile ducts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More than 70% of patients with PSC have concomitant inflammatory bowel disease (IBD), most commonly ulcerative colitis (UC)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In contrast, the prevalence of PSC among patients with UC is much lower, estimated at 2.5%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This association may be underrecognized, as subclinical PSC is increasingly identified in patients with long-standing UC</a:t>
            </a:r>
          </a:p>
          <a:p>
            <a:endParaRPr lang="en-US" sz="2933" dirty="0"/>
          </a:p>
        </p:txBody>
      </p:sp>
      <p:pic>
        <p:nvPicPr>
          <p:cNvPr id="4" name="Picture 4" descr="Website Ranks LSU Health New Orleans School of Nursing Best in State - Biz New  Orleans">
            <a:extLst>
              <a:ext uri="{FF2B5EF4-FFF2-40B4-BE49-F238E27FC236}">
                <a16:creationId xmlns:a16="http://schemas.microsoft.com/office/drawing/2014/main" id="{90B9264A-7E40-1E49-03FE-4CDACE6F54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8" t="33287" r="4566" b="26897"/>
          <a:stretch/>
        </p:blipFill>
        <p:spPr bwMode="auto">
          <a:xfrm>
            <a:off x="372467" y="1497053"/>
            <a:ext cx="2115834" cy="80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234FB65-4160-C373-2270-1825EC4059D4}"/>
              </a:ext>
            </a:extLst>
          </p:cNvPr>
          <p:cNvSpPr txBox="1"/>
          <p:nvPr/>
        </p:nvSpPr>
        <p:spPr>
          <a:xfrm>
            <a:off x="304210" y="3086731"/>
            <a:ext cx="8955931" cy="656655"/>
          </a:xfrm>
          <a:prstGeom prst="rect">
            <a:avLst/>
          </a:prstGeom>
          <a:solidFill>
            <a:srgbClr val="FFCF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67" dirty="0"/>
              <a:t>Introduction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D59D6-EDED-C2AF-C788-16988ABB3480}"/>
              </a:ext>
            </a:extLst>
          </p:cNvPr>
          <p:cNvSpPr txBox="1"/>
          <p:nvPr/>
        </p:nvSpPr>
        <p:spPr>
          <a:xfrm>
            <a:off x="372467" y="15490718"/>
            <a:ext cx="8887968" cy="12305805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marL="381019" indent="-381019">
              <a:buFont typeface="Arial" panose="020B0604020202020204" pitchFamily="34" charset="0"/>
              <a:buChar char="•"/>
            </a:pPr>
            <a:endParaRPr lang="en-US" sz="2933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A 68-year-old woman with a history of ulcerative pancolitis diagnosed in 2005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Associated with poorly differentiated sigmoid adenocarcinoma requiring proctocolectomy with ileal pouch-anal anastomosis (IPAA)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Evaluated for persistently elevated liver enzymes 18 years after her initial UC diagnosis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A magnetic resonance imaging and a magnetic resonance cholangiopancreatography (MRI/MRCP) revealed diffuse intrahepatic and extrahepatic biliary dilation extending to the peripheral ducts, consistent with PSC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An MRI/MRCP performed one year prior showed only mild intrahepatic ductal dilation without extrahepatic involvement</a:t>
            </a:r>
          </a:p>
          <a:p>
            <a:endParaRPr lang="en-US" sz="2933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B3E1A2-DD30-8227-F4A5-9C8899CE2E80}"/>
              </a:ext>
            </a:extLst>
          </p:cNvPr>
          <p:cNvSpPr txBox="1"/>
          <p:nvPr/>
        </p:nvSpPr>
        <p:spPr>
          <a:xfrm>
            <a:off x="10371575" y="13325300"/>
            <a:ext cx="8518533" cy="5303888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marL="381019" indent="-381019">
              <a:buFont typeface="Arial" panose="020B0604020202020204" pitchFamily="34" charset="0"/>
              <a:buChar char="•"/>
            </a:pPr>
            <a:endParaRPr lang="en-US" sz="2933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Remains clinically stable on mesalamine suppositories three times weekly and ursodiol 600 mg twice daily, with ongoing follow-up in hepatology and IBD clinics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Surveillance MRI/MRCP every six months to monitor disease progression or complications</a:t>
            </a:r>
          </a:p>
          <a:p>
            <a:endParaRPr lang="en-US" sz="2933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6A4FCE-E05E-3843-69F7-80AA127D47FF}"/>
              </a:ext>
            </a:extLst>
          </p:cNvPr>
          <p:cNvSpPr txBox="1"/>
          <p:nvPr/>
        </p:nvSpPr>
        <p:spPr>
          <a:xfrm>
            <a:off x="372467" y="14889417"/>
            <a:ext cx="8887968" cy="656655"/>
          </a:xfrm>
          <a:prstGeom prst="rect">
            <a:avLst/>
          </a:prstGeom>
          <a:solidFill>
            <a:srgbClr val="FFCF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67" dirty="0"/>
              <a:t>Case Presentation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8E29BB-7CFD-5B83-9196-3C98C0A06AD6}"/>
              </a:ext>
            </a:extLst>
          </p:cNvPr>
          <p:cNvSpPr txBox="1"/>
          <p:nvPr/>
        </p:nvSpPr>
        <p:spPr>
          <a:xfrm>
            <a:off x="10371428" y="12996973"/>
            <a:ext cx="8518533" cy="656655"/>
          </a:xfrm>
          <a:prstGeom prst="rect">
            <a:avLst/>
          </a:prstGeom>
          <a:solidFill>
            <a:srgbClr val="FFCF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67" dirty="0"/>
              <a:t>Clinical Course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36DD07-3DC8-FDF5-CC43-EFFB2C53EF45}"/>
              </a:ext>
            </a:extLst>
          </p:cNvPr>
          <p:cNvSpPr txBox="1"/>
          <p:nvPr/>
        </p:nvSpPr>
        <p:spPr>
          <a:xfrm>
            <a:off x="20001249" y="3660830"/>
            <a:ext cx="8887378" cy="11228587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marL="381019" indent="-381019">
              <a:buFont typeface="Arial" panose="020B0604020202020204" pitchFamily="34" charset="0"/>
              <a:buChar char="•"/>
            </a:pPr>
            <a:endParaRPr lang="en-US" sz="2933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PSC is an uncommon but clinically significant comorbidity in patients with UC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May remain undetected for years due to subclinical disease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The literature suggests that PSC can develop long before clinical, biochemical, or radiographic abnormalities become apparent, raising the potential for delayed or missed diagnoses</a:t>
            </a:r>
          </a:p>
          <a:p>
            <a:pPr marL="381019" indent="-381019">
              <a:buFont typeface="Arial" panose="020B0604020202020204" pitchFamily="34" charset="0"/>
              <a:buChar char="•"/>
            </a:pPr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Our case illustrates this phenomenon, with PSC identified nearly two decades after the patient’s UC diagnosis</a:t>
            </a:r>
          </a:p>
          <a:p>
            <a:endParaRPr lang="en-US" sz="3500" dirty="0"/>
          </a:p>
          <a:p>
            <a:pPr marL="381019" indent="-381019">
              <a:buFont typeface="Arial" panose="020B0604020202020204" pitchFamily="34" charset="0"/>
              <a:buChar char="•"/>
            </a:pPr>
            <a:r>
              <a:rPr lang="en-US" sz="3500" dirty="0"/>
              <a:t>This prompts the question of whether PSC is truly rare in long-standing UC or simply underrecognized</a:t>
            </a:r>
          </a:p>
          <a:p>
            <a:endParaRPr lang="en-US" sz="2933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25C84E-B282-7F9A-35A2-2DFA1B1C5012}"/>
              </a:ext>
            </a:extLst>
          </p:cNvPr>
          <p:cNvSpPr txBox="1"/>
          <p:nvPr/>
        </p:nvSpPr>
        <p:spPr>
          <a:xfrm>
            <a:off x="20000953" y="3038326"/>
            <a:ext cx="8887968" cy="656655"/>
          </a:xfrm>
          <a:prstGeom prst="rect">
            <a:avLst/>
          </a:prstGeom>
          <a:solidFill>
            <a:srgbClr val="FFCF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67" dirty="0"/>
              <a:t>Discussion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2C38FA-FBBC-EB8C-CE54-008564D221D3}"/>
              </a:ext>
            </a:extLst>
          </p:cNvPr>
          <p:cNvSpPr txBox="1"/>
          <p:nvPr/>
        </p:nvSpPr>
        <p:spPr>
          <a:xfrm>
            <a:off x="20001544" y="22271933"/>
            <a:ext cx="8887378" cy="5893921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marL="381019" indent="-381019">
              <a:buFont typeface="Arial" panose="020B0604020202020204" pitchFamily="34" charset="0"/>
              <a:buChar char="•"/>
            </a:pPr>
            <a:endParaRPr lang="en-US" sz="2267" dirty="0"/>
          </a:p>
          <a:p>
            <a:pPr marL="342917" indent="-342917" fontAlgn="base">
              <a:buFont typeface="+mj-lt"/>
              <a:buAutoNum type="arabicPeriod"/>
            </a:pPr>
            <a:r>
              <a:rPr lang="en-US" sz="2500" dirty="0"/>
              <a:t>Barberio B, Massimi D, Cazzagon N, Zingone F, Ford AC, Savarino EV. Prevalence of Primary Sclerosing Cholangitis in Patients With Inflammatory Bowel Disease: A Systematic Review and Meta-analysis. Gastroenterology. 2021 Dec;161(6):1865-1877. </a:t>
            </a:r>
          </a:p>
          <a:p>
            <a:pPr marL="342917" indent="-342917" fontAlgn="base">
              <a:buFont typeface="+mj-lt"/>
              <a:buAutoNum type="arabicPeriod"/>
            </a:pPr>
            <a:r>
              <a:rPr lang="en-US" sz="2500" dirty="0"/>
              <a:t>Bowlus, C L, Arrivé, L,  Bergquist, A, Deneau, M, Forman, L, Ilyas, S, et al. AASLD Practice Guidance on Primary Sclerosing Cholangitis and Cholangiocarcinoma. Hepatology 77(2):p 659-702, February 2023.</a:t>
            </a:r>
          </a:p>
          <a:p>
            <a:pPr marL="342917" indent="-342917" fontAlgn="base">
              <a:buFont typeface="+mj-lt"/>
              <a:buAutoNum type="arabicPeriod"/>
            </a:pPr>
            <a:r>
              <a:rPr lang="en-US" sz="2500" dirty="0"/>
              <a:t>Lunder AK, Hov JR, Borthne A, Gleditsch J, Johannesen G, Tveit K, et al. Prevalence of Sclerosing Cholangitis Detected by Magnetic Resonance Cholangiography in Patients With Long-term Inflammatory Bowel Disease. Gastroenterology. 2016 Oct;151(4):660-669.e4. </a:t>
            </a:r>
          </a:p>
          <a:p>
            <a:endParaRPr lang="en-US" sz="2933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09F9E5-1B84-1EB2-1431-8944321B676B}"/>
              </a:ext>
            </a:extLst>
          </p:cNvPr>
          <p:cNvSpPr txBox="1"/>
          <p:nvPr/>
        </p:nvSpPr>
        <p:spPr>
          <a:xfrm>
            <a:off x="20000953" y="21646122"/>
            <a:ext cx="8887968" cy="656655"/>
          </a:xfrm>
          <a:prstGeom prst="rect">
            <a:avLst/>
          </a:prstGeom>
          <a:solidFill>
            <a:srgbClr val="FFCF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67" dirty="0"/>
              <a:t>References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4E4333-51D1-9A87-30FE-4BFC87A0FBC7}"/>
              </a:ext>
            </a:extLst>
          </p:cNvPr>
          <p:cNvSpPr txBox="1"/>
          <p:nvPr/>
        </p:nvSpPr>
        <p:spPr>
          <a:xfrm>
            <a:off x="20001249" y="16467339"/>
            <a:ext cx="8887378" cy="422667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endParaRPr lang="en-US" sz="2933" dirty="0"/>
          </a:p>
          <a:p>
            <a:r>
              <a:rPr lang="en-US" sz="3500" dirty="0"/>
              <a:t>This case highlights the need for ongoing surveillance for PSC in patients with UC, even when symptoms and laboratory abnormalities are absent, as early recognition may help prevent </a:t>
            </a:r>
            <a:r>
              <a:rPr lang="en-US" sz="3500" u="sng" dirty="0"/>
              <a:t>serious complications such as cirrhosis and malignancy</a:t>
            </a:r>
          </a:p>
          <a:p>
            <a:endParaRPr lang="en-US" sz="2933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22C528-C5A7-B2A5-1DAC-8106FD4FCEB0}"/>
              </a:ext>
            </a:extLst>
          </p:cNvPr>
          <p:cNvSpPr txBox="1"/>
          <p:nvPr/>
        </p:nvSpPr>
        <p:spPr>
          <a:xfrm>
            <a:off x="20000658" y="15841528"/>
            <a:ext cx="8887968" cy="656655"/>
          </a:xfrm>
          <a:prstGeom prst="rect">
            <a:avLst/>
          </a:prstGeom>
          <a:solidFill>
            <a:srgbClr val="FFCF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67" dirty="0"/>
              <a:t>Conclusion</a:t>
            </a:r>
          </a:p>
        </p:txBody>
      </p:sp>
      <p:pic>
        <p:nvPicPr>
          <p:cNvPr id="31" name="Picture 30" descr="Diagram illustrating relationship between primary sclerosing cholangitis (PSC) and inflammatory bowel disease (IBD). Top section shows liver and colon side by side with note that 70% of PSC patients have underlying IBD at diagnosis; bottom section shows colon leading to liver with note that 2.5% of IBD patients will develop PSC.">
            <a:extLst>
              <a:ext uri="{FF2B5EF4-FFF2-40B4-BE49-F238E27FC236}">
                <a16:creationId xmlns:a16="http://schemas.microsoft.com/office/drawing/2014/main" id="{046AB6C8-9C65-AC8D-C1DF-31F521D4B8C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995" r="3685" b="46814"/>
          <a:stretch>
            <a:fillRect/>
          </a:stretch>
        </p:blipFill>
        <p:spPr>
          <a:xfrm>
            <a:off x="9808005" y="3614082"/>
            <a:ext cx="9644789" cy="7729742"/>
          </a:xfrm>
          <a:prstGeom prst="rect">
            <a:avLst/>
          </a:prstGeom>
        </p:spPr>
      </p:pic>
      <p:pic>
        <p:nvPicPr>
          <p:cNvPr id="35" name="Picture 34" descr="Magnetic Resonance Cholangiopancreatography (MRCP) showing biliary tree with contrast highlighting bile ducts and gallbladder. Two red arrows indicate areas of stenosis and normal biliary size involving the biliary tree. ">
            <a:extLst>
              <a:ext uri="{FF2B5EF4-FFF2-40B4-BE49-F238E27FC236}">
                <a16:creationId xmlns:a16="http://schemas.microsoft.com/office/drawing/2014/main" id="{DCCA80C5-9CFB-E38C-E9C3-EF3F205E65E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254" t="8218" r="31830" b="58634"/>
          <a:stretch>
            <a:fillRect/>
          </a:stretch>
        </p:blipFill>
        <p:spPr>
          <a:xfrm>
            <a:off x="10555851" y="19905917"/>
            <a:ext cx="8149687" cy="5740801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EA771431-CAB7-4E79-D780-3C8BC6EF8D1E}"/>
              </a:ext>
            </a:extLst>
          </p:cNvPr>
          <p:cNvSpPr txBox="1"/>
          <p:nvPr/>
        </p:nvSpPr>
        <p:spPr>
          <a:xfrm>
            <a:off x="10555556" y="25743183"/>
            <a:ext cx="81496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bg1"/>
                </a:solidFill>
              </a:rPr>
              <a:t>MRCP image from our patient showing  alternating segments of stenosis and normal biliary size involving the biliary tree </a:t>
            </a:r>
          </a:p>
        </p:txBody>
      </p:sp>
    </p:spTree>
    <p:extLst>
      <p:ext uri="{BB962C8B-B14F-4D97-AF65-F5344CB8AC3E}">
        <p14:creationId xmlns:p14="http://schemas.microsoft.com/office/powerpoint/2010/main" val="3445729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1855</TotalTime>
  <Words>539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 Narrow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Collins, Autumn N.</dc:creator>
  <cp:lastModifiedBy>Collins, Autumn N.</cp:lastModifiedBy>
  <cp:revision>13</cp:revision>
  <dcterms:created xsi:type="dcterms:W3CDTF">2026-01-23T02:33:52Z</dcterms:created>
  <dcterms:modified xsi:type="dcterms:W3CDTF">2026-04-21T19:57:24Z</dcterms:modified>
</cp:coreProperties>
</file>